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63" r:id="rId2"/>
    <p:sldId id="305" r:id="rId3"/>
    <p:sldId id="266" r:id="rId4"/>
    <p:sldId id="321" r:id="rId5"/>
    <p:sldId id="306" r:id="rId6"/>
    <p:sldId id="267" r:id="rId7"/>
    <p:sldId id="307" r:id="rId8"/>
    <p:sldId id="270" r:id="rId9"/>
    <p:sldId id="268" r:id="rId10"/>
    <p:sldId id="308" r:id="rId11"/>
    <p:sldId id="269" r:id="rId12"/>
    <p:sldId id="271" r:id="rId13"/>
    <p:sldId id="277" r:id="rId14"/>
    <p:sldId id="309" r:id="rId15"/>
    <p:sldId id="272" r:id="rId16"/>
    <p:sldId id="310" r:id="rId17"/>
    <p:sldId id="273" r:id="rId18"/>
    <p:sldId id="274" r:id="rId19"/>
    <p:sldId id="311" r:id="rId20"/>
    <p:sldId id="275" r:id="rId21"/>
    <p:sldId id="279" r:id="rId22"/>
    <p:sldId id="280" r:id="rId23"/>
    <p:sldId id="312" r:id="rId24"/>
    <p:sldId id="281" r:id="rId25"/>
    <p:sldId id="313" r:id="rId26"/>
    <p:sldId id="282" r:id="rId27"/>
    <p:sldId id="283" r:id="rId28"/>
    <p:sldId id="314" r:id="rId29"/>
    <p:sldId id="284" r:id="rId30"/>
    <p:sldId id="285" r:id="rId31"/>
    <p:sldId id="286" r:id="rId32"/>
    <p:sldId id="315" r:id="rId33"/>
    <p:sldId id="287" r:id="rId34"/>
    <p:sldId id="316" r:id="rId35"/>
    <p:sldId id="288" r:id="rId36"/>
    <p:sldId id="289" r:id="rId37"/>
    <p:sldId id="317" r:id="rId38"/>
    <p:sldId id="290" r:id="rId39"/>
    <p:sldId id="291" r:id="rId40"/>
    <p:sldId id="292" r:id="rId41"/>
    <p:sldId id="318" r:id="rId42"/>
    <p:sldId id="293" r:id="rId43"/>
    <p:sldId id="319" r:id="rId44"/>
    <p:sldId id="294" r:id="rId45"/>
    <p:sldId id="295" r:id="rId46"/>
    <p:sldId id="320" r:id="rId47"/>
    <p:sldId id="296" r:id="rId48"/>
    <p:sldId id="297" r:id="rId49"/>
    <p:sldId id="261" r:id="rId50"/>
    <p:sldId id="32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03:29:0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C8A9-DE25-905D-D56B-E0B4956B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6C60-9A79-E1E3-9A77-8FC14DEA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B6FC-6DC3-E874-4900-F6A4A1AC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6324-2152-B689-3522-02DE3942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CB29-7176-A77C-076A-49C0734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65F-CB05-AD0C-F62A-82ABA35C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C4D-25B6-DC4C-DF4B-645E1DB6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7128-958D-4C0D-962E-9F41FF49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1FE-BD31-F493-6A42-27E790D3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938E-8262-AF90-02EB-5AF74639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8928-FDF6-FB90-EA0A-DF69B59A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F26A-6AB2-83BA-C708-7C7C3076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D17E-AFD7-5033-34C8-B365F166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2667-9B4D-6A43-ABCF-84D161F3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81F5-B7F2-C313-4321-2BF93B5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28E9-80AE-9541-6FD2-9C22DB1B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4600-BD9E-8E8F-6DA7-3F963D8F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3DCB-8AC0-A5D8-4ADF-69E6B72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5DAE-71F6-5E9E-8BAB-F6877D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711-CB6B-9438-2838-520025D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AEC9-DB46-2464-3B3B-B9A03AA7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D54D-28D1-56A0-BB19-8344C63C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5E82-326C-1EBE-5406-6FAB5C5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965-592C-EDC5-D1BF-6A0EE85B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DB20-C16C-9820-87D5-DD25D35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9B6-759D-F2D0-9BBF-A68AB58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1DF2-9F7E-D09F-6944-1F71B7C7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861A-7447-7ED1-8721-C4861B3E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C784-237F-8FCA-AC4E-BEDA1BC1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221B-1E7B-86B7-BCB8-9278B59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E34-4892-A3CF-903B-4E072CC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840-251F-6DC5-A363-23B405D3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F2AD-0804-539C-A0B3-0B6DA4E6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87E43-A19C-BEF0-755B-96975C4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245B-E566-3C1F-BA95-9CDE6894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C616-9A90-4EE5-2257-037355EDD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D6A0-42B1-D86F-D91B-17319AAB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8890-0583-1332-FB36-35CAB3A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A411-85F3-D7EF-3764-C6D3819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677-60B9-EEF6-7861-EA7F9FB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CD8-9194-22CE-8DB4-E2FF9B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F24-2FA1-9668-4203-4459874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BD45-9F6D-6DA4-3D0E-9085616F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0C68-75E4-747C-50EC-7CE97B9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9EE5-A541-62EC-CCD4-AC66CFEE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4EDF-2DA1-E3AB-B7AC-D978755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29E-5924-EFE5-80EF-A47A19D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142-20E1-8D6C-5F2A-A6115D83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B4AF-8689-AC4E-F1F9-C31AB884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3979-8C15-215B-D76D-A51FC9C4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E57-013A-641F-1910-EFA0B4A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D0B0-7BC2-30BD-6314-EE0A1CB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BCD-B489-09E7-6525-CB79E929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BAF3-0EF1-DEAF-4A02-5851F666D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E821-17D6-BC3E-9AA3-3EC63868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4459-2BA1-1A94-7716-CC3D79E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B92F-1AD2-19BB-DBDA-F90B76C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B9E-F9DF-B08C-6B6E-E340F148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CB9E-E2E0-B4C0-4D86-4C59726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4A32-D8D6-9F6F-C092-32CD303D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3446-3F33-914F-9611-E5A1F8D4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C6BE-5496-4E24-A90B-FB1187B028A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68C8-373D-5503-8242-584729344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FB6E-F048-F5BD-42D6-51024488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90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5A6A1073-BD2F-4D44-72EC-EAF618A076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0715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5ABFC337-9BBC-0C13-E4EE-D23874F2D3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2" name="Content Placeholder 11" descr="Chart, treemap chart&#10;&#10;Description automatically generated">
            <a:extLst>
              <a:ext uri="{FF2B5EF4-FFF2-40B4-BE49-F238E27FC236}">
                <a16:creationId xmlns:a16="http://schemas.microsoft.com/office/drawing/2014/main" id="{9C8E6CC3-6314-1B94-4286-FF1B5C91F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01262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DPT</a:t>
            </a:r>
          </a:p>
        </p:txBody>
      </p:sp>
    </p:spTree>
    <p:extLst>
      <p:ext uri="{BB962C8B-B14F-4D97-AF65-F5344CB8AC3E}">
        <p14:creationId xmlns:p14="http://schemas.microsoft.com/office/powerpoint/2010/main" val="279861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21156</a:t>
            </a:r>
          </a:p>
          <a:p>
            <a:pPr lvl="1"/>
            <a:r>
              <a:rPr lang="en-US" dirty="0"/>
              <a:t>The ratio: 0.44478082623777987</a:t>
            </a:r>
          </a:p>
          <a:p>
            <a:pPr lvl="1"/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5276</a:t>
            </a:r>
          </a:p>
          <a:p>
            <a:pPr lvl="1"/>
            <a:r>
              <a:rPr lang="en-US" dirty="0"/>
              <a:t>The ratio: 0.4436596030945173</a:t>
            </a:r>
          </a:p>
          <a:p>
            <a:pPr lvl="1"/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2487</a:t>
            </a:r>
          </a:p>
          <a:p>
            <a:pPr lvl="1"/>
            <a:r>
              <a:rPr lang="en-US" dirty="0"/>
              <a:t>The ratio: 0.40099967752337956</a:t>
            </a:r>
          </a:p>
        </p:txBody>
      </p:sp>
    </p:spTree>
    <p:extLst>
      <p:ext uri="{BB962C8B-B14F-4D97-AF65-F5344CB8AC3E}">
        <p14:creationId xmlns:p14="http://schemas.microsoft.com/office/powerpoint/2010/main" val="213825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38A737-E85F-8E56-7C88-2D86FF4A2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92178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AE0269C-6BC3-C746-3103-33C96BA6E2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81D1DA00-110D-8789-6592-134806536A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7169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DDE50DE-F95F-EECC-B55F-46E8FB610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58197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5C2A2E05-4F45-B8A5-4DC3-4216429258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55F191BF-2FC3-CEF1-78E8-F5160C9153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24584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3 Features (250,3)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0.89 </a:t>
            </a:r>
          </a:p>
          <a:p>
            <a:pPr lvl="1"/>
            <a:r>
              <a:rPr lang="en-US" dirty="0"/>
              <a:t>F1: 0.86</a:t>
            </a:r>
          </a:p>
          <a:p>
            <a:pPr lvl="1"/>
            <a:r>
              <a:rPr lang="en-US" dirty="0"/>
              <a:t>MCC: 0.76</a:t>
            </a:r>
          </a:p>
          <a:p>
            <a:r>
              <a:rPr lang="en-US" dirty="0"/>
              <a:t>Pupil Only (250, 1)</a:t>
            </a:r>
          </a:p>
          <a:p>
            <a:pPr lvl="1"/>
            <a:r>
              <a:rPr lang="en-US" dirty="0"/>
              <a:t>Threshold 0.5: </a:t>
            </a:r>
          </a:p>
          <a:p>
            <a:pPr lvl="1"/>
            <a:r>
              <a:rPr lang="en-US" dirty="0"/>
              <a:t>Accuracy: 0.87 </a:t>
            </a:r>
          </a:p>
          <a:p>
            <a:pPr lvl="1"/>
            <a:r>
              <a:rPr lang="en-US" dirty="0"/>
              <a:t>F1: 0.78 </a:t>
            </a:r>
          </a:p>
          <a:p>
            <a:pPr lvl="1"/>
            <a:r>
              <a:rPr lang="en-US" dirty="0"/>
              <a:t>MCC: 0.70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  <a:p>
            <a:pPr lvl="1"/>
            <a:r>
              <a:rPr lang="en-US" dirty="0"/>
              <a:t>Threshold 0.4: </a:t>
            </a:r>
          </a:p>
          <a:p>
            <a:pPr lvl="1"/>
            <a:r>
              <a:rPr lang="en-US" dirty="0"/>
              <a:t>Accuracy: 0.91 </a:t>
            </a:r>
          </a:p>
          <a:p>
            <a:pPr lvl="1"/>
            <a:r>
              <a:rPr lang="en-US" dirty="0"/>
              <a:t>F1: 0.89 </a:t>
            </a:r>
          </a:p>
          <a:p>
            <a:pPr lvl="1"/>
            <a:r>
              <a:rPr lang="en-US" dirty="0"/>
              <a:t>MCC: 0.81</a:t>
            </a:r>
          </a:p>
        </p:txBody>
      </p:sp>
    </p:spTree>
    <p:extLst>
      <p:ext uri="{BB962C8B-B14F-4D97-AF65-F5344CB8AC3E}">
        <p14:creationId xmlns:p14="http://schemas.microsoft.com/office/powerpoint/2010/main" val="143851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7F7AD405-C8D4-DDE1-EEFD-D4C9AE1AAF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4413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AB3-A797-92A2-C8B2-5092EE8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EB18-813C-08F6-8A33-89524170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 Data set:</a:t>
            </a:r>
          </a:p>
          <a:p>
            <a:pPr lvl="1"/>
            <a:r>
              <a:rPr lang="en-US" dirty="0"/>
              <a:t>All Tasks</a:t>
            </a:r>
          </a:p>
          <a:p>
            <a:pPr lvl="1"/>
            <a:r>
              <a:rPr lang="en-US" dirty="0"/>
              <a:t>DPT</a:t>
            </a:r>
          </a:p>
          <a:p>
            <a:pPr lvl="1"/>
            <a:r>
              <a:rPr lang="en-US" dirty="0"/>
              <a:t>MA</a:t>
            </a:r>
          </a:p>
          <a:p>
            <a:pPr lvl="1"/>
            <a:r>
              <a:rPr lang="en-US" dirty="0"/>
              <a:t>PVT</a:t>
            </a:r>
          </a:p>
          <a:p>
            <a:pPr lvl="1"/>
            <a:r>
              <a:rPr lang="en-US" dirty="0"/>
              <a:t>VWM</a:t>
            </a:r>
          </a:p>
          <a:p>
            <a:r>
              <a:rPr lang="en-US" dirty="0"/>
              <a:t>3 Models:</a:t>
            </a:r>
          </a:p>
          <a:p>
            <a:pPr lvl="1"/>
            <a:r>
              <a:rPr lang="en-US" dirty="0"/>
              <a:t>1D Convolution, 3 features (250, 3)</a:t>
            </a:r>
          </a:p>
          <a:p>
            <a:pPr lvl="1"/>
            <a:r>
              <a:rPr lang="en-US" dirty="0"/>
              <a:t>1D Convolution, pupil only (250, 1)</a:t>
            </a:r>
          </a:p>
          <a:p>
            <a:pPr lvl="1"/>
            <a:r>
              <a:rPr lang="en-US" dirty="0"/>
              <a:t>1D Convolution, pupil only, no drop data (250, 1)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Primary: Matthew's correlation coefficient (MCC)</a:t>
            </a:r>
          </a:p>
          <a:p>
            <a:pPr lvl="1"/>
            <a:r>
              <a:rPr lang="en-US" dirty="0"/>
              <a:t>Secondary: Accuracy</a:t>
            </a:r>
          </a:p>
          <a:p>
            <a:pPr lvl="1"/>
            <a:r>
              <a:rPr lang="en-US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43349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87DBDB18-23ED-083E-5BDB-ACC4AF46A5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710E8FBF-E00A-98B2-4390-16C19CD540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02305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117285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5291</a:t>
            </a:r>
          </a:p>
          <a:p>
            <a:pPr lvl="1"/>
            <a:r>
              <a:rPr lang="en-US" dirty="0"/>
              <a:t>The ratio: 0.37171561051004637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1327</a:t>
            </a:r>
          </a:p>
          <a:p>
            <a:pPr lvl="1"/>
            <a:r>
              <a:rPr lang="en-US" dirty="0"/>
              <a:t>The ratio: 0.3728575442540039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642</a:t>
            </a:r>
          </a:p>
          <a:p>
            <a:pPr lvl="1"/>
            <a:r>
              <a:rPr lang="en-US" dirty="0"/>
              <a:t>The ratio: 0.37303893085415457</a:t>
            </a:r>
          </a:p>
        </p:txBody>
      </p:sp>
    </p:spTree>
    <p:extLst>
      <p:ext uri="{BB962C8B-B14F-4D97-AF65-F5344CB8AC3E}">
        <p14:creationId xmlns:p14="http://schemas.microsoft.com/office/powerpoint/2010/main" val="303827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62EDD698-60F0-2736-6465-9582C9D3F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324719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26" name="Content Placeholder 25" descr="Chart, line chart&#10;&#10;Description automatically generated">
            <a:extLst>
              <a:ext uri="{FF2B5EF4-FFF2-40B4-BE49-F238E27FC236}">
                <a16:creationId xmlns:a16="http://schemas.microsoft.com/office/drawing/2014/main" id="{C8E8AFD8-436D-2FBA-9E52-F826EEAF41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30" name="Content Placeholder 29" descr="Chart, line chart&#10;&#10;Description automatically generated">
            <a:extLst>
              <a:ext uri="{FF2B5EF4-FFF2-40B4-BE49-F238E27FC236}">
                <a16:creationId xmlns:a16="http://schemas.microsoft.com/office/drawing/2014/main" id="{5D3E0AAF-7F06-1BFD-DF18-20E94199C4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37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F049A8C4-C004-48CB-87BA-EA57F88E41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18490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26" name="Content Placeholder 25" descr="Chart, line chart&#10;&#10;Description automatically generated">
            <a:extLst>
              <a:ext uri="{FF2B5EF4-FFF2-40B4-BE49-F238E27FC236}">
                <a16:creationId xmlns:a16="http://schemas.microsoft.com/office/drawing/2014/main" id="{3DC68A21-C7E1-956A-C66C-DA704F9F45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30" name="Content Placeholder 29" descr="Chart, line chart&#10;&#10;Description automatically generated">
            <a:extLst>
              <a:ext uri="{FF2B5EF4-FFF2-40B4-BE49-F238E27FC236}">
                <a16:creationId xmlns:a16="http://schemas.microsoft.com/office/drawing/2014/main" id="{20BFF06F-DFB0-18B3-0F14-49C3651FC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40038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3 Features (250,3)</a:t>
            </a:r>
          </a:p>
          <a:p>
            <a:pPr lvl="1"/>
            <a:r>
              <a:rPr lang="en-US" dirty="0"/>
              <a:t>Threshold 0.4</a:t>
            </a:r>
          </a:p>
          <a:p>
            <a:pPr lvl="1"/>
            <a:r>
              <a:rPr lang="en-US" dirty="0"/>
              <a:t>Accuracy: 0.80 </a:t>
            </a:r>
          </a:p>
          <a:p>
            <a:pPr lvl="1"/>
            <a:r>
              <a:rPr lang="en-US" dirty="0"/>
              <a:t>F1: 0.69 </a:t>
            </a:r>
          </a:p>
          <a:p>
            <a:pPr lvl="1"/>
            <a:r>
              <a:rPr lang="en-US" dirty="0"/>
              <a:t>MCC: 0.57</a:t>
            </a:r>
          </a:p>
          <a:p>
            <a:r>
              <a:rPr lang="en-US" dirty="0"/>
              <a:t>Pupil Only (250, 1)</a:t>
            </a:r>
          </a:p>
          <a:p>
            <a:pPr lvl="1"/>
            <a:r>
              <a:rPr lang="en-US" dirty="0"/>
              <a:t>Threshold 0.4: </a:t>
            </a:r>
          </a:p>
          <a:p>
            <a:pPr lvl="1"/>
            <a:r>
              <a:rPr lang="en-US" dirty="0"/>
              <a:t>Accuracy: 0.71 </a:t>
            </a:r>
          </a:p>
          <a:p>
            <a:pPr lvl="1"/>
            <a:r>
              <a:rPr lang="en-US" dirty="0"/>
              <a:t>F1: 0.59 </a:t>
            </a:r>
          </a:p>
          <a:p>
            <a:pPr lvl="1"/>
            <a:r>
              <a:rPr lang="en-US" dirty="0"/>
              <a:t>MCC: 0.37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  <a:p>
            <a:pPr lvl="1"/>
            <a:r>
              <a:rPr lang="en-US" dirty="0"/>
              <a:t>Threshold 0.4: </a:t>
            </a:r>
          </a:p>
          <a:p>
            <a:pPr lvl="1"/>
            <a:r>
              <a:rPr lang="en-US" dirty="0"/>
              <a:t>Accuracy: 0.68 </a:t>
            </a:r>
          </a:p>
          <a:p>
            <a:pPr lvl="1"/>
            <a:r>
              <a:rPr lang="en-US" dirty="0"/>
              <a:t>F1: 0.64 </a:t>
            </a:r>
          </a:p>
          <a:p>
            <a:pPr lvl="1"/>
            <a:r>
              <a:rPr lang="en-US" dirty="0"/>
              <a:t>MCC: 0.38</a:t>
            </a:r>
          </a:p>
        </p:txBody>
      </p:sp>
    </p:spTree>
    <p:extLst>
      <p:ext uri="{BB962C8B-B14F-4D97-AF65-F5344CB8AC3E}">
        <p14:creationId xmlns:p14="http://schemas.microsoft.com/office/powerpoint/2010/main" val="302667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E6C3768D-AA5D-FC6C-36B3-B08BF7DB9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074651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205F57E0-02D9-783F-5FF3-935EB1F549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3" name="Content Placeholder 12" descr="Chart, treemap chart&#10;&#10;Description automatically generated">
            <a:extLst>
              <a:ext uri="{FF2B5EF4-FFF2-40B4-BE49-F238E27FC236}">
                <a16:creationId xmlns:a16="http://schemas.microsoft.com/office/drawing/2014/main" id="{8260B305-6C45-4A59-F304-D8ED03CAD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515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All Tasks</a:t>
            </a:r>
          </a:p>
        </p:txBody>
      </p:sp>
    </p:spTree>
    <p:extLst>
      <p:ext uri="{BB962C8B-B14F-4D97-AF65-F5344CB8AC3E}">
        <p14:creationId xmlns:p14="http://schemas.microsoft.com/office/powerpoint/2010/main" val="331232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PVT</a:t>
            </a:r>
          </a:p>
        </p:txBody>
      </p:sp>
    </p:spTree>
    <p:extLst>
      <p:ext uri="{BB962C8B-B14F-4D97-AF65-F5344CB8AC3E}">
        <p14:creationId xmlns:p14="http://schemas.microsoft.com/office/powerpoint/2010/main" val="108197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10395</a:t>
            </a:r>
          </a:p>
          <a:p>
            <a:pPr lvl="1"/>
            <a:r>
              <a:rPr lang="en-US" dirty="0"/>
              <a:t>The ratio: 0.46740107913669066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2673</a:t>
            </a:r>
          </a:p>
          <a:p>
            <a:pPr lvl="1"/>
            <a:r>
              <a:rPr lang="en-US" dirty="0"/>
              <a:t>The ratio: 0.48066894443445424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1300</a:t>
            </a:r>
          </a:p>
          <a:p>
            <a:pPr lvl="1"/>
            <a:r>
              <a:rPr lang="en-US" dirty="0"/>
              <a:t>The ratio: 0.37496394577444475</a:t>
            </a:r>
          </a:p>
        </p:txBody>
      </p:sp>
    </p:spTree>
    <p:extLst>
      <p:ext uri="{BB962C8B-B14F-4D97-AF65-F5344CB8AC3E}">
        <p14:creationId xmlns:p14="http://schemas.microsoft.com/office/powerpoint/2010/main" val="164383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93CE233-BEA9-2404-55EE-38B5516E4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61014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239E0931-FBA1-951B-DF80-18A5F3A651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B3E21AE4-C895-5420-3FF6-5C221FD812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015817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2452670-7ECB-08FC-5C6B-9ACD02659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0124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2EE06876-5808-F086-8EE0-35084F4CEE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B47128F5-4814-E58E-95FA-C2939C4D0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95865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3 Features (250,3)</a:t>
            </a:r>
          </a:p>
          <a:p>
            <a:pPr lvl="1"/>
            <a:r>
              <a:rPr lang="en-US" dirty="0"/>
              <a:t>Threshold 0.6</a:t>
            </a:r>
          </a:p>
          <a:p>
            <a:pPr lvl="1"/>
            <a:r>
              <a:rPr lang="en-US" dirty="0"/>
              <a:t>Accuracy: 0.74</a:t>
            </a:r>
          </a:p>
          <a:p>
            <a:pPr lvl="1"/>
            <a:r>
              <a:rPr lang="en-US" dirty="0"/>
              <a:t>F1: 0.59</a:t>
            </a:r>
          </a:p>
          <a:p>
            <a:pPr lvl="1"/>
            <a:r>
              <a:rPr lang="en-US" dirty="0"/>
              <a:t>MCC: 0.43</a:t>
            </a:r>
          </a:p>
          <a:p>
            <a:r>
              <a:rPr lang="en-US" dirty="0"/>
              <a:t>Pupil Only (250, 1)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0.76 </a:t>
            </a:r>
          </a:p>
          <a:p>
            <a:pPr lvl="1"/>
            <a:r>
              <a:rPr lang="en-US" dirty="0"/>
              <a:t>F1: 0.57 </a:t>
            </a:r>
          </a:p>
          <a:p>
            <a:pPr lvl="1"/>
            <a:r>
              <a:rPr lang="en-US" dirty="0"/>
              <a:t>MCC: 0.42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  <a:p>
            <a:pPr lvl="1"/>
            <a:r>
              <a:rPr lang="en-US" dirty="0"/>
              <a:t>Threshold 0.5: </a:t>
            </a:r>
          </a:p>
          <a:p>
            <a:pPr lvl="1"/>
            <a:r>
              <a:rPr lang="en-US" dirty="0"/>
              <a:t>Accuracy: 0.78 </a:t>
            </a:r>
          </a:p>
          <a:p>
            <a:pPr lvl="1"/>
            <a:r>
              <a:rPr lang="en-US" dirty="0"/>
              <a:t>F1: 0.68 </a:t>
            </a:r>
          </a:p>
          <a:p>
            <a:pPr lvl="1"/>
            <a:r>
              <a:rPr lang="en-US" dirty="0"/>
              <a:t>Matthews Correlation: 0.51</a:t>
            </a:r>
          </a:p>
        </p:txBody>
      </p:sp>
    </p:spTree>
    <p:extLst>
      <p:ext uri="{BB962C8B-B14F-4D97-AF65-F5344CB8AC3E}">
        <p14:creationId xmlns:p14="http://schemas.microsoft.com/office/powerpoint/2010/main" val="3362330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68BB0ED0-3E22-9048-C9F4-0602B3887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238965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09317BD5-25F1-F233-1EFE-8D6BA8B93F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8" name="Content Placeholder 17" descr="Chart, treemap chart&#10;&#10;Description automatically generated">
            <a:extLst>
              <a:ext uri="{FF2B5EF4-FFF2-40B4-BE49-F238E27FC236}">
                <a16:creationId xmlns:a16="http://schemas.microsoft.com/office/drawing/2014/main" id="{143A798C-1B8B-6093-4F49-816371879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536093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VWM</a:t>
            </a:r>
          </a:p>
        </p:txBody>
      </p:sp>
    </p:spTree>
    <p:extLst>
      <p:ext uri="{BB962C8B-B14F-4D97-AF65-F5344CB8AC3E}">
        <p14:creationId xmlns:p14="http://schemas.microsoft.com/office/powerpoint/2010/main" val="33926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11337"/>
          </a:xfrm>
        </p:spPr>
        <p:txBody>
          <a:bodyPr>
            <a:normAutofit fontScale="90000"/>
          </a:bodyPr>
          <a:lstStyle/>
          <a:p>
            <a:r>
              <a:rPr lang="en-US" dirty="0"/>
              <a:t>0/1 Label ratio</a:t>
            </a:r>
            <a:br>
              <a:rPr lang="en-US" dirty="0"/>
            </a:br>
            <a:r>
              <a:rPr lang="en-US" dirty="0"/>
              <a:t>drop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486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57234</a:t>
            </a:r>
          </a:p>
          <a:p>
            <a:pPr lvl="1"/>
            <a:r>
              <a:rPr lang="en-US" dirty="0"/>
              <a:t>The ratio: 0.4312711928264637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14274</a:t>
            </a:r>
          </a:p>
          <a:p>
            <a:pPr lvl="1"/>
            <a:r>
              <a:rPr lang="en-US" dirty="0"/>
              <a:t>The ratio: 0.4302248477907047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6831</a:t>
            </a:r>
          </a:p>
          <a:p>
            <a:pPr lvl="1"/>
            <a:r>
              <a:rPr lang="en-US" dirty="0"/>
              <a:t>The ratio: 0.3840013491483501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A966A-6E69-1698-0983-6677CF5517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4867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81306</a:t>
            </a:r>
          </a:p>
          <a:p>
            <a:pPr lvl="1"/>
            <a:r>
              <a:rPr lang="en-US" dirty="0"/>
              <a:t>The ratio: 0.33263238855796295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20541</a:t>
            </a:r>
          </a:p>
          <a:p>
            <a:pPr lvl="1"/>
            <a:r>
              <a:rPr lang="en-US" dirty="0"/>
              <a:t>The ratio: 0.3361370665532082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10032</a:t>
            </a:r>
          </a:p>
          <a:p>
            <a:pPr lvl="1"/>
            <a:r>
              <a:rPr lang="en-US" dirty="0"/>
              <a:t>The ratio: 0.3333333333333333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0C3991-D266-11E9-D02D-045F75F2FE3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11133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0/1 Label ratio</a:t>
            </a:r>
            <a:br>
              <a:rPr lang="en-US" dirty="0"/>
            </a:br>
            <a:r>
              <a:rPr lang="en-US" dirty="0"/>
              <a:t>no drop data</a:t>
            </a:r>
          </a:p>
        </p:txBody>
      </p:sp>
    </p:spTree>
    <p:extLst>
      <p:ext uri="{BB962C8B-B14F-4D97-AF65-F5344CB8AC3E}">
        <p14:creationId xmlns:p14="http://schemas.microsoft.com/office/powerpoint/2010/main" val="178554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Label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set:</a:t>
            </a:r>
          </a:p>
          <a:p>
            <a:pPr lvl="1"/>
            <a:r>
              <a:rPr lang="en-US" dirty="0"/>
              <a:t>Number of positive element: 20300</a:t>
            </a:r>
          </a:p>
          <a:p>
            <a:pPr lvl="1"/>
            <a:r>
              <a:rPr lang="en-US" dirty="0"/>
              <a:t>The ratio: 0.4171032895683084</a:t>
            </a:r>
          </a:p>
          <a:p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Number of positive element: 5090</a:t>
            </a:r>
          </a:p>
          <a:p>
            <a:pPr lvl="1"/>
            <a:r>
              <a:rPr lang="en-US" dirty="0"/>
              <a:t>The ratio: 0.418310322156476</a:t>
            </a:r>
          </a:p>
          <a:p>
            <a:endParaRPr lang="en-US" dirty="0"/>
          </a:p>
          <a:p>
            <a:r>
              <a:rPr lang="en-US" dirty="0"/>
              <a:t>Testing set:</a:t>
            </a:r>
          </a:p>
          <a:p>
            <a:pPr lvl="1"/>
            <a:r>
              <a:rPr lang="en-US" dirty="0"/>
              <a:t>Number of positive element: 2402</a:t>
            </a:r>
          </a:p>
          <a:p>
            <a:pPr lvl="1"/>
            <a:r>
              <a:rPr lang="en-US" dirty="0"/>
              <a:t>The ratio: 0.3753711517424598</a:t>
            </a:r>
          </a:p>
        </p:txBody>
      </p:sp>
    </p:spTree>
    <p:extLst>
      <p:ext uri="{BB962C8B-B14F-4D97-AF65-F5344CB8AC3E}">
        <p14:creationId xmlns:p14="http://schemas.microsoft.com/office/powerpoint/2010/main" val="768391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F6B3E5C-E0A1-0B7E-44C5-AE232A5C6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270009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2EFE0F2-8E5D-446C-C5CD-471623F98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73853DB1-E90B-B11E-450B-9C82EB3935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299512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668538D8-D7ED-0138-9B7E-4E60A4E7B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4591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0FE4A3C2-69C3-9CA1-FCCD-05E8A9C4A1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48565FB7-930A-D105-374D-9BE118314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605571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0.4: </a:t>
            </a:r>
          </a:p>
          <a:p>
            <a:pPr lvl="1"/>
            <a:r>
              <a:rPr lang="en-US" dirty="0"/>
              <a:t>Accuracy: 0.55 </a:t>
            </a:r>
          </a:p>
          <a:p>
            <a:pPr lvl="1"/>
            <a:r>
              <a:rPr lang="en-US" dirty="0"/>
              <a:t>F1: 0.49 </a:t>
            </a:r>
          </a:p>
          <a:p>
            <a:pPr lvl="1"/>
            <a:r>
              <a:rPr lang="en-US" dirty="0"/>
              <a:t>MCC: 0.11</a:t>
            </a:r>
          </a:p>
          <a:p>
            <a:r>
              <a:rPr lang="en-US" dirty="0"/>
              <a:t>Pupil Only (250, 1)</a:t>
            </a:r>
          </a:p>
          <a:p>
            <a:pPr lvl="1"/>
            <a:r>
              <a:rPr lang="en-US" dirty="0"/>
              <a:t>Threshold 0.4: </a:t>
            </a:r>
          </a:p>
          <a:p>
            <a:pPr lvl="1"/>
            <a:r>
              <a:rPr lang="en-US" dirty="0"/>
              <a:t>Accuracy: 0.66 </a:t>
            </a:r>
          </a:p>
          <a:p>
            <a:pPr lvl="1"/>
            <a:r>
              <a:rPr lang="en-US" dirty="0"/>
              <a:t>F1: 0.44 </a:t>
            </a:r>
          </a:p>
          <a:p>
            <a:pPr lvl="1"/>
            <a:r>
              <a:rPr lang="en-US" dirty="0"/>
              <a:t>MCC: 0.20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  <a:p>
            <a:pPr lvl="1"/>
            <a:r>
              <a:rPr lang="en-US" dirty="0"/>
              <a:t>Threshold 0.4 </a:t>
            </a:r>
          </a:p>
          <a:p>
            <a:pPr lvl="1"/>
            <a:r>
              <a:rPr lang="en-US" dirty="0"/>
              <a:t>Accuracy 0.58 </a:t>
            </a:r>
          </a:p>
          <a:p>
            <a:pPr lvl="1"/>
            <a:r>
              <a:rPr lang="en-US" dirty="0"/>
              <a:t>F1: 0.54 </a:t>
            </a:r>
          </a:p>
          <a:p>
            <a:pPr lvl="1"/>
            <a:r>
              <a:rPr lang="en-US" dirty="0"/>
              <a:t>MCC: 0.18</a:t>
            </a:r>
          </a:p>
        </p:txBody>
      </p:sp>
    </p:spTree>
    <p:extLst>
      <p:ext uri="{BB962C8B-B14F-4D97-AF65-F5344CB8AC3E}">
        <p14:creationId xmlns:p14="http://schemas.microsoft.com/office/powerpoint/2010/main" val="1099115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5DD877DF-56DC-8797-EAE1-250F7B416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793503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D2FE8B24-814A-74CE-E77E-4123AEA1E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3" name="Content Placeholder 12" descr="Chart, treemap chart&#10;&#10;Description automatically generated">
            <a:extLst>
              <a:ext uri="{FF2B5EF4-FFF2-40B4-BE49-F238E27FC236}">
                <a16:creationId xmlns:a16="http://schemas.microsoft.com/office/drawing/2014/main" id="{2E5DFAB2-A197-65D8-162F-1C8B754DE2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35321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5938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D21-1443-0000-00A4-FE4F190F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 numCol="1"/>
          <a:lstStyle/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E764975-C75E-CB41-7504-059660531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128064"/>
              </p:ext>
            </p:extLst>
          </p:nvPr>
        </p:nvGraphicFramePr>
        <p:xfrm>
          <a:off x="763240" y="1789365"/>
          <a:ext cx="10402507" cy="28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87">
                  <a:extLst>
                    <a:ext uri="{9D8B030D-6E8A-4147-A177-3AD203B41FA5}">
                      <a16:colId xmlns:a16="http://schemas.microsoft.com/office/drawing/2014/main" val="2014604886"/>
                    </a:ext>
                  </a:extLst>
                </a:gridCol>
                <a:gridCol w="1245357">
                  <a:extLst>
                    <a:ext uri="{9D8B030D-6E8A-4147-A177-3AD203B41FA5}">
                      <a16:colId xmlns:a16="http://schemas.microsoft.com/office/drawing/2014/main" val="2223892726"/>
                    </a:ext>
                  </a:extLst>
                </a:gridCol>
                <a:gridCol w="1264848">
                  <a:extLst>
                    <a:ext uri="{9D8B030D-6E8A-4147-A177-3AD203B41FA5}">
                      <a16:colId xmlns:a16="http://schemas.microsoft.com/office/drawing/2014/main" val="1500293648"/>
                    </a:ext>
                  </a:extLst>
                </a:gridCol>
                <a:gridCol w="1364143">
                  <a:extLst>
                    <a:ext uri="{9D8B030D-6E8A-4147-A177-3AD203B41FA5}">
                      <a16:colId xmlns:a16="http://schemas.microsoft.com/office/drawing/2014/main" val="3444889319"/>
                    </a:ext>
                  </a:extLst>
                </a:gridCol>
                <a:gridCol w="1364143">
                  <a:extLst>
                    <a:ext uri="{9D8B030D-6E8A-4147-A177-3AD203B41FA5}">
                      <a16:colId xmlns:a16="http://schemas.microsoft.com/office/drawing/2014/main" val="1359636756"/>
                    </a:ext>
                  </a:extLst>
                </a:gridCol>
                <a:gridCol w="1364143">
                  <a:extLst>
                    <a:ext uri="{9D8B030D-6E8A-4147-A177-3AD203B41FA5}">
                      <a16:colId xmlns:a16="http://schemas.microsoft.com/office/drawing/2014/main" val="3674903743"/>
                    </a:ext>
                  </a:extLst>
                </a:gridCol>
                <a:gridCol w="1364143">
                  <a:extLst>
                    <a:ext uri="{9D8B030D-6E8A-4147-A177-3AD203B41FA5}">
                      <a16:colId xmlns:a16="http://schemas.microsoft.com/office/drawing/2014/main" val="1458796241"/>
                    </a:ext>
                  </a:extLst>
                </a:gridCol>
                <a:gridCol w="1364143">
                  <a:extLst>
                    <a:ext uri="{9D8B030D-6E8A-4147-A177-3AD203B41FA5}">
                      <a16:colId xmlns:a16="http://schemas.microsoft.com/office/drawing/2014/main" val="1142902932"/>
                    </a:ext>
                  </a:extLst>
                </a:gridCol>
              </a:tblGrid>
              <a:tr h="19158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of label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 (250,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Pupil Only (250,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Pupil Only + drop data (250,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675282"/>
                  </a:ext>
                </a:extLst>
              </a:tr>
              <a:tr h="363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24815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r>
                        <a:rPr lang="en-US" sz="1600" dirty="0"/>
                        <a:t>All Tasks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5549227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r>
                        <a:rPr lang="en-US" sz="1600" dirty="0"/>
                        <a:t>DPT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0.81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1126548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102813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PVT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3462970"/>
                  </a:ext>
                </a:extLst>
              </a:tr>
              <a:tr h="36829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VWM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129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440117-3B93-2A10-7E07-7BA9C9851ABA}"/>
                  </a:ext>
                </a:extLst>
              </p14:cNvPr>
              <p14:cNvContentPartPr/>
              <p14:nvPr/>
            </p14:nvContentPartPr>
            <p14:xfrm>
              <a:off x="763240" y="206346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40117-3B93-2A10-7E07-7BA9C985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40" y="20544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5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E011F054-0EF5-0969-F4AC-9F2E18476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734932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AEAF-0029-9E41-2976-57855004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D6B6-ABF6-7A3A-6C9F-D9DF815D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task: pupil X and pupil Y help to identify the incorrect sample? Very small. It could be noise.</a:t>
            </a:r>
          </a:p>
          <a:p>
            <a:r>
              <a:rPr lang="en-US" dirty="0"/>
              <a:t>DPT: pupil X and pupil Y does not </a:t>
            </a:r>
            <a:r>
              <a:rPr lang="en-US"/>
              <a:t>help much.</a:t>
            </a:r>
            <a:endParaRPr lang="en-US" dirty="0"/>
          </a:p>
          <a:p>
            <a:r>
              <a:rPr lang="en-US" dirty="0"/>
              <a:t>MA: pupil X and pupil Y identify the wrong task.</a:t>
            </a:r>
          </a:p>
          <a:p>
            <a:r>
              <a:rPr lang="en-US" sz="2800" dirty="0"/>
              <a:t>PVT: Create more noise</a:t>
            </a:r>
          </a:p>
          <a:p>
            <a:r>
              <a:rPr lang="en-US" sz="2800" dirty="0"/>
              <a:t>VWM: not sure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4C31C8B-53C7-7F25-DE0C-B13675B7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B42E7837-32A1-FEF7-C288-E7C9A9ABAD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851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3 Features (250,3)</a:t>
            </a:r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E8A13E9-9551-015D-9605-77C4A3CF9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104528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Pupil Only (250,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Pupil Only + drop data (250, 1)</a:t>
            </a:r>
          </a:p>
        </p:txBody>
      </p:sp>
      <p:pic>
        <p:nvPicPr>
          <p:cNvPr id="8" name="Content Placeholder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BED8169-9916-DED9-D779-99F901833A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E3CB76F-A81A-248D-9430-AF6654C9D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0834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performance base on Matthews 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248E-E0EA-3603-1493-A631D173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1D (250,3)</a:t>
            </a:r>
          </a:p>
          <a:p>
            <a:pPr lvl="1"/>
            <a:r>
              <a:rPr lang="en-US" dirty="0"/>
              <a:t>Threshold 0.5</a:t>
            </a:r>
          </a:p>
          <a:p>
            <a:pPr lvl="1"/>
            <a:r>
              <a:rPr lang="en-US" dirty="0"/>
              <a:t>Accuracy: 0.74 </a:t>
            </a:r>
          </a:p>
          <a:p>
            <a:pPr lvl="1"/>
            <a:r>
              <a:rPr lang="en-US" dirty="0"/>
              <a:t>F1: 0.60 </a:t>
            </a:r>
          </a:p>
          <a:p>
            <a:pPr lvl="1"/>
            <a:r>
              <a:rPr lang="en-US" dirty="0"/>
              <a:t>MCC: 0.44</a:t>
            </a:r>
          </a:p>
          <a:p>
            <a:r>
              <a:rPr lang="en-US" dirty="0"/>
              <a:t>Pupil Only (250, 1)</a:t>
            </a:r>
          </a:p>
          <a:p>
            <a:pPr lvl="1"/>
            <a:r>
              <a:rPr lang="en-US" dirty="0"/>
              <a:t>Threshold 0.5: </a:t>
            </a:r>
          </a:p>
          <a:p>
            <a:pPr lvl="1"/>
            <a:r>
              <a:rPr lang="en-US" dirty="0"/>
              <a:t>Accuracy: 0.74 ,</a:t>
            </a:r>
          </a:p>
          <a:p>
            <a:pPr lvl="1"/>
            <a:r>
              <a:rPr lang="en-US" dirty="0"/>
              <a:t>F1: 0.46, </a:t>
            </a:r>
          </a:p>
          <a:p>
            <a:pPr lvl="1"/>
            <a:r>
              <a:rPr lang="en-US" dirty="0"/>
              <a:t>MCC: 0.37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375E3-D214-CA50-7C28-A07F29BA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Pupil Only + drop data (250, 1)</a:t>
            </a:r>
          </a:p>
          <a:p>
            <a:pPr lvl="1"/>
            <a:r>
              <a:rPr lang="en-US" dirty="0"/>
              <a:t>Threshold 0.5: </a:t>
            </a:r>
          </a:p>
          <a:p>
            <a:pPr lvl="1"/>
            <a:r>
              <a:rPr lang="en-US" dirty="0"/>
              <a:t>Accuracy: 0.73 </a:t>
            </a:r>
          </a:p>
          <a:p>
            <a:pPr lvl="1"/>
            <a:r>
              <a:rPr lang="en-US" dirty="0"/>
              <a:t>F1: 0.56, </a:t>
            </a:r>
          </a:p>
          <a:p>
            <a:pPr lvl="1"/>
            <a:r>
              <a:rPr lang="en-US" dirty="0"/>
              <a:t>MCC: 0.42</a:t>
            </a:r>
          </a:p>
        </p:txBody>
      </p:sp>
    </p:spTree>
    <p:extLst>
      <p:ext uri="{BB962C8B-B14F-4D97-AF65-F5344CB8AC3E}">
        <p14:creationId xmlns:p14="http://schemas.microsoft.com/office/powerpoint/2010/main" val="338993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1171</Words>
  <Application>Microsoft Office PowerPoint</Application>
  <PresentationFormat>Widescreen</PresentationFormat>
  <Paragraphs>306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Overview</vt:lpstr>
      <vt:lpstr>Overview</vt:lpstr>
      <vt:lpstr>All Tasks</vt:lpstr>
      <vt:lpstr>0/1 Label ratio drop data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DPT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MA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PVT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VWM</vt:lpstr>
      <vt:lpstr>0/1 Label ratio</vt:lpstr>
      <vt:lpstr>Training Loss</vt:lpstr>
      <vt:lpstr>Training Loss</vt:lpstr>
      <vt:lpstr>ROC Curve</vt:lpstr>
      <vt:lpstr>ROC Curve</vt:lpstr>
      <vt:lpstr>The best performance base on Matthews Correlation</vt:lpstr>
      <vt:lpstr>Confusion Matrix</vt:lpstr>
      <vt:lpstr>Confusion Matrix</vt:lpstr>
      <vt:lpstr>Summary</vt:lpstr>
      <vt:lpstr>Summary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model designed</dc:title>
  <dc:creator>Quang Dang</dc:creator>
  <cp:lastModifiedBy>Quang Dang</cp:lastModifiedBy>
  <cp:revision>401</cp:revision>
  <dcterms:created xsi:type="dcterms:W3CDTF">2023-02-05T19:50:42Z</dcterms:created>
  <dcterms:modified xsi:type="dcterms:W3CDTF">2023-04-05T19:13:01Z</dcterms:modified>
</cp:coreProperties>
</file>