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autoAdjust="0" sz="15987"/>
    <p:restoredTop sz="94660"/>
  </p:normalViewPr>
  <p:slideViewPr>
    <p:cSldViewPr snapToGrid="0">
      <p:cViewPr varScale="1">
        <p:scale>
          <a:sx d="100" n="114"/>
          <a:sy d="100" n="114"/>
        </p:scale>
        <p:origin x="414" y="12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21" Target="slides/slide16.xml" Type="http://schemas.openxmlformats.org/officeDocument/2006/relationships/slide"/><Relationship Id="rId19" Target="slides/slide14.xml" Type="http://schemas.openxmlformats.org/officeDocument/2006/relationships/slide"/><Relationship Id="rId20" Target="slides/slide15.xml" Type="http://schemas.openxmlformats.org/officeDocument/2006/relationships/slide"/><Relationship Id="rId18" Target="slides/slide13.xml" Type="http://schemas.openxmlformats.org/officeDocument/2006/relationships/slide"/><Relationship Id="rId17" Target="slides/slide12.xml" Type="http://schemas.openxmlformats.org/officeDocument/2006/relationships/slide"/><Relationship Id="rId16" Target="slides/slide11.xml" Type="http://schemas.openxmlformats.org/officeDocument/2006/relationships/slide"/><Relationship Id="rId15" Target="slides/slide10.xml" Type="http://schemas.openxmlformats.org/officeDocument/2006/relationships/slide"/><Relationship Id="rId14" Target="slides/slide9.xml" Type="http://schemas.openxmlformats.org/officeDocument/2006/relationships/slide"/><Relationship Id="rId13" Target="slides/slide8.xml" Type="http://schemas.openxmlformats.org/officeDocument/2006/relationships/slide"/><Relationship Id="rId12" Target="slides/slide7.xml" Type="http://schemas.openxmlformats.org/officeDocument/2006/relationships/slide"/><Relationship Id="rId11" Target="slides/slide6.xml" Type="http://schemas.openxmlformats.org/officeDocument/2006/relationships/slide"/><Relationship Id="rId10" Target="slides/slide5.xml" Type="http://schemas.openxmlformats.org/officeDocument/2006/relationships/slide"/><Relationship Id="rId9" Target="slides/slide4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8.xml" Type="http://schemas.openxmlformats.org/officeDocument/2006/relationships/slide"/><Relationship Id="rId2" Target="viewProps.xml" Type="http://schemas.openxmlformats.org/officeDocument/2006/relationships/viewProps"/><Relationship Id="rId22" Target="slides/slide17.xml" Type="http://schemas.openxmlformats.org/officeDocument/2006/relationships/slide"/><Relationship Id="rId1" Target="theme/theme1.xml" Type="http://schemas.openxmlformats.org/officeDocument/2006/relationships/theme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C8A9-DE25-905D-D56B-E0B4956B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6C60-9A79-E1E3-9A77-8FC14DEAF9A9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B6FC-6DC3-E874-4900-F6A4A1ACD1D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6324-2152-B689-3522-02DE39427EF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1CB29-7176-A77C-076A-49C07341D5C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6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965F-CB05-AD0C-F62A-82ABA35C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BC4D-25B6-DC4C-DF4B-645E1DB67181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7128-958D-4C0D-962E-9F41FF492F7F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61FE-BD31-F493-6A42-27E790D38E5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938E-8262-AF90-02EB-5AF746394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08928-FDF6-FB90-EA0A-DF69B59A42E8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DF26A-6AB2-83BA-C708-7C7C307659C5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D17E-AFD7-5033-34C8-B365F166BB9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32667-9B4D-6A43-ABCF-84D161F3546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E81F5-B7F2-C313-4321-2BF93B5CED6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28E9-80AE-9541-6FD2-9C22DB1B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4600-BD9E-8E8F-6DA7-3F963D8F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3DCB-8AC0-A5D8-4ADF-69E6B721BD45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5DAE-71F6-5E9E-8BAB-F6877D3A6A5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9711-CB6B-9438-2838-520025D36EA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AEC9-DB46-2464-3B3B-B9A03AA7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D54D-28D1-56A0-BB19-8344C63CC00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5E82-326C-1EBE-5406-6FAB5C524A05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6965-592C-EDC5-D1BF-6A0EE85BD62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7DB20-C16C-9820-87D5-DD25D35A71F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4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E9B6-759D-F2D0-9BBF-A68AB58D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1DF2-9F7E-D09F-6944-1F71B7C7DB65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8861A-7447-7ED1-8721-C4861B3EF764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C784-237F-8FCA-AC4E-BEDA1BC1EE0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C221B-1E7B-86B7-BCB8-9278B59651CE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B4E34-4892-A3CF-903B-4E072CCCA1B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6840-251F-6DC5-A363-23B405D3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FF2AD-0804-539C-A0B3-0B6DA4E68C7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87E43-A19C-BEF0-755B-96975C40D6F4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B245B-E566-3C1F-BA95-9CDE68943E88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EC616-9A90-4EE5-2257-037355EDD04F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AD6A0-42B1-D86F-D91B-17319AAB35EC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E8890-0583-1332-FB36-35CAB3AD7F3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A411-85F3-D7EF-3764-C6D38195D08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0677-60B9-EEF6-7861-EA7F9FBD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A4CD8-9194-22CE-8DB4-E2FF9B32C5D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9AF24-2FA1-9668-4203-4459874E6BA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BD45-9F6D-6DA4-3D0E-9085616FDB3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50C68-75E4-747C-50EC-7CE97B98F807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89EE5-A541-62EC-CCD4-AC66CFEE264D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14EDF-2DA1-E3AB-B7AC-D978755582A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629E-5924-EFE5-80EF-A47A19D5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5142-20E1-8D6C-5F2A-A6115D83E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FB4AF-8689-AC4E-F1F9-C31AB884C1CD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63979-8C15-215B-D76D-A51FC9C41767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71E57-013A-641F-1910-EFA0B4A15139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1D0B0-7BC2-30BD-6314-EE0A1CBFC6B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FBCD-B489-09E7-6525-CB79E929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9BAF3-0EF1-DEAF-4A02-5851F666D814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2E821-17D6-BC3E-9AA3-3EC63868FB75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44459-2BA1-1A94-7716-CC3D79EFD91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B92F-1AD2-19BB-DBDA-F90B76C9B6E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6B9E-F9DF-B08C-6B6E-E340F148EB4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2729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3CB9E-E2E0-B4C0-4D86-4C59726B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44A32-D8D6-9F6F-C092-32CD303D7E50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3446-3F33-914F-9611-E5A1F8D4B5A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3C6BE-5496-4E24-A90B-FB1187B028A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E68C8-373D-5503-8242-58472934417D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FB6E-F048-F5BD-42D6-5102448847C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702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7" Target="../media/image26.png" Type="http://schemas.openxmlformats.org/officeDocument/2006/relationships/image"/><Relationship Id="rId6" Target="../media/image25.png" Type="http://schemas.openxmlformats.org/officeDocument/2006/relationships/image"/><Relationship Id="rId5" Target="../media/image24.png" Type="http://schemas.openxmlformats.org/officeDocument/2006/relationships/image"/><Relationship Id="rId4" Target="../media/image23.png" Type="http://schemas.openxmlformats.org/officeDocument/2006/relationships/image"/><Relationship Id="rId3" Target="../media/image22.png" Type="http://schemas.openxmlformats.org/officeDocument/2006/relationships/image"/><Relationship Id="rId2" Target="../media/image21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5" Target="../media/image30.png" Type="http://schemas.openxmlformats.org/officeDocument/2006/relationships/image"/><Relationship Id="rId4" Target="../media/image29.png" Type="http://schemas.openxmlformats.org/officeDocument/2006/relationships/image"/><Relationship Id="rId3" Target="../media/image28.png" Type="http://schemas.openxmlformats.org/officeDocument/2006/relationships/image"/><Relationship Id="rId2" Target="../media/image27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7" Target="../media/image36.png" Type="http://schemas.openxmlformats.org/officeDocument/2006/relationships/image"/><Relationship Id="rId6" Target="../media/image35.png" Type="http://schemas.openxmlformats.org/officeDocument/2006/relationships/image"/><Relationship Id="rId5" Target="../media/image34.png" Type="http://schemas.openxmlformats.org/officeDocument/2006/relationships/image"/><Relationship Id="rId4" Target="../media/image33.png" Type="http://schemas.openxmlformats.org/officeDocument/2006/relationships/image"/><Relationship Id="rId3" Target="../media/image32.png" Type="http://schemas.openxmlformats.org/officeDocument/2006/relationships/image"/><Relationship Id="rId2" Target="../media/image31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5" Target="../media/image40.png" Type="http://schemas.openxmlformats.org/officeDocument/2006/relationships/image"/><Relationship Id="rId4" Target="../media/image39.png" Type="http://schemas.openxmlformats.org/officeDocument/2006/relationships/image"/><Relationship Id="rId3" Target="../media/image38.png" Type="http://schemas.openxmlformats.org/officeDocument/2006/relationships/image"/><Relationship Id="rId2" Target="../media/image37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7" Target="../media/image46.png" Type="http://schemas.openxmlformats.org/officeDocument/2006/relationships/image"/><Relationship Id="rId6" Target="../media/image45.png" Type="http://schemas.openxmlformats.org/officeDocument/2006/relationships/image"/><Relationship Id="rId5" Target="../media/image44.png" Type="http://schemas.openxmlformats.org/officeDocument/2006/relationships/image"/><Relationship Id="rId4" Target="../media/image43.png" Type="http://schemas.openxmlformats.org/officeDocument/2006/relationships/image"/><Relationship Id="rId3" Target="../media/image42.png" Type="http://schemas.openxmlformats.org/officeDocument/2006/relationships/image"/><Relationship Id="rId2" Target="../media/image41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5" Target="../media/image50.png" Type="http://schemas.openxmlformats.org/officeDocument/2006/relationships/image"/><Relationship Id="rId4" Target="../media/image49.png" Type="http://schemas.openxmlformats.org/officeDocument/2006/relationships/image"/><Relationship Id="rId3" Target="../media/image48.png" Type="http://schemas.openxmlformats.org/officeDocument/2006/relationships/image"/><Relationship Id="rId2" Target="../media/image47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7" Target="../media/image6.png" Type="http://schemas.openxmlformats.org/officeDocument/2006/relationships/image"/><Relationship Id="rId6" Target="../media/image5.png" Type="http://schemas.openxmlformats.org/officeDocument/2006/relationships/image"/><Relationship Id="rId5" Target="../media/image4.png" Type="http://schemas.openxmlformats.org/officeDocument/2006/relationships/image"/><Relationship Id="rId4" Target="../media/image3.png" Type="http://schemas.openxmlformats.org/officeDocument/2006/relationships/image"/><Relationship Id="rId3" Target="../media/image2.png" Type="http://schemas.openxmlformats.org/officeDocument/2006/relationships/image"/><Relationship Id="rId2" Target="../media/image1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5" Target="../media/image10.png" Type="http://schemas.openxmlformats.org/officeDocument/2006/relationships/image"/><Relationship Id="rId4" Target="../media/image9.png" Type="http://schemas.openxmlformats.org/officeDocument/2006/relationships/image"/><Relationship Id="rId3" Target="../media/image8.png" Type="http://schemas.openxmlformats.org/officeDocument/2006/relationships/image"/><Relationship Id="rId2" Target="../media/image7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7" Target="../media/image16.png" Type="http://schemas.openxmlformats.org/officeDocument/2006/relationships/image"/><Relationship Id="rId6" Target="../media/image15.png" Type="http://schemas.openxmlformats.org/officeDocument/2006/relationships/image"/><Relationship Id="rId5" Target="../media/image14.png" Type="http://schemas.openxmlformats.org/officeDocument/2006/relationships/image"/><Relationship Id="rId4" Target="../media/image13.png" Type="http://schemas.openxmlformats.org/officeDocument/2006/relationships/image"/><Relationship Id="rId3" Target="../media/image12.png" Type="http://schemas.openxmlformats.org/officeDocument/2006/relationships/image"/><Relationship Id="rId2" Target="../media/image11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5" Target="../media/image20.png" Type="http://schemas.openxmlformats.org/officeDocument/2006/relationships/image"/><Relationship Id="rId4" Target="../media/image19.png" Type="http://schemas.openxmlformats.org/officeDocument/2006/relationships/image"/><Relationship Id="rId3" Target="../media/image18.png" Type="http://schemas.openxmlformats.org/officeDocument/2006/relationships/image"/><Relationship Id="rId2" Target="../media/image17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 numCol="1"/>
          <a:lstStyle/>
          <a:p>
            <a:pPr algn="ctr"/>
            <a:r>
              <a:rPr dirty="0"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1906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 numCol="1"/>
          <a:lstStyle/>
          <a:p>
            <a:pPr algn="ctr"/>
            <a:r>
              <a:rPr dirty="0" lang="en-US"/>
              <a:t>MA</a:t>
            </a:r>
          </a:p>
        </p:txBody>
      </p:sp>
    </p:spTree>
    <p:extLst>
      <p:ext uri="{BB962C8B-B14F-4D97-AF65-F5344CB8AC3E}">
        <p14:creationId xmlns:p14="http://schemas.microsoft.com/office/powerpoint/2010/main" val="117285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treemap chart  Description automatically generated" id="4" name="Picture 3">
            <a:extLst>
              <a:ext uri="{FF2B5EF4-FFF2-40B4-BE49-F238E27FC236}">
                <a16:creationId xmlns:a16="http://schemas.microsoft.com/office/drawing/2014/main" id="{93181710-F30F-C92F-70E7-A0A4CCDD7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8" y="221603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14" name="Picture 13">
            <a:extLst>
              <a:ext uri="{FF2B5EF4-FFF2-40B4-BE49-F238E27FC236}">
                <a16:creationId xmlns:a16="http://schemas.microsoft.com/office/drawing/2014/main" id="{8EB5B722-B7E9-561D-0EC4-3DD57BA34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7" y="3207392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</a:t>
            </a:r>
          </a:p>
          <a:p>
            <a:r>
              <a:rPr dirty="0" lang="en-US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84116" y="3726110"/>
            <a:ext cx="821059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 +</a:t>
            </a:r>
          </a:p>
          <a:p>
            <a:r>
              <a:rPr dirty="0" lang="en-US"/>
              <a:t>X + Y</a:t>
            </a:r>
          </a:p>
        </p:txBody>
      </p:sp>
      <p:pic>
        <p:nvPicPr>
          <p:cNvPr descr="Chart, treemap chart  Description automatically generated" id="8" name="Picture 7">
            <a:extLst>
              <a:ext uri="{FF2B5EF4-FFF2-40B4-BE49-F238E27FC236}">
                <a16:creationId xmlns:a16="http://schemas.microsoft.com/office/drawing/2014/main" id="{3EA2893D-4FEC-AF76-9E19-ED6B0BC3F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86" y="221602"/>
            <a:ext cx="4572000" cy="3429000"/>
          </a:xfrm>
          <a:prstGeom prst="rect">
            <a:avLst/>
          </a:prstGeom>
        </p:spPr>
      </p:pic>
      <p:pic>
        <p:nvPicPr>
          <p:cNvPr descr="Chart, treemap chart  Description automatically generated" id="19" name="Picture 18">
            <a:extLst>
              <a:ext uri="{FF2B5EF4-FFF2-40B4-BE49-F238E27FC236}">
                <a16:creationId xmlns:a16="http://schemas.microsoft.com/office/drawing/2014/main" id="{F1089D4A-08D3-524F-ACF8-C5BB83D5F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84" y="3207391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11" name="Picture 10">
            <a:extLst>
              <a:ext uri="{FF2B5EF4-FFF2-40B4-BE49-F238E27FC236}">
                <a16:creationId xmlns:a16="http://schemas.microsoft.com/office/drawing/2014/main" id="{A33A60C0-1753-5C28-E342-372A9DDCDA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43" y="221599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21" name="Picture 20">
            <a:extLst>
              <a:ext uri="{FF2B5EF4-FFF2-40B4-BE49-F238E27FC236}">
                <a16:creationId xmlns:a16="http://schemas.microsoft.com/office/drawing/2014/main" id="{E63A1735-D928-B0C2-F666-553162FFB9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41" y="3207390"/>
            <a:ext cx="45719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3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treemap chart  Description automatically generated" id="3" name="Picture 2">
            <a:extLst>
              <a:ext uri="{FF2B5EF4-FFF2-40B4-BE49-F238E27FC236}">
                <a16:creationId xmlns:a16="http://schemas.microsoft.com/office/drawing/2014/main" id="{9E439F36-D77D-9D24-FD5C-0AA444C8D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3" y="1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9" name="Picture 8">
            <a:extLst>
              <a:ext uri="{FF2B5EF4-FFF2-40B4-BE49-F238E27FC236}">
                <a16:creationId xmlns:a16="http://schemas.microsoft.com/office/drawing/2014/main" id="{CD4D06D9-6089-D3AE-7DD5-D24C8ECC8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0" y="3189736"/>
            <a:ext cx="4572000" cy="342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</a:t>
            </a:r>
          </a:p>
          <a:p>
            <a:r>
              <a:rPr dirty="0" lang="en-US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5801" y="3700943"/>
            <a:ext cx="821059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 +</a:t>
            </a:r>
          </a:p>
          <a:p>
            <a:r>
              <a:rPr dirty="0" lang="en-US"/>
              <a:t>X + Y</a:t>
            </a:r>
          </a:p>
        </p:txBody>
      </p:sp>
      <p:pic>
        <p:nvPicPr>
          <p:cNvPr descr="Chart, treemap chart  Description automatically generated" id="6" name="Picture 5">
            <a:extLst>
              <a:ext uri="{FF2B5EF4-FFF2-40B4-BE49-F238E27FC236}">
                <a16:creationId xmlns:a16="http://schemas.microsoft.com/office/drawing/2014/main" id="{E834B89D-2D04-4A83-FDC2-52413AFA4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43" y="60471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12" name="Picture 11">
            <a:extLst>
              <a:ext uri="{FF2B5EF4-FFF2-40B4-BE49-F238E27FC236}">
                <a16:creationId xmlns:a16="http://schemas.microsoft.com/office/drawing/2014/main" id="{5581ECDC-24D6-7BAA-0A2C-9D3DB3350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43" y="3189736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8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 numCol="1"/>
          <a:lstStyle/>
          <a:p>
            <a:pPr algn="ctr"/>
            <a:r>
              <a:rPr dirty="0" lang="en-US"/>
              <a:t>PVT</a:t>
            </a:r>
          </a:p>
        </p:txBody>
      </p:sp>
    </p:spTree>
    <p:extLst>
      <p:ext uri="{BB962C8B-B14F-4D97-AF65-F5344CB8AC3E}">
        <p14:creationId xmlns:p14="http://schemas.microsoft.com/office/powerpoint/2010/main" val="108197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treemap chart  Description automatically generated" id="3" name="Picture 2">
            <a:extLst>
              <a:ext uri="{FF2B5EF4-FFF2-40B4-BE49-F238E27FC236}">
                <a16:creationId xmlns:a16="http://schemas.microsoft.com/office/drawing/2014/main" id="{EC4CA27D-D48A-C230-4441-8D53374AB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7" y="135477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12" name="Picture 11">
            <a:extLst>
              <a:ext uri="{FF2B5EF4-FFF2-40B4-BE49-F238E27FC236}">
                <a16:creationId xmlns:a16="http://schemas.microsoft.com/office/drawing/2014/main" id="{B6A2C791-A851-4C44-26D0-6AE93C3F2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7" y="3207389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</a:t>
            </a:r>
          </a:p>
          <a:p>
            <a:r>
              <a:rPr dirty="0" lang="en-US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84116" y="3726110"/>
            <a:ext cx="821059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 +</a:t>
            </a:r>
          </a:p>
          <a:p>
            <a:r>
              <a:rPr dirty="0" lang="en-US"/>
              <a:t>X + Y</a:t>
            </a:r>
          </a:p>
        </p:txBody>
      </p:sp>
      <p:pic>
        <p:nvPicPr>
          <p:cNvPr descr="Chart, treemap chart  Description automatically generated" id="6" name="Picture 5">
            <a:extLst>
              <a:ext uri="{FF2B5EF4-FFF2-40B4-BE49-F238E27FC236}">
                <a16:creationId xmlns:a16="http://schemas.microsoft.com/office/drawing/2014/main" id="{84674A31-C53D-DE20-B4B0-38D056BDC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86" y="135477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9" name="Picture 8">
            <a:extLst>
              <a:ext uri="{FF2B5EF4-FFF2-40B4-BE49-F238E27FC236}">
                <a16:creationId xmlns:a16="http://schemas.microsoft.com/office/drawing/2014/main" id="{B24C3054-A13F-C0BE-653A-1309B532B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40" y="135477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17" name="Picture 16">
            <a:extLst>
              <a:ext uri="{FF2B5EF4-FFF2-40B4-BE49-F238E27FC236}">
                <a16:creationId xmlns:a16="http://schemas.microsoft.com/office/drawing/2014/main" id="{26C05CB6-68E8-4EF4-5CC5-A479E99C8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85" y="3207389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20" name="Picture 19">
            <a:extLst>
              <a:ext uri="{FF2B5EF4-FFF2-40B4-BE49-F238E27FC236}">
                <a16:creationId xmlns:a16="http://schemas.microsoft.com/office/drawing/2014/main" id="{A9FB70DE-44E5-88CB-7AA0-6EF34BBE4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39" y="3207388"/>
            <a:ext cx="45719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5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treemap chart  Description automatically generated" id="4" name="Picture 3">
            <a:extLst>
              <a:ext uri="{FF2B5EF4-FFF2-40B4-BE49-F238E27FC236}">
                <a16:creationId xmlns:a16="http://schemas.microsoft.com/office/drawing/2014/main" id="{C13AB630-06E2-3271-628D-274B4D77D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9" y="60470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10" name="Picture 9">
            <a:extLst>
              <a:ext uri="{FF2B5EF4-FFF2-40B4-BE49-F238E27FC236}">
                <a16:creationId xmlns:a16="http://schemas.microsoft.com/office/drawing/2014/main" id="{30399512-B0E7-CDDE-96CB-AE1C1F6D1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9" y="3157057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</a:t>
            </a:r>
          </a:p>
          <a:p>
            <a:r>
              <a:rPr dirty="0" lang="en-US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5801" y="3700943"/>
            <a:ext cx="821059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 +</a:t>
            </a:r>
          </a:p>
          <a:p>
            <a:r>
              <a:rPr dirty="0" lang="en-US"/>
              <a:t>X + Y</a:t>
            </a:r>
          </a:p>
        </p:txBody>
      </p:sp>
      <p:pic>
        <p:nvPicPr>
          <p:cNvPr descr="Chart, treemap chart  Description automatically generated" id="7" name="Picture 6">
            <a:extLst>
              <a:ext uri="{FF2B5EF4-FFF2-40B4-BE49-F238E27FC236}">
                <a16:creationId xmlns:a16="http://schemas.microsoft.com/office/drawing/2014/main" id="{4B452B10-4E7C-F446-F57D-EAA36E07D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60470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13" name="Picture 12">
            <a:extLst>
              <a:ext uri="{FF2B5EF4-FFF2-40B4-BE49-F238E27FC236}">
                <a16:creationId xmlns:a16="http://schemas.microsoft.com/office/drawing/2014/main" id="{D0A00658-5228-0507-42B8-5835121EA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15705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41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 numCol="1"/>
          <a:lstStyle/>
          <a:p>
            <a:pPr algn="ctr"/>
            <a:r>
              <a:rPr dirty="0" lang="en-US"/>
              <a:t>VWM</a:t>
            </a:r>
          </a:p>
        </p:txBody>
      </p:sp>
    </p:spTree>
    <p:extLst>
      <p:ext uri="{BB962C8B-B14F-4D97-AF65-F5344CB8AC3E}">
        <p14:creationId xmlns:p14="http://schemas.microsoft.com/office/powerpoint/2010/main" val="339269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treemap chart  Description automatically generated" id="7" name="Picture 6">
            <a:extLst>
              <a:ext uri="{FF2B5EF4-FFF2-40B4-BE49-F238E27FC236}">
                <a16:creationId xmlns:a16="http://schemas.microsoft.com/office/drawing/2014/main" id="{305209E8-767C-878A-3C5E-14307E225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6" y="135476"/>
            <a:ext cx="4572000" cy="3429000"/>
          </a:xfrm>
          <a:prstGeom prst="rect">
            <a:avLst/>
          </a:prstGeom>
        </p:spPr>
      </p:pic>
      <p:pic>
        <p:nvPicPr>
          <p:cNvPr descr="Chart, treemap chart  Description automatically generated" id="21" name="Picture 20">
            <a:extLst>
              <a:ext uri="{FF2B5EF4-FFF2-40B4-BE49-F238E27FC236}">
                <a16:creationId xmlns:a16="http://schemas.microsoft.com/office/drawing/2014/main" id="{BAF27F99-22FD-F96D-5DA5-B168B70D5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6" y="3207387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</a:t>
            </a:r>
          </a:p>
          <a:p>
            <a:r>
              <a:rPr dirty="0" lang="en-US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84116" y="3726110"/>
            <a:ext cx="821059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 +</a:t>
            </a:r>
          </a:p>
          <a:p>
            <a:r>
              <a:rPr dirty="0" lang="en-US"/>
              <a:t>X + Y</a:t>
            </a:r>
          </a:p>
        </p:txBody>
      </p:sp>
      <p:pic>
        <p:nvPicPr>
          <p:cNvPr descr="Chart, treemap chart  Description automatically generated" id="10" name="Picture 9">
            <a:extLst>
              <a:ext uri="{FF2B5EF4-FFF2-40B4-BE49-F238E27FC236}">
                <a16:creationId xmlns:a16="http://schemas.microsoft.com/office/drawing/2014/main" id="{25BD5601-F6BD-0882-8B6E-2EAF0E7B5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23" y="135475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23" name="Picture 22">
            <a:extLst>
              <a:ext uri="{FF2B5EF4-FFF2-40B4-BE49-F238E27FC236}">
                <a16:creationId xmlns:a16="http://schemas.microsoft.com/office/drawing/2014/main" id="{1D04DFCE-785F-2292-F5FC-7362DAE4B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55" y="3207387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18" name="Picture 17">
            <a:extLst>
              <a:ext uri="{FF2B5EF4-FFF2-40B4-BE49-F238E27FC236}">
                <a16:creationId xmlns:a16="http://schemas.microsoft.com/office/drawing/2014/main" id="{79C72B3E-8983-1CA3-472C-059B0B623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819" y="221614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25" name="Picture 24">
            <a:extLst>
              <a:ext uri="{FF2B5EF4-FFF2-40B4-BE49-F238E27FC236}">
                <a16:creationId xmlns:a16="http://schemas.microsoft.com/office/drawing/2014/main" id="{946BC871-D9A3-BDBE-B491-8C7C2172D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818" y="3207385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1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treemap chart  Description automatically generated" id="3" name="Picture 2">
            <a:extLst>
              <a:ext uri="{FF2B5EF4-FFF2-40B4-BE49-F238E27FC236}">
                <a16:creationId xmlns:a16="http://schemas.microsoft.com/office/drawing/2014/main" id="{E2ABDDCF-EDE8-CEA8-39C7-42F867EDE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8" y="1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9" name="Picture 8">
            <a:extLst>
              <a:ext uri="{FF2B5EF4-FFF2-40B4-BE49-F238E27FC236}">
                <a16:creationId xmlns:a16="http://schemas.microsoft.com/office/drawing/2014/main" id="{AAEED301-2C7A-A7C9-21AE-762A944EC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67" y="3054799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</a:t>
            </a:r>
          </a:p>
          <a:p>
            <a:r>
              <a:rPr dirty="0" lang="en-US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5801" y="3700943"/>
            <a:ext cx="821059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 +</a:t>
            </a:r>
          </a:p>
          <a:p>
            <a:r>
              <a:rPr dirty="0" lang="en-US"/>
              <a:t>X + Y</a:t>
            </a:r>
          </a:p>
        </p:txBody>
      </p:sp>
      <p:pic>
        <p:nvPicPr>
          <p:cNvPr descr="Chart, treemap chart  Description automatically generated" id="6" name="Picture 5">
            <a:extLst>
              <a:ext uri="{FF2B5EF4-FFF2-40B4-BE49-F238E27FC236}">
                <a16:creationId xmlns:a16="http://schemas.microsoft.com/office/drawing/2014/main" id="{2E7D18C7-9C0D-4811-98BE-8753E7B35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12" name="Picture 11">
            <a:extLst>
              <a:ext uri="{FF2B5EF4-FFF2-40B4-BE49-F238E27FC236}">
                <a16:creationId xmlns:a16="http://schemas.microsoft.com/office/drawing/2014/main" id="{9FACCE86-8180-8F42-CB35-6AC57DFBB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54799"/>
            <a:ext cx="45719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8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0AB3-A797-92A2-C8B2-5092EE8F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EB18-813C-08F6-8A33-89524170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dirty="0" lang="en-US"/>
              <a:t>5 Data set:</a:t>
            </a:r>
          </a:p>
          <a:p>
            <a:pPr lvl="1"/>
            <a:r>
              <a:rPr dirty="0" lang="en-US"/>
              <a:t>All Tasks</a:t>
            </a:r>
          </a:p>
          <a:p>
            <a:pPr lvl="1"/>
            <a:r>
              <a:rPr dirty="0" lang="en-US"/>
              <a:t>DPT</a:t>
            </a:r>
          </a:p>
          <a:p>
            <a:pPr lvl="1"/>
            <a:r>
              <a:rPr dirty="0" lang="en-US"/>
              <a:t>MA</a:t>
            </a:r>
          </a:p>
          <a:p>
            <a:pPr lvl="1"/>
            <a:r>
              <a:rPr dirty="0" lang="en-US"/>
              <a:t>PVT</a:t>
            </a:r>
          </a:p>
          <a:p>
            <a:pPr lvl="1"/>
            <a:r>
              <a:rPr dirty="0" lang="en-US"/>
              <a:t>VWM</a:t>
            </a:r>
          </a:p>
          <a:p>
            <a:r>
              <a:rPr dirty="0" lang="en-US"/>
              <a:t>2 Models:</a:t>
            </a:r>
          </a:p>
          <a:p>
            <a:pPr lvl="1"/>
            <a:r>
              <a:rPr dirty="0" lang="en-US"/>
              <a:t>1D Convolution, 3 features (250, 3)</a:t>
            </a:r>
          </a:p>
          <a:p>
            <a:pPr lvl="1"/>
            <a:r>
              <a:rPr dirty="0" lang="en-US"/>
              <a:t>1D Convolution, pupil only (250, 1)</a:t>
            </a:r>
          </a:p>
          <a:p>
            <a:r>
              <a:rPr dirty="0" lang="en-US"/>
              <a:t>Metrics:</a:t>
            </a:r>
          </a:p>
          <a:p>
            <a:pPr lvl="1"/>
            <a:r>
              <a:rPr dirty="0" lang="en-US"/>
              <a:t>Primary: Matthew's correlation coefficient (MCC)</a:t>
            </a:r>
          </a:p>
          <a:p>
            <a:pPr lvl="1"/>
            <a:r>
              <a:rPr dirty="0" lang="en-US"/>
              <a:t>Secondary: Accuracy</a:t>
            </a:r>
          </a:p>
          <a:p>
            <a:pPr lvl="1"/>
            <a:r>
              <a:rPr dirty="0" lang="en-US"/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343349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94B8-341B-B897-BC00-C8F7B3478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25"/>
            <a:ext cx="10515600" cy="5967238"/>
          </a:xfrm>
        </p:spPr>
        <p:txBody>
          <a:bodyPr numCol="1"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dirty="0" lang="en-US" sz="4900">
                <a:latin typeface="Calibri (Body)"/>
              </a:rPr>
              <a:t>Fold 0:</a:t>
            </a:r>
          </a:p>
          <a:p>
            <a:pPr lvl="1">
              <a:lnSpc>
                <a:spcPct val="120000"/>
              </a:lnSpc>
            </a:pPr>
            <a:r>
              <a:rPr dirty="0" lang="en-US" sz="3400">
                <a:latin typeface="Calibri (Body)"/>
              </a:rPr>
              <a:t>  Train_subjests: index=[12 13 14 15 16 17 18 19 20 21 22 23 24 25 26 27 28 29 30 31 32 33 34 35 36 37 38 39 40 41 42 43 44 45 46 47 48 49 50 51 52 53 54 55 56 57]</a:t>
            </a:r>
          </a:p>
          <a:p>
            <a:pPr lvl="1">
              <a:lnSpc>
                <a:spcPct val="120000"/>
              </a:lnSpc>
            </a:pPr>
            <a:r>
              <a:rPr dirty="0" lang="en-US" sz="3400">
                <a:latin typeface="Calibri (Body)"/>
              </a:rPr>
              <a:t>  Test_subjests:  index=[ 0  1  2  3  4  5  6  7  8  9 10 11]</a:t>
            </a:r>
          </a:p>
          <a:p>
            <a:pPr>
              <a:lnSpc>
                <a:spcPct val="120000"/>
              </a:lnSpc>
            </a:pPr>
            <a:endParaRPr dirty="0" lang="en-US" sz="4900">
              <a:latin typeface="Calibri (Body)"/>
            </a:endParaRPr>
          </a:p>
          <a:p>
            <a:pPr>
              <a:lnSpc>
                <a:spcPct val="120000"/>
              </a:lnSpc>
            </a:pPr>
            <a:r>
              <a:rPr dirty="0" lang="en-US" sz="4900">
                <a:latin typeface="Calibri (Body)"/>
              </a:rPr>
              <a:t>Fold 1:</a:t>
            </a:r>
          </a:p>
          <a:p>
            <a:pPr lvl="1">
              <a:lnSpc>
                <a:spcPct val="120000"/>
              </a:lnSpc>
            </a:pPr>
            <a:r>
              <a:rPr dirty="0" lang="en-US" sz="3400">
                <a:latin typeface="Calibri (Body)"/>
              </a:rPr>
              <a:t>  Train_subjests: index=[ 0  1  2  3  4  5  6  7  8  9 10 11 24 25 26 27 28 29 30 31 32 33 34 35 36 37 38 39 40 41 42 43 44 45 46 47 48 49 50 51 52 53 54 55 56 57]</a:t>
            </a:r>
          </a:p>
          <a:p>
            <a:pPr lvl="1">
              <a:lnSpc>
                <a:spcPct val="120000"/>
              </a:lnSpc>
            </a:pPr>
            <a:r>
              <a:rPr dirty="0" lang="en-US" sz="3400">
                <a:latin typeface="Calibri (Body)"/>
              </a:rPr>
              <a:t>  Test_subjests:  index=[12 13 14 15 16 17 18 19 20 21 22 23]</a:t>
            </a:r>
          </a:p>
          <a:p>
            <a:pPr>
              <a:lnSpc>
                <a:spcPct val="120000"/>
              </a:lnSpc>
            </a:pPr>
            <a:endParaRPr dirty="0" lang="en-US" sz="4900">
              <a:latin typeface="Calibri (Body)"/>
            </a:endParaRPr>
          </a:p>
          <a:p>
            <a:pPr>
              <a:lnSpc>
                <a:spcPct val="120000"/>
              </a:lnSpc>
            </a:pPr>
            <a:r>
              <a:rPr dirty="0" lang="en-US" sz="4900">
                <a:latin typeface="Calibri (Body)"/>
              </a:rPr>
              <a:t>Fold 2:</a:t>
            </a:r>
          </a:p>
          <a:p>
            <a:pPr lvl="1">
              <a:lnSpc>
                <a:spcPct val="120000"/>
              </a:lnSpc>
            </a:pPr>
            <a:r>
              <a:rPr dirty="0" lang="en-US" sz="3400">
                <a:latin typeface="Calibri (Body)"/>
              </a:rPr>
              <a:t>  Train_subjests: index=[ 0  1  2  3  4  5  6  7  8  9 10 11 12 13 14 15 16 17 18 19 20 21 22 23 36 37 38 39 40 41 42 43 44 45 46 47 48 49 50 51 52 53 54 55 56 57]</a:t>
            </a:r>
          </a:p>
          <a:p>
            <a:pPr lvl="1">
              <a:lnSpc>
                <a:spcPct val="120000"/>
              </a:lnSpc>
            </a:pPr>
            <a:r>
              <a:rPr dirty="0" lang="en-US" sz="3400">
                <a:latin typeface="Calibri (Body)"/>
              </a:rPr>
              <a:t>  Test_subjests:  index=[24 25 26 27 28 29 30 31 32 33 34 35]</a:t>
            </a:r>
          </a:p>
          <a:p>
            <a:pPr>
              <a:lnSpc>
                <a:spcPct val="120000"/>
              </a:lnSpc>
            </a:pPr>
            <a:endParaRPr dirty="0" lang="en-US" sz="4900">
              <a:latin typeface="Calibri (Body)"/>
            </a:endParaRPr>
          </a:p>
          <a:p>
            <a:pPr>
              <a:lnSpc>
                <a:spcPct val="120000"/>
              </a:lnSpc>
            </a:pPr>
            <a:r>
              <a:rPr dirty="0" lang="en-US" sz="4900">
                <a:latin typeface="Calibri (Body)"/>
              </a:rPr>
              <a:t>Fold 3:</a:t>
            </a:r>
          </a:p>
          <a:p>
            <a:pPr lvl="1">
              <a:lnSpc>
                <a:spcPct val="120000"/>
              </a:lnSpc>
            </a:pPr>
            <a:r>
              <a:rPr dirty="0" lang="en-US" sz="3400">
                <a:latin typeface="Calibri (Body)"/>
              </a:rPr>
              <a:t>  Train_subjests: index=[ 0  1  2  3  4  5  6  7  8  9 10 11 12 13 14 15 16 17 18 19 20 21 22 23 24 25 26 27 28 29 30 31 32 33 34 35 47 48 49 50 51 52 53 54 55 56 57]</a:t>
            </a:r>
          </a:p>
          <a:p>
            <a:pPr lvl="1">
              <a:lnSpc>
                <a:spcPct val="120000"/>
              </a:lnSpc>
            </a:pPr>
            <a:r>
              <a:rPr dirty="0" lang="en-US" sz="3400">
                <a:latin typeface="Calibri (Body)"/>
              </a:rPr>
              <a:t>  Test_subjests:  index=[36 37 38 39 40 41 42 43 44 45 46]</a:t>
            </a:r>
          </a:p>
          <a:p>
            <a:pPr>
              <a:lnSpc>
                <a:spcPct val="120000"/>
              </a:lnSpc>
            </a:pPr>
            <a:endParaRPr dirty="0" lang="en-US" sz="4900">
              <a:latin typeface="Calibri (Body)"/>
            </a:endParaRPr>
          </a:p>
          <a:p>
            <a:pPr>
              <a:lnSpc>
                <a:spcPct val="120000"/>
              </a:lnSpc>
            </a:pPr>
            <a:r>
              <a:rPr dirty="0" lang="en-US" sz="4900">
                <a:latin typeface="Calibri (Body)"/>
              </a:rPr>
              <a:t>Fold 4:</a:t>
            </a:r>
          </a:p>
          <a:p>
            <a:pPr lvl="1">
              <a:lnSpc>
                <a:spcPct val="120000"/>
              </a:lnSpc>
            </a:pPr>
            <a:r>
              <a:rPr dirty="0" lang="en-US" sz="3400">
                <a:latin typeface="Calibri (Body)"/>
              </a:rPr>
              <a:t>  Train_subjests: index=[ 0  1  2  3  4  5  6  7  8  9 10 11 12 13 14 15 16 17 18 19 20 21 22 23  24 25 26 27 28 29 30 31 32 33 34 35 36 37 38 39 40 41 42 43 44 45 46]</a:t>
            </a:r>
          </a:p>
          <a:p>
            <a:pPr lvl="1">
              <a:lnSpc>
                <a:spcPct val="120000"/>
              </a:lnSpc>
            </a:pPr>
            <a:r>
              <a:rPr dirty="0" lang="en-US" sz="3400">
                <a:latin typeface="Calibri (Body)"/>
              </a:rPr>
              <a:t>  Test_subjests:  index=[47 48 49 50 51 52 53 54 55 56 57]</a:t>
            </a:r>
          </a:p>
          <a:p>
            <a:endParaRPr dirty="0" lang="en-US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754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treemap chart  Description automatically generated" id="14" name="Picture 13">
            <a:extLst>
              <a:ext uri="{FF2B5EF4-FFF2-40B4-BE49-F238E27FC236}">
                <a16:creationId xmlns:a16="http://schemas.microsoft.com/office/drawing/2014/main" id="{6DBC1B57-E331-FAB1-FFA1-51F7C7C03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9" y="3429000"/>
            <a:ext cx="4571999" cy="3429000"/>
          </a:xfrm>
          <a:prstGeom prst="rect">
            <a:avLst/>
          </a:prstGeom>
        </p:spPr>
      </p:pic>
      <p:pic>
        <p:nvPicPr>
          <p:cNvPr descr="Chart, treemap chart  Description automatically generated" id="10" name="Picture 9">
            <a:extLst>
              <a:ext uri="{FF2B5EF4-FFF2-40B4-BE49-F238E27FC236}">
                <a16:creationId xmlns:a16="http://schemas.microsoft.com/office/drawing/2014/main" id="{154DD4AD-9693-98C0-0573-00939868D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7" y="-1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</a:t>
            </a:r>
          </a:p>
          <a:p>
            <a:r>
              <a:rPr dirty="0" lang="en-US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84116" y="3726110"/>
            <a:ext cx="821059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 +</a:t>
            </a:r>
          </a:p>
          <a:p>
            <a:r>
              <a:rPr dirty="0" lang="en-US"/>
              <a:t>X + Y</a:t>
            </a:r>
          </a:p>
        </p:txBody>
      </p:sp>
      <p:pic>
        <p:nvPicPr>
          <p:cNvPr descr="Chart, treemap chart  Description automatically generated" id="18" name="Picture 17">
            <a:extLst>
              <a:ext uri="{FF2B5EF4-FFF2-40B4-BE49-F238E27FC236}">
                <a16:creationId xmlns:a16="http://schemas.microsoft.com/office/drawing/2014/main" id="{2F445481-943A-293A-6631-796AF6EF7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77" y="3428998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20" name="Picture 19">
            <a:extLst>
              <a:ext uri="{FF2B5EF4-FFF2-40B4-BE49-F238E27FC236}">
                <a16:creationId xmlns:a16="http://schemas.microsoft.com/office/drawing/2014/main" id="{CA2F0989-6481-25FD-C24C-6898BD32D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34" y="3428995"/>
            <a:ext cx="4572000" cy="3429000"/>
          </a:xfrm>
          <a:prstGeom prst="rect">
            <a:avLst/>
          </a:prstGeom>
        </p:spPr>
      </p:pic>
      <p:pic>
        <p:nvPicPr>
          <p:cNvPr descr="Chart, treemap chart  Description automatically generated" id="22" name="Picture 21">
            <a:extLst>
              <a:ext uri="{FF2B5EF4-FFF2-40B4-BE49-F238E27FC236}">
                <a16:creationId xmlns:a16="http://schemas.microsoft.com/office/drawing/2014/main" id="{A07C2204-28F1-3FB6-C250-2C00A8B68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74" y="148555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24" name="Picture 23">
            <a:extLst>
              <a:ext uri="{FF2B5EF4-FFF2-40B4-BE49-F238E27FC236}">
                <a16:creationId xmlns:a16="http://schemas.microsoft.com/office/drawing/2014/main" id="{59DF163E-DB28-1A87-DE09-35B7B18BE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34" y="154839"/>
            <a:ext cx="45719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 numCol="1"/>
          <a:lstStyle/>
          <a:p>
            <a:pPr algn="ctr"/>
            <a:r>
              <a:rPr dirty="0" lang="en-US"/>
              <a:t>All Tasks</a:t>
            </a:r>
          </a:p>
        </p:txBody>
      </p:sp>
    </p:spTree>
    <p:extLst>
      <p:ext uri="{BB962C8B-B14F-4D97-AF65-F5344CB8AC3E}">
        <p14:creationId xmlns:p14="http://schemas.microsoft.com/office/powerpoint/2010/main" val="331232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treemap chart  Description automatically generated" id="7" name="Picture 6">
            <a:extLst>
              <a:ext uri="{FF2B5EF4-FFF2-40B4-BE49-F238E27FC236}">
                <a16:creationId xmlns:a16="http://schemas.microsoft.com/office/drawing/2014/main" id="{4D54F7A8-0C63-6F9C-1FB0-617897234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1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3" name="Picture 2">
            <a:extLst>
              <a:ext uri="{FF2B5EF4-FFF2-40B4-BE49-F238E27FC236}">
                <a16:creationId xmlns:a16="http://schemas.microsoft.com/office/drawing/2014/main" id="{2368FB32-1B26-EEE2-16C4-442F9FB02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45" y="3131886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</a:t>
            </a:r>
          </a:p>
          <a:p>
            <a:r>
              <a:rPr dirty="0" lang="en-US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5801" y="3700943"/>
            <a:ext cx="821059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 +</a:t>
            </a:r>
          </a:p>
          <a:p>
            <a:r>
              <a:rPr dirty="0" lang="en-US"/>
              <a:t>X + Y</a:t>
            </a:r>
          </a:p>
        </p:txBody>
      </p:sp>
      <p:pic>
        <p:nvPicPr>
          <p:cNvPr descr="Chart, treemap chart  Description automatically generated" id="9" name="Picture 8">
            <a:extLst>
              <a:ext uri="{FF2B5EF4-FFF2-40B4-BE49-F238E27FC236}">
                <a16:creationId xmlns:a16="http://schemas.microsoft.com/office/drawing/2014/main" id="{6CFF935F-BE0A-E2FB-BC60-4B453A098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42" y="135972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5" name="Picture 4">
            <a:extLst>
              <a:ext uri="{FF2B5EF4-FFF2-40B4-BE49-F238E27FC236}">
                <a16:creationId xmlns:a16="http://schemas.microsoft.com/office/drawing/2014/main" id="{C93EAA88-1C77-225A-AAFF-FA529F0B7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01" y="3131886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0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 numCol="1"/>
          <a:lstStyle/>
          <a:p>
            <a:pPr algn="ctr"/>
            <a:r>
              <a:rPr dirty="0" lang="en-US"/>
              <a:t>DPT</a:t>
            </a:r>
          </a:p>
        </p:txBody>
      </p:sp>
    </p:spTree>
    <p:extLst>
      <p:ext uri="{BB962C8B-B14F-4D97-AF65-F5344CB8AC3E}">
        <p14:creationId xmlns:p14="http://schemas.microsoft.com/office/powerpoint/2010/main" val="279861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treemap chart  Description automatically generated" id="3" name="Picture 2">
            <a:extLst>
              <a:ext uri="{FF2B5EF4-FFF2-40B4-BE49-F238E27FC236}">
                <a16:creationId xmlns:a16="http://schemas.microsoft.com/office/drawing/2014/main" id="{7B6235CF-1AF7-60A2-980F-F8908EA0F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9" y="221607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9" name="Picture 8">
            <a:extLst>
              <a:ext uri="{FF2B5EF4-FFF2-40B4-BE49-F238E27FC236}">
                <a16:creationId xmlns:a16="http://schemas.microsoft.com/office/drawing/2014/main" id="{AE9E47BE-65D9-D622-C9E0-1F5E65CF6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6" y="3207394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</a:t>
            </a:r>
          </a:p>
          <a:p>
            <a:r>
              <a:rPr dirty="0" lang="en-US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84116" y="3726110"/>
            <a:ext cx="821059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 +</a:t>
            </a:r>
          </a:p>
          <a:p>
            <a:r>
              <a:rPr dirty="0" lang="en-US"/>
              <a:t>X + Y</a:t>
            </a:r>
          </a:p>
        </p:txBody>
      </p:sp>
      <p:pic>
        <p:nvPicPr>
          <p:cNvPr descr="Chart, treemap chart  Description automatically generated" id="5" name="Picture 4">
            <a:extLst>
              <a:ext uri="{FF2B5EF4-FFF2-40B4-BE49-F238E27FC236}">
                <a16:creationId xmlns:a16="http://schemas.microsoft.com/office/drawing/2014/main" id="{1ED106E8-501B-AB7A-51F3-C6637CA47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76" y="221604"/>
            <a:ext cx="4572000" cy="3429000"/>
          </a:xfrm>
          <a:prstGeom prst="rect">
            <a:avLst/>
          </a:prstGeom>
        </p:spPr>
      </p:pic>
      <p:pic>
        <p:nvPicPr>
          <p:cNvPr descr="Chart, treemap chart  Description automatically generated" id="12" name="Picture 11">
            <a:extLst>
              <a:ext uri="{FF2B5EF4-FFF2-40B4-BE49-F238E27FC236}">
                <a16:creationId xmlns:a16="http://schemas.microsoft.com/office/drawing/2014/main" id="{E36B91CD-FC43-2664-6899-221C83F70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72" y="3207394"/>
            <a:ext cx="4572000" cy="3429000"/>
          </a:xfrm>
          <a:prstGeom prst="rect">
            <a:avLst/>
          </a:prstGeom>
        </p:spPr>
      </p:pic>
      <p:pic>
        <p:nvPicPr>
          <p:cNvPr descr="Chart, treemap chart  Description automatically generated" id="7" name="Picture 6">
            <a:extLst>
              <a:ext uri="{FF2B5EF4-FFF2-40B4-BE49-F238E27FC236}">
                <a16:creationId xmlns:a16="http://schemas.microsoft.com/office/drawing/2014/main" id="{AC7B3B27-4AD3-E9CB-2D01-BCDBCC8168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34" y="297111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17" name="Picture 16">
            <a:extLst>
              <a:ext uri="{FF2B5EF4-FFF2-40B4-BE49-F238E27FC236}">
                <a16:creationId xmlns:a16="http://schemas.microsoft.com/office/drawing/2014/main" id="{1F6717E1-229D-A52F-6B5F-BDB3CC416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25" y="3207391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0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treemap chart  Description automatically generated" id="4" name="Picture 3">
            <a:extLst>
              <a:ext uri="{FF2B5EF4-FFF2-40B4-BE49-F238E27FC236}">
                <a16:creationId xmlns:a16="http://schemas.microsoft.com/office/drawing/2014/main" id="{2ED5476F-4379-EAC3-420D-27A853B14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8" y="135971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11" name="Picture 10">
            <a:extLst>
              <a:ext uri="{FF2B5EF4-FFF2-40B4-BE49-F238E27FC236}">
                <a16:creationId xmlns:a16="http://schemas.microsoft.com/office/drawing/2014/main" id="{DD021C4D-2B07-3BC2-EC12-B83EFD397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7" y="3131885"/>
            <a:ext cx="4571999" cy="3428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24A13-352E-C590-4CCE-4542A74F1EAF}"/>
              </a:ext>
            </a:extLst>
          </p:cNvPr>
          <p:cNvSpPr txBox="1"/>
          <p:nvPr/>
        </p:nvSpPr>
        <p:spPr>
          <a:xfrm>
            <a:off x="184117" y="486561"/>
            <a:ext cx="652743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</a:t>
            </a:r>
          </a:p>
          <a:p>
            <a:r>
              <a:rPr dirty="0" lang="en-US"/>
              <a:t>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FA6B4-C649-E1C1-0AFF-8A918144EAB7}"/>
              </a:ext>
            </a:extLst>
          </p:cNvPr>
          <p:cNvSpPr txBox="1"/>
          <p:nvPr/>
        </p:nvSpPr>
        <p:spPr>
          <a:xfrm>
            <a:off x="15801" y="3700943"/>
            <a:ext cx="821059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/>
              <a:t>Pupil +</a:t>
            </a:r>
          </a:p>
          <a:p>
            <a:r>
              <a:rPr dirty="0" lang="en-US"/>
              <a:t>X + Y</a:t>
            </a:r>
          </a:p>
        </p:txBody>
      </p:sp>
      <p:pic>
        <p:nvPicPr>
          <p:cNvPr descr="Chart, treemap chart  Description automatically generated" id="8" name="Picture 7">
            <a:extLst>
              <a:ext uri="{FF2B5EF4-FFF2-40B4-BE49-F238E27FC236}">
                <a16:creationId xmlns:a16="http://schemas.microsoft.com/office/drawing/2014/main" id="{477CADD4-4C9C-6562-E225-AC21D25E8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90" y="135970"/>
            <a:ext cx="4571999" cy="3428999"/>
          </a:xfrm>
          <a:prstGeom prst="rect">
            <a:avLst/>
          </a:prstGeom>
        </p:spPr>
      </p:pic>
      <p:pic>
        <p:nvPicPr>
          <p:cNvPr descr="Chart, treemap chart  Description automatically generated" id="13" name="Picture 12">
            <a:extLst>
              <a:ext uri="{FF2B5EF4-FFF2-40B4-BE49-F238E27FC236}">
                <a16:creationId xmlns:a16="http://schemas.microsoft.com/office/drawing/2014/main" id="{D01D4196-EEB0-318E-EA5F-E55257DEF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433" y="3131885"/>
            <a:ext cx="45719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3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Words>510</Words>
  <Paragraphs>79</Paragraphs>
  <Slides>18</Slides>
  <Notes>0</Notes>
  <TotalTime>508</TotalTime>
  <HiddenSlides>0</HiddenSlides>
  <MMClips>0</MMClips>
  <ScaleCrop>false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23">
      <vt:lpstr>Calibri (Body)</vt:lpstr>
      <vt:lpstr>Arial</vt:lpstr>
      <vt:lpstr>Calibri</vt:lpstr>
      <vt:lpstr>Calibri Light</vt:lpstr>
      <vt:lpstr>Office Theme</vt:lpstr>
      <vt:lpstr>Overview</vt:lpstr>
      <vt:lpstr>Overview</vt:lpstr>
      <vt:lpstr>PowerPoint Presentation</vt:lpstr>
      <vt:lpstr>All Tasks</vt:lpstr>
      <vt:lpstr>PowerPoint Presentation</vt:lpstr>
      <vt:lpstr>PowerPoint Presentation</vt:lpstr>
      <vt:lpstr>DPT</vt:lpstr>
      <vt:lpstr>PowerPoint Presentation</vt:lpstr>
      <vt:lpstr>PowerPoint Presentation</vt:lpstr>
      <vt:lpstr>MA</vt:lpstr>
      <vt:lpstr>PowerPoint Presentation</vt:lpstr>
      <vt:lpstr>PowerPoint Presentation</vt:lpstr>
      <vt:lpstr>PVT</vt:lpstr>
      <vt:lpstr>PowerPoint Presentation</vt:lpstr>
      <vt:lpstr>PowerPoint Presentation</vt:lpstr>
      <vt:lpstr>VWM</vt:lpstr>
      <vt:lpstr>PowerPoint Presentation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16.0000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2023-02-05T19:50:42Z</dcterms:created>
  <dc:creator>Quang Dang</dc:creator>
  <cp:lastModifiedBy>Quang Dang</cp:lastModifiedBy>
  <dcterms:modified xsi:type="dcterms:W3CDTF">2023-05-02T01:11:01Z</dcterms:modified>
  <cp:revision>459</cp:revision>
  <dc:title>New model designed</dc:title>
</cp:coreProperties>
</file>