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63" r:id="rId2"/>
    <p:sldId id="305" r:id="rId3"/>
    <p:sldId id="328" r:id="rId4"/>
    <p:sldId id="321" r:id="rId5"/>
    <p:sldId id="266" r:id="rId6"/>
    <p:sldId id="329" r:id="rId7"/>
    <p:sldId id="267" r:id="rId8"/>
    <p:sldId id="270" r:id="rId9"/>
    <p:sldId id="269" r:id="rId10"/>
    <p:sldId id="323" r:id="rId11"/>
    <p:sldId id="330" r:id="rId12"/>
    <p:sldId id="324" r:id="rId13"/>
    <p:sldId id="325" r:id="rId14"/>
    <p:sldId id="326" r:id="rId15"/>
    <p:sldId id="279" r:id="rId16"/>
    <p:sldId id="331" r:id="rId17"/>
    <p:sldId id="332" r:id="rId18"/>
    <p:sldId id="333" r:id="rId19"/>
    <p:sldId id="285" r:id="rId20"/>
    <p:sldId id="334" r:id="rId21"/>
    <p:sldId id="335" r:id="rId22"/>
    <p:sldId id="336" r:id="rId23"/>
    <p:sldId id="291" r:id="rId24"/>
    <p:sldId id="337" r:id="rId25"/>
    <p:sldId id="338" r:id="rId26"/>
    <p:sldId id="339" r:id="rId27"/>
    <p:sldId id="297" r:id="rId28"/>
    <p:sldId id="32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C8A9-DE25-905D-D56B-E0B4956B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6C60-9A79-E1E3-9A77-8FC14DEAF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B6FC-6DC3-E874-4900-F6A4A1AC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6324-2152-B689-3522-02DE3942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CB29-7176-A77C-076A-49C07341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965F-CB05-AD0C-F62A-82ABA35C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C4D-25B6-DC4C-DF4B-645E1DB6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7128-958D-4C0D-962E-9F41FF49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61FE-BD31-F493-6A42-27E790D3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938E-8262-AF90-02EB-5AF74639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08928-FDF6-FB90-EA0A-DF69B59A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F26A-6AB2-83BA-C708-7C7C30765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D17E-AFD7-5033-34C8-B365F166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2667-9B4D-6A43-ABCF-84D161F3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81F5-B7F2-C313-4321-2BF93B5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28E9-80AE-9541-6FD2-9C22DB1B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4600-BD9E-8E8F-6DA7-3F963D8F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3DCB-8AC0-A5D8-4ADF-69E6B72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5DAE-71F6-5E9E-8BAB-F6877D3A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9711-CB6B-9438-2838-520025D3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AEC9-DB46-2464-3B3B-B9A03AA7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D54D-28D1-56A0-BB19-8344C63C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5E82-326C-1EBE-5406-6FAB5C52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6965-592C-EDC5-D1BF-6A0EE85B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DB20-C16C-9820-87D5-DD25D35A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E9B6-759D-F2D0-9BBF-A68AB58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1DF2-9F7E-D09F-6944-1F71B7C7D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8861A-7447-7ED1-8721-C4861B3EF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C784-237F-8FCA-AC4E-BEDA1BC1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221B-1E7B-86B7-BCB8-9278B596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4E34-4892-A3CF-903B-4E072CCC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6840-251F-6DC5-A363-23B405D3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F2AD-0804-539C-A0B3-0B6DA4E6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87E43-A19C-BEF0-755B-96975C40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B245B-E566-3C1F-BA95-9CDE68943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C616-9A90-4EE5-2257-037355EDD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AD6A0-42B1-D86F-D91B-17319AAB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E8890-0583-1332-FB36-35CAB3A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A411-85F3-D7EF-3764-C6D38195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677-60B9-EEF6-7861-EA7F9FBD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A4CD8-9194-22CE-8DB4-E2FF9B3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AF24-2FA1-9668-4203-4459874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BD45-9F6D-6DA4-3D0E-9085616F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0C68-75E4-747C-50EC-7CE97B9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89EE5-A541-62EC-CCD4-AC66CFEE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14EDF-2DA1-E3AB-B7AC-D9787555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629E-5924-EFE5-80EF-A47A19D5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5142-20E1-8D6C-5F2A-A6115D83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B4AF-8689-AC4E-F1F9-C31AB884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63979-8C15-215B-D76D-A51FC9C4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1E57-013A-641F-1910-EFA0B4A1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D0B0-7BC2-30BD-6314-EE0A1CBF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FBCD-B489-09E7-6525-CB79E929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9BAF3-0EF1-DEAF-4A02-5851F666D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E821-17D6-BC3E-9AA3-3EC63868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44459-2BA1-1A94-7716-CC3D79E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B92F-1AD2-19BB-DBDA-F90B76C9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6B9E-F9DF-B08C-6B6E-E340F148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CB9E-E2E0-B4C0-4D86-4C59726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44A32-D8D6-9F6F-C092-32CD303D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3446-3F33-914F-9611-E5A1F8D4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C6BE-5496-4E24-A90B-FB1187B028A1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68C8-373D-5503-8242-584729344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FB6E-F048-F5BD-42D6-510244884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8D3-95B7-4289-A0E6-15CC888F8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1906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DPT (</a:t>
            </a:r>
            <a:r>
              <a:rPr lang="en-US" dirty="0">
                <a:solidFill>
                  <a:srgbClr val="FF0000"/>
                </a:solidFill>
              </a:rPr>
              <a:t>Special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16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11337"/>
          </a:xfrm>
        </p:spPr>
        <p:txBody>
          <a:bodyPr>
            <a:normAutofit/>
          </a:bodyPr>
          <a:lstStyle/>
          <a:p>
            <a:r>
              <a:rPr lang="en-US" dirty="0"/>
              <a:t>DPT: 1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48672"/>
          </a:xfrm>
        </p:spPr>
        <p:txBody>
          <a:bodyPr>
            <a:normAutofit/>
          </a:bodyPr>
          <a:lstStyle/>
          <a:p>
            <a:r>
              <a:rPr lang="en-US" sz="2400" dirty="0"/>
              <a:t>Training set:</a:t>
            </a:r>
          </a:p>
          <a:p>
            <a:pPr lvl="1"/>
            <a:r>
              <a:rPr lang="en-US" sz="2000" dirty="0"/>
              <a:t>Number of positive element: 18495</a:t>
            </a:r>
          </a:p>
          <a:p>
            <a:pPr lvl="1"/>
            <a:r>
              <a:rPr lang="en-US" sz="2000" dirty="0"/>
              <a:t>The ratio: 0.441661094660426</a:t>
            </a:r>
          </a:p>
          <a:p>
            <a:r>
              <a:rPr lang="en-US" sz="2400" dirty="0"/>
              <a:t>Validation set:</a:t>
            </a:r>
          </a:p>
          <a:p>
            <a:pPr lvl="1"/>
            <a:r>
              <a:rPr lang="en-US" sz="2000" dirty="0"/>
              <a:t>Number of positive element: 4580</a:t>
            </a:r>
          </a:p>
          <a:p>
            <a:pPr lvl="1"/>
            <a:r>
              <a:rPr lang="en-US" sz="2000" dirty="0"/>
              <a:t>The ratio: 0.437440305635148</a:t>
            </a:r>
          </a:p>
          <a:p>
            <a:r>
              <a:rPr lang="en-US" sz="2400" dirty="0"/>
              <a:t>Testing set:</a:t>
            </a:r>
          </a:p>
          <a:p>
            <a:pPr lvl="1"/>
            <a:r>
              <a:rPr lang="en-US" sz="2000" dirty="0"/>
              <a:t>Number of positive element: 5844</a:t>
            </a:r>
          </a:p>
          <a:p>
            <a:pPr lvl="1"/>
            <a:r>
              <a:rPr lang="en-US" sz="2000" dirty="0"/>
              <a:t>The ratio: 0.43896942837827685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7A966A-6E69-1698-0983-6677CF5517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4867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Training set:</a:t>
            </a:r>
          </a:p>
          <a:p>
            <a:pPr lvl="1"/>
            <a:r>
              <a:rPr lang="en-US" sz="2000" dirty="0"/>
              <a:t>Number of positive element: 14938</a:t>
            </a:r>
          </a:p>
          <a:p>
            <a:pPr lvl="1"/>
            <a:r>
              <a:rPr lang="en-US" sz="2000" dirty="0"/>
              <a:t>The ratio: 0.6759276018099547</a:t>
            </a:r>
          </a:p>
          <a:p>
            <a:r>
              <a:rPr lang="en-US" sz="2400" dirty="0"/>
              <a:t>Validation set:</a:t>
            </a:r>
          </a:p>
          <a:p>
            <a:pPr lvl="1"/>
            <a:r>
              <a:rPr lang="en-US" sz="2000" dirty="0"/>
              <a:t>Number of positive element: 3834</a:t>
            </a:r>
          </a:p>
          <a:p>
            <a:pPr lvl="1"/>
            <a:r>
              <a:rPr lang="en-US" sz="2000" dirty="0"/>
              <a:t>The ratio: 0.6939366515837104</a:t>
            </a:r>
          </a:p>
          <a:p>
            <a:r>
              <a:rPr lang="en-US" sz="2400" dirty="0"/>
              <a:t>Testing set:</a:t>
            </a:r>
          </a:p>
          <a:p>
            <a:pPr lvl="1"/>
            <a:r>
              <a:rPr lang="en-US" sz="2000" dirty="0"/>
              <a:t>Number of positive element: 4657</a:t>
            </a:r>
          </a:p>
          <a:p>
            <a:pPr lvl="1"/>
            <a:r>
              <a:rPr lang="en-US" sz="2000" dirty="0"/>
              <a:t>The ratio: 0.6593515503327199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0C3991-D266-11E9-D02D-045F75F2FE3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11133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DPT: 2 seconds</a:t>
            </a:r>
          </a:p>
        </p:txBody>
      </p:sp>
    </p:spTree>
    <p:extLst>
      <p:ext uri="{BB962C8B-B14F-4D97-AF65-F5344CB8AC3E}">
        <p14:creationId xmlns:p14="http://schemas.microsoft.com/office/powerpoint/2010/main" val="198514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9" name="Content Placeholder 8" descr="A graph with blue and red lines&#10;&#10;Description automatically generated with low confidence">
            <a:extLst>
              <a:ext uri="{FF2B5EF4-FFF2-40B4-BE49-F238E27FC236}">
                <a16:creationId xmlns:a16="http://schemas.microsoft.com/office/drawing/2014/main" id="{D7E6FA80-584B-A5D9-32FA-FF13E9351A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3" name="Content Placeholder 12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B46D4A3F-C153-5109-61D5-649D0BB0FC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288832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8" name="Content Placeholder 7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13393461-B99B-5126-737A-60547A549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3" name="Content Placeholder 12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9797CC34-35BD-1C6D-AEC6-1F1D575332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7195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02F61343-0923-CF0C-58CC-CA88BCB801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84" y="2287578"/>
            <a:ext cx="6954316" cy="40566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1586"/>
          </a:xfrm>
        </p:spPr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1586"/>
          </a:xfrm>
        </p:spPr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6E2D3-7F03-D1EF-425D-36DB637AF553}"/>
              </a:ext>
            </a:extLst>
          </p:cNvPr>
          <p:cNvSpPr txBox="1"/>
          <p:nvPr/>
        </p:nvSpPr>
        <p:spPr>
          <a:xfrm>
            <a:off x="1077520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0.92 ,F1: 0.91, MCC: 0.84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61F6D-E122-7562-8ED7-B1054EA4972C}"/>
              </a:ext>
            </a:extLst>
          </p:cNvPr>
          <p:cNvSpPr txBox="1"/>
          <p:nvPr/>
        </p:nvSpPr>
        <p:spPr>
          <a:xfrm>
            <a:off x="6112805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0.91 ,F1: 0.94, MCC: 0.81</a:t>
            </a:r>
          </a:p>
        </p:txBody>
      </p:sp>
      <p:pic>
        <p:nvPicPr>
          <p:cNvPr id="8" name="Content Placeholder 7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9239D834-7E86-2DBB-90DF-13473AE362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19660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117285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8" name="Content Placeholder 7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0581F841-3379-3193-0728-C8B8E6BDC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4" name="Content Placeholder 1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1843388F-86EC-B62F-37CE-19060B89C6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07202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9" name="Content Placeholder 8" descr="A picture containing line, text, diagram, plot&#10;&#10;Description automatically generated">
            <a:extLst>
              <a:ext uri="{FF2B5EF4-FFF2-40B4-BE49-F238E27FC236}">
                <a16:creationId xmlns:a16="http://schemas.microsoft.com/office/drawing/2014/main" id="{EC46F95C-E116-1F4B-7D83-E25191F57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4" name="Content Placeholder 13" descr="A picture containing line, text, diagram, plot&#10;&#10;Description automatically generated">
            <a:extLst>
              <a:ext uri="{FF2B5EF4-FFF2-40B4-BE49-F238E27FC236}">
                <a16:creationId xmlns:a16="http://schemas.microsoft.com/office/drawing/2014/main" id="{9215E910-4794-E7A9-422D-9C42909510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11768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A picture containing text, screenshot, square, design&#10;&#10;Description automatically generated">
            <a:extLst>
              <a:ext uri="{FF2B5EF4-FFF2-40B4-BE49-F238E27FC236}">
                <a16:creationId xmlns:a16="http://schemas.microsoft.com/office/drawing/2014/main" id="{ED895DE8-3A65-798E-C707-F2D60D5C91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32" y="2505075"/>
            <a:ext cx="6739324" cy="39312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1586"/>
          </a:xfrm>
        </p:spPr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1586"/>
          </a:xfrm>
        </p:spPr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6E2D3-7F03-D1EF-425D-36DB637AF553}"/>
              </a:ext>
            </a:extLst>
          </p:cNvPr>
          <p:cNvSpPr txBox="1"/>
          <p:nvPr/>
        </p:nvSpPr>
        <p:spPr>
          <a:xfrm>
            <a:off x="1077520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0.84 ,F1: 0.76, MCC: 0.65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61F6D-E122-7562-8ED7-B1054EA4972C}"/>
              </a:ext>
            </a:extLst>
          </p:cNvPr>
          <p:cNvSpPr txBox="1"/>
          <p:nvPr/>
        </p:nvSpPr>
        <p:spPr>
          <a:xfrm>
            <a:off x="6112805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0.87 ,F1: 0.83, MCC: 0.73</a:t>
            </a:r>
          </a:p>
        </p:txBody>
      </p:sp>
      <p:pic>
        <p:nvPicPr>
          <p:cNvPr id="9" name="Content Placeholder 8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7623901D-1A68-8E26-B055-83D355ED3A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68634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PVT</a:t>
            </a:r>
          </a:p>
        </p:txBody>
      </p:sp>
    </p:spTree>
    <p:extLst>
      <p:ext uri="{BB962C8B-B14F-4D97-AF65-F5344CB8AC3E}">
        <p14:creationId xmlns:p14="http://schemas.microsoft.com/office/powerpoint/2010/main" val="10819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0AB3-A797-92A2-C8B2-5092EE8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EB18-813C-08F6-8A33-89524170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5 Data set:</a:t>
            </a:r>
          </a:p>
          <a:p>
            <a:pPr lvl="1"/>
            <a:r>
              <a:rPr lang="en-US" dirty="0"/>
              <a:t>All Tasks</a:t>
            </a:r>
          </a:p>
          <a:p>
            <a:pPr lvl="1"/>
            <a:r>
              <a:rPr lang="en-US" dirty="0"/>
              <a:t>DPT</a:t>
            </a:r>
          </a:p>
          <a:p>
            <a:pPr lvl="1"/>
            <a:r>
              <a:rPr lang="en-US" dirty="0"/>
              <a:t>MA</a:t>
            </a:r>
          </a:p>
          <a:p>
            <a:pPr lvl="1"/>
            <a:r>
              <a:rPr lang="en-US" dirty="0"/>
              <a:t>PVT</a:t>
            </a:r>
          </a:p>
          <a:p>
            <a:pPr lvl="1"/>
            <a:r>
              <a:rPr lang="en-US" dirty="0"/>
              <a:t>VWM</a:t>
            </a:r>
          </a:p>
          <a:p>
            <a:r>
              <a:rPr lang="en-US" dirty="0"/>
              <a:t>2 Models:</a:t>
            </a:r>
          </a:p>
          <a:p>
            <a:pPr lvl="1"/>
            <a:r>
              <a:rPr lang="en-US" dirty="0"/>
              <a:t>1D Convolution, 1 seconds (250, 3)</a:t>
            </a:r>
          </a:p>
          <a:p>
            <a:pPr lvl="1"/>
            <a:r>
              <a:rPr lang="en-US" dirty="0"/>
              <a:t>1D Convolution, 2 seconds (500, 3). Stimulus time is at the middle.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Primary: Matthew's correlation coefficient (MCC)</a:t>
            </a:r>
          </a:p>
          <a:p>
            <a:pPr lvl="1"/>
            <a:r>
              <a:rPr lang="en-US" dirty="0"/>
              <a:t>Secondary: Accuracy</a:t>
            </a:r>
          </a:p>
          <a:p>
            <a:pPr lvl="1"/>
            <a:r>
              <a:rPr lang="en-US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343349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9" name="Content Placeholder 8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61B212FC-9E78-15C1-F92B-80903D08E5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3" name="Content Placeholder 12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6494F156-3D67-78C2-B703-85F6B7D83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333337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8" name="Content Placeholder 7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568488B1-EF7B-CA81-134A-0F81C212AB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8" name="Content Placeholder 17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DA9BF0F5-5F39-4586-001E-E428A3F6E5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</p:spTree>
    <p:extLst>
      <p:ext uri="{BB962C8B-B14F-4D97-AF65-F5344CB8AC3E}">
        <p14:creationId xmlns:p14="http://schemas.microsoft.com/office/powerpoint/2010/main" val="99731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C93E55CD-A5EF-2ED5-09BF-781A75016E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0" y="2375232"/>
            <a:ext cx="6761317" cy="39441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1586"/>
          </a:xfrm>
        </p:spPr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1586"/>
          </a:xfrm>
        </p:spPr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6E2D3-7F03-D1EF-425D-36DB637AF553}"/>
              </a:ext>
            </a:extLst>
          </p:cNvPr>
          <p:cNvSpPr txBox="1"/>
          <p:nvPr/>
        </p:nvSpPr>
        <p:spPr>
          <a:xfrm>
            <a:off x="1077520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0.80 ,F1: 0.76, MCC: 0.60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61F6D-E122-7562-8ED7-B1054EA4972C}"/>
              </a:ext>
            </a:extLst>
          </p:cNvPr>
          <p:cNvSpPr txBox="1"/>
          <p:nvPr/>
        </p:nvSpPr>
        <p:spPr>
          <a:xfrm>
            <a:off x="6112805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0.82 ,F1: 0.74, MCC: 0.63</a:t>
            </a:r>
          </a:p>
        </p:txBody>
      </p:sp>
      <p:pic>
        <p:nvPicPr>
          <p:cNvPr id="14" name="Content Placeholder 13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A2815DED-31F0-8DDC-318F-3E8C46C5F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401170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VWM</a:t>
            </a:r>
          </a:p>
        </p:txBody>
      </p:sp>
    </p:spTree>
    <p:extLst>
      <p:ext uri="{BB962C8B-B14F-4D97-AF65-F5344CB8AC3E}">
        <p14:creationId xmlns:p14="http://schemas.microsoft.com/office/powerpoint/2010/main" val="339269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8" name="Content Placeholder 7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08ED88DF-822E-A0C8-5A97-B70925A85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4" name="Content Placeholder 13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48B49F8A-4168-5D7F-96DF-48BFC2CE7D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39618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9" name="Content Placeholder 8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5C2A1D55-3765-2D56-812E-53FF2621B1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3" name="Content Placeholder 12" descr="A picture containing line, plot, diagram, text&#10;&#10;Description automatically generated">
            <a:extLst>
              <a:ext uri="{FF2B5EF4-FFF2-40B4-BE49-F238E27FC236}">
                <a16:creationId xmlns:a16="http://schemas.microsoft.com/office/drawing/2014/main" id="{24AFDE7D-F1D3-D50D-E9C1-BE7DF3FDA1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67875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1586"/>
          </a:xfrm>
        </p:spPr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1586"/>
          </a:xfrm>
        </p:spPr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6E2D3-7F03-D1EF-425D-36DB637AF553}"/>
              </a:ext>
            </a:extLst>
          </p:cNvPr>
          <p:cNvSpPr txBox="1"/>
          <p:nvPr/>
        </p:nvSpPr>
        <p:spPr>
          <a:xfrm>
            <a:off x="1077520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0.61 ,F1: 0.38, MCC: 0.14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61F6D-E122-7562-8ED7-B1054EA4972C}"/>
              </a:ext>
            </a:extLst>
          </p:cNvPr>
          <p:cNvSpPr txBox="1"/>
          <p:nvPr/>
        </p:nvSpPr>
        <p:spPr>
          <a:xfrm>
            <a:off x="6112805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0.62 ,F1: 0.34, MCC: 0.16</a:t>
            </a:r>
          </a:p>
        </p:txBody>
      </p:sp>
      <p:pic>
        <p:nvPicPr>
          <p:cNvPr id="9" name="Content Placeholder 8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964D5D16-271E-E8CF-6D17-18885F29D2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15" name="Content Placeholder 1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D4F141CB-2F47-DE7B-E858-263BFECF91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18" y="2505075"/>
            <a:ext cx="6135688" cy="3579151"/>
          </a:xfrm>
        </p:spPr>
      </p:pic>
    </p:spTree>
    <p:extLst>
      <p:ext uri="{BB962C8B-B14F-4D97-AF65-F5344CB8AC3E}">
        <p14:creationId xmlns:p14="http://schemas.microsoft.com/office/powerpoint/2010/main" val="166717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9593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AEAF-0029-9E41-2976-57855004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D6B6-ABF6-7A3A-6C9F-D9DF815D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 is the only improvement.</a:t>
            </a:r>
          </a:p>
          <a:p>
            <a:r>
              <a:rPr lang="en-US" dirty="0"/>
              <a:t>Other tasks mostly the same.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7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DPT Only. 2 seconds'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the distance between two stimulus time in DPT can be as small as 3 second.</a:t>
            </a:r>
          </a:p>
          <a:p>
            <a:r>
              <a:rPr lang="en-US" dirty="0"/>
              <a:t>I can only sample one “0” sample for each one “1”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6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11337"/>
          </a:xfrm>
        </p:spPr>
        <p:txBody>
          <a:bodyPr>
            <a:normAutofit/>
          </a:bodyPr>
          <a:lstStyle/>
          <a:p>
            <a:r>
              <a:rPr lang="en-US" dirty="0"/>
              <a:t>DPT: 1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48672"/>
          </a:xfrm>
        </p:spPr>
        <p:txBody>
          <a:bodyPr>
            <a:normAutofit/>
          </a:bodyPr>
          <a:lstStyle/>
          <a:p>
            <a:r>
              <a:rPr lang="en-US" sz="2400" dirty="0"/>
              <a:t>Training set:</a:t>
            </a:r>
          </a:p>
          <a:p>
            <a:pPr lvl="1"/>
            <a:r>
              <a:rPr lang="en-US" sz="2000" dirty="0"/>
              <a:t>Number of positive element: 18495</a:t>
            </a:r>
          </a:p>
          <a:p>
            <a:pPr lvl="1"/>
            <a:r>
              <a:rPr lang="en-US" sz="2000" dirty="0"/>
              <a:t>The ratio: 0.441661094660426</a:t>
            </a:r>
          </a:p>
          <a:p>
            <a:r>
              <a:rPr lang="en-US" sz="2400" dirty="0"/>
              <a:t>Validation set:</a:t>
            </a:r>
          </a:p>
          <a:p>
            <a:pPr lvl="1"/>
            <a:r>
              <a:rPr lang="en-US" sz="2000" dirty="0"/>
              <a:t>Number of positive element: 4580</a:t>
            </a:r>
          </a:p>
          <a:p>
            <a:pPr lvl="1"/>
            <a:r>
              <a:rPr lang="en-US" sz="2000" dirty="0"/>
              <a:t>The ratio: 0.437440305635148</a:t>
            </a:r>
          </a:p>
          <a:p>
            <a:r>
              <a:rPr lang="en-US" sz="2400" dirty="0"/>
              <a:t>Testing set:</a:t>
            </a:r>
          </a:p>
          <a:p>
            <a:pPr lvl="1"/>
            <a:r>
              <a:rPr lang="en-US" sz="2000" dirty="0"/>
              <a:t>Number of positive element: 5844</a:t>
            </a:r>
          </a:p>
          <a:p>
            <a:pPr lvl="1"/>
            <a:r>
              <a:rPr lang="en-US" sz="2000" dirty="0"/>
              <a:t>The ratio: 0.43896942837827685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7A966A-6E69-1698-0983-6677CF5517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4867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Training set:</a:t>
            </a:r>
          </a:p>
          <a:p>
            <a:pPr lvl="1"/>
            <a:r>
              <a:rPr lang="en-US" sz="2000" dirty="0"/>
              <a:t>Number of positive element: 14938</a:t>
            </a:r>
          </a:p>
          <a:p>
            <a:pPr lvl="1"/>
            <a:r>
              <a:rPr lang="en-US" sz="2000" dirty="0"/>
              <a:t>The ratio: 0.6759276018099547</a:t>
            </a:r>
          </a:p>
          <a:p>
            <a:r>
              <a:rPr lang="en-US" sz="2400" dirty="0"/>
              <a:t>Validation set:</a:t>
            </a:r>
          </a:p>
          <a:p>
            <a:pPr lvl="1"/>
            <a:r>
              <a:rPr lang="en-US" sz="2000" dirty="0"/>
              <a:t>Number of positive element: 3834</a:t>
            </a:r>
          </a:p>
          <a:p>
            <a:pPr lvl="1"/>
            <a:r>
              <a:rPr lang="en-US" sz="2000" dirty="0"/>
              <a:t>The ratio: 0.6939366515837104</a:t>
            </a:r>
          </a:p>
          <a:p>
            <a:r>
              <a:rPr lang="en-US" sz="2400" dirty="0"/>
              <a:t>Testing set:</a:t>
            </a:r>
          </a:p>
          <a:p>
            <a:pPr lvl="1"/>
            <a:r>
              <a:rPr lang="en-US" sz="2000" dirty="0"/>
              <a:t>Number of positive element: 4657</a:t>
            </a:r>
          </a:p>
          <a:p>
            <a:pPr lvl="1"/>
            <a:r>
              <a:rPr lang="en-US" sz="2000" dirty="0"/>
              <a:t>The ratio: 0.6593515503327199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0C3991-D266-11E9-D02D-045F75F2FE3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11133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DPT: 2 seconds</a:t>
            </a:r>
          </a:p>
        </p:txBody>
      </p:sp>
    </p:spTree>
    <p:extLst>
      <p:ext uri="{BB962C8B-B14F-4D97-AF65-F5344CB8AC3E}">
        <p14:creationId xmlns:p14="http://schemas.microsoft.com/office/powerpoint/2010/main" val="178554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8B33-548E-EB3C-037B-408F845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231"/>
          </a:xfrm>
        </p:spPr>
        <p:txBody>
          <a:bodyPr/>
          <a:lstStyle/>
          <a:p>
            <a:pPr algn="ctr"/>
            <a:r>
              <a:rPr lang="en-US" dirty="0"/>
              <a:t>All Tasks</a:t>
            </a:r>
          </a:p>
        </p:txBody>
      </p:sp>
    </p:spTree>
    <p:extLst>
      <p:ext uri="{BB962C8B-B14F-4D97-AF65-F5344CB8AC3E}">
        <p14:creationId xmlns:p14="http://schemas.microsoft.com/office/powerpoint/2010/main" val="331232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013-9055-A68E-9FD3-6DFAA193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111337"/>
          </a:xfrm>
        </p:spPr>
        <p:txBody>
          <a:bodyPr>
            <a:normAutofit/>
          </a:bodyPr>
          <a:lstStyle/>
          <a:p>
            <a:r>
              <a:rPr lang="en-US" dirty="0"/>
              <a:t>ALL: 1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F55-6A58-4A09-F96A-22AB641D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48672"/>
          </a:xfrm>
        </p:spPr>
        <p:txBody>
          <a:bodyPr>
            <a:normAutofit/>
          </a:bodyPr>
          <a:lstStyle/>
          <a:p>
            <a:r>
              <a:rPr lang="en-US" sz="2400" dirty="0"/>
              <a:t>Training set:</a:t>
            </a:r>
          </a:p>
          <a:p>
            <a:pPr lvl="1"/>
            <a:r>
              <a:rPr lang="en-US" sz="2000" dirty="0"/>
              <a:t>Number of positive element: 50243</a:t>
            </a:r>
          </a:p>
          <a:p>
            <a:pPr lvl="1"/>
            <a:r>
              <a:rPr lang="en-US" sz="2000" dirty="0"/>
              <a:t>The ratio: 0.4290276579938348</a:t>
            </a:r>
          </a:p>
          <a:p>
            <a:r>
              <a:rPr lang="en-US" sz="2400" dirty="0"/>
              <a:t>Validation set:</a:t>
            </a:r>
          </a:p>
          <a:p>
            <a:pPr lvl="1"/>
            <a:r>
              <a:rPr lang="en-US" sz="2000" dirty="0"/>
              <a:t>Number of positive element: 12498</a:t>
            </a:r>
          </a:p>
          <a:p>
            <a:pPr lvl="1"/>
            <a:r>
              <a:rPr lang="en-US" sz="2000" dirty="0"/>
              <a:t>The ratio: 0.42687342031559533</a:t>
            </a:r>
          </a:p>
          <a:p>
            <a:r>
              <a:rPr lang="en-US" sz="2400" dirty="0"/>
              <a:t>Testing set:</a:t>
            </a:r>
          </a:p>
          <a:p>
            <a:pPr lvl="1"/>
            <a:r>
              <a:rPr lang="en-US" sz="2000" dirty="0"/>
              <a:t>Number of positive element: 15598</a:t>
            </a:r>
          </a:p>
          <a:p>
            <a:pPr lvl="1"/>
            <a:r>
              <a:rPr lang="en-US" sz="2000" dirty="0"/>
              <a:t>The ratio: 0.4182890855457227</a:t>
            </a:r>
          </a:p>
          <a:p>
            <a:pPr lvl="1"/>
            <a:r>
              <a:rPr lang="en-US" sz="2000" b="1" dirty="0"/>
              <a:t>Total samples: 38,044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7A966A-6E69-1698-0983-6677CF5517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4867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Training set:</a:t>
            </a:r>
          </a:p>
          <a:p>
            <a:pPr lvl="1"/>
            <a:r>
              <a:rPr lang="en-US" sz="2000" dirty="0"/>
              <a:t>Number of positive element: 39354</a:t>
            </a:r>
          </a:p>
          <a:p>
            <a:pPr lvl="1"/>
            <a:r>
              <a:rPr lang="en-US" sz="2000" dirty="0"/>
              <a:t>The ratio: 0.49525559386876744</a:t>
            </a:r>
          </a:p>
          <a:p>
            <a:r>
              <a:rPr lang="en-US" sz="2400" dirty="0"/>
              <a:t>Validation set:</a:t>
            </a:r>
          </a:p>
          <a:p>
            <a:pPr lvl="1"/>
            <a:r>
              <a:rPr lang="en-US" sz="2000" dirty="0"/>
              <a:t>Number of positive element: 9740</a:t>
            </a:r>
          </a:p>
          <a:p>
            <a:pPr lvl="1"/>
            <a:r>
              <a:rPr lang="en-US" sz="2000" dirty="0"/>
              <a:t>The ratio: 0.49028490888956006</a:t>
            </a:r>
          </a:p>
          <a:p>
            <a:r>
              <a:rPr lang="en-US" sz="2400" dirty="0"/>
              <a:t>Testing set:</a:t>
            </a:r>
          </a:p>
          <a:p>
            <a:pPr lvl="1"/>
            <a:r>
              <a:rPr lang="en-US" sz="2000" dirty="0"/>
              <a:t>Number of positive element: 11967</a:t>
            </a:r>
          </a:p>
          <a:p>
            <a:pPr lvl="1"/>
            <a:r>
              <a:rPr lang="en-US" sz="2000" dirty="0"/>
              <a:t>The ratio: 0.47306004664584733</a:t>
            </a:r>
          </a:p>
          <a:p>
            <a:pPr lvl="1"/>
            <a:r>
              <a:rPr lang="en-US" sz="2000" b="1" dirty="0"/>
              <a:t>Total samples: 25,300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0C3991-D266-11E9-D02D-045F75F2FE3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11133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ALL: 2 seconds</a:t>
            </a:r>
          </a:p>
        </p:txBody>
      </p:sp>
    </p:spTree>
    <p:extLst>
      <p:ext uri="{BB962C8B-B14F-4D97-AF65-F5344CB8AC3E}">
        <p14:creationId xmlns:p14="http://schemas.microsoft.com/office/powerpoint/2010/main" val="321468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8" name="Content Placeholder 7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AE4D5120-A4EE-1E01-FF99-E91C3EA386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7" name="Content Placeholder 16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83BDB0B1-F085-4F5B-951A-54DB48CCEC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85196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9" name="Content Placeholder 8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41906B67-17D0-8024-8780-D4E844C4D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4" name="Content Placeholder 13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40DB84C7-B24D-B48A-8BE2-3DF688E90D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0834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D450-34E0-0697-FEB9-DDC70113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4212-E6A5-CCDC-FEF6-46489AC8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1586"/>
          </a:xfrm>
        </p:spPr>
        <p:txBody>
          <a:bodyPr/>
          <a:lstStyle/>
          <a:p>
            <a:pPr algn="ctr"/>
            <a:r>
              <a:rPr lang="en-US" dirty="0"/>
              <a:t>1 Second (250,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EECBF-1F6B-62D6-6AFB-F3C5EADD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1586"/>
          </a:xfrm>
        </p:spPr>
        <p:txBody>
          <a:bodyPr/>
          <a:lstStyle/>
          <a:p>
            <a:pPr algn="ctr"/>
            <a:r>
              <a:rPr lang="en-US" dirty="0"/>
              <a:t>2 Seconds (500, 3)</a:t>
            </a:r>
          </a:p>
        </p:txBody>
      </p:sp>
      <p:pic>
        <p:nvPicPr>
          <p:cNvPr id="9" name="Content Placeholder 8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D7687680-5A79-777F-6CFA-62F0EF5C3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A6E2D3-7F03-D1EF-425D-36DB637AF553}"/>
              </a:ext>
            </a:extLst>
          </p:cNvPr>
          <p:cNvSpPr txBox="1"/>
          <p:nvPr/>
        </p:nvSpPr>
        <p:spPr>
          <a:xfrm>
            <a:off x="1077520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0.77 ,F1: 0.67, MCC: 0.52</a:t>
            </a:r>
          </a:p>
        </p:txBody>
      </p:sp>
      <p:pic>
        <p:nvPicPr>
          <p:cNvPr id="15" name="Content Placeholder 1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61162053-2C9B-9EBD-A584-4617B00BDD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17" y="2505075"/>
            <a:ext cx="6645753" cy="387668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761F6D-E122-7562-8ED7-B1054EA4972C}"/>
              </a:ext>
            </a:extLst>
          </p:cNvPr>
          <p:cNvSpPr txBox="1"/>
          <p:nvPr/>
        </p:nvSpPr>
        <p:spPr>
          <a:xfrm>
            <a:off x="6112805" y="2172749"/>
            <a:ext cx="487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0.5: Accuracy: 0.77 ,F1: 0.73, MCC: 0.55</a:t>
            </a:r>
          </a:p>
        </p:txBody>
      </p:sp>
    </p:spTree>
    <p:extLst>
      <p:ext uri="{BB962C8B-B14F-4D97-AF65-F5344CB8AC3E}">
        <p14:creationId xmlns:p14="http://schemas.microsoft.com/office/powerpoint/2010/main" val="101262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766</Words>
  <Application>Microsoft Office PowerPoint</Application>
  <PresentationFormat>Widescreen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Overview</vt:lpstr>
      <vt:lpstr>Overview</vt:lpstr>
      <vt:lpstr>DPT Only. 2 seconds' model</vt:lpstr>
      <vt:lpstr>DPT: 1 second</vt:lpstr>
      <vt:lpstr>All Tasks</vt:lpstr>
      <vt:lpstr>ALL: 1 second</vt:lpstr>
      <vt:lpstr>Training Loss</vt:lpstr>
      <vt:lpstr>ROC Curve</vt:lpstr>
      <vt:lpstr>Confusion Matrix</vt:lpstr>
      <vt:lpstr>DPT (Special)</vt:lpstr>
      <vt:lpstr>DPT: 1 second</vt:lpstr>
      <vt:lpstr>Training Loss</vt:lpstr>
      <vt:lpstr>ROC Curve</vt:lpstr>
      <vt:lpstr>Confusion Matrix</vt:lpstr>
      <vt:lpstr>MA</vt:lpstr>
      <vt:lpstr>Training Loss</vt:lpstr>
      <vt:lpstr>ROC Curve</vt:lpstr>
      <vt:lpstr>Confusion Matrix</vt:lpstr>
      <vt:lpstr>PVT</vt:lpstr>
      <vt:lpstr>Training Loss</vt:lpstr>
      <vt:lpstr>ROC Curve</vt:lpstr>
      <vt:lpstr>Confusion Matrix</vt:lpstr>
      <vt:lpstr>VWM</vt:lpstr>
      <vt:lpstr>Training Loss</vt:lpstr>
      <vt:lpstr>ROC Curve</vt:lpstr>
      <vt:lpstr>Confusion Matrix</vt:lpstr>
      <vt:lpstr>Summary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model designed</dc:title>
  <dc:creator>Quang Dang</dc:creator>
  <cp:lastModifiedBy>Quang Dang</cp:lastModifiedBy>
  <cp:revision>433</cp:revision>
  <dcterms:created xsi:type="dcterms:W3CDTF">2023-02-05T19:50:42Z</dcterms:created>
  <dcterms:modified xsi:type="dcterms:W3CDTF">2023-05-02T06:55:40Z</dcterms:modified>
</cp:coreProperties>
</file>