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58" r:id="rId3"/>
    <p:sldId id="281" r:id="rId4"/>
    <p:sldId id="259" r:id="rId5"/>
    <p:sldId id="266" r:id="rId6"/>
    <p:sldId id="282" r:id="rId7"/>
    <p:sldId id="283" r:id="rId8"/>
    <p:sldId id="284" r:id="rId9"/>
    <p:sldId id="272" r:id="rId10"/>
    <p:sldId id="263" r:id="rId11"/>
    <p:sldId id="285" r:id="rId12"/>
    <p:sldId id="274" r:id="rId13"/>
    <p:sldId id="277" r:id="rId14"/>
    <p:sldId id="265" r:id="rId15"/>
    <p:sldId id="278" r:id="rId16"/>
    <p:sldId id="279" r:id="rId17"/>
    <p:sldId id="260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964-3E12-9B45-7B30-2AD3512B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EFB0-B432-8E6F-FB03-A3244FB3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E78C-E2AF-A5CA-4039-5AC1A126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1F2B-3322-4ABE-4422-54AC74DC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23D0-5059-1988-A98D-5E6DDDAD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A8BB-4AAB-707E-515E-B851D13E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FD9B-DCE4-E94A-89E7-49953BBE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B77C-F23D-ECF9-4828-2539A3EF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1F69-AA71-D375-841F-C4C08C1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00734-D3C5-78C9-D970-9FAD257C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BC93A-9C7D-2A54-ABC5-B956C328A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58D2-A0AC-4CD8-86EC-290DD098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B4D-4BFC-9750-341A-01526FED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FDD86-026C-310C-626F-E71C51A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5330-3E12-B96E-8FF0-F2C1320E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197-FEE0-E0AC-3CDD-99FD07BB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8C52-C329-42A0-61A5-CF0ADC5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0FF6-FAB5-51CB-82AA-C1573591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7A82-B377-D4B0-12D1-0D7467CA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2F49-288D-E931-6A4A-51D99512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2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E2E-E97A-0D96-6F7B-46204A02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E200-69F0-F7A1-58A1-0BDDCD9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5A71-0516-95FD-5056-B5E1DE50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4244-42D6-6042-78DA-0F62C393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3307-C991-0374-B961-0601D673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EF0B-D4C6-F7D8-2DC6-54A29CC0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B2FB-475B-305E-1976-F4FC942DA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222F1-50AF-C5E4-23A9-46C801086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0838-3005-628E-43C7-5D92CF6F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234E-B1B6-0495-2D14-3261CE30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A3D9-06A6-F8CF-65E9-687E327D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70DB-FA0E-6BA6-65D3-57D52A11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5E56-33FE-73CA-2AB5-29F67720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B27B-7172-5536-CDF1-86C543B8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C61E7-51E0-73EE-DE2F-FBDE8A53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9922-EB80-4B9A-FFD2-5B797253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7C58F-CE37-DD83-8D57-DB728CDF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D81D4-63CF-406F-377A-020F2BED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80DC6-4EB1-6A60-995D-9D4C121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C0D-CD34-723E-6603-C2CA2611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2C3E0-FECB-1284-8776-875260D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84DB7-6FC3-0961-FBC4-31D1493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3E8F-D9A3-D97F-D575-7404C16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7C21-D279-BD04-5C61-6E675241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888B6-1CBD-58A2-91D0-D8AD445A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25E1-0507-96D7-D1DB-99F2D097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0DD9-36C8-8EF7-C791-B164678E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752A-8A2D-8932-753D-B55EB78F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6995-A730-3D1A-24E3-23213B61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E881-9EF4-6432-FA54-CC3E5DD4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EA28-246C-9A5D-5C4A-3E7A1ECB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F21A-CB6D-C393-1B9D-56F7D68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D3E2-B325-9315-1B69-9570E96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A04A4-3D3D-01E0-4FBB-E9E7C483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EDB4-EF13-626B-6E15-74A1B65D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0943B-11E3-E1C8-44DD-2BA8687C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9757-B303-9389-B61D-4B9C2D8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7130-3E0F-FEE7-0830-1315A4B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BDD-6971-AA8A-5AFD-250A18EE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CB3A-802E-946F-5A68-B3C3FA7A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0C82-D972-5C47-F225-161BA74C4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9ED8F-F0C2-4704-916E-0A8EBE00EC6C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DCA5-3854-7054-D080-A874442E7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40F7-82EC-8085-67D8-C9310349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2012D-F8FC-4202-B474-EEEF42257F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7C43-694E-BA0E-403F-ADEAF4013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dirty="0"/>
              <a:t>Dissertation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C226C-41AC-BE84-06A3-1E39042BA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Aim 1: </a:t>
            </a:r>
            <a:br>
              <a:rPr lang="en-US" dirty="0"/>
            </a:br>
            <a:r>
              <a:rPr lang="en-US" dirty="0"/>
              <a:t>Predicting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Step 1: build ML model can predict workload.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Workload</a:t>
            </a:r>
          </a:p>
        </p:txBody>
      </p:sp>
    </p:spTree>
    <p:extLst>
      <p:ext uri="{BB962C8B-B14F-4D97-AF65-F5344CB8AC3E}">
        <p14:creationId xmlns:p14="http://schemas.microsoft.com/office/powerpoint/2010/main" val="200431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7D81-339D-447D-FDCF-D35E959D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Aim 2: </a:t>
            </a:r>
            <a:br>
              <a:rPr lang="en-US" dirty="0"/>
            </a:br>
            <a:r>
              <a:rPr lang="en-US" dirty="0"/>
              <a:t>Predicting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AA4F-0073-C196-9C41-F9650F9C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Build ML model can predict accuracy.</a:t>
            </a:r>
          </a:p>
          <a:p>
            <a:pPr lvl="1"/>
            <a:r>
              <a:rPr lang="en-US" dirty="0"/>
              <a:t>Input: Physio data</a:t>
            </a:r>
          </a:p>
          <a:p>
            <a:pPr lvl="1"/>
            <a:r>
              <a:rPr lang="en-US" dirty="0"/>
              <a:t>Output: probability of success/fail</a:t>
            </a:r>
          </a:p>
        </p:txBody>
      </p:sp>
    </p:spTree>
    <p:extLst>
      <p:ext uri="{BB962C8B-B14F-4D97-AF65-F5344CB8AC3E}">
        <p14:creationId xmlns:p14="http://schemas.microsoft.com/office/powerpoint/2010/main" val="332358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98071-4A8D-4797-20FC-1887BF6FE235}"/>
              </a:ext>
            </a:extLst>
          </p:cNvPr>
          <p:cNvCxnSpPr/>
          <p:nvPr/>
        </p:nvCxnSpPr>
        <p:spPr>
          <a:xfrm flipV="1">
            <a:off x="7754112" y="3429000"/>
            <a:ext cx="0" cy="21945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2EE248-0C4E-8693-E27C-D07687CAE318}"/>
              </a:ext>
            </a:extLst>
          </p:cNvPr>
          <p:cNvCxnSpPr>
            <a:cxnSpLocks/>
          </p:cNvCxnSpPr>
          <p:nvPr/>
        </p:nvCxnSpPr>
        <p:spPr>
          <a:xfrm flipH="1">
            <a:off x="5687568" y="1953768"/>
            <a:ext cx="277672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B7F24-E6E4-80B9-7BEE-1D66DC99048F}"/>
              </a:ext>
            </a:extLst>
          </p:cNvPr>
          <p:cNvCxnSpPr>
            <a:cxnSpLocks/>
          </p:cNvCxnSpPr>
          <p:nvPr/>
        </p:nvCxnSpPr>
        <p:spPr>
          <a:xfrm flipH="1" flipV="1">
            <a:off x="5568696" y="3045932"/>
            <a:ext cx="527304" cy="500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1C8765-ACC0-1E4D-E4FA-1E7107DAB8B1}"/>
              </a:ext>
            </a:extLst>
          </p:cNvPr>
          <p:cNvSpPr txBox="1"/>
          <p:nvPr/>
        </p:nvSpPr>
        <p:spPr>
          <a:xfrm>
            <a:off x="5832348" y="1553419"/>
            <a:ext cx="31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1: Workload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77FC6-E751-412C-52D4-1CD9FE0ADDD5}"/>
              </a:ext>
            </a:extLst>
          </p:cNvPr>
          <p:cNvSpPr txBox="1"/>
          <p:nvPr/>
        </p:nvSpPr>
        <p:spPr>
          <a:xfrm>
            <a:off x="7754113" y="4325495"/>
            <a:ext cx="165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Aim 2: </a:t>
            </a:r>
          </a:p>
          <a:p>
            <a:r>
              <a:rPr lang="en-US" sz="1600" dirty="0"/>
              <a:t>Accuracy</a:t>
            </a:r>
          </a:p>
          <a:p>
            <a:r>
              <a:rPr lang="en-US" sz="1600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23051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338" cy="4392295"/>
          </a:xfrm>
        </p:spPr>
        <p:txBody>
          <a:bodyPr numCol="1"/>
          <a:lstStyle/>
          <a:p>
            <a:r>
              <a:rPr lang="en-US" dirty="0"/>
              <a:t>3 input data:</a:t>
            </a:r>
          </a:p>
          <a:p>
            <a:pPr lvl="1"/>
            <a:r>
              <a:rPr lang="en-US" dirty="0"/>
              <a:t>Demographic: individual unchanged.</a:t>
            </a:r>
          </a:p>
          <a:p>
            <a:pPr lvl="1"/>
            <a:r>
              <a:rPr lang="en-US" dirty="0"/>
              <a:t>Rest data: unique per day per individual</a:t>
            </a:r>
          </a:p>
          <a:p>
            <a:pPr lvl="1"/>
            <a:r>
              <a:rPr lang="en-US" dirty="0"/>
              <a:t>Physio data: the key to predict output. Most dynamic.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E03DA-595E-3272-FFCD-D102F90FF9AE}"/>
              </a:ext>
            </a:extLst>
          </p:cNvPr>
          <p:cNvSpPr/>
          <p:nvPr/>
        </p:nvSpPr>
        <p:spPr>
          <a:xfrm>
            <a:off x="4471416" y="704088"/>
            <a:ext cx="2517650" cy="8229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Demographic:</a:t>
            </a:r>
          </a:p>
          <a:p>
            <a:pPr algn="ctr"/>
            <a:r>
              <a:rPr lang="en-US" dirty="0"/>
              <a:t>Age, sex, occupation,…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F2B7D-78B1-9793-7C85-A650909AF797}"/>
              </a:ext>
            </a:extLst>
          </p:cNvPr>
          <p:cNvSpPr/>
          <p:nvPr/>
        </p:nvSpPr>
        <p:spPr>
          <a:xfrm>
            <a:off x="6989066" y="704088"/>
            <a:ext cx="1926334" cy="8229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data:</a:t>
            </a:r>
          </a:p>
          <a:p>
            <a:pPr algn="ctr"/>
            <a:r>
              <a:rPr lang="en-US" dirty="0"/>
              <a:t>5 mins baseline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0B4CE-8440-41D4-0BB6-9F4EE39EDA49}"/>
              </a:ext>
            </a:extLst>
          </p:cNvPr>
          <p:cNvSpPr/>
          <p:nvPr/>
        </p:nvSpPr>
        <p:spPr>
          <a:xfrm>
            <a:off x="8915400" y="704088"/>
            <a:ext cx="3044952" cy="822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Physio Data while doing task:</a:t>
            </a:r>
          </a:p>
          <a:p>
            <a:pPr algn="ctr"/>
            <a:r>
              <a:rPr lang="en-US" dirty="0"/>
              <a:t>1 second - 30 seconds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3FD99-83DE-4AAA-7416-E802371CD5C6}"/>
              </a:ext>
            </a:extLst>
          </p:cNvPr>
          <p:cNvCxnSpPr>
            <a:stCxn id="5" idx="2"/>
          </p:cNvCxnSpPr>
          <p:nvPr/>
        </p:nvCxnSpPr>
        <p:spPr>
          <a:xfrm flipH="1">
            <a:off x="7936992" y="1527048"/>
            <a:ext cx="15241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CBB38-E2A1-9CC0-7F9F-E8FA1CD4A6A2}"/>
              </a:ext>
            </a:extLst>
          </p:cNvPr>
          <p:cNvCxnSpPr>
            <a:cxnSpLocks/>
          </p:cNvCxnSpPr>
          <p:nvPr/>
        </p:nvCxnSpPr>
        <p:spPr>
          <a:xfrm>
            <a:off x="5737861" y="1527048"/>
            <a:ext cx="2214372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3B8A36-0EB5-325C-4461-2ADB5D1BF9F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944612" y="1527048"/>
            <a:ext cx="2493264" cy="139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16FCF1-6A03-86AF-6986-9FF53ECC0B37}"/>
              </a:ext>
            </a:extLst>
          </p:cNvPr>
          <p:cNvSpPr/>
          <p:nvPr/>
        </p:nvSpPr>
        <p:spPr>
          <a:xfrm>
            <a:off x="6371463" y="2926080"/>
            <a:ext cx="3131058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F639E0-43D1-B080-067D-B97F441292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36992" y="3749040"/>
            <a:ext cx="15241" cy="92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BAD50-9C5F-1C25-66E4-85900CDC5C3B}"/>
              </a:ext>
            </a:extLst>
          </p:cNvPr>
          <p:cNvSpPr/>
          <p:nvPr/>
        </p:nvSpPr>
        <p:spPr>
          <a:xfrm>
            <a:off x="6143246" y="4672584"/>
            <a:ext cx="3617974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Workload for aim 1</a:t>
            </a:r>
          </a:p>
          <a:p>
            <a:pPr algn="ctr"/>
            <a:r>
              <a:rPr lang="en-US" dirty="0"/>
              <a:t>Probability of success for aim 2</a:t>
            </a:r>
          </a:p>
          <a:p>
            <a:pPr algn="ctr"/>
            <a:r>
              <a:rPr lang="en-US" dirty="0"/>
              <a:t>Any interesting measurement.</a:t>
            </a:r>
          </a:p>
        </p:txBody>
      </p:sp>
    </p:spTree>
    <p:extLst>
      <p:ext uri="{BB962C8B-B14F-4D97-AF65-F5344CB8AC3E}">
        <p14:creationId xmlns:p14="http://schemas.microsoft.com/office/powerpoint/2010/main" val="324072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65-0F57-5D55-6547-02E0700D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4571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Aim 3:</a:t>
            </a:r>
            <a:br>
              <a:rPr lang="en-US" dirty="0"/>
            </a:br>
            <a:r>
              <a:rPr lang="en-US" dirty="0"/>
              <a:t>Stimulating data to quantity the dynamical change in Physiology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1E7A-ED5A-CA0A-836F-E439889E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289"/>
            <a:ext cx="10515600" cy="3872674"/>
          </a:xfrm>
        </p:spPr>
        <p:txBody>
          <a:bodyPr numCol="1"/>
          <a:lstStyle/>
          <a:p>
            <a:r>
              <a:rPr lang="en-US" dirty="0"/>
              <a:t>General Idea: </a:t>
            </a:r>
          </a:p>
          <a:p>
            <a:pPr lvl="1"/>
            <a:r>
              <a:rPr lang="en-US" dirty="0"/>
              <a:t>Stimulate physiology feature from existing data. Analysis how the change in this physiology can affect the workload and performance.</a:t>
            </a:r>
          </a:p>
          <a:p>
            <a:pPr lvl="1"/>
            <a:endParaRPr lang="en-US" dirty="0"/>
          </a:p>
          <a:p>
            <a:r>
              <a:rPr lang="en-US" dirty="0"/>
              <a:t> Example:</a:t>
            </a:r>
          </a:p>
          <a:p>
            <a:pPr lvl="1"/>
            <a:r>
              <a:rPr lang="en-US" dirty="0"/>
              <a:t>Collect a physio data for a subject:</a:t>
            </a:r>
          </a:p>
          <a:p>
            <a:pPr lvl="2"/>
            <a:r>
              <a:rPr lang="en-US" dirty="0"/>
              <a:t>Breath rate: 18 breath/mins -&gt; predict their accuracy: 50% </a:t>
            </a:r>
          </a:p>
          <a:p>
            <a:pPr lvl="2"/>
            <a:r>
              <a:rPr lang="en-US" dirty="0"/>
              <a:t>If they can reduce breath rate to 10 breath/min -&gt; predict their accuracy increase to 60%-70%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75-102F-BD12-F220-99ECB01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workload (aim 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F6A49-8B21-20E9-76E8-EA5B18F1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59" y="1825625"/>
            <a:ext cx="6394681" cy="4351338"/>
          </a:xfrm>
        </p:spPr>
      </p:pic>
    </p:spTree>
    <p:extLst>
      <p:ext uri="{BB962C8B-B14F-4D97-AF65-F5344CB8AC3E}">
        <p14:creationId xmlns:p14="http://schemas.microsoft.com/office/powerpoint/2010/main" val="133946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9E-3A45-1F13-A4D9-6B57468C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Stimulate data to predict success (aim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E7F59-059A-8043-AD26-F43B9AF3E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429" y="1696950"/>
            <a:ext cx="6717141" cy="4959586"/>
          </a:xfrm>
        </p:spPr>
      </p:pic>
    </p:spTree>
    <p:extLst>
      <p:ext uri="{BB962C8B-B14F-4D97-AF65-F5344CB8AC3E}">
        <p14:creationId xmlns:p14="http://schemas.microsoft.com/office/powerpoint/2010/main" val="22725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9821-F779-39CE-50A3-14ACD661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Propose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412A-840E-10F8-A13E-EAB905ED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Physio data will collect:</a:t>
            </a:r>
          </a:p>
          <a:p>
            <a:pPr lvl="1"/>
            <a:r>
              <a:rPr lang="en-US" dirty="0"/>
              <a:t>Pupil</a:t>
            </a:r>
          </a:p>
          <a:p>
            <a:pPr lvl="1"/>
            <a:r>
              <a:rPr lang="en-US" dirty="0"/>
              <a:t>Gaze position</a:t>
            </a:r>
          </a:p>
          <a:p>
            <a:pPr lvl="1"/>
            <a:r>
              <a:rPr lang="en-US" dirty="0"/>
              <a:t>ECG</a:t>
            </a:r>
          </a:p>
          <a:p>
            <a:pPr lvl="1"/>
            <a:r>
              <a:rPr lang="en-US" dirty="0"/>
              <a:t>Respiration</a:t>
            </a:r>
          </a:p>
          <a:p>
            <a:pPr lvl="1"/>
            <a:r>
              <a:rPr lang="en-US" dirty="0"/>
              <a:t>Audio for Respiration (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3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247-367F-7E1B-E371-F9A7B9B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5508"/>
            <a:ext cx="10515600" cy="583157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US" dirty="0"/>
              <a:t>Propose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6385E-72AB-7335-C96F-D7A3BF466AFA}"/>
              </a:ext>
            </a:extLst>
          </p:cNvPr>
          <p:cNvSpPr/>
          <p:nvPr/>
        </p:nvSpPr>
        <p:spPr>
          <a:xfrm>
            <a:off x="2423160" y="806388"/>
            <a:ext cx="2746248" cy="88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REST_1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C0429-A804-274C-3F08-1D01D0EF23FA}"/>
              </a:ext>
            </a:extLst>
          </p:cNvPr>
          <p:cNvSpPr/>
          <p:nvPr/>
        </p:nvSpPr>
        <p:spPr>
          <a:xfrm>
            <a:off x="6486144" y="678689"/>
            <a:ext cx="4550664" cy="1131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PHASE1 data:</a:t>
            </a:r>
          </a:p>
          <a:p>
            <a:pPr algn="ctr"/>
            <a:r>
              <a:rPr lang="en-US" dirty="0"/>
              <a:t>Participant will do some validation tasks.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E3D33-C2FC-53DE-5B9C-22A75187900D}"/>
              </a:ext>
            </a:extLst>
          </p:cNvPr>
          <p:cNvSpPr/>
          <p:nvPr/>
        </p:nvSpPr>
        <p:spPr>
          <a:xfrm>
            <a:off x="103632" y="965932"/>
            <a:ext cx="1469136" cy="5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EEBC7-3585-4876-A71D-DA0582A4B429}"/>
              </a:ext>
            </a:extLst>
          </p:cNvPr>
          <p:cNvSpPr/>
          <p:nvPr/>
        </p:nvSpPr>
        <p:spPr>
          <a:xfrm>
            <a:off x="103632" y="2621472"/>
            <a:ext cx="1469136" cy="5678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943AF-EBBD-B429-A7CF-01D0A13C0ED5}"/>
              </a:ext>
            </a:extLst>
          </p:cNvPr>
          <p:cNvSpPr/>
          <p:nvPr/>
        </p:nvSpPr>
        <p:spPr>
          <a:xfrm>
            <a:off x="5827776" y="2364398"/>
            <a:ext cx="5209032" cy="10424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PHASE2 data:</a:t>
            </a:r>
          </a:p>
          <a:p>
            <a:pPr algn="ctr"/>
            <a:r>
              <a:rPr lang="en-US" dirty="0"/>
              <a:t>Participant will do breathe training.</a:t>
            </a:r>
          </a:p>
          <a:p>
            <a:pPr algn="ctr"/>
            <a:r>
              <a:rPr lang="en-US" dirty="0"/>
              <a:t>The task will be different from phase1 and phase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A7349-19EA-D9F9-3D59-B6E0FF7ACDC1}"/>
              </a:ext>
            </a:extLst>
          </p:cNvPr>
          <p:cNvSpPr/>
          <p:nvPr/>
        </p:nvSpPr>
        <p:spPr>
          <a:xfrm>
            <a:off x="103632" y="4172904"/>
            <a:ext cx="1469136" cy="56788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F06BC-D1E1-B4DF-0C51-F2DF67B3C342}"/>
              </a:ext>
            </a:extLst>
          </p:cNvPr>
          <p:cNvSpPr/>
          <p:nvPr/>
        </p:nvSpPr>
        <p:spPr>
          <a:xfrm>
            <a:off x="6550152" y="3935636"/>
            <a:ext cx="4550664" cy="10424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PHASE3 data:</a:t>
            </a:r>
          </a:p>
          <a:p>
            <a:pPr algn="ctr"/>
            <a:r>
              <a:rPr lang="en-US" dirty="0"/>
              <a:t>Participant will do the same task as phase 1.</a:t>
            </a:r>
          </a:p>
          <a:p>
            <a:pPr algn="ctr"/>
            <a:r>
              <a:rPr lang="en-US" dirty="0"/>
              <a:t>(cognitive battery)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6E6D0-8427-CC4D-F092-4A287530C38A}"/>
              </a:ext>
            </a:extLst>
          </p:cNvPr>
          <p:cNvSpPr/>
          <p:nvPr/>
        </p:nvSpPr>
        <p:spPr>
          <a:xfrm>
            <a:off x="2182368" y="4013360"/>
            <a:ext cx="2746248" cy="8869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REST_3 data:</a:t>
            </a:r>
          </a:p>
          <a:p>
            <a:pPr algn="ctr"/>
            <a:r>
              <a:rPr lang="en-US" dirty="0"/>
              <a:t>Watch 5 mins resting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9F41-E053-CDD8-DD67-E19DE16EE91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572768" y="1249872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33A83-9DD3-579D-46B8-EE86D0CBF7C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169408" y="1244601"/>
            <a:ext cx="1316736" cy="5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14F332-0FFF-0AC3-1FB5-1A66D0A4B70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572768" y="2885606"/>
            <a:ext cx="4255008" cy="1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8B7D2B-801C-0E6F-CD06-D072B5E2BA4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1572768" y="44568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23C3C-DCFC-2A7F-8B2B-94F775C119D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928616" y="4456844"/>
            <a:ext cx="1621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738FC-4F14-0E00-9F74-F6F5EEE18B9C}"/>
              </a:ext>
            </a:extLst>
          </p:cNvPr>
          <p:cNvSpPr txBox="1"/>
          <p:nvPr/>
        </p:nvSpPr>
        <p:spPr>
          <a:xfrm>
            <a:off x="381000" y="5458968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Phase 2 and 3 can be on the same days.</a:t>
            </a:r>
          </a:p>
          <a:p>
            <a:r>
              <a:rPr lang="en-US" dirty="0"/>
              <a:t>Phase 2 can be multiple days</a:t>
            </a:r>
          </a:p>
          <a:p>
            <a:r>
              <a:rPr lang="en-US" dirty="0"/>
              <a:t>We might have resting data for phase 2.</a:t>
            </a:r>
          </a:p>
        </p:txBody>
      </p:sp>
    </p:spTree>
    <p:extLst>
      <p:ext uri="{BB962C8B-B14F-4D97-AF65-F5344CB8AC3E}">
        <p14:creationId xmlns:p14="http://schemas.microsoft.com/office/powerpoint/2010/main" val="385154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5EF-B161-0468-2C8C-038A9FCC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75EF-BE79-FEC5-6FB5-A2BC080C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We want to use machine learning to reverse engineers to understand human cognition.</a:t>
            </a:r>
          </a:p>
          <a:p>
            <a:r>
              <a:rPr lang="en-US" dirty="0"/>
              <a:t>Specific aims:</a:t>
            </a:r>
          </a:p>
          <a:p>
            <a:pPr lvl="1"/>
            <a:r>
              <a:rPr lang="en-US" dirty="0"/>
              <a:t>Using machine learning to understand human physiology respond to stress/workload </a:t>
            </a:r>
          </a:p>
        </p:txBody>
      </p:sp>
    </p:spTree>
    <p:extLst>
      <p:ext uri="{BB962C8B-B14F-4D97-AF65-F5344CB8AC3E}">
        <p14:creationId xmlns:p14="http://schemas.microsoft.com/office/powerpoint/2010/main" val="9814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5491192"/>
            <a:ext cx="2660905" cy="726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5532124"/>
            <a:ext cx="193934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3499482"/>
            <a:ext cx="1939349" cy="75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5854560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3456432"/>
            <a:ext cx="218805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3439999"/>
            <a:ext cx="2424480" cy="87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3858768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3858768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349445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4445566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5131000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3858768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351606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3858768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584402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3877707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421033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2E016-EA7C-11B8-E032-6FCF548034B0}"/>
              </a:ext>
            </a:extLst>
          </p:cNvPr>
          <p:cNvSpPr txBox="1">
            <a:spLocks/>
          </p:cNvSpPr>
          <p:nvPr/>
        </p:nvSpPr>
        <p:spPr>
          <a:xfrm>
            <a:off x="788616" y="248460"/>
            <a:ext cx="10066122" cy="1298448"/>
          </a:xfrm>
          <a:prstGeom prst="rect">
            <a:avLst/>
          </a:prstGeom>
        </p:spPr>
        <p:txBody>
          <a:bodyPr numCol="1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Cognitive Battery</a:t>
            </a:r>
          </a:p>
        </p:txBody>
      </p:sp>
    </p:spTree>
    <p:extLst>
      <p:ext uri="{BB962C8B-B14F-4D97-AF65-F5344CB8AC3E}">
        <p14:creationId xmlns:p14="http://schemas.microsoft.com/office/powerpoint/2010/main" val="19285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1A558-0AD3-5D86-2B40-66DE4957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numCol="1" anchor="b">
            <a:normAutofit/>
          </a:bodyPr>
          <a:lstStyle/>
          <a:p>
            <a:r>
              <a:rPr lang="en-US" sz="4800" dirty="0"/>
              <a:t>Hockey’s Compensatory control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39F-4ED1-B12B-1C9B-5508F2D2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Loop A: routine activity (without effort)</a:t>
            </a:r>
          </a:p>
          <a:p>
            <a:r>
              <a:rPr lang="en-US" sz="2000" dirty="0"/>
              <a:t>Loop B: effort control. High workload</a:t>
            </a:r>
          </a:p>
          <a:p>
            <a:r>
              <a:rPr lang="en-US" sz="2000" dirty="0"/>
              <a:t>People is on high workload will switch to loop B.</a:t>
            </a:r>
          </a:p>
          <a:p>
            <a:r>
              <a:rPr lang="en-US" sz="2000" dirty="0"/>
              <a:t>Deep breath will reduce stress. It will keep people on loop A longer.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32313-D8E3-F8F6-2E9E-C7118A33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28057"/>
            <a:ext cx="5150277" cy="26266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21DB6-A75B-2227-6763-D6B48B354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64" y="1133962"/>
            <a:ext cx="10805072" cy="55203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286B92-4675-7982-06B8-257BC7FA9B81}"/>
              </a:ext>
            </a:extLst>
          </p:cNvPr>
          <p:cNvSpPr/>
          <p:nvPr/>
        </p:nvSpPr>
        <p:spPr>
          <a:xfrm>
            <a:off x="6574536" y="3802680"/>
            <a:ext cx="1828800" cy="182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22CC9-7842-731B-5BA4-385C65DAE78E}"/>
              </a:ext>
            </a:extLst>
          </p:cNvPr>
          <p:cNvSpPr/>
          <p:nvPr/>
        </p:nvSpPr>
        <p:spPr>
          <a:xfrm>
            <a:off x="8686800" y="5486294"/>
            <a:ext cx="140817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D713F-528F-A525-8B13-41FE7C91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90" y="311002"/>
            <a:ext cx="8816682" cy="749702"/>
          </a:xfrm>
        </p:spPr>
        <p:txBody>
          <a:bodyPr numCol="1" anchor="b">
            <a:normAutofit fontScale="90000"/>
          </a:bodyPr>
          <a:lstStyle/>
          <a:p>
            <a:r>
              <a:rPr lang="en-US" sz="4800" dirty="0"/>
              <a:t>For cognitive battery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97CCB0-4CC5-366E-11D7-B68E8E33CD26}"/>
              </a:ext>
            </a:extLst>
          </p:cNvPr>
          <p:cNvSpPr/>
          <p:nvPr/>
        </p:nvSpPr>
        <p:spPr>
          <a:xfrm>
            <a:off x="4422649" y="4544568"/>
            <a:ext cx="1347216" cy="3566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409146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5491192"/>
            <a:ext cx="2660905" cy="726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5532124"/>
            <a:ext cx="193934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3499482"/>
            <a:ext cx="1939349" cy="75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5854560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3456432"/>
            <a:ext cx="2188053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3439999"/>
            <a:ext cx="2424480" cy="87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3858768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3858768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3494459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4445566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5131000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3858768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351606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3858768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584402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3877707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421033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2E016-EA7C-11B8-E032-6FCF548034B0}"/>
              </a:ext>
            </a:extLst>
          </p:cNvPr>
          <p:cNvSpPr txBox="1">
            <a:spLocks/>
          </p:cNvSpPr>
          <p:nvPr/>
        </p:nvSpPr>
        <p:spPr>
          <a:xfrm>
            <a:off x="788616" y="248460"/>
            <a:ext cx="10066122" cy="1298448"/>
          </a:xfrm>
          <a:prstGeom prst="rect">
            <a:avLst/>
          </a:prstGeom>
        </p:spPr>
        <p:txBody>
          <a:bodyPr numCol="1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Cognitive Battery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4315415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4558427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90535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2574256"/>
            <a:ext cx="2660905" cy="726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261518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582546"/>
            <a:ext cx="1939349" cy="7564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2937624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539496"/>
            <a:ext cx="2188053" cy="80467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523063"/>
            <a:ext cx="2424480" cy="875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941832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941832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577523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1528630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221406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941832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59913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941832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2927088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960771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129340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1398479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1641491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CBFC3-D90C-BE8B-DAB4-C2686BC19EB2}"/>
              </a:ext>
            </a:extLst>
          </p:cNvPr>
          <p:cNvSpPr txBox="1"/>
          <p:nvPr/>
        </p:nvSpPr>
        <p:spPr>
          <a:xfrm>
            <a:off x="6213164" y="4673108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Purple: Target measure</a:t>
            </a:r>
          </a:p>
          <a:p>
            <a:r>
              <a:rPr lang="en-US" dirty="0">
                <a:solidFill>
                  <a:schemeClr val="accent2"/>
                </a:solidFill>
              </a:rPr>
              <a:t>Orange: Dynamics, Cannot control</a:t>
            </a:r>
          </a:p>
          <a:p>
            <a:r>
              <a:rPr lang="en-US" dirty="0"/>
              <a:t>Black: Unique to Individual</a:t>
            </a:r>
          </a:p>
          <a:p>
            <a:r>
              <a:rPr lang="en-US" dirty="0">
                <a:solidFill>
                  <a:schemeClr val="accent6"/>
                </a:solidFill>
              </a:rPr>
              <a:t>Green: Can control</a:t>
            </a:r>
          </a:p>
        </p:txBody>
      </p:sp>
    </p:spTree>
    <p:extLst>
      <p:ext uri="{BB962C8B-B14F-4D97-AF65-F5344CB8AC3E}">
        <p14:creationId xmlns:p14="http://schemas.microsoft.com/office/powerpoint/2010/main" val="7789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D23439-8CFB-22BF-F0B1-F83B08130A89}"/>
              </a:ext>
            </a:extLst>
          </p:cNvPr>
          <p:cNvSpPr/>
          <p:nvPr/>
        </p:nvSpPr>
        <p:spPr>
          <a:xfrm>
            <a:off x="7527731" y="2574256"/>
            <a:ext cx="2660905" cy="72673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Load /</a:t>
            </a:r>
          </a:p>
          <a:p>
            <a:pPr algn="ctr"/>
            <a:r>
              <a:rPr lang="en-US" dirty="0"/>
              <a:t>Cognitive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FB96D-FF34-2FEE-2D6E-991CF861B81E}"/>
              </a:ext>
            </a:extLst>
          </p:cNvPr>
          <p:cNvSpPr/>
          <p:nvPr/>
        </p:nvSpPr>
        <p:spPr>
          <a:xfrm>
            <a:off x="3882328" y="2615188"/>
            <a:ext cx="1939349" cy="6675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7997D-1E33-6210-6356-87920A12B445}"/>
              </a:ext>
            </a:extLst>
          </p:cNvPr>
          <p:cNvSpPr/>
          <p:nvPr/>
        </p:nvSpPr>
        <p:spPr>
          <a:xfrm>
            <a:off x="4009610" y="582546"/>
            <a:ext cx="1939349" cy="7564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</a:t>
            </a:r>
          </a:p>
          <a:p>
            <a:pPr algn="ctr"/>
            <a:r>
              <a:rPr lang="en-US" dirty="0"/>
              <a:t>(Accuracy)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796802-1288-B67B-0561-D2B08C1481DF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5821677" y="2937624"/>
            <a:ext cx="1706054" cy="1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76138-D362-CE5D-6D74-E4338A6BFFD5}"/>
              </a:ext>
            </a:extLst>
          </p:cNvPr>
          <p:cNvSpPr/>
          <p:nvPr/>
        </p:nvSpPr>
        <p:spPr>
          <a:xfrm>
            <a:off x="7764158" y="539496"/>
            <a:ext cx="2188053" cy="80467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Focus/Concentrate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A5E08-4099-8173-8BCC-109C85C8D6F6}"/>
              </a:ext>
            </a:extLst>
          </p:cNvPr>
          <p:cNvSpPr/>
          <p:nvPr/>
        </p:nvSpPr>
        <p:spPr>
          <a:xfrm>
            <a:off x="82065" y="523063"/>
            <a:ext cx="2424480" cy="8754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Proficiencies/</a:t>
            </a:r>
          </a:p>
          <a:p>
            <a:pPr algn="ctr"/>
            <a:r>
              <a:rPr lang="en-US" dirty="0"/>
              <a:t>Skill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01D8C-5256-93A3-FC5D-446226037F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18353" y="941832"/>
            <a:ext cx="1363975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C17790-A3AB-A293-D0E2-FC20805F388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18353" y="941832"/>
            <a:ext cx="1491257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27BCE3-1432-DE40-95D5-C0BF174EFFB0}"/>
              </a:ext>
            </a:extLst>
          </p:cNvPr>
          <p:cNvSpPr txBox="1"/>
          <p:nvPr/>
        </p:nvSpPr>
        <p:spPr>
          <a:xfrm>
            <a:off x="2775268" y="577523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BCE3-3767-D628-0654-40A421BB4936}"/>
              </a:ext>
            </a:extLst>
          </p:cNvPr>
          <p:cNvSpPr txBox="1"/>
          <p:nvPr/>
        </p:nvSpPr>
        <p:spPr>
          <a:xfrm>
            <a:off x="1956057" y="1528630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9922F1-11C0-2D8D-7F49-5CB0E8CC3F2D}"/>
              </a:ext>
            </a:extLst>
          </p:cNvPr>
          <p:cNvSpPr txBox="1"/>
          <p:nvPr/>
        </p:nvSpPr>
        <p:spPr>
          <a:xfrm>
            <a:off x="5397736" y="2214064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FD372-AC71-C31D-EAF7-E963E431ADF8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5821677" y="941832"/>
            <a:ext cx="1942481" cy="2007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5327D78-6112-1F59-DE61-09DD9C6EBC51}"/>
              </a:ext>
            </a:extLst>
          </p:cNvPr>
          <p:cNvSpPr txBox="1"/>
          <p:nvPr/>
        </p:nvSpPr>
        <p:spPr>
          <a:xfrm>
            <a:off x="6323399" y="59913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E341BC-2145-D94E-A721-0B24C11B9C39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flipH="1">
            <a:off x="5948959" y="941832"/>
            <a:ext cx="1815199" cy="18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20A393B-DE6A-27E6-A322-EA1AD94E9F5B}"/>
              </a:ext>
            </a:extLst>
          </p:cNvPr>
          <p:cNvSpPr txBox="1"/>
          <p:nvPr/>
        </p:nvSpPr>
        <p:spPr>
          <a:xfrm>
            <a:off x="6213164" y="2927088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BB5C3B-037D-D5E4-A7DF-EDE4A1D70407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 flipV="1">
            <a:off x="5948959" y="960771"/>
            <a:ext cx="1578772" cy="197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FD9B22-9158-57E7-27FD-20047CFB6310}"/>
              </a:ext>
            </a:extLst>
          </p:cNvPr>
          <p:cNvSpPr txBox="1"/>
          <p:nvPr/>
        </p:nvSpPr>
        <p:spPr>
          <a:xfrm>
            <a:off x="5284230" y="129340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49C42D22-32E3-FC43-2749-027CC3792EF1}"/>
              </a:ext>
            </a:extLst>
          </p:cNvPr>
          <p:cNvSpPr/>
          <p:nvPr/>
        </p:nvSpPr>
        <p:spPr>
          <a:xfrm>
            <a:off x="4767432" y="1398479"/>
            <a:ext cx="314119" cy="11947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12B7-FCF9-14A7-3B27-739355F22EDF}"/>
              </a:ext>
            </a:extLst>
          </p:cNvPr>
          <p:cNvSpPr txBox="1"/>
          <p:nvPr/>
        </p:nvSpPr>
        <p:spPr>
          <a:xfrm>
            <a:off x="3870322" y="1641491"/>
            <a:ext cx="100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Inverted</a:t>
            </a:r>
          </a:p>
          <a:p>
            <a:pPr algn="r"/>
            <a:r>
              <a:rPr lang="en-US" dirty="0"/>
              <a:t>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2E845-050A-D166-17E5-04D56D609821}"/>
              </a:ext>
            </a:extLst>
          </p:cNvPr>
          <p:cNvSpPr txBox="1"/>
          <p:nvPr/>
        </p:nvSpPr>
        <p:spPr>
          <a:xfrm>
            <a:off x="2350721" y="3045957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E07305-D9AB-6906-000A-278A5E5D2073}"/>
              </a:ext>
            </a:extLst>
          </p:cNvPr>
          <p:cNvCxnSpPr>
            <a:cxnSpLocks/>
          </p:cNvCxnSpPr>
          <p:nvPr/>
        </p:nvCxnSpPr>
        <p:spPr>
          <a:xfrm flipV="1">
            <a:off x="1204985" y="3334777"/>
            <a:ext cx="0" cy="7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A27EB2-63F8-5851-51EC-3B0B2EDCAC81}"/>
              </a:ext>
            </a:extLst>
          </p:cNvPr>
          <p:cNvSpPr txBox="1"/>
          <p:nvPr/>
        </p:nvSpPr>
        <p:spPr>
          <a:xfrm>
            <a:off x="1196953" y="3559246"/>
            <a:ext cx="12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5AAFF7-83A6-F559-AB7C-847377442968}"/>
              </a:ext>
            </a:extLst>
          </p:cNvPr>
          <p:cNvCxnSpPr>
            <a:cxnSpLocks/>
          </p:cNvCxnSpPr>
          <p:nvPr/>
        </p:nvCxnSpPr>
        <p:spPr>
          <a:xfrm flipV="1">
            <a:off x="2185618" y="2948944"/>
            <a:ext cx="1706056" cy="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FDC5C-299B-C776-90D2-214A4A380B2F}"/>
              </a:ext>
            </a:extLst>
          </p:cNvPr>
          <p:cNvSpPr/>
          <p:nvPr/>
        </p:nvSpPr>
        <p:spPr>
          <a:xfrm>
            <a:off x="208289" y="4120780"/>
            <a:ext cx="1993392" cy="6126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 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EAC59-5F4A-85AD-7057-B7F38078F1AE}"/>
              </a:ext>
            </a:extLst>
          </p:cNvPr>
          <p:cNvSpPr/>
          <p:nvPr/>
        </p:nvSpPr>
        <p:spPr>
          <a:xfrm>
            <a:off x="208289" y="2667265"/>
            <a:ext cx="1977329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Parasympathetic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75B8B-C054-FEFA-D1C9-DB6568D8A9FE}"/>
              </a:ext>
            </a:extLst>
          </p:cNvPr>
          <p:cNvSpPr txBox="1"/>
          <p:nvPr/>
        </p:nvSpPr>
        <p:spPr>
          <a:xfrm>
            <a:off x="3490841" y="4241054"/>
            <a:ext cx="6997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Scenarios:</a:t>
            </a:r>
          </a:p>
          <a:p>
            <a:pPr marL="342900" indent="-342900">
              <a:buAutoNum type="arabicPeriod"/>
            </a:pPr>
            <a:r>
              <a:rPr lang="en-US" dirty="0"/>
              <a:t>Reducing workload</a:t>
            </a:r>
          </a:p>
          <a:p>
            <a:pPr marL="342900" indent="-342900">
              <a:buAutoNum type="arabicPeriod"/>
            </a:pPr>
            <a:r>
              <a:rPr lang="en-US" dirty="0"/>
              <a:t>Increasing Accuracy</a:t>
            </a:r>
          </a:p>
          <a:p>
            <a:pPr marL="342900" indent="-342900">
              <a:buAutoNum type="arabicPeriod"/>
            </a:pPr>
            <a:r>
              <a:rPr lang="en-US" dirty="0"/>
              <a:t>Some combination of both.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2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094A-A5D6-E514-CC0B-BDFE7C85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Murat’s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0B765-4CAC-8E73-56C6-BDEA1EB5C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1457288"/>
            <a:ext cx="6446520" cy="512923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98071-4A8D-4797-20FC-1887BF6FE235}"/>
              </a:ext>
            </a:extLst>
          </p:cNvPr>
          <p:cNvCxnSpPr/>
          <p:nvPr/>
        </p:nvCxnSpPr>
        <p:spPr>
          <a:xfrm flipV="1">
            <a:off x="7754112" y="3429000"/>
            <a:ext cx="0" cy="21945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2EE248-0C4E-8693-E27C-D07687CAE318}"/>
              </a:ext>
            </a:extLst>
          </p:cNvPr>
          <p:cNvCxnSpPr>
            <a:cxnSpLocks/>
          </p:cNvCxnSpPr>
          <p:nvPr/>
        </p:nvCxnSpPr>
        <p:spPr>
          <a:xfrm flipH="1">
            <a:off x="5687568" y="1953768"/>
            <a:ext cx="277672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B7F24-E6E4-80B9-7BEE-1D66DC99048F}"/>
              </a:ext>
            </a:extLst>
          </p:cNvPr>
          <p:cNvCxnSpPr>
            <a:cxnSpLocks/>
          </p:cNvCxnSpPr>
          <p:nvPr/>
        </p:nvCxnSpPr>
        <p:spPr>
          <a:xfrm flipH="1" flipV="1">
            <a:off x="5568696" y="3045932"/>
            <a:ext cx="527304" cy="5008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 numCol="1"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583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Dissertation Preparation</vt:lpstr>
      <vt:lpstr>Thesis</vt:lpstr>
      <vt:lpstr>PowerPoint Presentation</vt:lpstr>
      <vt:lpstr>Hockey’s Compensatory control model</vt:lpstr>
      <vt:lpstr>For cognitive battery</vt:lpstr>
      <vt:lpstr>PowerPoint Presentation</vt:lpstr>
      <vt:lpstr>PowerPoint Presentation</vt:lpstr>
      <vt:lpstr>PowerPoint Presentation</vt:lpstr>
      <vt:lpstr>Murat’s Clustering</vt:lpstr>
      <vt:lpstr>Aim 1:  Predicting workload</vt:lpstr>
      <vt:lpstr>Aim 2:  Predicting Accuracy</vt:lpstr>
      <vt:lpstr>Murat’s Clustering</vt:lpstr>
      <vt:lpstr>ML model</vt:lpstr>
      <vt:lpstr>Aim 3: Stimulating data to quantity the dynamical change in Physiology data</vt:lpstr>
      <vt:lpstr>Stimulate data to predict workload (aim 1)</vt:lpstr>
      <vt:lpstr>Stimulate data to predict success (aim 2)</vt:lpstr>
      <vt:lpstr>Propose Project</vt:lpstr>
      <vt:lpstr>Propose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Dang</dc:creator>
  <cp:lastModifiedBy>Quang Dang</cp:lastModifiedBy>
  <cp:revision>17</cp:revision>
  <dcterms:created xsi:type="dcterms:W3CDTF">2024-08-14T04:59:59Z</dcterms:created>
  <dcterms:modified xsi:type="dcterms:W3CDTF">2024-09-26T01:58:49Z</dcterms:modified>
</cp:coreProperties>
</file>