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2" r:id="rId5"/>
    <p:sldId id="263" r:id="rId6"/>
    <p:sldId id="264" r:id="rId7"/>
    <p:sldId id="278" r:id="rId8"/>
    <p:sldId id="279" r:id="rId9"/>
    <p:sldId id="280" r:id="rId10"/>
    <p:sldId id="265" r:id="rId11"/>
    <p:sldId id="266" r:id="rId12"/>
    <p:sldId id="281" r:id="rId13"/>
    <p:sldId id="283" r:id="rId14"/>
    <p:sldId id="286" r:id="rId15"/>
    <p:sldId id="284" r:id="rId16"/>
    <p:sldId id="287" r:id="rId17"/>
    <p:sldId id="288" r:id="rId18"/>
    <p:sldId id="289" r:id="rId19"/>
    <p:sldId id="282" r:id="rId20"/>
    <p:sldId id="267" r:id="rId21"/>
    <p:sldId id="290" r:id="rId22"/>
    <p:sldId id="291" r:id="rId23"/>
    <p:sldId id="292" r:id="rId24"/>
    <p:sldId id="295" r:id="rId25"/>
    <p:sldId id="293" r:id="rId26"/>
    <p:sldId id="294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E6F4-F120-A8BC-50E3-7F5E82D1F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B2F1-D677-B675-9B33-EDF07FF6C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08FB-7979-CFBA-572B-BDE82D8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686F-327C-48AF-800E-C7CE411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3B4B-297C-6F55-7A6B-3062592E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5529-0AFA-D8D2-D984-35E2C010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278B-AE5F-385B-AB7C-74A978E9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FB58-9567-18DC-9C3C-00DEB1B0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8ED9-12E3-4C4B-40B5-DA2D485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36F6-C867-12FD-C239-D3C89038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D7142-53F8-6896-AE02-A5182E91D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322AD-A95B-A59B-A752-EFFECACD9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621F-B37C-D879-01BF-898C409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BDB-DA06-AE80-D189-345F9AF0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7121-03A7-E9BF-D529-081B083A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5B05-DD6A-C423-4DD0-6E238ABB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A5E5-4986-8CE4-D71C-F248B61F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80B3-F044-A1AC-BA83-33086B09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4524-C1DD-4537-A99A-7CBFE36E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64E1-53F8-D562-2553-8963E2E1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9A83-5B6E-A81E-CFB6-B23916BD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7437-9706-3F65-F1E9-2E628AF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126A-E318-AC8F-3E31-F3B9184C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6745-76DF-2954-FC74-654BE669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E2D2-F27E-56DC-1031-8EE74E5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0918-72CB-3ACD-42B7-521851D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2A7B-D5BC-3388-03D4-FB9C52955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9DD0-342D-D02A-8E40-E324C684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D924-AE55-06C2-42C4-5C07E2FD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C275-5523-FD65-E71E-B7F0C70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9FAC-C99D-A2BC-B2F9-01D893B0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91AE-F242-E6C8-D17F-F6D9F8DF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802A-39DE-DE91-342B-BB649DC4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6142-F850-AE20-B523-EBFF72C8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E512-F720-08A9-0060-C923F7975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AD3D7-114F-A969-0A58-5D37B39A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B0F6C-48E2-D985-4D49-39A8CEAD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BC76D-F94B-F563-461C-7C257C74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65A8E-73AB-4111-8C9A-3A52C5B9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F921-B783-0B03-AE7F-72C591B4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D7846-E283-CF21-AAB9-7E61161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9A21C-05F0-A8A9-2E72-1BDE82B1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8024-F499-F840-B03D-98DDFCE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18D9A-AA30-A42C-3EC0-D324B859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8C64F-23FE-4274-C2E0-8083CC72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E98D-0911-B26B-2A66-D4C5ECE0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91E-0AB6-BC0A-F45A-F600F182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362B-9EAE-423A-C6CC-93B20143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6E614-5903-2810-6756-2F4B266A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F191-4849-D5A1-7DF1-75EF3E32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4F84-761F-3408-0E2F-CB654DC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C4338-A4D6-B28A-DD5E-B66F521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A376-D4F7-5D85-3898-9FA895FA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39110-B351-FF84-39C4-0DCF4E740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0ED2-A150-B830-2A25-F6361C419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2A84-DD61-8A2A-6C7D-0865440C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9F96-74CA-3282-899B-C0D8C8E3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D122-11F9-FF62-3AEF-B8F986AE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8F80-0010-873F-73F0-9323F406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54E1-A204-8F42-B9D9-910ED1AC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856C-37A3-5CC9-F52C-4BE6AF392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F8301-B753-4AF2-AB9B-104D5ED5C03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03D7-8756-06D4-5B5F-868CCDEF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4526-E4AF-30D2-BF05-54271A5D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055D9-07F6-4761-B40B-4B02D17E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924A-5CB0-31BB-BCEF-968CF6206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8A61E-38B9-8270-1423-BFE843DB2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69E70-5924-1B4E-CF70-C2EDE10F8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462621"/>
              </p:ext>
            </p:extLst>
          </p:nvPr>
        </p:nvGraphicFramePr>
        <p:xfrm>
          <a:off x="188976" y="88264"/>
          <a:ext cx="11807950" cy="627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50">
                  <a:extLst>
                    <a:ext uri="{9D8B030D-6E8A-4147-A177-3AD203B41FA5}">
                      <a16:colId xmlns:a16="http://schemas.microsoft.com/office/drawing/2014/main" val="539198748"/>
                    </a:ext>
                  </a:extLst>
                </a:gridCol>
                <a:gridCol w="1686850">
                  <a:extLst>
                    <a:ext uri="{9D8B030D-6E8A-4147-A177-3AD203B41FA5}">
                      <a16:colId xmlns:a16="http://schemas.microsoft.com/office/drawing/2014/main" val="2310172820"/>
                    </a:ext>
                  </a:extLst>
                </a:gridCol>
                <a:gridCol w="1686850">
                  <a:extLst>
                    <a:ext uri="{9D8B030D-6E8A-4147-A177-3AD203B41FA5}">
                      <a16:colId xmlns:a16="http://schemas.microsoft.com/office/drawing/2014/main" val="2092137581"/>
                    </a:ext>
                  </a:extLst>
                </a:gridCol>
                <a:gridCol w="1686850">
                  <a:extLst>
                    <a:ext uri="{9D8B030D-6E8A-4147-A177-3AD203B41FA5}">
                      <a16:colId xmlns:a16="http://schemas.microsoft.com/office/drawing/2014/main" val="2722425325"/>
                    </a:ext>
                  </a:extLst>
                </a:gridCol>
                <a:gridCol w="1686850">
                  <a:extLst>
                    <a:ext uri="{9D8B030D-6E8A-4147-A177-3AD203B41FA5}">
                      <a16:colId xmlns:a16="http://schemas.microsoft.com/office/drawing/2014/main" val="878559287"/>
                    </a:ext>
                  </a:extLst>
                </a:gridCol>
                <a:gridCol w="1686850">
                  <a:extLst>
                    <a:ext uri="{9D8B030D-6E8A-4147-A177-3AD203B41FA5}">
                      <a16:colId xmlns:a16="http://schemas.microsoft.com/office/drawing/2014/main" val="2571457115"/>
                    </a:ext>
                  </a:extLst>
                </a:gridCol>
                <a:gridCol w="1686850">
                  <a:extLst>
                    <a:ext uri="{9D8B030D-6E8A-4147-A177-3AD203B41FA5}">
                      <a16:colId xmlns:a16="http://schemas.microsoft.com/office/drawing/2014/main" val="3311642845"/>
                    </a:ext>
                  </a:extLst>
                </a:gridCol>
              </a:tblGrid>
              <a:tr h="7745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and 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01110"/>
                  </a:ext>
                </a:extLst>
              </a:tr>
              <a:tr h="1848249">
                <a:tc rowSpan="5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+ LSTM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Difficulty:</a:t>
                      </a:r>
                    </a:p>
                    <a:p>
                      <a:r>
                        <a:rPr lang="en-US" dirty="0"/>
                        <a:t>[Easy, Medium, Hard]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+ LSTM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Difficulty:</a:t>
                      </a:r>
                    </a:p>
                    <a:p>
                      <a:r>
                        <a:rPr lang="en-US" dirty="0"/>
                        <a:t>[Easy, Hard]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Difficulty:</a:t>
                      </a:r>
                    </a:p>
                    <a:p>
                      <a:r>
                        <a:rPr lang="en-US" dirty="0"/>
                        <a:t>[Easy, Hard]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CNN + LSTM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r>
                        <a:rPr lang="en-US" dirty="0"/>
                        <a:t>Accuracy:</a:t>
                      </a:r>
                    </a:p>
                    <a:p>
                      <a:r>
                        <a:rPr lang="en-US" dirty="0"/>
                        <a:t>[Enumeration, WM]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Accuracy:</a:t>
                      </a:r>
                    </a:p>
                    <a:p>
                      <a:r>
                        <a:rPr lang="en-US" dirty="0"/>
                        <a:t>[Enumeration, WM]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08990"/>
                  </a:ext>
                </a:extLst>
              </a:tr>
              <a:tr h="7745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All: 7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02579"/>
                  </a:ext>
                </a:extLst>
              </a:tr>
              <a:tr h="7745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Eye:</a:t>
                      </a:r>
                    </a:p>
                    <a:p>
                      <a:r>
                        <a:rPr lang="en-US" dirty="0"/>
                        <a:t>10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30373"/>
                  </a:ext>
                </a:extLst>
              </a:tr>
              <a:tr h="7745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ECG:</a:t>
                      </a:r>
                    </a:p>
                    <a:p>
                      <a:r>
                        <a:rPr lang="en-US" dirty="0"/>
                        <a:t>10 seconds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11371"/>
                  </a:ext>
                </a:extLst>
              </a:tr>
              <a:tr h="7745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Eye:</a:t>
                      </a:r>
                    </a:p>
                    <a:p>
                      <a:r>
                        <a:rPr lang="en-US" dirty="0"/>
                        <a:t>10 seconds</a:t>
                      </a:r>
                    </a:p>
                    <a:p>
                      <a:r>
                        <a:rPr lang="en-US" dirty="0"/>
                        <a:t>Rebalancing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9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5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8C0-1896-91C3-F75A-783C754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CNN + LSTM </a:t>
            </a:r>
            <a:br>
              <a:rPr lang="en-US" sz="3100" dirty="0"/>
            </a:br>
            <a:r>
              <a:rPr lang="en-US" sz="3100" dirty="0"/>
              <a:t>Difficulty: [Easy, Medium, Hard]</a:t>
            </a:r>
            <a:endParaRPr lang="en-US" dirty="0"/>
          </a:p>
        </p:txBody>
      </p:sp>
      <p:pic>
        <p:nvPicPr>
          <p:cNvPr id="5" name="Content Placeholder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54F75F80-518D-C6E3-1147-E8A551D1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9598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D1E0-0542-3376-B693-D45A75C9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CNN + LSTM </a:t>
            </a:r>
            <a:br>
              <a:rPr lang="en-US" sz="4400" dirty="0"/>
            </a:br>
            <a:r>
              <a:rPr lang="en-US" sz="4400" dirty="0"/>
              <a:t>Difficulty: [Easy, Medium, Hard]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990339-0130-1D10-FFD1-FA74EF92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importances.</a:t>
            </a:r>
          </a:p>
        </p:txBody>
      </p:sp>
    </p:spTree>
    <p:extLst>
      <p:ext uri="{BB962C8B-B14F-4D97-AF65-F5344CB8AC3E}">
        <p14:creationId xmlns:p14="http://schemas.microsoft.com/office/powerpoint/2010/main" val="331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8C0-1896-91C3-F75A-783C754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CNN + LSTM </a:t>
            </a:r>
            <a:br>
              <a:rPr lang="en-US" sz="3100" dirty="0"/>
            </a:br>
            <a:r>
              <a:rPr lang="en-US" sz="3100" dirty="0"/>
              <a:t>Difficulty: [Easy, Hard]</a:t>
            </a:r>
            <a:endParaRPr lang="en-US" dirty="0"/>
          </a:p>
        </p:txBody>
      </p:sp>
      <p:pic>
        <p:nvPicPr>
          <p:cNvPr id="6" name="Content Placeholder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504D649-76B8-EC2E-D732-A08E91AC7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81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8C0-1896-91C3-F75A-783C754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CNN + LSTM </a:t>
            </a:r>
            <a:br>
              <a:rPr lang="en-US" sz="3100" dirty="0"/>
            </a:br>
            <a:r>
              <a:rPr lang="en-US" sz="3100" dirty="0"/>
              <a:t>Difficulty: [Easy, Hard]</a:t>
            </a:r>
            <a:endParaRPr lang="en-US" dirty="0"/>
          </a:p>
        </p:txBody>
      </p:sp>
      <p:pic>
        <p:nvPicPr>
          <p:cNvPr id="7" name="Content Placeholder 6" descr="A color palette with different shades of purple and orange&#10;&#10;Description automatically generated">
            <a:extLst>
              <a:ext uri="{FF2B5EF4-FFF2-40B4-BE49-F238E27FC236}">
                <a16:creationId xmlns:a16="http://schemas.microsoft.com/office/drawing/2014/main" id="{20161519-373C-7EBC-B631-8143F388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947291"/>
            <a:ext cx="11853672" cy="2963417"/>
          </a:xfrm>
        </p:spPr>
      </p:pic>
    </p:spTree>
    <p:extLst>
      <p:ext uri="{BB962C8B-B14F-4D97-AF65-F5344CB8AC3E}">
        <p14:creationId xmlns:p14="http://schemas.microsoft.com/office/powerpoint/2010/main" val="372800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D1E0-0542-3376-B693-D45A75C9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CNN + LSTM </a:t>
            </a:r>
            <a:br>
              <a:rPr lang="en-US" sz="4400" dirty="0"/>
            </a:br>
            <a:r>
              <a:rPr lang="en-US" sz="4400" dirty="0"/>
              <a:t>Difficulty: [Easy, Hard]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990339-0130-1D10-FFD1-FA74EF92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importances.</a:t>
            </a:r>
          </a:p>
        </p:txBody>
      </p:sp>
    </p:spTree>
    <p:extLst>
      <p:ext uri="{BB962C8B-B14F-4D97-AF65-F5344CB8AC3E}">
        <p14:creationId xmlns:p14="http://schemas.microsoft.com/office/powerpoint/2010/main" val="26357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8C0-1896-91C3-F75A-783C754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Transformer:</a:t>
            </a:r>
            <a:br>
              <a:rPr lang="en-US" sz="3100" dirty="0"/>
            </a:br>
            <a:r>
              <a:rPr lang="en-US" sz="3100" dirty="0"/>
              <a:t>Difficulty: [Easy, Hard]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9A7874-F9E9-E8DC-7830-88CC2B09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550" y="1825625"/>
            <a:ext cx="5624900" cy="4351338"/>
          </a:xfrm>
        </p:spPr>
      </p:pic>
    </p:spTree>
    <p:extLst>
      <p:ext uri="{BB962C8B-B14F-4D97-AF65-F5344CB8AC3E}">
        <p14:creationId xmlns:p14="http://schemas.microsoft.com/office/powerpoint/2010/main" val="23195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8C0-1896-91C3-F75A-783C7549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Transformer:</a:t>
            </a:r>
            <a:br>
              <a:rPr lang="en-US" sz="3100" dirty="0"/>
            </a:br>
            <a:r>
              <a:rPr lang="en-US" sz="3100" dirty="0"/>
              <a:t>Difficulty: [Easy, Hard]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D557B-3E63-5225-AA4E-4CA357EC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" y="1967704"/>
            <a:ext cx="11640312" cy="36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508E-FF1F-2F5D-EE45-48593606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04869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C36-0DBB-7C87-ECC0-D73EA877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200" dirty="0"/>
              <a:t>CNN + LSTM</a:t>
            </a:r>
            <a:br>
              <a:rPr lang="en-US" sz="3200" dirty="0"/>
            </a:br>
            <a:r>
              <a:rPr lang="en-US" sz="3200" dirty="0"/>
              <a:t>Accuracy:[Enumeration, WM]</a:t>
            </a:r>
          </a:p>
        </p:txBody>
      </p:sp>
      <p:pic>
        <p:nvPicPr>
          <p:cNvPr id="5" name="Content Placeholder 4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76193E1E-88DE-A2DC-FF27-A2550678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38" y="1690688"/>
            <a:ext cx="6433524" cy="4825143"/>
          </a:xfrm>
        </p:spPr>
      </p:pic>
    </p:spTree>
    <p:extLst>
      <p:ext uri="{BB962C8B-B14F-4D97-AF65-F5344CB8AC3E}">
        <p14:creationId xmlns:p14="http://schemas.microsoft.com/office/powerpoint/2010/main" val="356506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82338" cy="4392295"/>
          </a:xfrm>
        </p:spPr>
        <p:txBody>
          <a:bodyPr numCol="1"/>
          <a:lstStyle/>
          <a:p>
            <a:r>
              <a:rPr lang="en-US" dirty="0"/>
              <a:t>3 input data:</a:t>
            </a:r>
          </a:p>
          <a:p>
            <a:pPr lvl="1"/>
            <a:r>
              <a:rPr lang="en-US" dirty="0"/>
              <a:t>Demographic: individual unchanged.</a:t>
            </a:r>
          </a:p>
          <a:p>
            <a:pPr lvl="1"/>
            <a:r>
              <a:rPr lang="en-US" dirty="0"/>
              <a:t>Rest data: unique per day per individual</a:t>
            </a:r>
          </a:p>
          <a:p>
            <a:pPr lvl="1"/>
            <a:r>
              <a:rPr lang="en-US" dirty="0"/>
              <a:t>Physio data: the key to predict output. Most dynamic.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E03DA-595E-3272-FFCD-D102F90FF9AE}"/>
              </a:ext>
            </a:extLst>
          </p:cNvPr>
          <p:cNvSpPr/>
          <p:nvPr/>
        </p:nvSpPr>
        <p:spPr>
          <a:xfrm>
            <a:off x="4471416" y="704088"/>
            <a:ext cx="2517650" cy="8229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Demographic:</a:t>
            </a:r>
          </a:p>
          <a:p>
            <a:pPr algn="ctr"/>
            <a:r>
              <a:rPr lang="en-US" dirty="0"/>
              <a:t>Age, sex, occupation,…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F2B7D-78B1-9793-7C85-A650909AF797}"/>
              </a:ext>
            </a:extLst>
          </p:cNvPr>
          <p:cNvSpPr/>
          <p:nvPr/>
        </p:nvSpPr>
        <p:spPr>
          <a:xfrm>
            <a:off x="6989066" y="704088"/>
            <a:ext cx="1926334" cy="822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ECG/EYE:</a:t>
            </a:r>
          </a:p>
          <a:p>
            <a:pPr algn="ctr"/>
            <a:r>
              <a:rPr lang="en-US" dirty="0"/>
              <a:t>4 mins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0B4CE-8440-41D4-0BB6-9F4EE39EDA49}"/>
              </a:ext>
            </a:extLst>
          </p:cNvPr>
          <p:cNvSpPr/>
          <p:nvPr/>
        </p:nvSpPr>
        <p:spPr>
          <a:xfrm>
            <a:off x="8915400" y="704088"/>
            <a:ext cx="3044952" cy="822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Sample: ECG/EYE</a:t>
            </a:r>
          </a:p>
          <a:p>
            <a:pPr algn="ctr"/>
            <a:r>
              <a:rPr lang="en-US" dirty="0"/>
              <a:t>10 seconds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3FD99-83DE-4AAA-7416-E802371CD5C6}"/>
              </a:ext>
            </a:extLst>
          </p:cNvPr>
          <p:cNvCxnSpPr>
            <a:stCxn id="5" idx="2"/>
          </p:cNvCxnSpPr>
          <p:nvPr/>
        </p:nvCxnSpPr>
        <p:spPr>
          <a:xfrm flipH="1">
            <a:off x="7936992" y="1527048"/>
            <a:ext cx="15241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CBB38-E2A1-9CC0-7F9F-E8FA1CD4A6A2}"/>
              </a:ext>
            </a:extLst>
          </p:cNvPr>
          <p:cNvCxnSpPr>
            <a:cxnSpLocks/>
          </p:cNvCxnSpPr>
          <p:nvPr/>
        </p:nvCxnSpPr>
        <p:spPr>
          <a:xfrm>
            <a:off x="5737861" y="1527048"/>
            <a:ext cx="2214372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3B8A36-0EB5-325C-4461-2ADB5D1BF9F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44612" y="1527048"/>
            <a:ext cx="2493264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16FCF1-6A03-86AF-6986-9FF53ECC0B37}"/>
              </a:ext>
            </a:extLst>
          </p:cNvPr>
          <p:cNvSpPr/>
          <p:nvPr/>
        </p:nvSpPr>
        <p:spPr>
          <a:xfrm>
            <a:off x="6371463" y="2926080"/>
            <a:ext cx="3131058" cy="822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639E0-43D1-B080-067D-B97F441292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36992" y="3749040"/>
            <a:ext cx="15241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BAD50-9C5F-1C25-66E4-85900CDC5C3B}"/>
              </a:ext>
            </a:extLst>
          </p:cNvPr>
          <p:cNvSpPr/>
          <p:nvPr/>
        </p:nvSpPr>
        <p:spPr>
          <a:xfrm>
            <a:off x="6143246" y="4672584"/>
            <a:ext cx="3617974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Difficulty</a:t>
            </a:r>
          </a:p>
          <a:p>
            <a:pPr algn="ctr"/>
            <a:r>
              <a:rPr lang="en-US" dirty="0"/>
              <a:t>Trial: Correct/Wrong</a:t>
            </a:r>
          </a:p>
        </p:txBody>
      </p:sp>
    </p:spTree>
    <p:extLst>
      <p:ext uri="{BB962C8B-B14F-4D97-AF65-F5344CB8AC3E}">
        <p14:creationId xmlns:p14="http://schemas.microsoft.com/office/powerpoint/2010/main" val="324072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86E-AD5B-6C4A-7050-16F55492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CNN + LSTM</a:t>
            </a:r>
            <a:br>
              <a:rPr lang="en-US" sz="4400" dirty="0"/>
            </a:br>
            <a:r>
              <a:rPr lang="en-US" sz="4400" dirty="0"/>
              <a:t>Accuracy:[Enumeration, WM]</a:t>
            </a:r>
            <a:endParaRPr lang="en-US" dirty="0"/>
          </a:p>
        </p:txBody>
      </p:sp>
      <p:pic>
        <p:nvPicPr>
          <p:cNvPr id="5" name="Content Placeholder 4" descr="A color palette with different shades of purple and orange&#10;&#10;Description automatically generated">
            <a:extLst>
              <a:ext uri="{FF2B5EF4-FFF2-40B4-BE49-F238E27FC236}">
                <a16:creationId xmlns:a16="http://schemas.microsoft.com/office/drawing/2014/main" id="{11297314-1CE4-3F6E-FE49-C7EA4026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899"/>
          </a:xfrm>
        </p:spPr>
      </p:pic>
    </p:spTree>
    <p:extLst>
      <p:ext uri="{BB962C8B-B14F-4D97-AF65-F5344CB8AC3E}">
        <p14:creationId xmlns:p14="http://schemas.microsoft.com/office/powerpoint/2010/main" val="182441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C36-0DBB-7C87-ECC0-D73EA877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200" dirty="0"/>
              <a:t>Transformer: EYE</a:t>
            </a:r>
            <a:br>
              <a:rPr lang="en-US" sz="3200" dirty="0"/>
            </a:br>
            <a:r>
              <a:rPr lang="en-US" sz="3200" dirty="0"/>
              <a:t>Accuracy:[Enumeration, WM]</a:t>
            </a:r>
          </a:p>
        </p:txBody>
      </p:sp>
      <p:pic>
        <p:nvPicPr>
          <p:cNvPr id="7" name="Content Placeholder 6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9BBEB42-77F2-0909-556F-978D757E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3148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86E-AD5B-6C4A-7050-16F55492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Transformer: </a:t>
            </a:r>
            <a:r>
              <a:rPr lang="en-US" sz="4400" dirty="0">
                <a:solidFill>
                  <a:srgbClr val="FF0000"/>
                </a:solidFill>
              </a:rPr>
              <a:t>EYE</a:t>
            </a:r>
            <a:br>
              <a:rPr lang="en-US" sz="4400" dirty="0"/>
            </a:br>
            <a:r>
              <a:rPr lang="en-US" sz="4400" dirty="0"/>
              <a:t>Accuracy:[Enumeration, WM]</a:t>
            </a:r>
            <a:endParaRPr lang="en-US" dirty="0"/>
          </a:p>
        </p:txBody>
      </p:sp>
      <p:pic>
        <p:nvPicPr>
          <p:cNvPr id="7" name="Content Placeholder 6" descr="A close-up of a color palette&#10;&#10;Description automatically generated">
            <a:extLst>
              <a:ext uri="{FF2B5EF4-FFF2-40B4-BE49-F238E27FC236}">
                <a16:creationId xmlns:a16="http://schemas.microsoft.com/office/drawing/2014/main" id="{6EA420FB-8B4E-2734-116E-AA1F5254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899"/>
          </a:xfrm>
        </p:spPr>
      </p:pic>
    </p:spTree>
    <p:extLst>
      <p:ext uri="{BB962C8B-B14F-4D97-AF65-F5344CB8AC3E}">
        <p14:creationId xmlns:p14="http://schemas.microsoft.com/office/powerpoint/2010/main" val="385952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C36-0DBB-7C87-ECC0-D73EA877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200" dirty="0"/>
              <a:t>Transformer: </a:t>
            </a:r>
            <a:r>
              <a:rPr lang="en-US" sz="3200" dirty="0">
                <a:solidFill>
                  <a:srgbClr val="FF0000"/>
                </a:solidFill>
              </a:rPr>
              <a:t>ECG</a:t>
            </a:r>
            <a:br>
              <a:rPr lang="en-US" sz="3200" dirty="0"/>
            </a:br>
            <a:r>
              <a:rPr lang="en-US" sz="3200" dirty="0"/>
              <a:t>Accuracy:[Enumeration, WM]</a:t>
            </a:r>
          </a:p>
        </p:txBody>
      </p:sp>
      <p:pic>
        <p:nvPicPr>
          <p:cNvPr id="6" name="Content Placeholder 5" descr="A diagram of a comparison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D1CDCF37-C62D-EA1D-39A4-945160BF4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0398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C36-0DBB-7C87-ECC0-D73EA877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200" dirty="0"/>
              <a:t>Transformer: EYE Rebalancing</a:t>
            </a:r>
            <a:br>
              <a:rPr lang="en-US" sz="3200" dirty="0"/>
            </a:br>
            <a:r>
              <a:rPr lang="en-US" sz="3200" dirty="0"/>
              <a:t>Accuracy:[Enumeration, WM]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F47E-76CA-79C1-595A-1B232BED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SMOTE:</a:t>
            </a:r>
          </a:p>
          <a:p>
            <a:r>
              <a:rPr lang="en-US" dirty="0"/>
              <a:t>Increase number of Wrong Sample == Correct Sample</a:t>
            </a:r>
          </a:p>
        </p:txBody>
      </p:sp>
    </p:spTree>
    <p:extLst>
      <p:ext uri="{BB962C8B-B14F-4D97-AF65-F5344CB8AC3E}">
        <p14:creationId xmlns:p14="http://schemas.microsoft.com/office/powerpoint/2010/main" val="27481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C36-0DBB-7C87-ECC0-D73EA877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200" dirty="0"/>
              <a:t>Transformer: EYE Rebalancing</a:t>
            </a:r>
            <a:br>
              <a:rPr lang="en-US" sz="3200" dirty="0"/>
            </a:br>
            <a:r>
              <a:rPr lang="en-US" sz="3200" dirty="0"/>
              <a:t>Accuracy:[Enumeration, WM]</a:t>
            </a:r>
          </a:p>
        </p:txBody>
      </p:sp>
      <p:pic>
        <p:nvPicPr>
          <p:cNvPr id="6" name="Content Placeholder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68BA9047-18DF-DC8A-7FC1-FC9F37A9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5535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86E-AD5B-6C4A-7050-16F55492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Transformer: EYE Rebalancing</a:t>
            </a:r>
            <a:br>
              <a:rPr lang="en-US" sz="4400" dirty="0"/>
            </a:br>
            <a:r>
              <a:rPr lang="en-US" sz="4400" dirty="0"/>
              <a:t>Accuracy:[Enumeration, WM]</a:t>
            </a:r>
            <a:endParaRPr lang="en-US" dirty="0"/>
          </a:p>
        </p:txBody>
      </p:sp>
      <p:pic>
        <p:nvPicPr>
          <p:cNvPr id="6" name="Content Placeholder 5" descr="A black and white squares&#10;&#10;Description automatically generated with medium confidence">
            <a:extLst>
              <a:ext uri="{FF2B5EF4-FFF2-40B4-BE49-F238E27FC236}">
                <a16:creationId xmlns:a16="http://schemas.microsoft.com/office/drawing/2014/main" id="{F86E352B-393D-5492-E795-6F52C34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899"/>
          </a:xfrm>
        </p:spPr>
      </p:pic>
    </p:spTree>
    <p:extLst>
      <p:ext uri="{BB962C8B-B14F-4D97-AF65-F5344CB8AC3E}">
        <p14:creationId xmlns:p14="http://schemas.microsoft.com/office/powerpoint/2010/main" val="401022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14A9-20AD-DDF4-1113-E17E42A6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9123-560A-CDF6-E4A8-7EBF3A07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Demographic</a:t>
            </a:r>
          </a:p>
          <a:p>
            <a:r>
              <a:rPr lang="en-US" dirty="0"/>
              <a:t>REST baseline: 4 mins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data: </a:t>
            </a:r>
          </a:p>
          <a:p>
            <a:pPr lvl="1"/>
            <a:r>
              <a:rPr lang="en-US" dirty="0"/>
              <a:t>ECG feature: 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EYE:</a:t>
            </a:r>
          </a:p>
          <a:p>
            <a:pPr lvl="1"/>
            <a:r>
              <a:rPr lang="en-US" dirty="0"/>
              <a:t>ECG: list data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189309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Participants Demographic: = ['Age', 'Gender', 'Race', 'Education', '</a:t>
            </a:r>
            <a:r>
              <a:rPr lang="en-US" dirty="0" err="1"/>
              <a:t>Smote_frequently</a:t>
            </a:r>
            <a:r>
              <a:rPr lang="en-US" dirty="0"/>
              <a:t>',       '</a:t>
            </a:r>
            <a:r>
              <a:rPr lang="en-US" dirty="0" err="1"/>
              <a:t>Caffeine_Consumption</a:t>
            </a:r>
            <a:r>
              <a:rPr lang="en-US" dirty="0"/>
              <a:t>', 'Q2_How long played games',       'Q3_how often video games?',       'Q4_how many hours playing video games?',       'Q5_When you play video games how many hours',       'Q6_How skilled',       'Q7_your experience playing video games.',       'Q8_First-person shooter',       'Q9_Realistic military',       'Q10_Driving or Racing',       'Q11_Strategy',       'Q12_Role-playing']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190753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Demographic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EYE: ['Pupil_left','Pupil_right','Gaze_X','Gaze_Y','missing_percentage']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EYE: ['Pupil_left','Pupil_right','Gaze_X','</a:t>
            </a:r>
            <a:r>
              <a:rPr lang="en-US" dirty="0" err="1"/>
              <a:t>Gaze_Y</a:t>
            </a:r>
            <a:r>
              <a:rPr lang="en-US" dirty="0"/>
              <a:t>’]	</a:t>
            </a:r>
          </a:p>
          <a:p>
            <a:pPr lvl="1"/>
            <a:r>
              <a:rPr lang="en-US" dirty="0"/>
              <a:t>ECG list of feature</a:t>
            </a:r>
          </a:p>
          <a:p>
            <a:pPr lvl="1"/>
            <a:r>
              <a:rPr lang="en-US" dirty="0"/>
              <a:t>ECG feature</a:t>
            </a:r>
          </a:p>
        </p:txBody>
      </p:sp>
    </p:spTree>
    <p:extLst>
      <p:ext uri="{BB962C8B-B14F-4D97-AF65-F5344CB8AC3E}">
        <p14:creationId xmlns:p14="http://schemas.microsoft.com/office/powerpoint/2010/main" val="19096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936-F9D3-8B3E-5300-5193AE85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95DC-BEAD-405A-FB9B-CC2D580E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Participants Demographic</a:t>
            </a:r>
          </a:p>
          <a:p>
            <a:r>
              <a:rPr lang="en-US" dirty="0"/>
              <a:t>Baseline: 4 mins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feature: ['</a:t>
            </a:r>
            <a:r>
              <a:rPr lang="en-US" dirty="0" err="1"/>
              <a:t>Heart_rate</a:t>
            </a:r>
            <a:r>
              <a:rPr lang="en-US" dirty="0"/>
              <a:t>', '</a:t>
            </a:r>
            <a:r>
              <a:rPr lang="en-US" dirty="0" err="1"/>
              <a:t>RR_interval</a:t>
            </a:r>
            <a:r>
              <a:rPr lang="en-US" dirty="0"/>
              <a:t>', 'Different in </a:t>
            </a:r>
            <a:r>
              <a:rPr lang="en-US" dirty="0" err="1"/>
              <a:t>RR_interval</a:t>
            </a:r>
            <a:r>
              <a:rPr lang="en-US" dirty="0"/>
              <a:t>']</a:t>
            </a:r>
          </a:p>
          <a:p>
            <a:pPr lvl="1"/>
            <a:r>
              <a:rPr lang="en-US" dirty="0"/>
              <a:t>ECG feature:  ['Heart Rate mean', 'RR interval mean', 'RR interval SD', 'HRV', 'SD1', 'SD2', 'Ratio_sd1_sd2', 'Proportion_Next_R_peaks_greater_50_ms_', 'SNR', 'Very Low frequency power', 'Low frequency power', 'High frequency power', '</a:t>
            </a:r>
            <a:r>
              <a:rPr lang="en-US" dirty="0" err="1"/>
              <a:t>ratio_lf_hf</a:t>
            </a:r>
            <a:r>
              <a:rPr lang="en-US" dirty="0"/>
              <a:t>']</a:t>
            </a:r>
          </a:p>
          <a:p>
            <a:r>
              <a:rPr lang="en-US" dirty="0"/>
              <a:t>Sample: 10 seconds</a:t>
            </a:r>
          </a:p>
          <a:p>
            <a:pPr lvl="1"/>
            <a:r>
              <a:rPr lang="en-US" dirty="0"/>
              <a:t>EYE</a:t>
            </a:r>
          </a:p>
          <a:p>
            <a:pPr lvl="1"/>
            <a:r>
              <a:rPr lang="en-US" dirty="0"/>
              <a:t>ECG list of feature: Same</a:t>
            </a:r>
          </a:p>
          <a:p>
            <a:pPr lvl="1"/>
            <a:r>
              <a:rPr lang="en-US" dirty="0"/>
              <a:t>ECG feature: Same</a:t>
            </a:r>
          </a:p>
        </p:txBody>
      </p:sp>
    </p:spTree>
    <p:extLst>
      <p:ext uri="{BB962C8B-B14F-4D97-AF65-F5344CB8AC3E}">
        <p14:creationId xmlns:p14="http://schemas.microsoft.com/office/powerpoint/2010/main" val="326888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DA82-E8DA-9B96-659A-EA11E03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B0BC-2B6D-4653-C039-582FA534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Difficulty:</a:t>
            </a:r>
          </a:p>
          <a:p>
            <a:r>
              <a:rPr lang="en-US" dirty="0"/>
              <a:t>Accuracy:</a:t>
            </a:r>
          </a:p>
        </p:txBody>
      </p:sp>
    </p:spTree>
    <p:extLst>
      <p:ext uri="{BB962C8B-B14F-4D97-AF65-F5344CB8AC3E}">
        <p14:creationId xmlns:p14="http://schemas.microsoft.com/office/powerpoint/2010/main" val="33198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DA82-E8DA-9B96-659A-EA11E03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B0BC-2B6D-4653-C039-582FA534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Difficulty:</a:t>
            </a:r>
          </a:p>
          <a:p>
            <a:pPr lvl="1"/>
            <a:r>
              <a:rPr lang="en-US" dirty="0"/>
              <a:t>Predict: [Easy, Medium, Hard]</a:t>
            </a:r>
          </a:p>
          <a:p>
            <a:pPr lvl="1"/>
            <a:r>
              <a:rPr lang="en-US" dirty="0"/>
              <a:t>Predict: [Easy, Hard]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Accuracy: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BD685-AB92-064D-F68D-A35126C2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9126"/>
            <a:ext cx="7455159" cy="16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BDA82-E8DA-9B96-659A-EA11E030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Output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B0BC-2B6D-4653-C039-582FA534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Difficulty:</a:t>
            </a:r>
          </a:p>
          <a:p>
            <a:r>
              <a:rPr lang="en-US" sz="2200" dirty="0"/>
              <a:t>Accuracy:</a:t>
            </a:r>
          </a:p>
          <a:p>
            <a:pPr lvl="1"/>
            <a:r>
              <a:rPr lang="en-US" sz="2200" dirty="0"/>
              <a:t>Only: Enumeration, and Working Memory</a:t>
            </a:r>
          </a:p>
          <a:p>
            <a:pPr lvl="1"/>
            <a:r>
              <a:rPr lang="en-US" sz="2200" dirty="0"/>
              <a:t>Remove: Task-switching because the trail is too short</a:t>
            </a:r>
          </a:p>
          <a:p>
            <a:pPr lvl="1"/>
            <a:r>
              <a:rPr lang="en-US" sz="2200" dirty="0"/>
              <a:t>Correct: 1, Wrong: 0</a:t>
            </a:r>
          </a:p>
          <a:p>
            <a:pPr lvl="1"/>
            <a:endParaRPr lang="en-US" sz="2200" dirty="0"/>
          </a:p>
          <a:p>
            <a:r>
              <a:rPr lang="en-US" sz="2600" dirty="0"/>
              <a:t>Imbalance Dataset: 70% corrects vs 30% wrongs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6C0A1-186B-754A-97CC-E7655E98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58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702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ML model</vt:lpstr>
      <vt:lpstr>Input</vt:lpstr>
      <vt:lpstr>Input</vt:lpstr>
      <vt:lpstr>Input</vt:lpstr>
      <vt:lpstr>Input</vt:lpstr>
      <vt:lpstr>Output</vt:lpstr>
      <vt:lpstr>Output</vt:lpstr>
      <vt:lpstr>Output</vt:lpstr>
      <vt:lpstr>PowerPoint Presentation</vt:lpstr>
      <vt:lpstr>CNN + LSTM  Difficulty: [Easy, Medium, Hard]</vt:lpstr>
      <vt:lpstr>CNN + LSTM  Difficulty: [Easy, Medium, Hard]</vt:lpstr>
      <vt:lpstr>CNN + LSTM  Difficulty: [Easy, Hard]</vt:lpstr>
      <vt:lpstr>CNN + LSTM  Difficulty: [Easy, Hard]</vt:lpstr>
      <vt:lpstr>CNN + LSTM  Difficulty: [Easy, Hard]</vt:lpstr>
      <vt:lpstr>Transformer: Difficulty: [Easy, Hard]</vt:lpstr>
      <vt:lpstr>Transformer: Difficulty: [Easy, Hard]</vt:lpstr>
      <vt:lpstr>Accuracy</vt:lpstr>
      <vt:lpstr>CNN + LSTM Accuracy:[Enumeration, WM]</vt:lpstr>
      <vt:lpstr>CNN + LSTM Accuracy:[Enumeration, WM]</vt:lpstr>
      <vt:lpstr>Transformer: EYE Accuracy:[Enumeration, WM]</vt:lpstr>
      <vt:lpstr>Transformer: EYE Accuracy:[Enumeration, WM]</vt:lpstr>
      <vt:lpstr>Transformer: ECG Accuracy:[Enumeration, WM]</vt:lpstr>
      <vt:lpstr>Transformer: EYE Rebalancing Accuracy:[Enumeration, WM]</vt:lpstr>
      <vt:lpstr>Transformer: EYE Rebalancing Accuracy:[Enumeration, WM]</vt:lpstr>
      <vt:lpstr>Transformer: EYE Rebalancing Accuracy:[Enumeration, WM]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Dang</dc:creator>
  <cp:lastModifiedBy>Quang Dang</cp:lastModifiedBy>
  <cp:revision>19</cp:revision>
  <dcterms:created xsi:type="dcterms:W3CDTF">2024-09-17T18:26:58Z</dcterms:created>
  <dcterms:modified xsi:type="dcterms:W3CDTF">2024-09-24T21:48:14Z</dcterms:modified>
</cp:coreProperties>
</file>