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86" r:id="rId3"/>
    <p:sldId id="287" r:id="rId4"/>
    <p:sldId id="288" r:id="rId5"/>
    <p:sldId id="258" r:id="rId6"/>
    <p:sldId id="281" r:id="rId7"/>
    <p:sldId id="259" r:id="rId8"/>
    <p:sldId id="266" r:id="rId9"/>
    <p:sldId id="282" r:id="rId10"/>
    <p:sldId id="283" r:id="rId11"/>
    <p:sldId id="284" r:id="rId12"/>
    <p:sldId id="272" r:id="rId13"/>
    <p:sldId id="290" r:id="rId14"/>
    <p:sldId id="263" r:id="rId15"/>
    <p:sldId id="285" r:id="rId16"/>
    <p:sldId id="277" r:id="rId17"/>
    <p:sldId id="265" r:id="rId18"/>
    <p:sldId id="278" r:id="rId19"/>
    <p:sldId id="279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39:02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0 24575,'-2'6'0,"1"-1"0,-1-1 0,0 1 0,-1 0 0,1 0 0,-1-1 0,0 1 0,0-1 0,-1 0 0,1 0 0,-1 0 0,-5 4 0,0 2 0,-69 66 0,53-54 0,2 0 0,-32 39 0,55-60 0,-9 9 0,1-1 0,1 1 0,0 1 0,0 0 0,1 0 0,1 0 0,-1 0 0,2 1 0,0 0 0,0 0 0,-3 25 0,-20 188 0,24-203 0,-1 1 0,-13 38 0,10-41 0,2 1 0,0-1 0,-4 42 0,10 64-1365,-1-105-5461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39:19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24575,'3'-3'0,"1"0"0,0 0 0,1 1 0,-1 0 0,0-1 0,1 1 0,-1 1 0,1-1 0,0 1 0,-1-1 0,1 2 0,0-1 0,6 0 0,72-1 0,-58 3 0,713 0-1365,-716-1-5461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39:38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24575,'3'-3'0,"1"0"0,0 0 0,1 1 0,-1 0 0,0-1 0,1 1 0,-1 1 0,1-1 0,0 1 0,-1-1 0,1 2 0,0-1 0,6 0 0,72-1 0,-58 3 0,713 0-1365,-716-1-5461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40:15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24575,'-4'0'0,"-6"0"0,-1 4 0,-3 2 0,-4 4 0,2 4 0,-2 5 0,4 3 0,3 2 0,4 1 0,3 2 0,-3-5 0,1-2 0,1 1 0,1 0 0,2 2 0,0 5 0,2-2-8191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40:15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44:45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734 1 24575,'-535'0'0,"509"1"41,-1 2 0,-27 6 1,-14 1-1531,44-8-5337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44:54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24575,'-4'4'0,"-6"2"0,-5 4 0,-5 0 0,1 3 0,0 3 0,3 4 0,-1 3 0,-1 1 0,3 6 0,-2 1 0,4 1 0,-2 2 0,3 1 0,3-2 0,2-6-8191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23:40:15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964-3E12-9B45-7B30-2AD3512B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EFB0-B432-8E6F-FB03-A3244FB3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E78C-E2AF-A5CA-4039-5AC1A12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1F2B-3322-4ABE-4422-54AC74D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23D0-5059-1988-A98D-5E6DDDA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A8BB-4AAB-707E-515E-B851D13E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FD9B-DCE4-E94A-89E7-49953BBE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B77C-F23D-ECF9-4828-2539A3EF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1F69-AA71-D375-841F-C4C08C1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0734-D3C5-78C9-D970-9FAD257C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BC93A-9C7D-2A54-ABC5-B956C328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58D2-A0AC-4CD8-86EC-290DD098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B4D-4BFC-9750-341A-01526FED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DD86-026C-310C-626F-E71C51A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5330-3E12-B96E-8FF0-F2C1320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197-FEE0-E0AC-3CDD-99FD07BB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8C52-C329-42A0-61A5-CF0ADC5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0FF6-FAB5-51CB-82AA-C157359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7A82-B377-D4B0-12D1-0D7467CA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2F49-288D-E931-6A4A-51D9951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E2E-E97A-0D96-6F7B-46204A02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E200-69F0-F7A1-58A1-0BDDCD9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5A71-0516-95FD-5056-B5E1DE5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4244-42D6-6042-78DA-0F62C39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3307-C991-0374-B961-0601D673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EF0B-D4C6-F7D8-2DC6-54A29CC0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2FB-475B-305E-1976-F4FC942DA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222F1-50AF-C5E4-23A9-46C80108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0838-3005-628E-43C7-5D92CF6F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234E-B1B6-0495-2D14-3261CE30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A3D9-06A6-F8CF-65E9-687E327D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0DB-FA0E-6BA6-65D3-57D52A11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5E56-33FE-73CA-2AB5-29F67720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B27B-7172-5536-CDF1-86C543B8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C61E7-51E0-73EE-DE2F-FBDE8A53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9922-EB80-4B9A-FFD2-5B797253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7C58F-CE37-DD83-8D57-DB728CDF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D81D4-63CF-406F-377A-020F2BE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0DC6-4EB1-6A60-995D-9D4C121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C0D-CD34-723E-6603-C2CA2611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2C3E0-FECB-1284-8776-875260D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84DB7-6FC3-0961-FBC4-31D1493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3E8F-D9A3-D97F-D575-7404C16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7C21-D279-BD04-5C61-6E67524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888B6-1CBD-58A2-91D0-D8AD445A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25E1-0507-96D7-D1DB-99F2D097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0DD9-36C8-8EF7-C791-B164678E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752A-8A2D-8932-753D-B55EB78F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6995-A730-3D1A-24E3-23213B61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E881-9EF4-6432-FA54-CC3E5DD4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EA28-246C-9A5D-5C4A-3E7A1ECB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F21A-CB6D-C393-1B9D-56F7D68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D3E2-B325-9315-1B69-9570E96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04A4-3D3D-01E0-4FBB-E9E7C483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EDB4-EF13-626B-6E15-74A1B65D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943B-11E3-E1C8-44DD-2BA8687C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9757-B303-9389-B61D-4B9C2D8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7130-3E0F-FEE7-0830-1315A4B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BDD-6971-AA8A-5AFD-250A18E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CB3A-802E-946F-5A68-B3C3FA7A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0C82-D972-5C47-F225-161BA74C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9ED8F-F0C2-4704-916E-0A8EBE00EC6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DCA5-3854-7054-D080-A874442E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40F7-82EC-8085-67D8-C9310349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C43-694E-BA0E-403F-ADEAF4013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Dissertation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C226C-41AC-BE84-06A3-1E39042BA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2574256"/>
            <a:ext cx="2660905" cy="726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261518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582546"/>
            <a:ext cx="1939349" cy="7564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2937624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539496"/>
            <a:ext cx="2188053" cy="80467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523063"/>
            <a:ext cx="2424480" cy="875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941832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941832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577523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1528630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221406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941832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59913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941832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2927088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960771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129340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1398479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1641491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CBFC3-D90C-BE8B-DAB4-C2686BC19EB2}"/>
              </a:ext>
            </a:extLst>
          </p:cNvPr>
          <p:cNvSpPr txBox="1"/>
          <p:nvPr/>
        </p:nvSpPr>
        <p:spPr>
          <a:xfrm>
            <a:off x="6213164" y="4673108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Purple: Target measure</a:t>
            </a:r>
          </a:p>
          <a:p>
            <a:r>
              <a:rPr lang="en-US" dirty="0">
                <a:solidFill>
                  <a:schemeClr val="accent2"/>
                </a:solidFill>
              </a:rPr>
              <a:t>Orange: Dynamics, Cannot control</a:t>
            </a:r>
          </a:p>
          <a:p>
            <a:r>
              <a:rPr lang="en-US" dirty="0"/>
              <a:t>Black: Unique to Individual</a:t>
            </a:r>
          </a:p>
          <a:p>
            <a:r>
              <a:rPr lang="en-US" dirty="0">
                <a:solidFill>
                  <a:schemeClr val="accent6"/>
                </a:solidFill>
              </a:rPr>
              <a:t>Green: Can control</a:t>
            </a:r>
          </a:p>
        </p:txBody>
      </p:sp>
    </p:spTree>
    <p:extLst>
      <p:ext uri="{BB962C8B-B14F-4D97-AF65-F5344CB8AC3E}">
        <p14:creationId xmlns:p14="http://schemas.microsoft.com/office/powerpoint/2010/main" val="778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2574256"/>
            <a:ext cx="2660905" cy="726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261518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582546"/>
            <a:ext cx="1939349" cy="7564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2937624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539496"/>
            <a:ext cx="2188053" cy="80467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523063"/>
            <a:ext cx="2424480" cy="875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941832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941832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577523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1528630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221406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941832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59913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941832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2927088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960771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129340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1398479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1641491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2E845-050A-D166-17E5-04D56D609821}"/>
              </a:ext>
            </a:extLst>
          </p:cNvPr>
          <p:cNvSpPr txBox="1"/>
          <p:nvPr/>
        </p:nvSpPr>
        <p:spPr>
          <a:xfrm>
            <a:off x="2350721" y="3045957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E07305-D9AB-6906-000A-278A5E5D2073}"/>
              </a:ext>
            </a:extLst>
          </p:cNvPr>
          <p:cNvCxnSpPr>
            <a:cxnSpLocks/>
          </p:cNvCxnSpPr>
          <p:nvPr/>
        </p:nvCxnSpPr>
        <p:spPr>
          <a:xfrm flipV="1">
            <a:off x="1204985" y="3334777"/>
            <a:ext cx="0" cy="7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A27EB2-63F8-5851-51EC-3B0B2EDCAC81}"/>
              </a:ext>
            </a:extLst>
          </p:cNvPr>
          <p:cNvSpPr txBox="1"/>
          <p:nvPr/>
        </p:nvSpPr>
        <p:spPr>
          <a:xfrm>
            <a:off x="1196953" y="3559246"/>
            <a:ext cx="12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5AAFF7-83A6-F559-AB7C-847377442968}"/>
              </a:ext>
            </a:extLst>
          </p:cNvPr>
          <p:cNvCxnSpPr>
            <a:cxnSpLocks/>
          </p:cNvCxnSpPr>
          <p:nvPr/>
        </p:nvCxnSpPr>
        <p:spPr>
          <a:xfrm flipV="1">
            <a:off x="2185618" y="2948944"/>
            <a:ext cx="1706056" cy="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FDC5C-299B-C776-90D2-214A4A380B2F}"/>
              </a:ext>
            </a:extLst>
          </p:cNvPr>
          <p:cNvSpPr/>
          <p:nvPr/>
        </p:nvSpPr>
        <p:spPr>
          <a:xfrm>
            <a:off x="208289" y="4120780"/>
            <a:ext cx="1993392" cy="6126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EAC59-5F4A-85AD-7057-B7F38078F1AE}"/>
              </a:ext>
            </a:extLst>
          </p:cNvPr>
          <p:cNvSpPr/>
          <p:nvPr/>
        </p:nvSpPr>
        <p:spPr>
          <a:xfrm>
            <a:off x="208289" y="2667265"/>
            <a:ext cx="197732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Parasympathetic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75B8B-C054-FEFA-D1C9-DB6568D8A9FE}"/>
              </a:ext>
            </a:extLst>
          </p:cNvPr>
          <p:cNvSpPr txBox="1"/>
          <p:nvPr/>
        </p:nvSpPr>
        <p:spPr>
          <a:xfrm>
            <a:off x="3490841" y="4241054"/>
            <a:ext cx="699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Scenarios:</a:t>
            </a:r>
          </a:p>
          <a:p>
            <a:pPr marL="342900" indent="-342900">
              <a:buAutoNum type="arabicPeriod"/>
            </a:pPr>
            <a:r>
              <a:rPr lang="en-US" dirty="0"/>
              <a:t>Reducing workload</a:t>
            </a:r>
          </a:p>
          <a:p>
            <a:pPr marL="342900" indent="-342900">
              <a:buAutoNum type="arabicPeriod"/>
            </a:pPr>
            <a:r>
              <a:rPr lang="en-US" dirty="0"/>
              <a:t>Increasing Accuracy</a:t>
            </a:r>
          </a:p>
          <a:p>
            <a:pPr marL="342900" indent="-342900">
              <a:buAutoNum type="arabicPeriod"/>
            </a:pPr>
            <a:r>
              <a:rPr lang="en-US" dirty="0"/>
              <a:t>Some combination of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4485E6-3790-6CCF-209F-24E122CEEE32}"/>
              </a:ext>
            </a:extLst>
          </p:cNvPr>
          <p:cNvCxnSpPr>
            <a:cxnSpLocks/>
          </p:cNvCxnSpPr>
          <p:nvPr/>
        </p:nvCxnSpPr>
        <p:spPr>
          <a:xfrm flipH="1" flipV="1">
            <a:off x="7022592" y="4369379"/>
            <a:ext cx="676656" cy="1378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77B51B-C685-459F-AB1F-882B2030C2FE}"/>
                  </a:ext>
                </a:extLst>
              </p14:cNvPr>
              <p14:cNvContentPartPr/>
              <p14:nvPr/>
            </p14:nvContentPartPr>
            <p14:xfrm>
              <a:off x="7360488" y="5367528"/>
              <a:ext cx="137880" cy="36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77B51B-C685-459F-AB1F-882B2030C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4368" y="5361408"/>
                <a:ext cx="1501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03AA24-B724-1964-064A-FD5EC6776ED9}"/>
                  </a:ext>
                </a:extLst>
              </p14:cNvPr>
              <p14:cNvContentPartPr/>
              <p14:nvPr/>
            </p14:nvContentPartPr>
            <p14:xfrm>
              <a:off x="7360848" y="5723208"/>
              <a:ext cx="337320" cy="10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03AA24-B724-1964-064A-FD5EC6776E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4728" y="5717088"/>
                <a:ext cx="349560" cy="2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F6E90B-50DC-30BE-C35B-AF543353AB62}"/>
              </a:ext>
            </a:extLst>
          </p:cNvPr>
          <p:cNvCxnSpPr>
            <a:cxnSpLocks/>
          </p:cNvCxnSpPr>
          <p:nvPr/>
        </p:nvCxnSpPr>
        <p:spPr>
          <a:xfrm flipH="1" flipV="1">
            <a:off x="6820344" y="2942457"/>
            <a:ext cx="695232" cy="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25AC6FA-8004-8A6A-8ED9-33FF1C14DCAF}"/>
                  </a:ext>
                </a:extLst>
              </p14:cNvPr>
              <p14:cNvContentPartPr/>
              <p14:nvPr/>
            </p14:nvContentPartPr>
            <p14:xfrm>
              <a:off x="7178256" y="3316687"/>
              <a:ext cx="337320" cy="1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5AC6FA-8004-8A6A-8ED9-33FF1C14DC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2136" y="3310567"/>
                <a:ext cx="349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C34069-1893-9252-CC09-1FD7B0AAD33B}"/>
                  </a:ext>
                </a:extLst>
              </p14:cNvPr>
              <p14:cNvContentPartPr/>
              <p14:nvPr/>
            </p14:nvContentPartPr>
            <p14:xfrm>
              <a:off x="7186392" y="3172608"/>
              <a:ext cx="55800" cy="112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C34069-1893-9252-CC09-1FD7B0AAD3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0272" y="3166488"/>
                <a:ext cx="68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4F7E08-711B-65B4-12A6-B419B967A154}"/>
                  </a:ext>
                </a:extLst>
              </p14:cNvPr>
              <p14:cNvContentPartPr/>
              <p14:nvPr/>
            </p14:nvContentPartPr>
            <p14:xfrm>
              <a:off x="7050024" y="365745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4F7E08-711B-65B4-12A6-B419B967A1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3904" y="3651336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FBE830-0B4D-9771-4D0A-6EFDD55E2A2B}"/>
              </a:ext>
            </a:extLst>
          </p:cNvPr>
          <p:cNvCxnSpPr>
            <a:cxnSpLocks/>
          </p:cNvCxnSpPr>
          <p:nvPr/>
        </p:nvCxnSpPr>
        <p:spPr>
          <a:xfrm flipH="1" flipV="1">
            <a:off x="5835396" y="3148006"/>
            <a:ext cx="329184" cy="397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0F583B-F923-BD3B-89A0-7668A57A13BE}"/>
                  </a:ext>
                </a:extLst>
              </p14:cNvPr>
              <p14:cNvContentPartPr/>
              <p14:nvPr/>
            </p14:nvContentPartPr>
            <p14:xfrm>
              <a:off x="5889744" y="3538296"/>
              <a:ext cx="264600" cy="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0F583B-F923-BD3B-89A0-7668A57A13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83624" y="3532176"/>
                <a:ext cx="2768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11859D-A928-CD07-792A-0B584138DC31}"/>
                  </a:ext>
                </a:extLst>
              </p14:cNvPr>
              <p14:cNvContentPartPr/>
              <p14:nvPr/>
            </p14:nvContentPartPr>
            <p14:xfrm>
              <a:off x="5907744" y="3401136"/>
              <a:ext cx="81720" cy="125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11859D-A928-CD07-792A-0B584138DC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1624" y="3395016"/>
                <a:ext cx="9396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3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4485E6-3790-6CCF-209F-24E122CEEE32}"/>
              </a:ext>
            </a:extLst>
          </p:cNvPr>
          <p:cNvCxnSpPr>
            <a:cxnSpLocks/>
          </p:cNvCxnSpPr>
          <p:nvPr/>
        </p:nvCxnSpPr>
        <p:spPr>
          <a:xfrm flipH="1" flipV="1">
            <a:off x="7022592" y="4369379"/>
            <a:ext cx="676656" cy="1378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F6E90B-50DC-30BE-C35B-AF543353AB62}"/>
              </a:ext>
            </a:extLst>
          </p:cNvPr>
          <p:cNvCxnSpPr>
            <a:cxnSpLocks/>
          </p:cNvCxnSpPr>
          <p:nvPr/>
        </p:nvCxnSpPr>
        <p:spPr>
          <a:xfrm flipH="1" flipV="1">
            <a:off x="6820344" y="2942457"/>
            <a:ext cx="695232" cy="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4F7E08-711B-65B4-12A6-B419B967A154}"/>
                  </a:ext>
                </a:extLst>
              </p14:cNvPr>
              <p14:cNvContentPartPr/>
              <p14:nvPr/>
            </p14:nvContentPartPr>
            <p14:xfrm>
              <a:off x="7050024" y="365745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4F7E08-711B-65B4-12A6-B419B967A1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904" y="3651336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FBE830-0B4D-9771-4D0A-6EFDD55E2A2B}"/>
              </a:ext>
            </a:extLst>
          </p:cNvPr>
          <p:cNvCxnSpPr>
            <a:cxnSpLocks/>
          </p:cNvCxnSpPr>
          <p:nvPr/>
        </p:nvCxnSpPr>
        <p:spPr>
          <a:xfrm flipH="1" flipV="1">
            <a:off x="5835396" y="3148006"/>
            <a:ext cx="329184" cy="397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67B7A-5E62-4AAA-CDCE-10B30F87BDEC}"/>
              </a:ext>
            </a:extLst>
          </p:cNvPr>
          <p:cNvCxnSpPr/>
          <p:nvPr/>
        </p:nvCxnSpPr>
        <p:spPr>
          <a:xfrm>
            <a:off x="5835396" y="3148006"/>
            <a:ext cx="0" cy="397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5B5684-AF5F-0FAA-4D9D-46FFAC612812}"/>
              </a:ext>
            </a:extLst>
          </p:cNvPr>
          <p:cNvCxnSpPr/>
          <p:nvPr/>
        </p:nvCxnSpPr>
        <p:spPr>
          <a:xfrm>
            <a:off x="5835396" y="3545018"/>
            <a:ext cx="329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690D4-8A50-4590-D0FC-69C170A5FE91}"/>
              </a:ext>
            </a:extLst>
          </p:cNvPr>
          <p:cNvCxnSpPr/>
          <p:nvPr/>
        </p:nvCxnSpPr>
        <p:spPr>
          <a:xfrm>
            <a:off x="7022592" y="4369379"/>
            <a:ext cx="27432" cy="137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8D3FC-C0C5-525B-35E7-13D3E785280D}"/>
              </a:ext>
            </a:extLst>
          </p:cNvPr>
          <p:cNvCxnSpPr/>
          <p:nvPr/>
        </p:nvCxnSpPr>
        <p:spPr>
          <a:xfrm>
            <a:off x="7050024" y="5748184"/>
            <a:ext cx="649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D82F75-6576-DC3F-F221-D163CBA9CA46}"/>
              </a:ext>
            </a:extLst>
          </p:cNvPr>
          <p:cNvCxnSpPr/>
          <p:nvPr/>
        </p:nvCxnSpPr>
        <p:spPr>
          <a:xfrm>
            <a:off x="6820344" y="2942457"/>
            <a:ext cx="0" cy="333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5544A3-E694-FB52-FEFD-D525DDB379DD}"/>
              </a:ext>
            </a:extLst>
          </p:cNvPr>
          <p:cNvCxnSpPr/>
          <p:nvPr/>
        </p:nvCxnSpPr>
        <p:spPr>
          <a:xfrm>
            <a:off x="6820344" y="3276179"/>
            <a:ext cx="695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ED9705-6EC8-A594-6B17-7AE5A130D33F}"/>
              </a:ext>
            </a:extLst>
          </p:cNvPr>
          <p:cNvSpPr txBox="1"/>
          <p:nvPr/>
        </p:nvSpPr>
        <p:spPr>
          <a:xfrm>
            <a:off x="6346524" y="4749979"/>
            <a:ext cx="79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89F3E-6A6C-8557-41F8-13823F197BE2}"/>
              </a:ext>
            </a:extLst>
          </p:cNvPr>
          <p:cNvSpPr txBox="1"/>
          <p:nvPr/>
        </p:nvSpPr>
        <p:spPr>
          <a:xfrm>
            <a:off x="6963919" y="5751856"/>
            <a:ext cx="79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07713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Aim 1: </a:t>
            </a:r>
            <a:br>
              <a:rPr lang="en-US" dirty="0"/>
            </a:br>
            <a:r>
              <a:rPr lang="en-US" dirty="0"/>
              <a:t>Predicting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Step 1: build ML model can predict workload.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Workload</a:t>
            </a:r>
          </a:p>
        </p:txBody>
      </p:sp>
    </p:spTree>
    <p:extLst>
      <p:ext uri="{BB962C8B-B14F-4D97-AF65-F5344CB8AC3E}">
        <p14:creationId xmlns:p14="http://schemas.microsoft.com/office/powerpoint/2010/main" val="20043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Aim 2: </a:t>
            </a:r>
            <a:br>
              <a:rPr lang="en-US" dirty="0"/>
            </a:br>
            <a:r>
              <a:rPr lang="en-US" dirty="0"/>
              <a:t>Predicting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Build ML model can predict accuracy.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probability of success/fail</a:t>
            </a:r>
          </a:p>
        </p:txBody>
      </p:sp>
    </p:spTree>
    <p:extLst>
      <p:ext uri="{BB962C8B-B14F-4D97-AF65-F5344CB8AC3E}">
        <p14:creationId xmlns:p14="http://schemas.microsoft.com/office/powerpoint/2010/main" val="332358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338" cy="4392295"/>
          </a:xfrm>
        </p:spPr>
        <p:txBody>
          <a:bodyPr numCol="1"/>
          <a:lstStyle/>
          <a:p>
            <a:r>
              <a:rPr lang="en-US" dirty="0"/>
              <a:t>3 input data:</a:t>
            </a:r>
          </a:p>
          <a:p>
            <a:pPr lvl="1"/>
            <a:r>
              <a:rPr lang="en-US" dirty="0"/>
              <a:t>Demographic: individual unchanged.</a:t>
            </a:r>
          </a:p>
          <a:p>
            <a:pPr lvl="1"/>
            <a:r>
              <a:rPr lang="en-US" dirty="0"/>
              <a:t>Rest data: unique per day per individual</a:t>
            </a:r>
          </a:p>
          <a:p>
            <a:pPr lvl="1"/>
            <a:r>
              <a:rPr lang="en-US" dirty="0"/>
              <a:t>Physio data: the key to predict output. Most dynamic.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03DA-595E-3272-FFCD-D102F90FF9AE}"/>
              </a:ext>
            </a:extLst>
          </p:cNvPr>
          <p:cNvSpPr/>
          <p:nvPr/>
        </p:nvSpPr>
        <p:spPr>
          <a:xfrm>
            <a:off x="4471416" y="704088"/>
            <a:ext cx="2517650" cy="8229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Demographic:</a:t>
            </a:r>
          </a:p>
          <a:p>
            <a:pPr algn="ctr"/>
            <a:r>
              <a:rPr lang="en-US" dirty="0"/>
              <a:t>Age, sex, occupation,…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F2B7D-78B1-9793-7C85-A650909AF797}"/>
              </a:ext>
            </a:extLst>
          </p:cNvPr>
          <p:cNvSpPr/>
          <p:nvPr/>
        </p:nvSpPr>
        <p:spPr>
          <a:xfrm>
            <a:off x="6989066" y="704088"/>
            <a:ext cx="1926334" cy="822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data:</a:t>
            </a:r>
          </a:p>
          <a:p>
            <a:pPr algn="ctr"/>
            <a:r>
              <a:rPr lang="en-US" dirty="0"/>
              <a:t>5 mins baseline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B4CE-8440-41D4-0BB6-9F4EE39EDA49}"/>
              </a:ext>
            </a:extLst>
          </p:cNvPr>
          <p:cNvSpPr/>
          <p:nvPr/>
        </p:nvSpPr>
        <p:spPr>
          <a:xfrm>
            <a:off x="8915400" y="704088"/>
            <a:ext cx="3044952" cy="822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Physio Data while doing task:</a:t>
            </a:r>
          </a:p>
          <a:p>
            <a:pPr algn="ctr"/>
            <a:r>
              <a:rPr lang="en-US" dirty="0"/>
              <a:t>1 second - 30 seconds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3FD99-83DE-4AAA-7416-E802371CD5C6}"/>
              </a:ext>
            </a:extLst>
          </p:cNvPr>
          <p:cNvCxnSpPr>
            <a:stCxn id="5" idx="2"/>
          </p:cNvCxnSpPr>
          <p:nvPr/>
        </p:nvCxnSpPr>
        <p:spPr>
          <a:xfrm flipH="1">
            <a:off x="7936992" y="1527048"/>
            <a:ext cx="15241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CBB38-E2A1-9CC0-7F9F-E8FA1CD4A6A2}"/>
              </a:ext>
            </a:extLst>
          </p:cNvPr>
          <p:cNvCxnSpPr>
            <a:cxnSpLocks/>
          </p:cNvCxnSpPr>
          <p:nvPr/>
        </p:nvCxnSpPr>
        <p:spPr>
          <a:xfrm>
            <a:off x="5737861" y="1527048"/>
            <a:ext cx="2214372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B8A36-0EB5-325C-4461-2ADB5D1BF9F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44612" y="1527048"/>
            <a:ext cx="2493264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6FCF1-6A03-86AF-6986-9FF53ECC0B37}"/>
              </a:ext>
            </a:extLst>
          </p:cNvPr>
          <p:cNvSpPr/>
          <p:nvPr/>
        </p:nvSpPr>
        <p:spPr>
          <a:xfrm>
            <a:off x="6371463" y="2926080"/>
            <a:ext cx="3131058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639E0-43D1-B080-067D-B97F441292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36992" y="3749040"/>
            <a:ext cx="15241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BAD50-9C5F-1C25-66E4-85900CDC5C3B}"/>
              </a:ext>
            </a:extLst>
          </p:cNvPr>
          <p:cNvSpPr/>
          <p:nvPr/>
        </p:nvSpPr>
        <p:spPr>
          <a:xfrm>
            <a:off x="6143246" y="4672584"/>
            <a:ext cx="3617974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Workload for aim 1</a:t>
            </a:r>
          </a:p>
          <a:p>
            <a:pPr algn="ctr"/>
            <a:r>
              <a:rPr lang="en-US" dirty="0"/>
              <a:t>Probability of success for aim 2</a:t>
            </a:r>
          </a:p>
          <a:p>
            <a:pPr algn="ctr"/>
            <a:r>
              <a:rPr lang="en-US" dirty="0"/>
              <a:t>Any interesting measurement.</a:t>
            </a:r>
          </a:p>
        </p:txBody>
      </p:sp>
    </p:spTree>
    <p:extLst>
      <p:ext uri="{BB962C8B-B14F-4D97-AF65-F5344CB8AC3E}">
        <p14:creationId xmlns:p14="http://schemas.microsoft.com/office/powerpoint/2010/main" val="32407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65-0F57-5D55-6547-02E0700D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4571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dirty="0"/>
              <a:t>Stimulating data to quantity the dynamical change in Physiology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E7A-ED5A-CA0A-836F-E439889E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289"/>
            <a:ext cx="10515600" cy="3872674"/>
          </a:xfrm>
        </p:spPr>
        <p:txBody>
          <a:bodyPr numCol="1"/>
          <a:lstStyle/>
          <a:p>
            <a:r>
              <a:rPr lang="en-US" dirty="0"/>
              <a:t>General Idea: </a:t>
            </a:r>
          </a:p>
          <a:p>
            <a:pPr lvl="1"/>
            <a:r>
              <a:rPr lang="en-US" dirty="0"/>
              <a:t>Stimulate physiology feature from existing data. Analysis how the change in this physiology can affect the workload and performance.</a:t>
            </a:r>
          </a:p>
          <a:p>
            <a:pPr lvl="1"/>
            <a:endParaRPr lang="en-US" dirty="0"/>
          </a:p>
          <a:p>
            <a:r>
              <a:rPr lang="en-US" dirty="0"/>
              <a:t> Example:</a:t>
            </a:r>
          </a:p>
          <a:p>
            <a:pPr lvl="1"/>
            <a:r>
              <a:rPr lang="en-US" dirty="0"/>
              <a:t>Collect a physio data for a subject:</a:t>
            </a:r>
          </a:p>
          <a:p>
            <a:pPr lvl="2"/>
            <a:r>
              <a:rPr lang="en-US" dirty="0"/>
              <a:t>Breath rate: 18 breath/mins -&gt; predict their accuracy: 50% </a:t>
            </a:r>
          </a:p>
          <a:p>
            <a:pPr lvl="2"/>
            <a:r>
              <a:rPr lang="en-US" dirty="0"/>
              <a:t>If they can reduce breath rate to 10 breath/min -&gt; predict their accuracy increase to 60%-70%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75-102F-BD12-F220-99ECB01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workload (aim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F6A49-8B21-20E9-76E8-EA5B18F1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59" y="1825625"/>
            <a:ext cx="6394681" cy="4351338"/>
          </a:xfrm>
        </p:spPr>
      </p:pic>
    </p:spTree>
    <p:extLst>
      <p:ext uri="{BB962C8B-B14F-4D97-AF65-F5344CB8AC3E}">
        <p14:creationId xmlns:p14="http://schemas.microsoft.com/office/powerpoint/2010/main" val="133946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9E-3A45-1F13-A4D9-6B57468C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success (aim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E7F59-059A-8043-AD26-F43B9AF3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429" y="1696950"/>
            <a:ext cx="6717141" cy="4959586"/>
          </a:xfrm>
        </p:spPr>
      </p:pic>
    </p:spTree>
    <p:extLst>
      <p:ext uri="{BB962C8B-B14F-4D97-AF65-F5344CB8AC3E}">
        <p14:creationId xmlns:p14="http://schemas.microsoft.com/office/powerpoint/2010/main" val="2272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E584-EBD7-EF29-7048-89D1D4B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3C04-B788-2305-AF0D-08F5D069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Thesis</a:t>
            </a:r>
          </a:p>
          <a:p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99716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Propose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Physio data will collect:</a:t>
            </a:r>
          </a:p>
          <a:p>
            <a:pPr lvl="1"/>
            <a:r>
              <a:rPr lang="en-US" dirty="0"/>
              <a:t>Pupil</a:t>
            </a:r>
          </a:p>
          <a:p>
            <a:pPr lvl="1"/>
            <a:r>
              <a:rPr lang="en-US" dirty="0"/>
              <a:t>Gaze position</a:t>
            </a:r>
          </a:p>
          <a:p>
            <a:pPr lvl="1"/>
            <a:r>
              <a:rPr lang="en-US" dirty="0"/>
              <a:t>ECG</a:t>
            </a:r>
          </a:p>
          <a:p>
            <a:pPr lvl="1"/>
            <a:r>
              <a:rPr lang="en-US" dirty="0"/>
              <a:t>Respiration</a:t>
            </a:r>
          </a:p>
          <a:p>
            <a:pPr lvl="1"/>
            <a:r>
              <a:rPr lang="en-US" dirty="0"/>
              <a:t>Audio for Respiration (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Audio communication (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3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247-367F-7E1B-E371-F9A7B9B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5508"/>
            <a:ext cx="10515600" cy="583157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US" dirty="0"/>
              <a:t>Propose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6385E-72AB-7335-C96F-D7A3BF466AFA}"/>
              </a:ext>
            </a:extLst>
          </p:cNvPr>
          <p:cNvSpPr/>
          <p:nvPr/>
        </p:nvSpPr>
        <p:spPr>
          <a:xfrm>
            <a:off x="2423160" y="806388"/>
            <a:ext cx="274624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REST_1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C0429-A804-274C-3F08-1D01D0EF23FA}"/>
              </a:ext>
            </a:extLst>
          </p:cNvPr>
          <p:cNvSpPr/>
          <p:nvPr/>
        </p:nvSpPr>
        <p:spPr>
          <a:xfrm>
            <a:off x="6486144" y="678689"/>
            <a:ext cx="4550664" cy="1131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PHASE1 data:</a:t>
            </a:r>
          </a:p>
          <a:p>
            <a:pPr algn="ctr"/>
            <a:r>
              <a:rPr lang="en-US" dirty="0"/>
              <a:t>Participant will do some validation tasks.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E3D33-C2FC-53DE-5B9C-22A75187900D}"/>
              </a:ext>
            </a:extLst>
          </p:cNvPr>
          <p:cNvSpPr/>
          <p:nvPr/>
        </p:nvSpPr>
        <p:spPr>
          <a:xfrm>
            <a:off x="103632" y="965932"/>
            <a:ext cx="1469136" cy="5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EEBC7-3585-4876-A71D-DA0582A4B429}"/>
              </a:ext>
            </a:extLst>
          </p:cNvPr>
          <p:cNvSpPr/>
          <p:nvPr/>
        </p:nvSpPr>
        <p:spPr>
          <a:xfrm>
            <a:off x="103632" y="2621472"/>
            <a:ext cx="1469136" cy="5678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943AF-EBBD-B429-A7CF-01D0A13C0ED5}"/>
              </a:ext>
            </a:extLst>
          </p:cNvPr>
          <p:cNvSpPr/>
          <p:nvPr/>
        </p:nvSpPr>
        <p:spPr>
          <a:xfrm>
            <a:off x="5827776" y="2364398"/>
            <a:ext cx="5209032" cy="10424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PHASE2 data:</a:t>
            </a:r>
          </a:p>
          <a:p>
            <a:pPr algn="ctr"/>
            <a:r>
              <a:rPr lang="en-US" dirty="0"/>
              <a:t>Participant will do breathe training.</a:t>
            </a:r>
          </a:p>
          <a:p>
            <a:pPr algn="ctr"/>
            <a:r>
              <a:rPr lang="en-US" dirty="0"/>
              <a:t>The task will be different from phase1 and phase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A7349-19EA-D9F9-3D59-B6E0FF7ACDC1}"/>
              </a:ext>
            </a:extLst>
          </p:cNvPr>
          <p:cNvSpPr/>
          <p:nvPr/>
        </p:nvSpPr>
        <p:spPr>
          <a:xfrm>
            <a:off x="103632" y="4172904"/>
            <a:ext cx="1469136" cy="5678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F06BC-D1E1-B4DF-0C51-F2DF67B3C342}"/>
              </a:ext>
            </a:extLst>
          </p:cNvPr>
          <p:cNvSpPr/>
          <p:nvPr/>
        </p:nvSpPr>
        <p:spPr>
          <a:xfrm>
            <a:off x="6550152" y="3935636"/>
            <a:ext cx="4550664" cy="10424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PHASE3 data:</a:t>
            </a:r>
          </a:p>
          <a:p>
            <a:pPr algn="ctr"/>
            <a:r>
              <a:rPr lang="en-US" dirty="0"/>
              <a:t>Participant will do the same task as phase 1.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6E6D0-8427-CC4D-F092-4A287530C38A}"/>
              </a:ext>
            </a:extLst>
          </p:cNvPr>
          <p:cNvSpPr/>
          <p:nvPr/>
        </p:nvSpPr>
        <p:spPr>
          <a:xfrm>
            <a:off x="2182368" y="4013360"/>
            <a:ext cx="2746248" cy="8869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REST_3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9F41-E053-CDD8-DD67-E19DE16EE91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72768" y="1249872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33A83-9DD3-579D-46B8-EE86D0CBF7C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169408" y="1244601"/>
            <a:ext cx="1316736" cy="5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4F332-0FFF-0AC3-1FB5-1A66D0A4B70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572768" y="2885606"/>
            <a:ext cx="4255008" cy="1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B7D2B-801C-0E6F-CD06-D072B5E2BA4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572768" y="44568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23C3C-DCFC-2A7F-8B2B-94F775C119D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928616" y="4456844"/>
            <a:ext cx="1621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738FC-4F14-0E00-9F74-F6F5EEE18B9C}"/>
              </a:ext>
            </a:extLst>
          </p:cNvPr>
          <p:cNvSpPr txBox="1"/>
          <p:nvPr/>
        </p:nvSpPr>
        <p:spPr>
          <a:xfrm>
            <a:off x="381000" y="5458968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Phase 2 and 3 can be on the same days.</a:t>
            </a:r>
          </a:p>
          <a:p>
            <a:r>
              <a:rPr lang="en-US" dirty="0"/>
              <a:t>Phase 2 can be multiple days</a:t>
            </a:r>
          </a:p>
          <a:p>
            <a:r>
              <a:rPr lang="en-US" dirty="0"/>
              <a:t>We might have resting data for phase 2.</a:t>
            </a:r>
          </a:p>
        </p:txBody>
      </p:sp>
    </p:spTree>
    <p:extLst>
      <p:ext uri="{BB962C8B-B14F-4D97-AF65-F5344CB8AC3E}">
        <p14:creationId xmlns:p14="http://schemas.microsoft.com/office/powerpoint/2010/main" val="38515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EF8D-F8E2-A65B-AD9D-FA046FBB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F456-F4EB-5336-BBC0-B3EAA6E4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projects:</a:t>
            </a:r>
          </a:p>
          <a:p>
            <a:pPr lvl="1"/>
            <a:r>
              <a:rPr lang="en-US" dirty="0"/>
              <a:t>Cognitive event detection. Writing a paper. </a:t>
            </a:r>
          </a:p>
          <a:p>
            <a:pPr lvl="1"/>
            <a:r>
              <a:rPr lang="en-US" dirty="0" err="1"/>
              <a:t>Neurometrix</a:t>
            </a:r>
            <a:r>
              <a:rPr lang="en-US" dirty="0"/>
              <a:t> study. Highlight the connection between body and mind</a:t>
            </a:r>
          </a:p>
          <a:p>
            <a:pPr lvl="1"/>
            <a:r>
              <a:rPr lang="en-US" dirty="0"/>
              <a:t>Respiration prediction using ECG.</a:t>
            </a:r>
          </a:p>
          <a:p>
            <a:pPr lvl="1"/>
            <a:endParaRPr lang="en-US" dirty="0"/>
          </a:p>
          <a:p>
            <a:r>
              <a:rPr lang="en-US" dirty="0"/>
              <a:t>NLP. Math classification.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A94-DCEF-4A3E-AD33-9B1E3AA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5926-8262-DFE4-CBF8-365B30F5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5EF-B161-0468-2C8C-038A9FCC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75EF-BE79-FEC5-6FB5-A2BC080C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We want to use machine learning to reverse engineers to understand human cognition.</a:t>
            </a:r>
          </a:p>
          <a:p>
            <a:r>
              <a:rPr lang="en-US" dirty="0"/>
              <a:t>Specific aims:</a:t>
            </a:r>
          </a:p>
          <a:p>
            <a:pPr lvl="1"/>
            <a:r>
              <a:rPr lang="en-US" dirty="0"/>
              <a:t>Using machine learning to understand human physiology respond to stress/workload </a:t>
            </a:r>
          </a:p>
        </p:txBody>
      </p:sp>
    </p:spTree>
    <p:extLst>
      <p:ext uri="{BB962C8B-B14F-4D97-AF65-F5344CB8AC3E}">
        <p14:creationId xmlns:p14="http://schemas.microsoft.com/office/powerpoint/2010/main" val="98140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5491192"/>
            <a:ext cx="2660905" cy="726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5532124"/>
            <a:ext cx="193934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3499482"/>
            <a:ext cx="1939349" cy="75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5854560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3456432"/>
            <a:ext cx="218805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3439999"/>
            <a:ext cx="2424480" cy="87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3858768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3858768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349445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4445566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5131000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3858768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351606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3858768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584402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3877707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421033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2E016-EA7C-11B8-E032-6FCF548034B0}"/>
              </a:ext>
            </a:extLst>
          </p:cNvPr>
          <p:cNvSpPr txBox="1">
            <a:spLocks/>
          </p:cNvSpPr>
          <p:nvPr/>
        </p:nvSpPr>
        <p:spPr>
          <a:xfrm>
            <a:off x="788616" y="248460"/>
            <a:ext cx="10066122" cy="1298448"/>
          </a:xfrm>
          <a:prstGeom prst="rect">
            <a:avLst/>
          </a:prstGeom>
        </p:spPr>
        <p:txBody>
          <a:bodyPr numCol="1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Cognitive Battery</a:t>
            </a:r>
          </a:p>
        </p:txBody>
      </p:sp>
    </p:spTree>
    <p:extLst>
      <p:ext uri="{BB962C8B-B14F-4D97-AF65-F5344CB8AC3E}">
        <p14:creationId xmlns:p14="http://schemas.microsoft.com/office/powerpoint/2010/main" val="19285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1A558-0AD3-5D86-2B40-66DE4957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numCol="1" anchor="b">
            <a:normAutofit/>
          </a:bodyPr>
          <a:lstStyle/>
          <a:p>
            <a:r>
              <a:rPr lang="en-US" sz="4800" dirty="0"/>
              <a:t>Hockey’s Compensatory control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39F-4ED1-B12B-1C9B-5508F2D2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Loop A: routine activity (without effort)</a:t>
            </a:r>
          </a:p>
          <a:p>
            <a:r>
              <a:rPr lang="en-US" sz="2000" dirty="0"/>
              <a:t>Loop B: effort control. High workload</a:t>
            </a:r>
          </a:p>
          <a:p>
            <a:r>
              <a:rPr lang="en-US" sz="2000" dirty="0"/>
              <a:t>People is on high workload will switch to loop B.</a:t>
            </a:r>
          </a:p>
          <a:p>
            <a:r>
              <a:rPr lang="en-US" sz="2000" dirty="0"/>
              <a:t>Deep breath will reduce stress. It will keep people on loop A longer.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32313-D8E3-F8F6-2E9E-C7118A33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28057"/>
            <a:ext cx="5150277" cy="26266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21DB6-A75B-2227-6763-D6B48B35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64" y="1133962"/>
            <a:ext cx="10805072" cy="55203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286B92-4675-7982-06B8-257BC7FA9B81}"/>
              </a:ext>
            </a:extLst>
          </p:cNvPr>
          <p:cNvSpPr/>
          <p:nvPr/>
        </p:nvSpPr>
        <p:spPr>
          <a:xfrm>
            <a:off x="6574536" y="3802680"/>
            <a:ext cx="182880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22CC9-7842-731B-5BA4-385C65DAE78E}"/>
              </a:ext>
            </a:extLst>
          </p:cNvPr>
          <p:cNvSpPr/>
          <p:nvPr/>
        </p:nvSpPr>
        <p:spPr>
          <a:xfrm>
            <a:off x="8686800" y="5486294"/>
            <a:ext cx="140817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D713F-528F-A525-8B13-41FE7C91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90" y="311002"/>
            <a:ext cx="8816682" cy="749702"/>
          </a:xfrm>
        </p:spPr>
        <p:txBody>
          <a:bodyPr numCol="1" anchor="b">
            <a:normAutofit fontScale="90000"/>
          </a:bodyPr>
          <a:lstStyle/>
          <a:p>
            <a:r>
              <a:rPr lang="en-US" sz="4800" dirty="0"/>
              <a:t>For cognitive battery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7CCB0-4CC5-366E-11D7-B68E8E33CD26}"/>
              </a:ext>
            </a:extLst>
          </p:cNvPr>
          <p:cNvSpPr/>
          <p:nvPr/>
        </p:nvSpPr>
        <p:spPr>
          <a:xfrm>
            <a:off x="4422649" y="4544568"/>
            <a:ext cx="1347216" cy="356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40914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5491192"/>
            <a:ext cx="2660905" cy="726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5532124"/>
            <a:ext cx="193934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3499482"/>
            <a:ext cx="1939349" cy="75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5854560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3456432"/>
            <a:ext cx="218805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3439999"/>
            <a:ext cx="2424480" cy="87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3858768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3858768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349445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4445566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5131000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3858768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351606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3858768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584402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3877707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421033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2E016-EA7C-11B8-E032-6FCF548034B0}"/>
              </a:ext>
            </a:extLst>
          </p:cNvPr>
          <p:cNvSpPr txBox="1">
            <a:spLocks/>
          </p:cNvSpPr>
          <p:nvPr/>
        </p:nvSpPr>
        <p:spPr>
          <a:xfrm>
            <a:off x="788616" y="248460"/>
            <a:ext cx="10066122" cy="1298448"/>
          </a:xfrm>
          <a:prstGeom prst="rect">
            <a:avLst/>
          </a:prstGeom>
        </p:spPr>
        <p:txBody>
          <a:bodyPr numCol="1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Cognitive Battery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4315415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4558427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90535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619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Dissertation Preparation</vt:lpstr>
      <vt:lpstr>Overview</vt:lpstr>
      <vt:lpstr>Previous work</vt:lpstr>
      <vt:lpstr>Background</vt:lpstr>
      <vt:lpstr>Thesis</vt:lpstr>
      <vt:lpstr>PowerPoint Presentation</vt:lpstr>
      <vt:lpstr>Hockey’s Compensatory control model</vt:lpstr>
      <vt:lpstr>For cognitive battery</vt:lpstr>
      <vt:lpstr>PowerPoint Presentation</vt:lpstr>
      <vt:lpstr>PowerPoint Presentation</vt:lpstr>
      <vt:lpstr>PowerPoint Presentation</vt:lpstr>
      <vt:lpstr>Murat’s Clustering</vt:lpstr>
      <vt:lpstr>Murat’s Clustering</vt:lpstr>
      <vt:lpstr>Aim 1:  Predicting workload</vt:lpstr>
      <vt:lpstr>Aim 2:  Predicting Accuracy</vt:lpstr>
      <vt:lpstr>ML model</vt:lpstr>
      <vt:lpstr>Aim 3: Stimulating data to quantity the dynamical change in Physiology data</vt:lpstr>
      <vt:lpstr>Stimulate data to predict workload (aim 1)</vt:lpstr>
      <vt:lpstr>Stimulate data to predict success (aim 2)</vt:lpstr>
      <vt:lpstr>Propose Project</vt:lpstr>
      <vt:lpstr>Propose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18</cp:revision>
  <dcterms:created xsi:type="dcterms:W3CDTF">2024-08-14T04:59:59Z</dcterms:created>
  <dcterms:modified xsi:type="dcterms:W3CDTF">2024-10-14T01:50:46Z</dcterms:modified>
</cp:coreProperties>
</file>