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9" r:id="rId5"/>
    <p:sldId id="259" r:id="rId6"/>
    <p:sldId id="261" r:id="rId7"/>
    <p:sldId id="277" r:id="rId8"/>
    <p:sldId id="262" r:id="rId9"/>
    <p:sldId id="263" r:id="rId10"/>
    <p:sldId id="264" r:id="rId11"/>
    <p:sldId id="260" r:id="rId12"/>
    <p:sldId id="271" r:id="rId13"/>
    <p:sldId id="266" r:id="rId14"/>
    <p:sldId id="272" r:id="rId15"/>
    <p:sldId id="267" r:id="rId16"/>
    <p:sldId id="275" r:id="rId17"/>
    <p:sldId id="274" r:id="rId18"/>
    <p:sldId id="276" r:id="rId19"/>
    <p:sldId id="278" r:id="rId20"/>
    <p:sldId id="270" r:id="rId21"/>
    <p:sldId id="25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86010" autoAdjust="0"/>
  </p:normalViewPr>
  <p:slideViewPr>
    <p:cSldViewPr snapToGrid="0">
      <p:cViewPr varScale="1">
        <p:scale>
          <a:sx n="70" d="100"/>
          <a:sy n="70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Let’s take a look at differences in topics, sentiment, and emotional appeal by time of day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We broke the hours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of the day into logical categories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You see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similar types of topics over the course of the day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Some of these words we were previously unfamiliar with such as “</a:t>
            </a:r>
            <a:r>
              <a:rPr lang="en-US" sz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pjnet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”, a reference to the Patriot Journalist Network, a right-wing twitter bot shut down by twitter in late 2017. It appears the trolls were leveraging the same user base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Looking at average emotion by time of day, we see that fear, trust, and anger appear somewhat higher in afternoon and evening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we</a:t>
            </a:r>
            <a:r>
              <a:rPr lang="en-US" baseline="0" dirty="0" smtClean="0"/>
              <a:t> look at it further by troll type we continue to see a somewhat predictable patter with a couple of anomalies: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Disgust and Anger go up for Right Trolls and down for Left Trolls and bedtime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by time of day is also similar</a:t>
            </a:r>
            <a:r>
              <a:rPr lang="en-US" baseline="0" dirty="0" smtClean="0"/>
              <a:t> with a slight drop-off as the night goes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emotion varied during peak periods</a:t>
            </a:r>
            <a:r>
              <a:rPr lang="en-US" baseline="0" dirty="0" smtClean="0"/>
              <a:t> by Troll type</a:t>
            </a:r>
          </a:p>
          <a:p>
            <a:r>
              <a:rPr lang="en-US" baseline="0" dirty="0" smtClean="0"/>
              <a:t>While there were differences in emotion by troll type, they didn’t necessarily change during peak periods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trolls use Fear, Anger, and Surprise to greater degree than left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-Like</a:t>
            </a:r>
            <a:r>
              <a:rPr lang="en-US" baseline="0" dirty="0" smtClean="0"/>
              <a:t> emotion, sentiment differed by Troll type but wasn’t specifically impacted by peak period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-Negative</a:t>
            </a:r>
            <a:r>
              <a:rPr lang="en-US" baseline="0" dirty="0" smtClean="0"/>
              <a:t> sentiment increased by both Troll types with the rate of increase faster for Right trolls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Positive sentiment also increased by both troll types with left trolls increasing faster than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Topic</a:t>
            </a:r>
            <a:r>
              <a:rPr lang="en-US" baseline="0" dirty="0" smtClean="0"/>
              <a:t> analysis and word use show a mix of useful information. Tweets during Mar 21-23, 2016 were heavily focused towards anti-Islamic sentiment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the 2016 election neared, topics turned towards more </a:t>
            </a:r>
            <a:r>
              <a:rPr lang="en-US" baseline="0" dirty="0" err="1" smtClean="0"/>
              <a:t>predicatble</a:t>
            </a:r>
            <a:r>
              <a:rPr lang="en-US" baseline="0" dirty="0" smtClean="0"/>
              <a:t> topics indicative of troll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One</a:t>
            </a:r>
            <a:r>
              <a:rPr lang="en-US" baseline="0" dirty="0" smtClean="0"/>
              <a:t> of the peak tweet periods centered around the Aug 11-12 Unite the Right Rally in Charlottesville, VA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high amount of traffic leading up to the Rally makes one consider if the Trolls were using it as a rallying point before, during, and after the “rally”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.co/mu8fHj1V50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t.co/6E0oT6pDPp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xmlns="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xmlns="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xmlns="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xmlns="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xmlns="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xmlns="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xmlns="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xmlns="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xmlns="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xmlns="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xmlns="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xmlns="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xmlns="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xmlns="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xmlns="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xmlns="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xmlns="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3" name="Picture 2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xmlns="" id="{34026353-0E94-4C22-8654-5AE8626C9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1157026"/>
            <a:ext cx="8739427" cy="54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31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34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7EE929-CE65-4398-B545-7CCCBB85939B}"/>
              </a:ext>
            </a:extLst>
          </p:cNvPr>
          <p:cNvSpPr txBox="1"/>
          <p:nvPr/>
        </p:nvSpPr>
        <p:spPr>
          <a:xfrm>
            <a:off x="8805672" y="946981"/>
            <a:ext cx="31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201272" y="103112"/>
            <a:ext cx="1149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A32B9DB-0B49-4E5C-8C38-BBB3A368E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" y="1324902"/>
            <a:ext cx="3701685" cy="257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D5E34-7468-40F8-9744-56F3F33E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89" y="4109482"/>
            <a:ext cx="3658111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2FCD08-611C-4379-B416-0DF489DB5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285" y="3809396"/>
            <a:ext cx="3368331" cy="2664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6153DF-890A-4761-9A57-A81FB8D2B1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450" y="3843404"/>
            <a:ext cx="383911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162A81-C566-48E4-BA46-C72BE2BF12E4}"/>
              </a:ext>
            </a:extLst>
          </p:cNvPr>
          <p:cNvSpPr txBox="1"/>
          <p:nvPr/>
        </p:nvSpPr>
        <p:spPr>
          <a:xfrm>
            <a:off x="6071616" y="1127203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6B743F-53C6-496E-9C35-F64D36119AC6}"/>
              </a:ext>
            </a:extLst>
          </p:cNvPr>
          <p:cNvSpPr/>
          <p:nvPr/>
        </p:nvSpPr>
        <p:spPr>
          <a:xfrm>
            <a:off x="310896" y="205924"/>
            <a:ext cx="1152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Troll Summary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906236" y="1469571"/>
            <a:ext cx="105727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in emotion and sentiment during peak periods were similar to trends before and after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21349" y="1306286"/>
            <a:ext cx="11049000" cy="53339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6378"/>
              </p:ext>
            </p:extLst>
          </p:nvPr>
        </p:nvGraphicFramePr>
        <p:xfrm>
          <a:off x="636212" y="978721"/>
          <a:ext cx="9251312" cy="5703450"/>
        </p:xfrm>
        <a:graphic>
          <a:graphicData uri="http://schemas.openxmlformats.org/drawingml/2006/table">
            <a:tbl>
              <a:tblPr/>
              <a:tblGrid>
                <a:gridCol w="1276971">
                  <a:extLst>
                    <a:ext uri="{9D8B030D-6E8A-4147-A177-3AD203B41FA5}">
                      <a16:colId xmlns:a16="http://schemas.microsoft.com/office/drawing/2014/main" xmlns="" val="3428108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779362157"/>
                    </a:ext>
                  </a:extLst>
                </a:gridCol>
                <a:gridCol w="1397945">
                  <a:extLst>
                    <a:ext uri="{9D8B030D-6E8A-4147-A177-3AD203B41FA5}">
                      <a16:colId xmlns:a16="http://schemas.microsoft.com/office/drawing/2014/main" xmlns="" val="2670265725"/>
                    </a:ext>
                  </a:extLst>
                </a:gridCol>
                <a:gridCol w="1142554">
                  <a:extLst>
                    <a:ext uri="{9D8B030D-6E8A-4147-A177-3AD203B41FA5}">
                      <a16:colId xmlns:a16="http://schemas.microsoft.com/office/drawing/2014/main" xmlns="" val="1219117725"/>
                    </a:ext>
                  </a:extLst>
                </a:gridCol>
                <a:gridCol w="1441631">
                  <a:extLst>
                    <a:ext uri="{9D8B030D-6E8A-4147-A177-3AD203B41FA5}">
                      <a16:colId xmlns:a16="http://schemas.microsoft.com/office/drawing/2014/main" xmlns="" val="1062492993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2024897351"/>
                    </a:ext>
                  </a:extLst>
                </a:gridCol>
                <a:gridCol w="1330737">
                  <a:extLst>
                    <a:ext uri="{9D8B030D-6E8A-4147-A177-3AD203B41FA5}">
                      <a16:colId xmlns:a16="http://schemas.microsoft.com/office/drawing/2014/main" xmlns="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0E3CED0-B354-478D-BED6-62AD4BC74ABF}"/>
              </a:ext>
            </a:extLst>
          </p:cNvPr>
          <p:cNvSpPr/>
          <p:nvPr/>
        </p:nvSpPr>
        <p:spPr>
          <a:xfrm>
            <a:off x="5779693" y="1446488"/>
            <a:ext cx="345906" cy="49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19B74B2-EB08-4DFC-BE89-983C83809243}"/>
              </a:ext>
            </a:extLst>
          </p:cNvPr>
          <p:cNvSpPr/>
          <p:nvPr/>
        </p:nvSpPr>
        <p:spPr>
          <a:xfrm>
            <a:off x="342727" y="1397806"/>
            <a:ext cx="269548" cy="50126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A43A08-2103-40C7-B829-448823EF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0" y="1302706"/>
            <a:ext cx="4562587" cy="53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D41C866-5012-43F7-9BAE-CFA1D8AE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37" y="1302706"/>
            <a:ext cx="4562587" cy="5340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C30619-1362-4445-879F-DE45917B9660}"/>
              </a:ext>
            </a:extLst>
          </p:cNvPr>
          <p:cNvSpPr txBox="1"/>
          <p:nvPr/>
        </p:nvSpPr>
        <p:spPr>
          <a:xfrm rot="16200000">
            <a:off x="5324669" y="1819282"/>
            <a:ext cx="118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F71FB6-8294-4D08-9705-E96811F74EE1}"/>
              </a:ext>
            </a:extLst>
          </p:cNvPr>
          <p:cNvSpPr txBox="1"/>
          <p:nvPr/>
        </p:nvSpPr>
        <p:spPr>
          <a:xfrm rot="16200000">
            <a:off x="5255475" y="3069983"/>
            <a:ext cx="131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F994A3-7518-4A80-9A7C-5FB6C5292ED9}"/>
              </a:ext>
            </a:extLst>
          </p:cNvPr>
          <p:cNvSpPr txBox="1"/>
          <p:nvPr/>
        </p:nvSpPr>
        <p:spPr>
          <a:xfrm rot="16200000">
            <a:off x="5402114" y="4377396"/>
            <a:ext cx="10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96B1CB-E605-477B-A94F-CECD76007C0C}"/>
              </a:ext>
            </a:extLst>
          </p:cNvPr>
          <p:cNvSpPr txBox="1"/>
          <p:nvPr/>
        </p:nvSpPr>
        <p:spPr>
          <a:xfrm rot="16200000">
            <a:off x="-76595" y="3210336"/>
            <a:ext cx="103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57852E7-AA53-43CC-9F4C-10DAA091896E}"/>
              </a:ext>
            </a:extLst>
          </p:cNvPr>
          <p:cNvSpPr txBox="1"/>
          <p:nvPr/>
        </p:nvSpPr>
        <p:spPr>
          <a:xfrm rot="16200000">
            <a:off x="5280595" y="5575298"/>
            <a:ext cx="13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3685E6-DB9C-4B14-AD96-2F702AE87E7A}"/>
              </a:ext>
            </a:extLst>
          </p:cNvPr>
          <p:cNvSpPr txBox="1"/>
          <p:nvPr/>
        </p:nvSpPr>
        <p:spPr>
          <a:xfrm rot="16200000">
            <a:off x="-258730" y="4312830"/>
            <a:ext cx="144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FD1679-A1A0-41AE-A28E-00E2ACC6FED4}"/>
              </a:ext>
            </a:extLst>
          </p:cNvPr>
          <p:cNvSpPr txBox="1"/>
          <p:nvPr/>
        </p:nvSpPr>
        <p:spPr>
          <a:xfrm rot="16200000">
            <a:off x="-154234" y="5520137"/>
            <a:ext cx="123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7B746E6-B95D-4A9D-858F-07ECE48C19DA}"/>
              </a:ext>
            </a:extLst>
          </p:cNvPr>
          <p:cNvSpPr txBox="1"/>
          <p:nvPr/>
        </p:nvSpPr>
        <p:spPr>
          <a:xfrm rot="16200000">
            <a:off x="-457471" y="1967687"/>
            <a:ext cx="180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</p:spTree>
    <p:extLst>
      <p:ext uri="{BB962C8B-B14F-4D97-AF65-F5344CB8AC3E}">
        <p14:creationId xmlns:p14="http://schemas.microsoft.com/office/powerpoint/2010/main" val="451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Time of Day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than other emotions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exhibit greater degrees of fear, anger, and trust  in the afternoon and evening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It’s not obvious from our analysis that tweet composition/topic/tone was intentionally changed by time of day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B14447-0FBD-402F-ABE3-4C25E1827A6B}"/>
              </a:ext>
            </a:extLst>
          </p:cNvPr>
          <p:cNvSpPr/>
          <p:nvPr/>
        </p:nvSpPr>
        <p:spPr>
          <a:xfrm>
            <a:off x="1346762" y="276377"/>
            <a:ext cx="9398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 Things to Take Away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US electorate is being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manipulated through social media by sophisticated foreign powers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manipulation was not just related to the 2016 election but is ongoing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The techniques being used are sophisticated enough that it’s not obvious how to reverse-engineer the attack strategy and easily prevent it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1513114"/>
            <a:ext cx="11049000" cy="48332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Employ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201B3E1F-866E-445A-A167-62E0BAD8C2A4}"/>
              </a:ext>
            </a:extLst>
          </p:cNvPr>
          <p:cNvSpPr/>
          <p:nvPr/>
        </p:nvSpPr>
        <p:spPr>
          <a:xfrm>
            <a:off x="3490245" y="4337824"/>
            <a:ext cx="2420340" cy="2131070"/>
          </a:xfrm>
          <a:prstGeom prst="wedgeRectCallout">
            <a:avLst>
              <a:gd name="adj1" fmla="val -96370"/>
              <a:gd name="adj2" fmla="val -1448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Night Warriors! Remember White Supremacy Must be Destroyed Globally in order for True Peace &amp; Real Justice to Reign.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A4A22122-63F5-48FC-99A4-C08A43C538CB}"/>
              </a:ext>
            </a:extLst>
          </p:cNvPr>
          <p:cNvSpPr/>
          <p:nvPr/>
        </p:nvSpPr>
        <p:spPr>
          <a:xfrm>
            <a:off x="3809800" y="1035249"/>
            <a:ext cx="1935279" cy="2421629"/>
          </a:xfrm>
          <a:prstGeom prst="wedgeRectCallout">
            <a:avLst>
              <a:gd name="adj1" fmla="val -124372"/>
              <a:gd name="adj2" fmla="val 240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xmlns="" id="{E19179AC-D538-4080-949F-6276CC48ECA4}"/>
              </a:ext>
            </a:extLst>
          </p:cNvPr>
          <p:cNvSpPr/>
          <p:nvPr/>
        </p:nvSpPr>
        <p:spPr>
          <a:xfrm>
            <a:off x="6144321" y="3949376"/>
            <a:ext cx="2109827" cy="2534579"/>
          </a:xfrm>
          <a:prstGeom prst="wedgeRectCallout">
            <a:avLst>
              <a:gd name="adj1" fmla="val 104256"/>
              <a:gd name="adj2" fmla="val -1161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RT mb141bar: Dear Lord, protect, guide, bless our President Trump. Please save us from those attempting to harm </a:t>
            </a:r>
            <a:r>
              <a:rPr lang="en-US" dirty="0" smtClean="0">
                <a:solidFill>
                  <a:schemeClr val="bg1"/>
                </a:solidFill>
              </a:rPr>
              <a:t>him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DFE6116D-ED12-4505-883A-410594085E50}"/>
              </a:ext>
            </a:extLst>
          </p:cNvPr>
          <p:cNvSpPr/>
          <p:nvPr/>
        </p:nvSpPr>
        <p:spPr>
          <a:xfrm>
            <a:off x="5998849" y="1052249"/>
            <a:ext cx="2130017" cy="1947430"/>
          </a:xfrm>
          <a:prstGeom prst="wedgeRectCallout">
            <a:avLst>
              <a:gd name="adj1" fmla="val 108098"/>
              <a:gd name="adj2" fmla="val -42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Another example of how all liberals are hateful, corrupt, lying, evil, deceitful, hypocritical, despicable pieces of s</a:t>
            </a:r>
            <a:r>
              <a:rPr lang="en-US" dirty="0" smtClean="0">
                <a:solidFill>
                  <a:schemeClr val="bg1"/>
                </a:solidFill>
              </a:rPr>
              <a:t>***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14E6A7-EEB6-47BC-B01D-6A0A44A49986}"/>
              </a:ext>
            </a:extLst>
          </p:cNvPr>
          <p:cNvSpPr/>
          <p:nvPr/>
        </p:nvSpPr>
        <p:spPr>
          <a:xfrm>
            <a:off x="175250" y="3322837"/>
            <a:ext cx="3061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F</a:t>
            </a:r>
            <a:r>
              <a:rPr lang="en-US" dirty="0" smtClean="0">
                <a:latin typeface="Bahnschrift SemiCondensed" panose="020B0502040204020203" pitchFamily="34" charset="0"/>
              </a:rPr>
              <a:t>ocused </a:t>
            </a:r>
            <a:r>
              <a:rPr lang="en-US" dirty="0">
                <a:latin typeface="Bahnschrift SemiCondensed" panose="020B0502040204020203" pitchFamily="34" charset="0"/>
              </a:rPr>
              <a:t>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xmlns="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xmlns="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xmlns="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xmlns="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xmlns="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xmlns="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xmlns="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xmlns="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xmlns="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xmlns="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xmlns="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xmlns="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xmlns="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E1F5E5-1ECD-43FA-8E04-EBA8523EDFF4}"/>
              </a:ext>
            </a:extLst>
          </p:cNvPr>
          <p:cNvSpPr/>
          <p:nvPr/>
        </p:nvSpPr>
        <p:spPr>
          <a:xfrm>
            <a:off x="1307938" y="182464"/>
            <a:ext cx="8033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2FA83E-5CC9-4537-93DF-F08DE3FFFB5B}"/>
              </a:ext>
            </a:extLst>
          </p:cNvPr>
          <p:cNvSpPr txBox="1"/>
          <p:nvPr/>
        </p:nvSpPr>
        <p:spPr>
          <a:xfrm>
            <a:off x="10066254" y="1422063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AE3F022-502E-43A2-A200-B68E9362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49367"/>
              </p:ext>
            </p:extLst>
          </p:nvPr>
        </p:nvGraphicFramePr>
        <p:xfrm>
          <a:off x="868101" y="1044503"/>
          <a:ext cx="8707577" cy="5703870"/>
        </p:xfrm>
        <a:graphic>
          <a:graphicData uri="http://schemas.openxmlformats.org/drawingml/2006/table">
            <a:tbl>
              <a:tblPr/>
              <a:tblGrid>
                <a:gridCol w="1269715">
                  <a:extLst>
                    <a:ext uri="{9D8B030D-6E8A-4147-A177-3AD203B41FA5}">
                      <a16:colId xmlns:a16="http://schemas.microsoft.com/office/drawing/2014/main" xmlns="" val="2277686510"/>
                    </a:ext>
                  </a:extLst>
                </a:gridCol>
                <a:gridCol w="1349909">
                  <a:extLst>
                    <a:ext uri="{9D8B030D-6E8A-4147-A177-3AD203B41FA5}">
                      <a16:colId xmlns:a16="http://schemas.microsoft.com/office/drawing/2014/main" xmlns="" val="1146740766"/>
                    </a:ext>
                  </a:extLst>
                </a:gridCol>
                <a:gridCol w="1390004">
                  <a:extLst>
                    <a:ext uri="{9D8B030D-6E8A-4147-A177-3AD203B41FA5}">
                      <a16:colId xmlns:a16="http://schemas.microsoft.com/office/drawing/2014/main" xmlns="" val="3143019266"/>
                    </a:ext>
                  </a:extLst>
                </a:gridCol>
                <a:gridCol w="1136061">
                  <a:extLst>
                    <a:ext uri="{9D8B030D-6E8A-4147-A177-3AD203B41FA5}">
                      <a16:colId xmlns:a16="http://schemas.microsoft.com/office/drawing/2014/main" xmlns="" val="636186089"/>
                    </a:ext>
                  </a:extLst>
                </a:gridCol>
                <a:gridCol w="1433443">
                  <a:extLst>
                    <a:ext uri="{9D8B030D-6E8A-4147-A177-3AD203B41FA5}">
                      <a16:colId xmlns:a16="http://schemas.microsoft.com/office/drawing/2014/main" xmlns="" val="4125903720"/>
                    </a:ext>
                  </a:extLst>
                </a:gridCol>
                <a:gridCol w="1296448">
                  <a:extLst>
                    <a:ext uri="{9D8B030D-6E8A-4147-A177-3AD203B41FA5}">
                      <a16:colId xmlns:a16="http://schemas.microsoft.com/office/drawing/2014/main" xmlns="" val="3366546179"/>
                    </a:ext>
                  </a:extLst>
                </a:gridCol>
                <a:gridCol w="831997">
                  <a:extLst>
                    <a:ext uri="{9D8B030D-6E8A-4147-A177-3AD203B41FA5}">
                      <a16:colId xmlns:a16="http://schemas.microsoft.com/office/drawing/2014/main" xmlns="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</a:t>
                      </a:r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hrs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576263" indent="-576263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Differences in topics, sentiment, and emotional appeal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2A6442-6155-47D7-85DE-87CC94253A50}"/>
              </a:ext>
            </a:extLst>
          </p:cNvPr>
          <p:cNvSpPr txBox="1"/>
          <p:nvPr/>
        </p:nvSpPr>
        <p:spPr>
          <a:xfrm>
            <a:off x="582287" y="265193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E7E51F-64A0-4725-9A3C-E09E24C15A11}"/>
              </a:ext>
            </a:extLst>
          </p:cNvPr>
          <p:cNvSpPr txBox="1"/>
          <p:nvPr/>
        </p:nvSpPr>
        <p:spPr>
          <a:xfrm>
            <a:off x="472483" y="486480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xmlns="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xmlns="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xmlns="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xmlns="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xmlns="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xmlns="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xmlns="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xmlns="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xmlns="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xmlns="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xmlns="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xmlns="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xmlns="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xmlns="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A5A10A9-F49B-4FE8-9F02-DE30F312285A}"/>
              </a:ext>
            </a:extLst>
          </p:cNvPr>
          <p:cNvSpPr txBox="1"/>
          <p:nvPr/>
        </p:nvSpPr>
        <p:spPr>
          <a:xfrm>
            <a:off x="265022" y="4025598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Unsupervised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Latent Dirichlet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E55488-68EA-485A-85C5-165EA75E7E38}"/>
              </a:ext>
            </a:extLst>
          </p:cNvPr>
          <p:cNvSpPr txBox="1"/>
          <p:nvPr/>
        </p:nvSpPr>
        <p:spPr>
          <a:xfrm>
            <a:off x="5929864" y="575618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Radar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32A0C7-F017-43AC-A136-BA5461FB33C7}"/>
              </a:ext>
            </a:extLst>
          </p:cNvPr>
          <p:cNvSpPr txBox="1"/>
          <p:nvPr/>
        </p:nvSpPr>
        <p:spPr>
          <a:xfrm>
            <a:off x="6039668" y="607364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radarchart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8" name="Picture 27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42BC36E8-644E-4023-B3A5-2A908A087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2" y="5553371"/>
            <a:ext cx="2054233" cy="1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75AE64-A1E8-4EB8-8BD3-54884270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" y="864320"/>
            <a:ext cx="10507267" cy="5993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72382BD5-F533-414E-8245-6B4CB8A71472}"/>
              </a:ext>
            </a:extLst>
          </p:cNvPr>
          <p:cNvSpPr/>
          <p:nvPr/>
        </p:nvSpPr>
        <p:spPr>
          <a:xfrm>
            <a:off x="1517662" y="2237362"/>
            <a:ext cx="1167171" cy="549381"/>
          </a:xfrm>
          <a:prstGeom prst="borderCallout1">
            <a:avLst>
              <a:gd name="adj1" fmla="val 93311"/>
              <a:gd name="adj2" fmla="val 100238"/>
              <a:gd name="adj3" fmla="val 218007"/>
              <a:gd name="adj4" fmla="val 12603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1DAC9D15-ABDF-4938-A985-1C164184AC39}"/>
              </a:ext>
            </a:extLst>
          </p:cNvPr>
          <p:cNvSpPr/>
          <p:nvPr/>
        </p:nvSpPr>
        <p:spPr>
          <a:xfrm>
            <a:off x="3375498" y="2947481"/>
            <a:ext cx="1196502" cy="481519"/>
          </a:xfrm>
          <a:prstGeom prst="borderCallout1">
            <a:avLst>
              <a:gd name="adj1" fmla="val 93311"/>
              <a:gd name="adj2" fmla="val 100238"/>
              <a:gd name="adj3" fmla="val 279546"/>
              <a:gd name="adj4" fmla="val 10922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DCD0828A-59C3-4E0C-8CAB-CBA735F5E00E}"/>
              </a:ext>
            </a:extLst>
          </p:cNvPr>
          <p:cNvSpPr/>
          <p:nvPr/>
        </p:nvSpPr>
        <p:spPr>
          <a:xfrm>
            <a:off x="4445540" y="2237362"/>
            <a:ext cx="1167320" cy="520131"/>
          </a:xfrm>
          <a:prstGeom prst="borderCallout1">
            <a:avLst>
              <a:gd name="adj1" fmla="val 93311"/>
              <a:gd name="adj2" fmla="val 100238"/>
              <a:gd name="adj3" fmla="val 277868"/>
              <a:gd name="adj4" fmla="val 11771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4B2D0962-487B-411B-9298-C34E7138FC27}"/>
              </a:ext>
            </a:extLst>
          </p:cNvPr>
          <p:cNvSpPr/>
          <p:nvPr/>
        </p:nvSpPr>
        <p:spPr>
          <a:xfrm>
            <a:off x="4786009" y="1176191"/>
            <a:ext cx="972340" cy="457570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391459BA-312C-4224-9B8D-0D5F2085FC51}"/>
              </a:ext>
            </a:extLst>
          </p:cNvPr>
          <p:cNvSpPr/>
          <p:nvPr/>
        </p:nvSpPr>
        <p:spPr>
          <a:xfrm>
            <a:off x="6507804" y="1176190"/>
            <a:ext cx="1108953" cy="730431"/>
          </a:xfrm>
          <a:prstGeom prst="borderCallout1">
            <a:avLst>
              <a:gd name="adj1" fmla="val 23067"/>
              <a:gd name="adj2" fmla="val 99879"/>
              <a:gd name="adj3" fmla="val -8363"/>
              <a:gd name="adj4" fmla="val 133922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Aug </a:t>
            </a:r>
            <a:r>
              <a:rPr lang="en-US" sz="1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26, </a:t>
            </a:r>
            <a:endParaRPr lang="en-US" sz="1600" dirty="0" smtClean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2017</a:t>
            </a: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4797B6A-8925-4BB8-8E25-E255B983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3" y="1278240"/>
            <a:ext cx="9172680" cy="5543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335554" y="974607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3626225" y="976874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5939935" y="968914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4704470" y="96891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172567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1BFE2E-E146-4103-9516-A29259BDC4F6}"/>
              </a:ext>
            </a:extLst>
          </p:cNvPr>
          <p:cNvSpPr txBox="1"/>
          <p:nvPr/>
        </p:nvSpPr>
        <p:spPr>
          <a:xfrm>
            <a:off x="634760" y="14711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FD20EE-F18A-41A4-81A7-6F54BA81CF9D}"/>
              </a:ext>
            </a:extLst>
          </p:cNvPr>
          <p:cNvSpPr txBox="1"/>
          <p:nvPr/>
        </p:nvSpPr>
        <p:spPr>
          <a:xfrm>
            <a:off x="634760" y="207991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8287993-87A0-447E-9928-841FAB9191CB}"/>
              </a:ext>
            </a:extLst>
          </p:cNvPr>
          <p:cNvSpPr txBox="1"/>
          <p:nvPr/>
        </p:nvSpPr>
        <p:spPr>
          <a:xfrm>
            <a:off x="634760" y="329370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1A1D2F-77C3-4FEB-9B4D-661F33177290}"/>
              </a:ext>
            </a:extLst>
          </p:cNvPr>
          <p:cNvSpPr txBox="1"/>
          <p:nvPr/>
        </p:nvSpPr>
        <p:spPr>
          <a:xfrm>
            <a:off x="634760" y="3931353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7E28A4-FF75-4141-99E7-B6C055580EB7}"/>
              </a:ext>
            </a:extLst>
          </p:cNvPr>
          <p:cNvSpPr txBox="1"/>
          <p:nvPr/>
        </p:nvSpPr>
        <p:spPr>
          <a:xfrm>
            <a:off x="634760" y="5226371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518016" y="229287"/>
            <a:ext cx="8425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 by Troll Type 2015-2017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0855FE6A-23BC-4D48-B507-3FB558C9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" y="1200428"/>
            <a:ext cx="9070339" cy="54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D023DC-5C3C-4707-A0D9-1C363287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7" y="1278237"/>
            <a:ext cx="9732640" cy="5367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B6AE29-F48D-4475-8E8A-B7D0A196C6DF}"/>
              </a:ext>
            </a:extLst>
          </p:cNvPr>
          <p:cNvSpPr/>
          <p:nvPr/>
        </p:nvSpPr>
        <p:spPr>
          <a:xfrm>
            <a:off x="2084073" y="961723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80C8B-4877-4E83-BD0F-EA4C5E5EF173}"/>
              </a:ext>
            </a:extLst>
          </p:cNvPr>
          <p:cNvSpPr/>
          <p:nvPr/>
        </p:nvSpPr>
        <p:spPr>
          <a:xfrm>
            <a:off x="3579449" y="96172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42AC4-3E7B-42FD-AA5F-F2C65909597B}"/>
              </a:ext>
            </a:extLst>
          </p:cNvPr>
          <p:cNvSpPr/>
          <p:nvPr/>
        </p:nvSpPr>
        <p:spPr>
          <a:xfrm>
            <a:off x="5921994" y="961722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2B47-8B8B-4EA2-B1A9-F090A35AB6B9}"/>
              </a:ext>
            </a:extLst>
          </p:cNvPr>
          <p:cNvSpPr/>
          <p:nvPr/>
        </p:nvSpPr>
        <p:spPr>
          <a:xfrm>
            <a:off x="4754792" y="961723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8EEBB4-A24F-4CB2-AF8F-72EC2E254675}"/>
              </a:ext>
            </a:extLst>
          </p:cNvPr>
          <p:cNvSpPr/>
          <p:nvPr/>
        </p:nvSpPr>
        <p:spPr>
          <a:xfrm>
            <a:off x="7217056" y="961722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BCD03D-C74D-41E4-BF0E-462EAE0C82BC}"/>
              </a:ext>
            </a:extLst>
          </p:cNvPr>
          <p:cNvSpPr/>
          <p:nvPr/>
        </p:nvSpPr>
        <p:spPr>
          <a:xfrm>
            <a:off x="1466114" y="143598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  <p:pic>
        <p:nvPicPr>
          <p:cNvPr id="5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78674CCC-8B20-4DEA-9604-9E6177CD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134358"/>
            <a:ext cx="8562109" cy="56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1672</Words>
  <Application>Microsoft Office PowerPoint</Application>
  <PresentationFormat>Widescreen</PresentationFormat>
  <Paragraphs>809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McIntire, Quinn</cp:lastModifiedBy>
  <cp:revision>102</cp:revision>
  <dcterms:created xsi:type="dcterms:W3CDTF">2018-09-07T12:52:15Z</dcterms:created>
  <dcterms:modified xsi:type="dcterms:W3CDTF">2018-10-04T15:51:18Z</dcterms:modified>
</cp:coreProperties>
</file>