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9" r:id="rId5"/>
    <p:sldId id="258" r:id="rId6"/>
    <p:sldId id="261" r:id="rId7"/>
    <p:sldId id="262" r:id="rId8"/>
    <p:sldId id="263" r:id="rId9"/>
    <p:sldId id="264" r:id="rId10"/>
    <p:sldId id="268" r:id="rId11"/>
    <p:sldId id="260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7" autoAdjust="0"/>
    <p:restoredTop sz="92924" autoAdjust="0"/>
  </p:normalViewPr>
  <p:slideViewPr>
    <p:cSldViewPr snapToGrid="0">
      <p:cViewPr varScale="1">
        <p:scale>
          <a:sx n="60" d="100"/>
          <a:sy n="60" d="100"/>
        </p:scale>
        <p:origin x="8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99053-DB97-47E9-A4B3-500162653FB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CF5A3-BAE2-4A74-8FB3-5868FC79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7686-7A51-4BE1-875F-CD6EF979A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8BDF9-C297-44E6-B470-FCB7CEB9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37A4A-83B8-4FA1-96E6-E936E46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4647-9C7B-4050-80E1-91495DCD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CA3C4-2D18-410B-8489-AE6FD733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F513-A4C6-4D9D-82F8-425AC2A6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BA765-C8A8-4FC8-9ED7-B6C1B22D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AF7E-CC86-4E6F-A3FC-574F254F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B7DC-7214-4D9F-898E-CDDF4160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EA5CC-223E-46C4-A383-360521BC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51C93-3FAD-4C89-ADAC-97003BED3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19E3D-6852-48D1-90EE-6126BA0CA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2CA9-3312-4976-A7DD-E0785CA8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441C3-EC64-43B0-A3FC-D104DF07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1C29-1956-47AC-A238-2BFC67B2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C740-4A51-41BD-BA83-C0FA0550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F4B4-E090-4BE2-AB45-6B725BA6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154B7-AB87-4831-8F1A-8D7A4CDE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48315-621B-4546-ADB9-F35348E0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410A-D62B-4938-A587-A1775579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F8F3-8C2B-41AD-8D86-2765D7A5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72F2E-26B6-416D-B182-54ADC50E1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F19B1-6E84-42C1-807F-7A17CD2B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32618-9D78-48A0-98E1-0EB59636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BBDD-FA74-4A45-901A-3845EA99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ACDA-5BE6-4AEC-8100-70895437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DE4C-D6E4-4264-99FF-EC46C4189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5604E-A34D-4756-A0F3-B43A62C2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73F2-D0C0-4ABD-B7DD-9ECAA0B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06619-F4B1-4ABE-94FE-C77D0AFB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8CCC0-EA9A-495D-89D1-9F1F05C2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A135-5024-4992-9E18-825A34AD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0727-0296-4DCA-8E06-4D349B6F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28FB0-DEA5-45DE-8EC5-EE15C74BE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8A5B0-B850-44A1-A7E4-4C45D0FE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177AE-BEAE-4BB6-B902-FED745819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3A79E-5806-48FF-91FC-BBC93D20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13C7F-37FE-4B1B-95E3-1A4BBF70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83342-7FCD-4307-9ECF-EB2C36A2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7B22-5F3E-4BD1-A91F-D1512EAB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F96F1-1E72-452C-AB23-55E8FAB4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AFC39-F625-44DC-9DBB-D1907C89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1CF29-E186-46DB-86E2-6CCA895D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0A28D-6A13-4C7B-8FA6-AF3E27C1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3CB09-A7DD-4480-BAB8-E6F41598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7EDE4-9CB0-49E8-94A1-528E3FB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2AEC-9958-485D-80C3-8A1AF29F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FBD1-EB70-4E0B-8EBA-D0FBCDFF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F8F4A-8DF8-49DF-B4FD-3B055042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FDFE2-E9A4-4DBE-9703-C19FDC64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4E4F7-C2CC-4BA1-84B4-5F65CF3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882BF-BD3D-4DA0-8407-3309E1D8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6355-7A2C-44BC-9CD2-5D5560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8CD5B-286D-4A46-97A5-3ACD7CD1F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DBABD-3991-49EF-A22F-2FCD1C869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EAB48-04D7-4256-8184-508A660A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3F302-7DE3-4B9E-AA28-E3308AF7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7CF8-4B36-4E66-BF51-6B0F785E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AE613-F2BC-4C80-9BAB-162D68A0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EDB9-66CF-46B1-9509-466DA3AF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C09D-A75C-4651-B51A-AEBFDD198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2F0A-8324-4208-AF8B-B09E4CFA67E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97DE-33D2-4C53-980D-F12D7B4DB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921EE-D1AC-4195-A25E-4706CBE93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6E0oT6pDPp" TargetMode="External"/><Relationship Id="rId2" Type="http://schemas.openxmlformats.org/officeDocument/2006/relationships/hyperlink" Target="https://t.co/mu8fHj1V5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.co/eLiMbwhD5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28DD362E-6694-4B9D-928A-DCA8B08293C1}"/>
              </a:ext>
            </a:extLst>
          </p:cNvPr>
          <p:cNvSpPr/>
          <p:nvPr/>
        </p:nvSpPr>
        <p:spPr>
          <a:xfrm>
            <a:off x="4716699" y="2109082"/>
            <a:ext cx="2226115" cy="3704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jeffshore.com/wp-content/uploads/2012/08/3118711607-1-350x223.gif">
            <a:extLst>
              <a:ext uri="{FF2B5EF4-FFF2-40B4-BE49-F238E27FC236}">
                <a16:creationId xmlns:a16="http://schemas.microsoft.com/office/drawing/2014/main" id="{3E8A9C60-5460-4637-8298-8E65FB94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16" y="1231800"/>
            <a:ext cx="1335411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oll dancing GIF">
            <a:extLst>
              <a:ext uri="{FF2B5EF4-FFF2-40B4-BE49-F238E27FC236}">
                <a16:creationId xmlns:a16="http://schemas.microsoft.com/office/drawing/2014/main" id="{B974D3B3-A077-4E1A-85B0-9C53DAD6CF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22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roll dancing GIF">
            <a:extLst>
              <a:ext uri="{FF2B5EF4-FFF2-40B4-BE49-F238E27FC236}">
                <a16:creationId xmlns:a16="http://schemas.microsoft.com/office/drawing/2014/main" id="{9FE42726-33D9-4D3D-A2B0-6E7BC57AD1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6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roll dancing GIF">
            <a:extLst>
              <a:ext uri="{FF2B5EF4-FFF2-40B4-BE49-F238E27FC236}">
                <a16:creationId xmlns:a16="http://schemas.microsoft.com/office/drawing/2014/main" id="{DDBD98C7-5B4B-4CC7-984C-F8BAD8A0E4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0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twitter logo">
            <a:extLst>
              <a:ext uri="{FF2B5EF4-FFF2-40B4-BE49-F238E27FC236}">
                <a16:creationId xmlns:a16="http://schemas.microsoft.com/office/drawing/2014/main" id="{FF9E44DA-0AD0-4E12-9B2B-AFC7FDBE65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0193" y="35607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twitter logo">
            <a:extLst>
              <a:ext uri="{FF2B5EF4-FFF2-40B4-BE49-F238E27FC236}">
                <a16:creationId xmlns:a16="http://schemas.microsoft.com/office/drawing/2014/main" id="{7C588831-98EA-4788-AB68-CAF0609B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33" y="3505200"/>
            <a:ext cx="956064" cy="9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6C03DC-2E09-4A8E-BCC6-18CD6BFC9A54}"/>
              </a:ext>
            </a:extLst>
          </p:cNvPr>
          <p:cNvCxnSpPr>
            <a:cxnSpLocks/>
          </p:cNvCxnSpPr>
          <p:nvPr/>
        </p:nvCxnSpPr>
        <p:spPr>
          <a:xfrm>
            <a:off x="1736049" y="2554907"/>
            <a:ext cx="0" cy="825967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rian George No GIF">
            <a:extLst>
              <a:ext uri="{FF2B5EF4-FFF2-40B4-BE49-F238E27FC236}">
                <a16:creationId xmlns:a16="http://schemas.microsoft.com/office/drawing/2014/main" id="{05BB35DA-30C1-4518-82CA-6F3FBC1EFC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" y="5610711"/>
            <a:ext cx="1443560" cy="10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A2130C-7188-4010-BC4C-B56C27670079}"/>
              </a:ext>
            </a:extLst>
          </p:cNvPr>
          <p:cNvCxnSpPr>
            <a:cxnSpLocks/>
          </p:cNvCxnSpPr>
          <p:nvPr/>
        </p:nvCxnSpPr>
        <p:spPr>
          <a:xfrm>
            <a:off x="1787176" y="4574777"/>
            <a:ext cx="0" cy="922421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48F621F-6CA8-4BDE-ADFF-3917DA6F0DE9}"/>
              </a:ext>
            </a:extLst>
          </p:cNvPr>
          <p:cNvCxnSpPr>
            <a:cxnSpLocks/>
            <a:stCxn id="1036" idx="1"/>
            <a:endCxn id="1034" idx="1"/>
          </p:cNvCxnSpPr>
          <p:nvPr/>
        </p:nvCxnSpPr>
        <p:spPr>
          <a:xfrm rot="10800000" flipH="1">
            <a:off x="1065395" y="3983233"/>
            <a:ext cx="207537" cy="2137433"/>
          </a:xfrm>
          <a:prstGeom prst="bentConnector3">
            <a:avLst>
              <a:gd name="adj1" fmla="val -231893"/>
            </a:avLst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F944E8B0-F97A-4A63-B356-A31AA0C16086}"/>
              </a:ext>
            </a:extLst>
          </p:cNvPr>
          <p:cNvSpPr txBox="1"/>
          <p:nvPr/>
        </p:nvSpPr>
        <p:spPr>
          <a:xfrm>
            <a:off x="695233" y="2093242"/>
            <a:ext cx="19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Internet Research Agency</a:t>
            </a:r>
          </a:p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 St Petersburg, Russia</a:t>
            </a:r>
          </a:p>
        </p:txBody>
      </p:sp>
      <p:pic>
        <p:nvPicPr>
          <p:cNvPr id="1038" name="Picture 14" descr="Image result for clemson university logo">
            <a:extLst>
              <a:ext uri="{FF2B5EF4-FFF2-40B4-BE49-F238E27FC236}">
                <a16:creationId xmlns:a16="http://schemas.microsoft.com/office/drawing/2014/main" id="{7A85A61E-8FEF-41DF-B67B-BC03F89B2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45" y="2951524"/>
            <a:ext cx="822221" cy="7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alesforce social logo">
            <a:extLst>
              <a:ext uri="{FF2B5EF4-FFF2-40B4-BE49-F238E27FC236}">
                <a16:creationId xmlns:a16="http://schemas.microsoft.com/office/drawing/2014/main" id="{E56C000B-B6DC-426C-B744-07D59689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45" y="4836760"/>
            <a:ext cx="1405113" cy="79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Graphic 1040" descr="Gears">
            <a:extLst>
              <a:ext uri="{FF2B5EF4-FFF2-40B4-BE49-F238E27FC236}">
                <a16:creationId xmlns:a16="http://schemas.microsoft.com/office/drawing/2014/main" id="{78AEFBBA-9B48-4F38-880E-5577D81BB1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7201" y="3865508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A9F1C8-6045-47A1-8698-498C0E3F0253}"/>
              </a:ext>
            </a:extLst>
          </p:cNvPr>
          <p:cNvCxnSpPr>
            <a:cxnSpLocks/>
          </p:cNvCxnSpPr>
          <p:nvPr/>
        </p:nvCxnSpPr>
        <p:spPr>
          <a:xfrm>
            <a:off x="2796760" y="3897471"/>
            <a:ext cx="1216330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0CA82760-640B-4B6C-BAF0-989ED6E41BB0}"/>
              </a:ext>
            </a:extLst>
          </p:cNvPr>
          <p:cNvSpPr/>
          <p:nvPr/>
        </p:nvSpPr>
        <p:spPr>
          <a:xfrm>
            <a:off x="5060690" y="225415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Darren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E80780C1-9ED4-47E5-9FDB-87474C968B42}"/>
              </a:ext>
            </a:extLst>
          </p:cNvPr>
          <p:cNvSpPr/>
          <p:nvPr/>
        </p:nvSpPr>
        <p:spPr>
          <a:xfrm>
            <a:off x="5004379" y="2544823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Patrick Warren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049" name="Picture 18" descr="Image result for fivethirtyeight logo">
            <a:extLst>
              <a:ext uri="{FF2B5EF4-FFF2-40B4-BE49-F238E27FC236}">
                <a16:creationId xmlns:a16="http://schemas.microsoft.com/office/drawing/2014/main" id="{04CEDED7-D6DC-45D5-BB02-359B6A15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13" y="3510406"/>
            <a:ext cx="2053327" cy="128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507EBCD-37C8-4452-9640-0FAF7D732C42}"/>
              </a:ext>
            </a:extLst>
          </p:cNvPr>
          <p:cNvCxnSpPr>
            <a:cxnSpLocks/>
          </p:cNvCxnSpPr>
          <p:nvPr/>
        </p:nvCxnSpPr>
        <p:spPr>
          <a:xfrm>
            <a:off x="7310504" y="3881631"/>
            <a:ext cx="1235243" cy="1584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7CF3942-2B6C-4EEB-AED7-F9D1A7260CD3}"/>
              </a:ext>
            </a:extLst>
          </p:cNvPr>
          <p:cNvSpPr/>
          <p:nvPr/>
        </p:nvSpPr>
        <p:spPr>
          <a:xfrm>
            <a:off x="7378820" y="516650"/>
            <a:ext cx="44358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2,973,371 Tweets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E2F3B0F5-96ED-468E-95BE-45DC4FDCD97C}"/>
              </a:ext>
            </a:extLst>
          </p:cNvPr>
          <p:cNvSpPr/>
          <p:nvPr/>
        </p:nvSpPr>
        <p:spPr>
          <a:xfrm>
            <a:off x="7565623" y="1211888"/>
            <a:ext cx="3687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2,848 Handles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E7DCF8-8A56-4264-AFDE-C555096971F6}"/>
              </a:ext>
            </a:extLst>
          </p:cNvPr>
          <p:cNvCxnSpPr>
            <a:cxnSpLocks/>
          </p:cNvCxnSpPr>
          <p:nvPr/>
        </p:nvCxnSpPr>
        <p:spPr>
          <a:xfrm flipV="1">
            <a:off x="9515273" y="2204043"/>
            <a:ext cx="0" cy="1009466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4ED368B-23DB-4A53-B1B6-D5DF9A09EAB9}"/>
              </a:ext>
            </a:extLst>
          </p:cNvPr>
          <p:cNvSpPr txBox="1"/>
          <p:nvPr/>
        </p:nvSpPr>
        <p:spPr>
          <a:xfrm>
            <a:off x="2663198" y="5705165"/>
            <a:ext cx="1216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Twitter deletes tweets and accounts of some known trolls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AA6401-2C26-40A8-A37A-D8E784EDF940}"/>
              </a:ext>
            </a:extLst>
          </p:cNvPr>
          <p:cNvSpPr txBox="1"/>
          <p:nvPr/>
        </p:nvSpPr>
        <p:spPr>
          <a:xfrm>
            <a:off x="5168517" y="5816901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Bahnschrift SemiCondensed" panose="020B0502040204020203" pitchFamily="34" charset="0"/>
              </a:rPr>
              <a:t>Linvill</a:t>
            </a:r>
            <a:r>
              <a:rPr lang="en-US" sz="1200" dirty="0">
                <a:latin typeface="Bahnschrift SemiCondensed" panose="020B0502040204020203" pitchFamily="34" charset="0"/>
              </a:rPr>
              <a:t> &amp; </a:t>
            </a:r>
            <a:r>
              <a:rPr lang="en-US" sz="1200" dirty="0" err="1">
                <a:latin typeface="Bahnschrift SemiCondensed" panose="020B0502040204020203" pitchFamily="34" charset="0"/>
              </a:rPr>
              <a:t>Waren</a:t>
            </a:r>
            <a:r>
              <a:rPr lang="en-US" sz="1200" dirty="0">
                <a:latin typeface="Bahnschrift SemiCondensed" panose="020B0502040204020203" pitchFamily="34" charset="0"/>
              </a:rPr>
              <a:t> harvest, recreate, and categorize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E429F4-88A0-4B83-A316-47A628EDF2EF}"/>
              </a:ext>
            </a:extLst>
          </p:cNvPr>
          <p:cNvSpPr txBox="1"/>
          <p:nvPr/>
        </p:nvSpPr>
        <p:spPr>
          <a:xfrm>
            <a:off x="9809938" y="2567178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FiveThirtyEight releases tweet data on July 31, 2018</a:t>
            </a:r>
          </a:p>
        </p:txBody>
      </p:sp>
    </p:spTree>
    <p:extLst>
      <p:ext uri="{BB962C8B-B14F-4D97-AF65-F5344CB8AC3E}">
        <p14:creationId xmlns:p14="http://schemas.microsoft.com/office/powerpoint/2010/main" val="75630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D7C7E7-30C2-442E-BA4E-CD5942642DE9}"/>
              </a:ext>
            </a:extLst>
          </p:cNvPr>
          <p:cNvSpPr/>
          <p:nvPr/>
        </p:nvSpPr>
        <p:spPr>
          <a:xfrm>
            <a:off x="3012090" y="202787"/>
            <a:ext cx="46618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Tweet Topic Analysis</a:t>
            </a:r>
          </a:p>
        </p:txBody>
      </p:sp>
      <p:pic>
        <p:nvPicPr>
          <p:cNvPr id="7" name="Picture 10" descr="Image result for twitter logo">
            <a:extLst>
              <a:ext uri="{FF2B5EF4-FFF2-40B4-BE49-F238E27FC236}">
                <a16:creationId xmlns:a16="http://schemas.microsoft.com/office/drawing/2014/main" id="{23E89E04-AB75-478D-85E4-DC335BC04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034" y="2105102"/>
            <a:ext cx="956064" cy="9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DF0058-263E-4926-BE79-342B84B27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621" y="1707161"/>
            <a:ext cx="3325493" cy="21449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838F66-76B1-4C80-AD6B-903048365266}"/>
              </a:ext>
            </a:extLst>
          </p:cNvPr>
          <p:cNvSpPr/>
          <p:nvPr/>
        </p:nvSpPr>
        <p:spPr>
          <a:xfrm>
            <a:off x="302619" y="1695143"/>
            <a:ext cx="31169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Latent Dirichlet Allocation (LDA) is a mathematical method for finding the mixture of words that is associated with each topic while also determining the mixture of topics that describes each document.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C2CCF9-4590-4810-AB1F-8E78E81D9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960" y="1695143"/>
            <a:ext cx="1957984" cy="213154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F2A9F-51EA-48E6-80AF-2FED55E2EE59}"/>
              </a:ext>
            </a:extLst>
          </p:cNvPr>
          <p:cNvCxnSpPr>
            <a:cxnSpLocks/>
          </p:cNvCxnSpPr>
          <p:nvPr/>
        </p:nvCxnSpPr>
        <p:spPr>
          <a:xfrm>
            <a:off x="4863554" y="2612987"/>
            <a:ext cx="672950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D3F533-B9D6-4595-8067-9D79B7E97036}"/>
              </a:ext>
            </a:extLst>
          </p:cNvPr>
          <p:cNvCxnSpPr>
            <a:cxnSpLocks/>
          </p:cNvCxnSpPr>
          <p:nvPr/>
        </p:nvCxnSpPr>
        <p:spPr>
          <a:xfrm>
            <a:off x="7774580" y="2612987"/>
            <a:ext cx="672950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D67D79-8925-46F1-ABB5-7D8C57DCE19F}"/>
              </a:ext>
            </a:extLst>
          </p:cNvPr>
          <p:cNvSpPr txBox="1"/>
          <p:nvPr/>
        </p:nvSpPr>
        <p:spPr>
          <a:xfrm>
            <a:off x="9226810" y="1306260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Topic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33346F-AA8B-4881-B391-7FA6A32B17B3}"/>
              </a:ext>
            </a:extLst>
          </p:cNvPr>
          <p:cNvSpPr txBox="1"/>
          <p:nvPr/>
        </p:nvSpPr>
        <p:spPr>
          <a:xfrm>
            <a:off x="10648054" y="1306260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Topic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1E81B5-12DA-451E-BDEF-98F7E93EFA2F}"/>
              </a:ext>
            </a:extLst>
          </p:cNvPr>
          <p:cNvSpPr/>
          <p:nvPr/>
        </p:nvSpPr>
        <p:spPr>
          <a:xfrm>
            <a:off x="5581275" y="1347296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R Topic Models Package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DD6902-0053-4C6F-8288-8258E0EB4003}"/>
              </a:ext>
            </a:extLst>
          </p:cNvPr>
          <p:cNvSpPr/>
          <p:nvPr/>
        </p:nvSpPr>
        <p:spPr>
          <a:xfrm>
            <a:off x="302619" y="5242860"/>
            <a:ext cx="1651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Word Clouds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9F4874-E3DF-490D-B361-89C7CDDB6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2952" y="4461411"/>
            <a:ext cx="3394154" cy="235037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6174F7-30F9-4C21-A55B-60DD0AC9087B}"/>
              </a:ext>
            </a:extLst>
          </p:cNvPr>
          <p:cNvCxnSpPr>
            <a:cxnSpLocks/>
          </p:cNvCxnSpPr>
          <p:nvPr/>
        </p:nvCxnSpPr>
        <p:spPr>
          <a:xfrm>
            <a:off x="302619" y="4300559"/>
            <a:ext cx="1135349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28893B-4D47-4C62-B717-77D816D02A8B}"/>
              </a:ext>
            </a:extLst>
          </p:cNvPr>
          <p:cNvCxnSpPr>
            <a:cxnSpLocks/>
          </p:cNvCxnSpPr>
          <p:nvPr/>
        </p:nvCxnSpPr>
        <p:spPr>
          <a:xfrm>
            <a:off x="481828" y="1276947"/>
            <a:ext cx="1117428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55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E03139D-8751-40BD-8037-D780F710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1" y="1356399"/>
            <a:ext cx="3715135" cy="23962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151C75-05A7-4AFB-BA9E-542763EA59C9}"/>
              </a:ext>
            </a:extLst>
          </p:cNvPr>
          <p:cNvSpPr txBox="1"/>
          <p:nvPr/>
        </p:nvSpPr>
        <p:spPr>
          <a:xfrm>
            <a:off x="796338" y="940418"/>
            <a:ext cx="2847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Condensed" panose="020B0502040204020203" pitchFamily="34" charset="0"/>
              </a:rPr>
              <a:t>July 20-24, 2015 (Right Trolls)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70C66F-A86A-497A-983B-D7497F0C2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1" y="1324902"/>
            <a:ext cx="3851928" cy="24844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579487-98BA-42F6-B098-D363E1C56791}"/>
              </a:ext>
            </a:extLst>
          </p:cNvPr>
          <p:cNvSpPr txBox="1"/>
          <p:nvPr/>
        </p:nvSpPr>
        <p:spPr>
          <a:xfrm>
            <a:off x="4752602" y="945685"/>
            <a:ext cx="2900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Condensed" panose="020B0502040204020203" pitchFamily="34" charset="0"/>
              </a:rPr>
              <a:t>Mar 21-23, 2016 (Right Trolls)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541F7E-5A80-4F57-9FC3-B9DCA907C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769" y="1324902"/>
            <a:ext cx="3763969" cy="24277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7EE929-CE65-4398-B545-7CCCBB85939B}"/>
              </a:ext>
            </a:extLst>
          </p:cNvPr>
          <p:cNvSpPr txBox="1"/>
          <p:nvPr/>
        </p:nvSpPr>
        <p:spPr>
          <a:xfrm>
            <a:off x="8910536" y="946981"/>
            <a:ext cx="3060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Condensed" panose="020B0502040204020203" pitchFamily="34" charset="0"/>
              </a:rPr>
              <a:t>Sep 11-30, 2016 (Right Trolls)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DB40842-AF91-486F-9B1A-56DBAFB3E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893" y="4432240"/>
            <a:ext cx="3715135" cy="23962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162A81-C566-48E4-BA46-C72BE2BF12E4}"/>
              </a:ext>
            </a:extLst>
          </p:cNvPr>
          <p:cNvSpPr txBox="1"/>
          <p:nvPr/>
        </p:nvSpPr>
        <p:spPr>
          <a:xfrm>
            <a:off x="4752602" y="4062908"/>
            <a:ext cx="3498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Condensed" panose="020B0502040204020203" pitchFamily="34" charset="0"/>
              </a:rPr>
              <a:t>July 28 – Aug 26, 2017 (Right Trolls)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806D5E2-2479-4660-B7BD-7128703E6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23" y="4388124"/>
            <a:ext cx="3851928" cy="24844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9D359E-5DB1-4B2A-917C-F57868E81507}"/>
              </a:ext>
            </a:extLst>
          </p:cNvPr>
          <p:cNvSpPr txBox="1"/>
          <p:nvPr/>
        </p:nvSpPr>
        <p:spPr>
          <a:xfrm>
            <a:off x="1062620" y="4018792"/>
            <a:ext cx="2756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Condensed" panose="020B0502040204020203" pitchFamily="34" charset="0"/>
              </a:rPr>
              <a:t>Oct 5-8, 2016 (Left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6B743F-53C6-496E-9C35-F64D36119AC6}"/>
              </a:ext>
            </a:extLst>
          </p:cNvPr>
          <p:cNvSpPr/>
          <p:nvPr/>
        </p:nvSpPr>
        <p:spPr>
          <a:xfrm>
            <a:off x="775593" y="103112"/>
            <a:ext cx="10263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</p:spTree>
    <p:extLst>
      <p:ext uri="{BB962C8B-B14F-4D97-AF65-F5344CB8AC3E}">
        <p14:creationId xmlns:p14="http://schemas.microsoft.com/office/powerpoint/2010/main" val="185822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B14447-0FBD-402F-ABE3-4C25E1827A6B}"/>
              </a:ext>
            </a:extLst>
          </p:cNvPr>
          <p:cNvSpPr/>
          <p:nvPr/>
        </p:nvSpPr>
        <p:spPr>
          <a:xfrm>
            <a:off x="895350" y="314236"/>
            <a:ext cx="10077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Topics, sentiment, and emotional appeal used by Left and Right trolls in peak periods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3B2A4-BEF8-4D76-8155-741DF309DDCE}"/>
              </a:ext>
            </a:extLst>
          </p:cNvPr>
          <p:cNvSpPr txBox="1"/>
          <p:nvPr/>
        </p:nvSpPr>
        <p:spPr>
          <a:xfrm>
            <a:off x="895350" y="1676400"/>
            <a:ext cx="105727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Total sentiment/emotion was obviously influenced the most by daily tweet volume so averages per tweet were used instead – this created its own imprecision when tweet volumes were low and no statistical correction was made for this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Differences in emotion weren’t exclusive to peak tweet periods but reflective of longer periods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Fear and Surprise emotions trended slightly higher for Right trolls while Joy trended slightly higher for Left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Negative and Positive sentiment both trended up over the period, possibly indicating more extreme positions of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Positive sentiment increased at twice the rate for Left Trolls than for Right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Left Trolls started with a higher degree of negative sentiment but were overtaken by Right Trolls shortly after the Nov 2016 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in Mar 22, 2016 around the time of terror attacks in Brussels showed strong anti-Islamic bias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 topics around the Aug 11-12 Charlottesville, VA Unite the Right rally and subsequent riots were reflective of the events of that period…however there is a period of tweet volume by Right Trolls leading up to the rally date that looks suspicious and needs further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48002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914400" y="438835"/>
            <a:ext cx="9848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Bahnschrift SemiCondensed" panose="020B0502040204020203" pitchFamily="34" charset="0"/>
              </a:rPr>
              <a:t> Topics, sentiment, and emotional appeal by time of day</a:t>
            </a:r>
          </a:p>
        </p:txBody>
      </p:sp>
    </p:spTree>
    <p:extLst>
      <p:ext uri="{BB962C8B-B14F-4D97-AF65-F5344CB8AC3E}">
        <p14:creationId xmlns:p14="http://schemas.microsoft.com/office/powerpoint/2010/main" val="257925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4C350C-E30B-4D73-98B9-A2D9E1ABEDCF}"/>
              </a:ext>
            </a:extLst>
          </p:cNvPr>
          <p:cNvSpPr/>
          <p:nvPr/>
        </p:nvSpPr>
        <p:spPr>
          <a:xfrm>
            <a:off x="8451848" y="1038554"/>
            <a:ext cx="3102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Right Trolls (617)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322C7-57F1-48EC-B99F-01339CE4880F}"/>
              </a:ext>
            </a:extLst>
          </p:cNvPr>
          <p:cNvSpPr/>
          <p:nvPr/>
        </p:nvSpPr>
        <p:spPr>
          <a:xfrm>
            <a:off x="281998" y="1038554"/>
            <a:ext cx="2961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Left Trolls (230)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452C3-67FD-4BB8-A819-ED8F29FD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11" y="1676790"/>
            <a:ext cx="1434666" cy="1547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A6EBF1-7B86-40FF-AB18-8A91E413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330153" y="1676790"/>
            <a:ext cx="1434665" cy="15479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9391A6-2082-464E-94EA-EEC8495BDAF6}"/>
              </a:ext>
            </a:extLst>
          </p:cNvPr>
          <p:cNvSpPr/>
          <p:nvPr/>
        </p:nvSpPr>
        <p:spPr>
          <a:xfrm>
            <a:off x="8654965" y="3184338"/>
            <a:ext cx="33997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Nativist, right-leaning populist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Uniformly support Donald Trump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Denigrate the Democratic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Regularly employ “Make America Great Again”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Derisive of mainstream and moderate republicans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Often with profile pictures of attractive young women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87D40-2A5A-4DCF-AF62-3C6A3449CF19}"/>
              </a:ext>
            </a:extLst>
          </p:cNvPr>
          <p:cNvSpPr/>
          <p:nvPr/>
        </p:nvSpPr>
        <p:spPr>
          <a:xfrm>
            <a:off x="2632001" y="102375"/>
            <a:ext cx="74446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Linvill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&amp; Warren Troll Categories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799E4-E493-4AE0-A341-49BC74C87401}"/>
              </a:ext>
            </a:extLst>
          </p:cNvPr>
          <p:cNvSpPr/>
          <p:nvPr/>
        </p:nvSpPr>
        <p:spPr>
          <a:xfrm>
            <a:off x="5051621" y="4908307"/>
            <a:ext cx="1386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Others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35041E-0BB1-484B-A84C-C2FD4021808D}"/>
              </a:ext>
            </a:extLst>
          </p:cNvPr>
          <p:cNvSpPr/>
          <p:nvPr/>
        </p:nvSpPr>
        <p:spPr>
          <a:xfrm>
            <a:off x="4679120" y="5482204"/>
            <a:ext cx="2632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Hashtag Gamer (110)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Fearmonger (122)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News Feed (54)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01B3E1F-866E-445A-A167-62E0BAD8C2A4}"/>
              </a:ext>
            </a:extLst>
          </p:cNvPr>
          <p:cNvSpPr/>
          <p:nvPr/>
        </p:nvSpPr>
        <p:spPr>
          <a:xfrm>
            <a:off x="3681785" y="2889326"/>
            <a:ext cx="2186071" cy="1726173"/>
          </a:xfrm>
          <a:prstGeom prst="wedgeRectCallout">
            <a:avLst>
              <a:gd name="adj1" fmla="val -115307"/>
              <a:gd name="adj2" fmla="val -836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Good Night Warriors! Remember White Supremacy Must be Destroyed Globally in order for True Peace &amp; Real Justice to Reign. https://t.co/eLiMbwhD5L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A4A22122-63F5-48FC-99A4-C08A43C538CB}"/>
              </a:ext>
            </a:extLst>
          </p:cNvPr>
          <p:cNvSpPr/>
          <p:nvPr/>
        </p:nvSpPr>
        <p:spPr>
          <a:xfrm>
            <a:off x="3655750" y="1035250"/>
            <a:ext cx="2089330" cy="1726172"/>
          </a:xfrm>
          <a:prstGeom prst="wedgeRectCallout">
            <a:avLst>
              <a:gd name="adj1" fmla="val -116084"/>
              <a:gd name="adj2" fmla="val 212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@4mysquad And so #BLM is called a "hate group" while cops sworn to serve and protect commit murder, torture, aggravated assault and theft.'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E19179AC-D538-4080-949F-6276CC48ECA4}"/>
              </a:ext>
            </a:extLst>
          </p:cNvPr>
          <p:cNvSpPr/>
          <p:nvPr/>
        </p:nvSpPr>
        <p:spPr>
          <a:xfrm>
            <a:off x="5972814" y="2766995"/>
            <a:ext cx="2186072" cy="1547928"/>
          </a:xfrm>
          <a:prstGeom prst="wedgeRectCallout">
            <a:avLst>
              <a:gd name="adj1" fmla="val 108706"/>
              <a:gd name="adj2" fmla="val -807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RT mb141bar: Dear Lord, protect, guide, bless our President Trump. Please save us from those attempting to harm him  https://t.co/mu8fHj1V50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FE6116D-ED12-4505-883A-410594085E50}"/>
              </a:ext>
            </a:extLst>
          </p:cNvPr>
          <p:cNvSpPr/>
          <p:nvPr/>
        </p:nvSpPr>
        <p:spPr>
          <a:xfrm>
            <a:off x="5942795" y="1052249"/>
            <a:ext cx="2186072" cy="1547928"/>
          </a:xfrm>
          <a:prstGeom prst="wedgeRectCallout">
            <a:avLst>
              <a:gd name="adj1" fmla="val 110768"/>
              <a:gd name="adj2" fmla="val 30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Another example of how all liberals are hateful, corrupt, lying, evil, deceitful, hypocritical, despicable pieces of s*** like @</a:t>
            </a:r>
            <a:r>
              <a:rPr lang="en-US" sz="1400" dirty="0" err="1">
                <a:solidFill>
                  <a:schemeClr val="tx1"/>
                </a:solidFill>
              </a:rPr>
              <a:t>HussamA</a:t>
            </a:r>
            <a:r>
              <a:rPr lang="en-US" sz="1400" dirty="0">
                <a:solidFill>
                  <a:schemeClr val="tx1"/>
                </a:solidFill>
              </a:rPr>
              <a:t> https://t.co/6E0oT6pDPp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4E6A7-EEB6-47BC-B01D-6A0A44A49986}"/>
              </a:ext>
            </a:extLst>
          </p:cNvPr>
          <p:cNvSpPr/>
          <p:nvPr/>
        </p:nvSpPr>
        <p:spPr>
          <a:xfrm>
            <a:off x="182703" y="3184338"/>
            <a:ext cx="33041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Socially liberal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Primarily focused on racial identity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Often mimicked the Black Lives Matter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Attacked mainstream democratic politicians, particularly Hillary Clinton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Supportive of Bernie Sanders</a:t>
            </a:r>
          </a:p>
        </p:txBody>
      </p:sp>
    </p:spTree>
    <p:extLst>
      <p:ext uri="{BB962C8B-B14F-4D97-AF65-F5344CB8AC3E}">
        <p14:creationId xmlns:p14="http://schemas.microsoft.com/office/powerpoint/2010/main" val="257023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36349-44FD-42EC-AB5C-CD84AD21DB72}"/>
              </a:ext>
            </a:extLst>
          </p:cNvPr>
          <p:cNvSpPr txBox="1"/>
          <p:nvPr/>
        </p:nvSpPr>
        <p:spPr>
          <a:xfrm>
            <a:off x="1206265" y="1085850"/>
            <a:ext cx="101475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SemiCondensed" panose="020B0502040204020203" pitchFamily="34" charset="0"/>
              </a:rPr>
              <a:t>Building off </a:t>
            </a:r>
            <a:r>
              <a:rPr lang="en-US" sz="4000" dirty="0" err="1">
                <a:latin typeface="Bahnschrift SemiCondensed" panose="020B0502040204020203" pitchFamily="34" charset="0"/>
              </a:rPr>
              <a:t>Linvill</a:t>
            </a:r>
            <a:r>
              <a:rPr lang="en-US" sz="4000" dirty="0">
                <a:latin typeface="Bahnschrift SemiCondensed" panose="020B0502040204020203" pitchFamily="34" charset="0"/>
              </a:rPr>
              <a:t> and Warren’s categorization, what can we learn about :</a:t>
            </a:r>
          </a:p>
          <a:p>
            <a:endParaRPr lang="en-US" sz="4000" dirty="0">
              <a:latin typeface="Bahnschrift SemiCondensed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sz="4000" dirty="0">
                <a:latin typeface="Bahnschrift SemiCondensed" panose="020B0502040204020203" pitchFamily="34" charset="0"/>
              </a:rPr>
              <a:t>The topics, sentiment, and emotional appeal used by Left and Right trolls in peak periods</a:t>
            </a:r>
          </a:p>
          <a:p>
            <a:pPr marL="457200" indent="-457200">
              <a:buAutoNum type="arabicPeriod"/>
            </a:pPr>
            <a:r>
              <a:rPr lang="en-US" sz="4000" dirty="0">
                <a:latin typeface="Bahnschrift SemiCondensed" panose="020B0502040204020203" pitchFamily="34" charset="0"/>
              </a:rPr>
              <a:t> Whether topics, sentiment, and emotional appeal differed by time of day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527614-8D0A-4EA5-B0E1-D875E91C2C2D}"/>
              </a:ext>
            </a:extLst>
          </p:cNvPr>
          <p:cNvSpPr/>
          <p:nvPr/>
        </p:nvSpPr>
        <p:spPr>
          <a:xfrm>
            <a:off x="571500" y="876300"/>
            <a:ext cx="11049000" cy="52387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2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3C593A10-CD23-45C9-9A45-7D91A54EB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6" y="1007704"/>
            <a:ext cx="11009373" cy="55249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A536DB-E30D-4894-8550-D8ADE17C926D}"/>
              </a:ext>
            </a:extLst>
          </p:cNvPr>
          <p:cNvSpPr/>
          <p:nvPr/>
        </p:nvSpPr>
        <p:spPr>
          <a:xfrm>
            <a:off x="1559086" y="238263"/>
            <a:ext cx="79704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IRA Troll Tweets Dec 2014 – Dec 2018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72382BD5-F533-414E-8245-6B4CB8A71472}"/>
              </a:ext>
            </a:extLst>
          </p:cNvPr>
          <p:cNvSpPr/>
          <p:nvPr/>
        </p:nvSpPr>
        <p:spPr>
          <a:xfrm>
            <a:off x="1517663" y="2340429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33052"/>
              <a:gd name="adj4" fmla="val 152143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1DAC9D15-ABDF-4938-A985-1C164184AC39}"/>
              </a:ext>
            </a:extLst>
          </p:cNvPr>
          <p:cNvSpPr/>
          <p:nvPr/>
        </p:nvSpPr>
        <p:spPr>
          <a:xfrm>
            <a:off x="3490154" y="3059340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54515"/>
              <a:gd name="adj4" fmla="val 138809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DCD0828A-59C3-4E0C-8CAB-CBA735F5E00E}"/>
              </a:ext>
            </a:extLst>
          </p:cNvPr>
          <p:cNvSpPr/>
          <p:nvPr/>
        </p:nvSpPr>
        <p:spPr>
          <a:xfrm>
            <a:off x="4718063" y="2475412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36954"/>
              <a:gd name="adj4" fmla="val 156905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4B2D0962-487B-411B-9298-C34E7138FC27}"/>
              </a:ext>
            </a:extLst>
          </p:cNvPr>
          <p:cNvSpPr/>
          <p:nvPr/>
        </p:nvSpPr>
        <p:spPr>
          <a:xfrm>
            <a:off x="5087112" y="1271279"/>
            <a:ext cx="914400" cy="446314"/>
          </a:xfrm>
          <a:prstGeom prst="borderCallout1">
            <a:avLst>
              <a:gd name="adj1" fmla="val 26969"/>
              <a:gd name="adj2" fmla="val 99286"/>
              <a:gd name="adj3" fmla="val 59393"/>
              <a:gd name="adj4" fmla="val 12738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391459BA-312C-4224-9B8D-0D5F2085FC51}"/>
              </a:ext>
            </a:extLst>
          </p:cNvPr>
          <p:cNvSpPr/>
          <p:nvPr/>
        </p:nvSpPr>
        <p:spPr>
          <a:xfrm>
            <a:off x="7348052" y="1271279"/>
            <a:ext cx="1073136" cy="446314"/>
          </a:xfrm>
          <a:prstGeom prst="borderCallout1">
            <a:avLst>
              <a:gd name="adj1" fmla="val 23067"/>
              <a:gd name="adj2" fmla="val 99879"/>
              <a:gd name="adj3" fmla="val -3047"/>
              <a:gd name="adj4" fmla="val 12164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</p:spTree>
    <p:extLst>
      <p:ext uri="{BB962C8B-B14F-4D97-AF65-F5344CB8AC3E}">
        <p14:creationId xmlns:p14="http://schemas.microsoft.com/office/powerpoint/2010/main" val="332243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E3E63C-B491-4192-9DDB-535219FFA8C3}"/>
              </a:ext>
            </a:extLst>
          </p:cNvPr>
          <p:cNvSpPr/>
          <p:nvPr/>
        </p:nvSpPr>
        <p:spPr>
          <a:xfrm>
            <a:off x="2713503" y="247262"/>
            <a:ext cx="67649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Sentiment &amp; Emotion Analysis 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947591-1A85-465B-BD90-BA4FA397C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5814"/>
              </p:ext>
            </p:extLst>
          </p:nvPr>
        </p:nvGraphicFramePr>
        <p:xfrm>
          <a:off x="533398" y="2009775"/>
          <a:ext cx="11125201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5731">
                  <a:extLst>
                    <a:ext uri="{9D8B030D-6E8A-4147-A177-3AD203B41FA5}">
                      <a16:colId xmlns:a16="http://schemas.microsoft.com/office/drawing/2014/main" val="2296564455"/>
                    </a:ext>
                  </a:extLst>
                </a:gridCol>
                <a:gridCol w="608588">
                  <a:extLst>
                    <a:ext uri="{9D8B030D-6E8A-4147-A177-3AD203B41FA5}">
                      <a16:colId xmlns:a16="http://schemas.microsoft.com/office/drawing/2014/main" val="3337016153"/>
                    </a:ext>
                  </a:extLst>
                </a:gridCol>
                <a:gridCol w="806732">
                  <a:extLst>
                    <a:ext uri="{9D8B030D-6E8A-4147-A177-3AD203B41FA5}">
                      <a16:colId xmlns:a16="http://schemas.microsoft.com/office/drawing/2014/main" val="3864911095"/>
                    </a:ext>
                  </a:extLst>
                </a:gridCol>
                <a:gridCol w="672045">
                  <a:extLst>
                    <a:ext uri="{9D8B030D-6E8A-4147-A177-3AD203B41FA5}">
                      <a16:colId xmlns:a16="http://schemas.microsoft.com/office/drawing/2014/main" val="1262424048"/>
                    </a:ext>
                  </a:extLst>
                </a:gridCol>
                <a:gridCol w="573437">
                  <a:extLst>
                    <a:ext uri="{9D8B030D-6E8A-4147-A177-3AD203B41FA5}">
                      <a16:colId xmlns:a16="http://schemas.microsoft.com/office/drawing/2014/main" val="4207427119"/>
                    </a:ext>
                  </a:extLst>
                </a:gridCol>
                <a:gridCol w="665200">
                  <a:extLst>
                    <a:ext uri="{9D8B030D-6E8A-4147-A177-3AD203B41FA5}">
                      <a16:colId xmlns:a16="http://schemas.microsoft.com/office/drawing/2014/main" val="314516536"/>
                    </a:ext>
                  </a:extLst>
                </a:gridCol>
                <a:gridCol w="761591">
                  <a:extLst>
                    <a:ext uri="{9D8B030D-6E8A-4147-A177-3AD203B41FA5}">
                      <a16:colId xmlns:a16="http://schemas.microsoft.com/office/drawing/2014/main" val="2965383869"/>
                    </a:ext>
                  </a:extLst>
                </a:gridCol>
                <a:gridCol w="784704">
                  <a:extLst>
                    <a:ext uri="{9D8B030D-6E8A-4147-A177-3AD203B41FA5}">
                      <a16:colId xmlns:a16="http://schemas.microsoft.com/office/drawing/2014/main" val="3379147286"/>
                    </a:ext>
                  </a:extLst>
                </a:gridCol>
                <a:gridCol w="646228">
                  <a:extLst>
                    <a:ext uri="{9D8B030D-6E8A-4147-A177-3AD203B41FA5}">
                      <a16:colId xmlns:a16="http://schemas.microsoft.com/office/drawing/2014/main" val="2356887181"/>
                    </a:ext>
                  </a:extLst>
                </a:gridCol>
                <a:gridCol w="652267">
                  <a:extLst>
                    <a:ext uri="{9D8B030D-6E8A-4147-A177-3AD203B41FA5}">
                      <a16:colId xmlns:a16="http://schemas.microsoft.com/office/drawing/2014/main" val="4246627445"/>
                    </a:ext>
                  </a:extLst>
                </a:gridCol>
                <a:gridCol w="891651">
                  <a:extLst>
                    <a:ext uri="{9D8B030D-6E8A-4147-A177-3AD203B41FA5}">
                      <a16:colId xmlns:a16="http://schemas.microsoft.com/office/drawing/2014/main" val="3137824285"/>
                    </a:ext>
                  </a:extLst>
                </a:gridCol>
                <a:gridCol w="767027">
                  <a:extLst>
                    <a:ext uri="{9D8B030D-6E8A-4147-A177-3AD203B41FA5}">
                      <a16:colId xmlns:a16="http://schemas.microsoft.com/office/drawing/2014/main" val="410344122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antici-pation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disgust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joy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sadness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surprise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negative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positive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77362928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400" u="none" strike="noStrike" dirty="0" err="1">
                          <a:effectLst/>
                        </a:rPr>
                        <a:t>Trump.Please</a:t>
                      </a:r>
                      <a:r>
                        <a:rPr lang="en-US" sz="14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400" u="none" strike="noStrike" dirty="0">
                          <a:effectLst/>
                          <a:hlinkClick r:id="rId2"/>
                        </a:rPr>
                        <a:t>https://t.co/mu8fHj1V50</a:t>
                      </a:r>
                      <a:endParaRPr lang="en-US" sz="1400" u="none" strike="noStrike" dirty="0">
                        <a:effectLst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1386880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400" u="none" strike="noStrike" dirty="0" err="1">
                          <a:effectLst/>
                        </a:rPr>
                        <a:t>HussamA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hlinkClick r:id="rId3"/>
                        </a:rPr>
                        <a:t>https://t.co/6E0oT6pDPp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108286192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Good Night Warriors! Remember White Supremacy Must be Destroyed Globally in order for True Peace &amp; Real Justice to Reign. </a:t>
                      </a:r>
                      <a:r>
                        <a:rPr lang="en-US" sz="1400" u="none" strike="noStrike" dirty="0">
                          <a:effectLst/>
                          <a:hlinkClick r:id="rId4"/>
                        </a:rPr>
                        <a:t>https://t.co/eLiMbwhD5L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17985015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@4mysquad And so #BLM is called a "hate group" while cops sworn to serve and protect commit murder, torture, aggravated assault and theft.'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32269410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208CED8-298B-4228-9DEE-618744C0D7A4}"/>
              </a:ext>
            </a:extLst>
          </p:cNvPr>
          <p:cNvSpPr/>
          <p:nvPr/>
        </p:nvSpPr>
        <p:spPr>
          <a:xfrm>
            <a:off x="2835329" y="959241"/>
            <a:ext cx="652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R </a:t>
            </a:r>
            <a:r>
              <a:rPr lang="en-US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Syuzhet</a:t>
            </a:r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Package- 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implements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Saif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Mohammad’s NRC emotion lexicon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BC0A20-C9B8-48FA-BBE8-C23EB1CE25D1}"/>
              </a:ext>
            </a:extLst>
          </p:cNvPr>
          <p:cNvSpPr/>
          <p:nvPr/>
        </p:nvSpPr>
        <p:spPr>
          <a:xfrm>
            <a:off x="3777916" y="1648326"/>
            <a:ext cx="557875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66D78-76BE-4DC4-99EB-F1558FCE623D}"/>
              </a:ext>
            </a:extLst>
          </p:cNvPr>
          <p:cNvSpPr/>
          <p:nvPr/>
        </p:nvSpPr>
        <p:spPr>
          <a:xfrm>
            <a:off x="9994232" y="1648325"/>
            <a:ext cx="1664367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A7613-17AD-4C5C-A6C4-70AC8B75CACA}"/>
              </a:ext>
            </a:extLst>
          </p:cNvPr>
          <p:cNvSpPr/>
          <p:nvPr/>
        </p:nvSpPr>
        <p:spPr>
          <a:xfrm>
            <a:off x="160356" y="2555612"/>
            <a:ext cx="269548" cy="1832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65C6E-05B1-4727-BE49-44FC9F7343B7}"/>
              </a:ext>
            </a:extLst>
          </p:cNvPr>
          <p:cNvSpPr/>
          <p:nvPr/>
        </p:nvSpPr>
        <p:spPr>
          <a:xfrm>
            <a:off x="168882" y="4455994"/>
            <a:ext cx="269548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Left </a:t>
            </a:r>
          </a:p>
        </p:txBody>
      </p:sp>
    </p:spTree>
    <p:extLst>
      <p:ext uri="{BB962C8B-B14F-4D97-AF65-F5344CB8AC3E}">
        <p14:creationId xmlns:p14="http://schemas.microsoft.com/office/powerpoint/2010/main" val="28205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B5AF3FB-C510-418A-B70E-7A23B606AE59}"/>
              </a:ext>
            </a:extLst>
          </p:cNvPr>
          <p:cNvSpPr/>
          <p:nvPr/>
        </p:nvSpPr>
        <p:spPr>
          <a:xfrm>
            <a:off x="634760" y="1278240"/>
            <a:ext cx="1615604" cy="5133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E6B10-33AD-4158-BBBA-CFC4FFFC3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88" y="1278243"/>
            <a:ext cx="8824871" cy="55251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DCAED1-EE65-4842-B0C1-74C7C5B5EF9D}"/>
              </a:ext>
            </a:extLst>
          </p:cNvPr>
          <p:cNvSpPr/>
          <p:nvPr/>
        </p:nvSpPr>
        <p:spPr>
          <a:xfrm>
            <a:off x="885043" y="209700"/>
            <a:ext cx="9796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Emotion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6AE29-F48D-4475-8E8A-B7D0A196C6DF}"/>
              </a:ext>
            </a:extLst>
          </p:cNvPr>
          <p:cNvSpPr/>
          <p:nvPr/>
        </p:nvSpPr>
        <p:spPr>
          <a:xfrm>
            <a:off x="2823401" y="990191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80C8B-4877-4E83-BD0F-EA4C5E5EF173}"/>
              </a:ext>
            </a:extLst>
          </p:cNvPr>
          <p:cNvSpPr/>
          <p:nvPr/>
        </p:nvSpPr>
        <p:spPr>
          <a:xfrm>
            <a:off x="4312305" y="990803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2AC4-3E7B-42FD-AA5F-F2C65909597B}"/>
              </a:ext>
            </a:extLst>
          </p:cNvPr>
          <p:cNvSpPr/>
          <p:nvPr/>
        </p:nvSpPr>
        <p:spPr>
          <a:xfrm>
            <a:off x="6702300" y="974609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F2B47-8B8B-4EA2-B1A9-F090A35AB6B9}"/>
              </a:ext>
            </a:extLst>
          </p:cNvPr>
          <p:cNvSpPr/>
          <p:nvPr/>
        </p:nvSpPr>
        <p:spPr>
          <a:xfrm>
            <a:off x="5520928" y="979141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8EEBB4-A24F-4CB2-AF8F-72EC2E254675}"/>
              </a:ext>
            </a:extLst>
          </p:cNvPr>
          <p:cNvSpPr/>
          <p:nvPr/>
        </p:nvSpPr>
        <p:spPr>
          <a:xfrm>
            <a:off x="8138306" y="974608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BFE2E-E146-4103-9516-A29259BDC4F6}"/>
              </a:ext>
            </a:extLst>
          </p:cNvPr>
          <p:cNvSpPr txBox="1"/>
          <p:nvPr/>
        </p:nvSpPr>
        <p:spPr>
          <a:xfrm>
            <a:off x="649708" y="1398317"/>
            <a:ext cx="133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FD20EE-F18A-41A4-81A7-6F54BA81CF9D}"/>
              </a:ext>
            </a:extLst>
          </p:cNvPr>
          <p:cNvSpPr txBox="1"/>
          <p:nvPr/>
        </p:nvSpPr>
        <p:spPr>
          <a:xfrm>
            <a:off x="634760" y="2032348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9622D-7122-48DD-B4FC-4675A5BA7C2B}"/>
              </a:ext>
            </a:extLst>
          </p:cNvPr>
          <p:cNvSpPr txBox="1"/>
          <p:nvPr/>
        </p:nvSpPr>
        <p:spPr>
          <a:xfrm>
            <a:off x="634760" y="2700779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87993-87A0-447E-9928-841FAB9191CB}"/>
              </a:ext>
            </a:extLst>
          </p:cNvPr>
          <p:cNvSpPr txBox="1"/>
          <p:nvPr/>
        </p:nvSpPr>
        <p:spPr>
          <a:xfrm>
            <a:off x="634760" y="3304050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A1D2F-77C3-4FEB-9B4D-661F33177290}"/>
              </a:ext>
            </a:extLst>
          </p:cNvPr>
          <p:cNvSpPr txBox="1"/>
          <p:nvPr/>
        </p:nvSpPr>
        <p:spPr>
          <a:xfrm>
            <a:off x="634760" y="3954466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C8D3C5-6372-4C05-AFD8-78F03E96F5FE}"/>
              </a:ext>
            </a:extLst>
          </p:cNvPr>
          <p:cNvSpPr txBox="1"/>
          <p:nvPr/>
        </p:nvSpPr>
        <p:spPr>
          <a:xfrm>
            <a:off x="634760" y="4575335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7E28A4-FF75-4141-99E7-B6C055580EB7}"/>
              </a:ext>
            </a:extLst>
          </p:cNvPr>
          <p:cNvSpPr txBox="1"/>
          <p:nvPr/>
        </p:nvSpPr>
        <p:spPr>
          <a:xfrm>
            <a:off x="634760" y="5178606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36F20-D8AE-4EB4-9906-DF91BC5C2365}"/>
              </a:ext>
            </a:extLst>
          </p:cNvPr>
          <p:cNvSpPr txBox="1"/>
          <p:nvPr/>
        </p:nvSpPr>
        <p:spPr>
          <a:xfrm>
            <a:off x="634760" y="5843824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</p:spTree>
    <p:extLst>
      <p:ext uri="{BB962C8B-B14F-4D97-AF65-F5344CB8AC3E}">
        <p14:creationId xmlns:p14="http://schemas.microsoft.com/office/powerpoint/2010/main" val="206768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DCAED1-EE65-4842-B0C1-74C7C5B5EF9D}"/>
              </a:ext>
            </a:extLst>
          </p:cNvPr>
          <p:cNvSpPr/>
          <p:nvPr/>
        </p:nvSpPr>
        <p:spPr>
          <a:xfrm>
            <a:off x="380741" y="212043"/>
            <a:ext cx="10257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6AE29-F48D-4475-8E8A-B7D0A196C6DF}"/>
              </a:ext>
            </a:extLst>
          </p:cNvPr>
          <p:cNvSpPr/>
          <p:nvPr/>
        </p:nvSpPr>
        <p:spPr>
          <a:xfrm>
            <a:off x="2734252" y="1001241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80C8B-4877-4E83-BD0F-EA4C5E5EF173}"/>
              </a:ext>
            </a:extLst>
          </p:cNvPr>
          <p:cNvSpPr/>
          <p:nvPr/>
        </p:nvSpPr>
        <p:spPr>
          <a:xfrm>
            <a:off x="4112837" y="1001240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2AC4-3E7B-42FD-AA5F-F2C65909597B}"/>
              </a:ext>
            </a:extLst>
          </p:cNvPr>
          <p:cNvSpPr/>
          <p:nvPr/>
        </p:nvSpPr>
        <p:spPr>
          <a:xfrm>
            <a:off x="6494203" y="1001240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F2B47-8B8B-4EA2-B1A9-F090A35AB6B9}"/>
              </a:ext>
            </a:extLst>
          </p:cNvPr>
          <p:cNvSpPr/>
          <p:nvPr/>
        </p:nvSpPr>
        <p:spPr>
          <a:xfrm>
            <a:off x="5391692" y="1001240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8EEBB4-A24F-4CB2-AF8F-72EC2E254675}"/>
              </a:ext>
            </a:extLst>
          </p:cNvPr>
          <p:cNvSpPr/>
          <p:nvPr/>
        </p:nvSpPr>
        <p:spPr>
          <a:xfrm>
            <a:off x="7850190" y="1001240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pic>
        <p:nvPicPr>
          <p:cNvPr id="4" name="Picture 3" descr="A picture containing sky, indoor&#10;&#10;Description generated with very high confidence">
            <a:extLst>
              <a:ext uri="{FF2B5EF4-FFF2-40B4-BE49-F238E27FC236}">
                <a16:creationId xmlns:a16="http://schemas.microsoft.com/office/drawing/2014/main" id="{6A7B61F4-0B96-4666-9A29-C3095B543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33" y="1278241"/>
            <a:ext cx="10124128" cy="52318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7E6826-D304-4FC7-9A83-58C56BF79887}"/>
              </a:ext>
            </a:extLst>
          </p:cNvPr>
          <p:cNvSpPr/>
          <p:nvPr/>
        </p:nvSpPr>
        <p:spPr>
          <a:xfrm>
            <a:off x="550219" y="1278238"/>
            <a:ext cx="1295290" cy="48342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234E85-ECFD-426B-98B8-FDFA04F0EBF1}"/>
              </a:ext>
            </a:extLst>
          </p:cNvPr>
          <p:cNvSpPr txBox="1"/>
          <p:nvPr/>
        </p:nvSpPr>
        <p:spPr>
          <a:xfrm>
            <a:off x="571298" y="2003207"/>
            <a:ext cx="1253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Negative Sentiment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E8ECF8-1345-4018-81B2-269F196D2B34}"/>
              </a:ext>
            </a:extLst>
          </p:cNvPr>
          <p:cNvSpPr txBox="1"/>
          <p:nvPr/>
        </p:nvSpPr>
        <p:spPr>
          <a:xfrm>
            <a:off x="550219" y="4379146"/>
            <a:ext cx="129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Positive Sentiment</a:t>
            </a:r>
          </a:p>
        </p:txBody>
      </p:sp>
    </p:spTree>
    <p:extLst>
      <p:ext uri="{BB962C8B-B14F-4D97-AF65-F5344CB8AC3E}">
        <p14:creationId xmlns:p14="http://schemas.microsoft.com/office/powerpoint/2010/main" val="353033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1A176FD7-06C6-432B-8220-64818B94C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99" y="1011254"/>
            <a:ext cx="10010357" cy="51802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027703" y="154264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Negative Sentiment Trend 2015-2017</a:t>
            </a:r>
          </a:p>
        </p:txBody>
      </p:sp>
    </p:spTree>
    <p:extLst>
      <p:ext uri="{BB962C8B-B14F-4D97-AF65-F5344CB8AC3E}">
        <p14:creationId xmlns:p14="http://schemas.microsoft.com/office/powerpoint/2010/main" val="372228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689184" y="241813"/>
            <a:ext cx="7840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Positive Sentiment Trend 2015-2017</a:t>
            </a:r>
          </a:p>
        </p:txBody>
      </p:sp>
      <p:pic>
        <p:nvPicPr>
          <p:cNvPr id="5" name="Picture 4" descr="A picture containing sky, outdoor&#10;&#10;Description generated with very high confidence">
            <a:extLst>
              <a:ext uri="{FF2B5EF4-FFF2-40B4-BE49-F238E27FC236}">
                <a16:creationId xmlns:a16="http://schemas.microsoft.com/office/drawing/2014/main" id="{EED7ABC7-6F6A-4454-98AD-ED6C0558C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81" y="1160060"/>
            <a:ext cx="10283498" cy="53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1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935</Words>
  <Application>Microsoft Office PowerPoint</Application>
  <PresentationFormat>Widescreen</PresentationFormat>
  <Paragraphs>150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</vt:lpstr>
      <vt:lpstr>Bahnschrift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McIntire</dc:creator>
  <cp:lastModifiedBy>Quinn McIntire</cp:lastModifiedBy>
  <cp:revision>48</cp:revision>
  <dcterms:created xsi:type="dcterms:W3CDTF">2018-09-07T12:52:15Z</dcterms:created>
  <dcterms:modified xsi:type="dcterms:W3CDTF">2018-09-13T22:36:59Z</dcterms:modified>
</cp:coreProperties>
</file>