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5" r:id="rId4"/>
    <p:sldId id="269" r:id="rId5"/>
    <p:sldId id="259" r:id="rId6"/>
    <p:sldId id="261" r:id="rId7"/>
    <p:sldId id="277" r:id="rId8"/>
    <p:sldId id="262" r:id="rId9"/>
    <p:sldId id="263" r:id="rId10"/>
    <p:sldId id="264" r:id="rId11"/>
    <p:sldId id="260" r:id="rId12"/>
    <p:sldId id="271" r:id="rId13"/>
    <p:sldId id="266" r:id="rId14"/>
    <p:sldId id="272" r:id="rId15"/>
    <p:sldId id="267" r:id="rId16"/>
    <p:sldId id="275" r:id="rId17"/>
    <p:sldId id="274" r:id="rId18"/>
    <p:sldId id="276" r:id="rId19"/>
    <p:sldId id="270" r:id="rId20"/>
    <p:sldId id="258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7" autoAdjust="0"/>
    <p:restoredTop sz="92924" autoAdjust="0"/>
  </p:normalViewPr>
  <p:slideViewPr>
    <p:cSldViewPr snapToGrid="0">
      <p:cViewPr varScale="1">
        <p:scale>
          <a:sx n="81" d="100"/>
          <a:sy n="81" d="100"/>
        </p:scale>
        <p:origin x="1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99053-DB97-47E9-A4B3-500162653FBF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CF5A3-BAE2-4A74-8FB3-5868FC79B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27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37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9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62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9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7686-7A51-4BE1-875F-CD6EF979A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8BDF9-C297-44E6-B470-FCB7CEB96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37A4A-83B8-4FA1-96E6-E936E469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64647-9C7B-4050-80E1-91495DCD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CA3C4-2D18-410B-8489-AE6FD7337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5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F513-A4C6-4D9D-82F8-425AC2A67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BA765-C8A8-4FC8-9ED7-B6C1B22DD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AAF7E-CC86-4E6F-A3FC-574F254F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5B7DC-7214-4D9F-898E-CDDF4160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EA5CC-223E-46C4-A383-360521BC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24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151C93-3FAD-4C89-ADAC-97003BED3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19E3D-6852-48D1-90EE-6126BA0CA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72CA9-3312-4976-A7DD-E0785CA8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441C3-EC64-43B0-A3FC-D104DF07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41C29-1956-47AC-A238-2BFC67B2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4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C740-4A51-41BD-BA83-C0FA05500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6F4B4-E090-4BE2-AB45-6B725BA61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154B7-AB87-4831-8F1A-8D7A4CDE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48315-621B-4546-ADB9-F35348E0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6410A-D62B-4938-A587-A1775579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0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3F8F3-8C2B-41AD-8D86-2765D7A5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72F2E-26B6-416D-B182-54ADC50E1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F19B1-6E84-42C1-807F-7A17CD2B3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32618-9D78-48A0-98E1-0EB596360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8BBDD-FA74-4A45-901A-3845EA99D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5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5ACDA-5BE6-4AEC-8100-708954378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ADE4C-D6E4-4264-99FF-EC46C4189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5604E-A34D-4756-A0F3-B43A62C2A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673F2-D0C0-4ABD-B7DD-9ECAA0B65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06619-F4B1-4ABE-94FE-C77D0AFB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8CCC0-EA9A-495D-89D1-9F1F05C2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1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FA135-5024-4992-9E18-825A34ADA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70727-0296-4DCA-8E06-4D349B6F1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28FB0-DEA5-45DE-8EC5-EE15C74BE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D8A5B0-B850-44A1-A7E4-4C45D0FE0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D177AE-BEAE-4BB6-B902-FED745819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73A79E-5806-48FF-91FC-BBC93D201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F13C7F-37FE-4B1B-95E3-1A4BBF70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383342-7FCD-4307-9ECF-EB2C36A2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2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A7B22-5F3E-4BD1-A91F-D1512EAB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0F96F1-1E72-452C-AB23-55E8FAB45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AFC39-F625-44DC-9DBB-D1907C89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1CF29-E186-46DB-86E2-6CCA895D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2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70A28D-6A13-4C7B-8FA6-AF3E27C1A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43CB09-A7DD-4480-BAB8-E6F415989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7EDE4-9CB0-49E8-94A1-528E3FB6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5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2AEC-9958-485D-80C3-8A1AF29F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8FBD1-EB70-4E0B-8EBA-D0FBCDFF2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F8F4A-8DF8-49DF-B4FD-3B0550426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FDFE2-E9A4-4DBE-9703-C19FDC64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4E4F7-C2CC-4BA1-84B4-5F65CF38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882BF-BD3D-4DA0-8407-3309E1D8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26355-7A2C-44BC-9CD2-5D55609C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08CD5B-286D-4A46-97A5-3ACD7CD1F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DBABD-3991-49EF-A22F-2FCD1C869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EAB48-04D7-4256-8184-508A660A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3F302-7DE3-4B9E-AA28-E3308AF7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A7CF8-4B36-4E66-BF51-6B0F785E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3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AAE613-F2BC-4C80-9BAB-162D68A05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6EDB9-66CF-46B1-9509-466DA3AF5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FC09D-A75C-4651-B51A-AEBFDD198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B2F0A-8324-4208-AF8B-B09E4CFA67EA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197DE-33D2-4C53-980D-F12D7B4DB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921EE-D1AC-4195-A25E-4706CBE93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1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gif"/><Relationship Id="rId7" Type="http://schemas.openxmlformats.org/officeDocument/2006/relationships/image" Target="../media/image6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gi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6E0oT6pDPp" TargetMode="External"/><Relationship Id="rId2" Type="http://schemas.openxmlformats.org/officeDocument/2006/relationships/hyperlink" Target="https://t.co/mu8fHj1V50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.co/eLiMbwhD5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t.co/6E0oT6pDPp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s://t.co/mu8fHj1V50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041">
            <a:extLst>
              <a:ext uri="{FF2B5EF4-FFF2-40B4-BE49-F238E27FC236}">
                <a16:creationId xmlns:a16="http://schemas.microsoft.com/office/drawing/2014/main" id="{28DD362E-6694-4B9D-928A-DCA8B08293C1}"/>
              </a:ext>
            </a:extLst>
          </p:cNvPr>
          <p:cNvSpPr/>
          <p:nvPr/>
        </p:nvSpPr>
        <p:spPr>
          <a:xfrm>
            <a:off x="4716699" y="2109082"/>
            <a:ext cx="2226115" cy="37048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jeffshore.com/wp-content/uploads/2012/08/3118711607-1-350x223.gif">
            <a:extLst>
              <a:ext uri="{FF2B5EF4-FFF2-40B4-BE49-F238E27FC236}">
                <a16:creationId xmlns:a16="http://schemas.microsoft.com/office/drawing/2014/main" id="{3E8A9C60-5460-4637-8298-8E65FB94F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16" y="1231800"/>
            <a:ext cx="1335411" cy="85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roll dancing GIF">
            <a:extLst>
              <a:ext uri="{FF2B5EF4-FFF2-40B4-BE49-F238E27FC236}">
                <a16:creationId xmlns:a16="http://schemas.microsoft.com/office/drawing/2014/main" id="{B974D3B3-A077-4E1A-85B0-9C53DAD6CF7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22" y="458158"/>
            <a:ext cx="850848" cy="85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troll dancing GIF">
            <a:extLst>
              <a:ext uri="{FF2B5EF4-FFF2-40B4-BE49-F238E27FC236}">
                <a16:creationId xmlns:a16="http://schemas.microsoft.com/office/drawing/2014/main" id="{9FE42726-33D9-4D3D-A2B0-6E7BC57AD16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163" y="458158"/>
            <a:ext cx="850848" cy="85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troll dancing GIF">
            <a:extLst>
              <a:ext uri="{FF2B5EF4-FFF2-40B4-BE49-F238E27FC236}">
                <a16:creationId xmlns:a16="http://schemas.microsoft.com/office/drawing/2014/main" id="{DDBD98C7-5B4B-4CC7-984C-F8BAD8A0E4F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103" y="458158"/>
            <a:ext cx="850848" cy="85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Image result for twitter logo">
            <a:extLst>
              <a:ext uri="{FF2B5EF4-FFF2-40B4-BE49-F238E27FC236}">
                <a16:creationId xmlns:a16="http://schemas.microsoft.com/office/drawing/2014/main" id="{FF9E44DA-0AD0-4E12-9B2B-AFC7FDBE65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40193" y="356070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Image result for twitter logo">
            <a:extLst>
              <a:ext uri="{FF2B5EF4-FFF2-40B4-BE49-F238E27FC236}">
                <a16:creationId xmlns:a16="http://schemas.microsoft.com/office/drawing/2014/main" id="{7C588831-98EA-4788-AB68-CAF0609B1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33" y="3505200"/>
            <a:ext cx="956064" cy="95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6C03DC-2E09-4A8E-BCC6-18CD6BFC9A54}"/>
              </a:ext>
            </a:extLst>
          </p:cNvPr>
          <p:cNvCxnSpPr>
            <a:cxnSpLocks/>
          </p:cNvCxnSpPr>
          <p:nvPr/>
        </p:nvCxnSpPr>
        <p:spPr>
          <a:xfrm>
            <a:off x="1736049" y="2554907"/>
            <a:ext cx="0" cy="825967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Brian George No GIF">
            <a:extLst>
              <a:ext uri="{FF2B5EF4-FFF2-40B4-BE49-F238E27FC236}">
                <a16:creationId xmlns:a16="http://schemas.microsoft.com/office/drawing/2014/main" id="{05BB35DA-30C1-4518-82CA-6F3FBC1EFC9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96" y="5610711"/>
            <a:ext cx="1443560" cy="101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8A2130C-7188-4010-BC4C-B56C27670079}"/>
              </a:ext>
            </a:extLst>
          </p:cNvPr>
          <p:cNvCxnSpPr>
            <a:cxnSpLocks/>
          </p:cNvCxnSpPr>
          <p:nvPr/>
        </p:nvCxnSpPr>
        <p:spPr>
          <a:xfrm>
            <a:off x="1787176" y="4574777"/>
            <a:ext cx="0" cy="922421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48F621F-6CA8-4BDE-ADFF-3917DA6F0DE9}"/>
              </a:ext>
            </a:extLst>
          </p:cNvPr>
          <p:cNvCxnSpPr>
            <a:cxnSpLocks/>
            <a:stCxn id="1036" idx="1"/>
            <a:endCxn id="1034" idx="1"/>
          </p:cNvCxnSpPr>
          <p:nvPr/>
        </p:nvCxnSpPr>
        <p:spPr>
          <a:xfrm rot="10800000" flipH="1">
            <a:off x="1065395" y="3983233"/>
            <a:ext cx="207537" cy="2137433"/>
          </a:xfrm>
          <a:prstGeom prst="bentConnector3">
            <a:avLst>
              <a:gd name="adj1" fmla="val -231893"/>
            </a:avLst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F944E8B0-F97A-4A63-B356-A31AA0C16086}"/>
              </a:ext>
            </a:extLst>
          </p:cNvPr>
          <p:cNvSpPr txBox="1"/>
          <p:nvPr/>
        </p:nvSpPr>
        <p:spPr>
          <a:xfrm>
            <a:off x="695233" y="2093242"/>
            <a:ext cx="197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Internet Research Agency</a:t>
            </a:r>
          </a:p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 St Petersburg, Russia</a:t>
            </a:r>
          </a:p>
        </p:txBody>
      </p:sp>
      <p:pic>
        <p:nvPicPr>
          <p:cNvPr id="1038" name="Picture 14" descr="Image result for clemson university logo">
            <a:extLst>
              <a:ext uri="{FF2B5EF4-FFF2-40B4-BE49-F238E27FC236}">
                <a16:creationId xmlns:a16="http://schemas.microsoft.com/office/drawing/2014/main" id="{7A85A61E-8FEF-41DF-B67B-BC03F89B2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645" y="2951524"/>
            <a:ext cx="822221" cy="79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salesforce social logo">
            <a:extLst>
              <a:ext uri="{FF2B5EF4-FFF2-40B4-BE49-F238E27FC236}">
                <a16:creationId xmlns:a16="http://schemas.microsoft.com/office/drawing/2014/main" id="{E56C000B-B6DC-426C-B744-07D59689E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845" y="4836760"/>
            <a:ext cx="1405113" cy="79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Graphic 1040" descr="Gears">
            <a:extLst>
              <a:ext uri="{FF2B5EF4-FFF2-40B4-BE49-F238E27FC236}">
                <a16:creationId xmlns:a16="http://schemas.microsoft.com/office/drawing/2014/main" id="{78AEFBBA-9B48-4F38-880E-5577D81BB13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17201" y="3865508"/>
            <a:ext cx="914400" cy="91440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1A9F1C8-6045-47A1-8698-498C0E3F0253}"/>
              </a:ext>
            </a:extLst>
          </p:cNvPr>
          <p:cNvCxnSpPr>
            <a:cxnSpLocks/>
          </p:cNvCxnSpPr>
          <p:nvPr/>
        </p:nvCxnSpPr>
        <p:spPr>
          <a:xfrm>
            <a:off x="2796760" y="3897471"/>
            <a:ext cx="1216330" cy="0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0CA82760-640B-4B6C-BAF0-989ED6E41BB0}"/>
              </a:ext>
            </a:extLst>
          </p:cNvPr>
          <p:cNvSpPr/>
          <p:nvPr/>
        </p:nvSpPr>
        <p:spPr>
          <a:xfrm>
            <a:off x="5060690" y="2254152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Darren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Linvill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E80780C1-9ED4-47E5-9FDB-87474C968B42}"/>
              </a:ext>
            </a:extLst>
          </p:cNvPr>
          <p:cNvSpPr/>
          <p:nvPr/>
        </p:nvSpPr>
        <p:spPr>
          <a:xfrm>
            <a:off x="5004379" y="2544823"/>
            <a:ext cx="1526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Patrick Warren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1049" name="Picture 18" descr="Image result for fivethirtyeight logo">
            <a:extLst>
              <a:ext uri="{FF2B5EF4-FFF2-40B4-BE49-F238E27FC236}">
                <a16:creationId xmlns:a16="http://schemas.microsoft.com/office/drawing/2014/main" id="{04CEDED7-D6DC-45D5-BB02-359B6A153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913" y="3510406"/>
            <a:ext cx="2053327" cy="128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507EBCD-37C8-4452-9640-0FAF7D732C42}"/>
              </a:ext>
            </a:extLst>
          </p:cNvPr>
          <p:cNvCxnSpPr>
            <a:cxnSpLocks/>
          </p:cNvCxnSpPr>
          <p:nvPr/>
        </p:nvCxnSpPr>
        <p:spPr>
          <a:xfrm>
            <a:off x="7310504" y="3881631"/>
            <a:ext cx="1235243" cy="15840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E7CF3942-2B6C-4EEB-AED7-F9D1A7260CD3}"/>
              </a:ext>
            </a:extLst>
          </p:cNvPr>
          <p:cNvSpPr/>
          <p:nvPr/>
        </p:nvSpPr>
        <p:spPr>
          <a:xfrm>
            <a:off x="7378820" y="516650"/>
            <a:ext cx="443583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Condensed" panose="020B0502040204020203" pitchFamily="34" charset="0"/>
              </a:rPr>
              <a:t>2,973,371 Tweets</a:t>
            </a:r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E2F3B0F5-96ED-468E-95BE-45DC4FDCD97C}"/>
              </a:ext>
            </a:extLst>
          </p:cNvPr>
          <p:cNvSpPr/>
          <p:nvPr/>
        </p:nvSpPr>
        <p:spPr>
          <a:xfrm>
            <a:off x="7565623" y="1211888"/>
            <a:ext cx="36872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Condensed" panose="020B0502040204020203" pitchFamily="34" charset="0"/>
              </a:rPr>
              <a:t>2,848 Handles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E7DCF8-8A56-4264-AFDE-C555096971F6}"/>
              </a:ext>
            </a:extLst>
          </p:cNvPr>
          <p:cNvCxnSpPr>
            <a:cxnSpLocks/>
          </p:cNvCxnSpPr>
          <p:nvPr/>
        </p:nvCxnSpPr>
        <p:spPr>
          <a:xfrm flipV="1">
            <a:off x="9515273" y="2204043"/>
            <a:ext cx="0" cy="1009466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4ED368B-23DB-4A53-B1B6-D5DF9A09EAB9}"/>
              </a:ext>
            </a:extLst>
          </p:cNvPr>
          <p:cNvSpPr txBox="1"/>
          <p:nvPr/>
        </p:nvSpPr>
        <p:spPr>
          <a:xfrm>
            <a:off x="2663198" y="5705165"/>
            <a:ext cx="1216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Twitter deletes tweets and accounts of some known trolls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9AA6401-2C26-40A8-A37A-D8E784EDF940}"/>
              </a:ext>
            </a:extLst>
          </p:cNvPr>
          <p:cNvSpPr txBox="1"/>
          <p:nvPr/>
        </p:nvSpPr>
        <p:spPr>
          <a:xfrm>
            <a:off x="5168517" y="5816901"/>
            <a:ext cx="1518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Bahnschrift SemiCondensed" panose="020B0502040204020203" pitchFamily="34" charset="0"/>
              </a:rPr>
              <a:t>Linvill</a:t>
            </a:r>
            <a:r>
              <a:rPr lang="en-US" sz="1200" dirty="0">
                <a:latin typeface="Bahnschrift SemiCondensed" panose="020B0502040204020203" pitchFamily="34" charset="0"/>
              </a:rPr>
              <a:t> &amp; </a:t>
            </a:r>
            <a:r>
              <a:rPr lang="en-US" sz="1200" dirty="0" err="1">
                <a:latin typeface="Bahnschrift SemiCondensed" panose="020B0502040204020203" pitchFamily="34" charset="0"/>
              </a:rPr>
              <a:t>Waren</a:t>
            </a:r>
            <a:r>
              <a:rPr lang="en-US" sz="1200" dirty="0">
                <a:latin typeface="Bahnschrift SemiCondensed" panose="020B0502040204020203" pitchFamily="34" charset="0"/>
              </a:rPr>
              <a:t> harvest, recreate, and categorize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9E429F4-88A0-4B83-A316-47A628EDF2EF}"/>
              </a:ext>
            </a:extLst>
          </p:cNvPr>
          <p:cNvSpPr txBox="1"/>
          <p:nvPr/>
        </p:nvSpPr>
        <p:spPr>
          <a:xfrm>
            <a:off x="9809938" y="2567178"/>
            <a:ext cx="1518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FiveThirtyEight releases tweet data on July 31, 2018</a:t>
            </a:r>
          </a:p>
        </p:txBody>
      </p:sp>
    </p:spTree>
    <p:extLst>
      <p:ext uri="{BB962C8B-B14F-4D97-AF65-F5344CB8AC3E}">
        <p14:creationId xmlns:p14="http://schemas.microsoft.com/office/powerpoint/2010/main" val="756301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BCD03D-C74D-41E4-BF0E-462EAE0C82BC}"/>
              </a:ext>
            </a:extLst>
          </p:cNvPr>
          <p:cNvSpPr/>
          <p:nvPr/>
        </p:nvSpPr>
        <p:spPr>
          <a:xfrm>
            <a:off x="1689184" y="241813"/>
            <a:ext cx="78406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Positive Sentiment Trend 2015-2017</a:t>
            </a:r>
          </a:p>
        </p:txBody>
      </p:sp>
      <p:pic>
        <p:nvPicPr>
          <p:cNvPr id="3" name="Picture 2" descr="A picture containing object, antenna&#10;&#10;Description generated with very high confidence">
            <a:extLst>
              <a:ext uri="{FF2B5EF4-FFF2-40B4-BE49-F238E27FC236}">
                <a16:creationId xmlns:a16="http://schemas.microsoft.com/office/drawing/2014/main" id="{34026353-0E94-4C22-8654-5AE8626C9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774" y="1157026"/>
            <a:ext cx="8739427" cy="545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10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5151C75-05A7-4AFB-BA9E-542763EA59C9}"/>
              </a:ext>
            </a:extLst>
          </p:cNvPr>
          <p:cNvSpPr txBox="1"/>
          <p:nvPr/>
        </p:nvSpPr>
        <p:spPr>
          <a:xfrm>
            <a:off x="796338" y="940418"/>
            <a:ext cx="3185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July 20-24, 2015 (Right Trolls)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C70C66F-A86A-497A-983B-D7497F0C2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451" y="1324902"/>
            <a:ext cx="3851928" cy="248449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9579487-98BA-42F6-B098-D363E1C56791}"/>
              </a:ext>
            </a:extLst>
          </p:cNvPr>
          <p:cNvSpPr txBox="1"/>
          <p:nvPr/>
        </p:nvSpPr>
        <p:spPr>
          <a:xfrm>
            <a:off x="4752602" y="945685"/>
            <a:ext cx="344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Mar 21-23, 2016 (Right Trolls)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C541F7E-5A80-4F57-9FC3-B9DCA907C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769" y="1324902"/>
            <a:ext cx="3763969" cy="24277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47EE929-CE65-4398-B545-7CCCBB85939B}"/>
              </a:ext>
            </a:extLst>
          </p:cNvPr>
          <p:cNvSpPr txBox="1"/>
          <p:nvPr/>
        </p:nvSpPr>
        <p:spPr>
          <a:xfrm>
            <a:off x="8805672" y="946981"/>
            <a:ext cx="316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Sep 11-30, 2016 (Right Trolls)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6B743F-53C6-496E-9C35-F64D36119AC6}"/>
              </a:ext>
            </a:extLst>
          </p:cNvPr>
          <p:cNvSpPr/>
          <p:nvPr/>
        </p:nvSpPr>
        <p:spPr>
          <a:xfrm>
            <a:off x="201272" y="103112"/>
            <a:ext cx="114939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Peak Troll Tweet LDA Topic Values (Unsupervised)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437415-3935-4074-B5AC-271101273E60}"/>
              </a:ext>
            </a:extLst>
          </p:cNvPr>
          <p:cNvSpPr txBox="1"/>
          <p:nvPr/>
        </p:nvSpPr>
        <p:spPr>
          <a:xfrm>
            <a:off x="9570163" y="6391941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Sep 18-23, 2016 only</a:t>
            </a:r>
          </a:p>
        </p:txBody>
      </p:sp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A32B9DB-0B49-4E5C-8C38-BBB3A368E9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21" y="1324902"/>
            <a:ext cx="3701685" cy="2571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FD5E34-7468-40F8-9744-56F3F33E5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089" y="4109482"/>
            <a:ext cx="3658111" cy="2353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2FCD08-611C-4379-B416-0DF489DB5F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1285" y="3809396"/>
            <a:ext cx="3368331" cy="26649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6153DF-890A-4761-9A57-A81FB8D2B1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9450" y="3843404"/>
            <a:ext cx="3839111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28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EDB40842-AF91-486F-9B1A-56DBAFB3E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051" y="1496535"/>
            <a:ext cx="3715135" cy="239626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F162A81-C566-48E4-BA46-C72BE2BF12E4}"/>
              </a:ext>
            </a:extLst>
          </p:cNvPr>
          <p:cNvSpPr txBox="1"/>
          <p:nvPr/>
        </p:nvSpPr>
        <p:spPr>
          <a:xfrm>
            <a:off x="6071616" y="1127203"/>
            <a:ext cx="379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July 28 – Aug 26, 2017 (Right Trolls)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806D5E2-2479-4660-B7BD-7128703E6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681" y="1452419"/>
            <a:ext cx="3851928" cy="248449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79D359E-5DB1-4B2A-917C-F57868E81507}"/>
              </a:ext>
            </a:extLst>
          </p:cNvPr>
          <p:cNvSpPr txBox="1"/>
          <p:nvPr/>
        </p:nvSpPr>
        <p:spPr>
          <a:xfrm>
            <a:off x="2265778" y="1083087"/>
            <a:ext cx="275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Oct 5-8, 2016 (Left Trolls)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6B743F-53C6-496E-9C35-F64D36119AC6}"/>
              </a:ext>
            </a:extLst>
          </p:cNvPr>
          <p:cNvSpPr/>
          <p:nvPr/>
        </p:nvSpPr>
        <p:spPr>
          <a:xfrm>
            <a:off x="310896" y="205924"/>
            <a:ext cx="115214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Peak Troll Tweet LDA Topic Values (Unsupervised)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6650D5-4D2B-464A-85C3-7438A46C8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2275" y="4086581"/>
            <a:ext cx="2403890" cy="23984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2E25C0-3426-49DF-B077-1CD2C50288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8826" y="4086581"/>
            <a:ext cx="3254022" cy="24462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43AAC6-DF00-480D-AF74-141FF39DE829}"/>
              </a:ext>
            </a:extLst>
          </p:cNvPr>
          <p:cNvSpPr txBox="1"/>
          <p:nvPr/>
        </p:nvSpPr>
        <p:spPr>
          <a:xfrm>
            <a:off x="6658790" y="6378924"/>
            <a:ext cx="1741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Aug, 15-16, 2017 only</a:t>
            </a:r>
          </a:p>
        </p:txBody>
      </p:sp>
    </p:spTree>
    <p:extLst>
      <p:ext uri="{BB962C8B-B14F-4D97-AF65-F5344CB8AC3E}">
        <p14:creationId xmlns:p14="http://schemas.microsoft.com/office/powerpoint/2010/main" val="432232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B14447-0FBD-402F-ABE3-4C25E1827A6B}"/>
              </a:ext>
            </a:extLst>
          </p:cNvPr>
          <p:cNvSpPr/>
          <p:nvPr/>
        </p:nvSpPr>
        <p:spPr>
          <a:xfrm>
            <a:off x="1346762" y="276377"/>
            <a:ext cx="93981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Peak Period Tweet Analysis Findings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3B2A4-BEF8-4D76-8155-741DF309DDCE}"/>
              </a:ext>
            </a:extLst>
          </p:cNvPr>
          <p:cNvSpPr txBox="1"/>
          <p:nvPr/>
        </p:nvSpPr>
        <p:spPr>
          <a:xfrm>
            <a:off x="895350" y="1676400"/>
            <a:ext cx="105727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Differences in emotion and sentiment during peak periods were similar to trends before and after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Fear and Surprise emotions trended slightly higher for Right trolls while Joy trended slightly higher for Left trolls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Negative and Positive sentiment both trended up over the period, possibly indicating more extreme positions of Trolls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Positive sentiment increased at twice the rate for Left Trolls than for Right Trolls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Left Trolls started with a higher degree of negative sentiment but were overtaken by Right Trolls shortly after the Nov 2016 election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Tweets in Mar 22, 2016 around the time of terror attacks in Brussels showed strong anti-Islamic bias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Tweet topics around the Aug 11-12 Charlottesville, VA Unite the Right rally and subsequent riots were reflective of the events of that period…however there is a period of tweet volume by Right Trolls leading up to the rally date that looks suspicious and needs further investigation</a:t>
            </a:r>
          </a:p>
        </p:txBody>
      </p:sp>
    </p:spTree>
    <p:extLst>
      <p:ext uri="{BB962C8B-B14F-4D97-AF65-F5344CB8AC3E}">
        <p14:creationId xmlns:p14="http://schemas.microsoft.com/office/powerpoint/2010/main" val="2480025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E1F5E5-1ECD-43FA-8E04-EBA8523EDFF4}"/>
              </a:ext>
            </a:extLst>
          </p:cNvPr>
          <p:cNvSpPr/>
          <p:nvPr/>
        </p:nvSpPr>
        <p:spPr>
          <a:xfrm>
            <a:off x="636212" y="209280"/>
            <a:ext cx="88899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Right Troll LDA Topic Words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B410BD-9EDD-4F0C-95F2-2F2A5347A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086378"/>
              </p:ext>
            </p:extLst>
          </p:nvPr>
        </p:nvGraphicFramePr>
        <p:xfrm>
          <a:off x="636212" y="978721"/>
          <a:ext cx="9251312" cy="5703450"/>
        </p:xfrm>
        <a:graphic>
          <a:graphicData uri="http://schemas.openxmlformats.org/drawingml/2006/table">
            <a:tbl>
              <a:tblPr/>
              <a:tblGrid>
                <a:gridCol w="1276971">
                  <a:extLst>
                    <a:ext uri="{9D8B030D-6E8A-4147-A177-3AD203B41FA5}">
                      <a16:colId xmlns:a16="http://schemas.microsoft.com/office/drawing/2014/main" val="342810893"/>
                    </a:ext>
                  </a:extLst>
                </a:gridCol>
                <a:gridCol w="1330737">
                  <a:extLst>
                    <a:ext uri="{9D8B030D-6E8A-4147-A177-3AD203B41FA5}">
                      <a16:colId xmlns:a16="http://schemas.microsoft.com/office/drawing/2014/main" val="779362157"/>
                    </a:ext>
                  </a:extLst>
                </a:gridCol>
                <a:gridCol w="1397945">
                  <a:extLst>
                    <a:ext uri="{9D8B030D-6E8A-4147-A177-3AD203B41FA5}">
                      <a16:colId xmlns:a16="http://schemas.microsoft.com/office/drawing/2014/main" val="2670265725"/>
                    </a:ext>
                  </a:extLst>
                </a:gridCol>
                <a:gridCol w="1142554">
                  <a:extLst>
                    <a:ext uri="{9D8B030D-6E8A-4147-A177-3AD203B41FA5}">
                      <a16:colId xmlns:a16="http://schemas.microsoft.com/office/drawing/2014/main" val="1219117725"/>
                    </a:ext>
                  </a:extLst>
                </a:gridCol>
                <a:gridCol w="1441631">
                  <a:extLst>
                    <a:ext uri="{9D8B030D-6E8A-4147-A177-3AD203B41FA5}">
                      <a16:colId xmlns:a16="http://schemas.microsoft.com/office/drawing/2014/main" val="1062492993"/>
                    </a:ext>
                  </a:extLst>
                </a:gridCol>
                <a:gridCol w="1330737">
                  <a:extLst>
                    <a:ext uri="{9D8B030D-6E8A-4147-A177-3AD203B41FA5}">
                      <a16:colId xmlns:a16="http://schemas.microsoft.com/office/drawing/2014/main" val="2024897351"/>
                    </a:ext>
                  </a:extLst>
                </a:gridCol>
                <a:gridCol w="1330737">
                  <a:extLst>
                    <a:ext uri="{9D8B030D-6E8A-4147-A177-3AD203B41FA5}">
                      <a16:colId xmlns:a16="http://schemas.microsoft.com/office/drawing/2014/main" val="1270335592"/>
                    </a:ext>
                  </a:extLst>
                </a:gridCol>
              </a:tblGrid>
              <a:tr h="157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2 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hrs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 before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morning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lunch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afternoon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2 hrs after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evening leisure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sleep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5354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87406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865703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974954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5079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1351701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17100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368288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realdonaldtrump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realdonaldtrump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realdonaldtrump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realdonaldtrump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realdonaldtrump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9607953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tcot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tcot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tcot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tcot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tcot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333175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178428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abiss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abiss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abiss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abiss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70256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clinton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clinton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clinton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clinton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998475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isis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isis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isis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isis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103262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news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news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news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news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32033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breaking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breaking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breaking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603901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ccot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ccot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ccot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518071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life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life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life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127715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maga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maga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maga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15087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president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president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president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349024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time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time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time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18514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accounts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accounts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5018973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290040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day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days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20936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enlist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enlist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04954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god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god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982049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gun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guntrust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4655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iceisis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iceisis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47045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love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love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93428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remember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remember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102163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rrzgbccxbo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rrzgbccxbo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458730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usfa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usfa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0874324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world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world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96162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02FA83E-5CC9-4537-93DF-F08DE3FFFB5B}"/>
              </a:ext>
            </a:extLst>
          </p:cNvPr>
          <p:cNvSpPr txBox="1"/>
          <p:nvPr/>
        </p:nvSpPr>
        <p:spPr>
          <a:xfrm>
            <a:off x="10167583" y="978721"/>
            <a:ext cx="1637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Bahnschrift" panose="020B0502040204020203" pitchFamily="34" charset="0"/>
              </a:rPr>
              <a:t>For LDA topics found in more than one time category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D401A-B104-4B42-B136-10EA13C2DF46}"/>
              </a:ext>
            </a:extLst>
          </p:cNvPr>
          <p:cNvSpPr txBox="1"/>
          <p:nvPr/>
        </p:nvSpPr>
        <p:spPr>
          <a:xfrm>
            <a:off x="10167583" y="3909529"/>
            <a:ext cx="16377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Bahnschrift" panose="020B0502040204020203" pitchFamily="34" charset="0"/>
              </a:rPr>
              <a:t>Time category analysis restricted to tweets with one or more topic words in a given time category</a:t>
            </a:r>
          </a:p>
        </p:txBody>
      </p:sp>
    </p:spTree>
    <p:extLst>
      <p:ext uri="{BB962C8B-B14F-4D97-AF65-F5344CB8AC3E}">
        <p14:creationId xmlns:p14="http://schemas.microsoft.com/office/powerpoint/2010/main" val="3456662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B6EB4A3-68E4-4E43-8660-22F57695D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13" y="1686525"/>
            <a:ext cx="10187084" cy="490677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A079DC-1C67-44A1-BA43-3D2CE4587852}"/>
              </a:ext>
            </a:extLst>
          </p:cNvPr>
          <p:cNvSpPr/>
          <p:nvPr/>
        </p:nvSpPr>
        <p:spPr>
          <a:xfrm>
            <a:off x="363256" y="438835"/>
            <a:ext cx="101586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Emotional Appeal by Time of 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63A9D-849F-4AA5-A2D8-BFA93DA4AE75}"/>
              </a:ext>
            </a:extLst>
          </p:cNvPr>
          <p:cNvSpPr txBox="1"/>
          <p:nvPr/>
        </p:nvSpPr>
        <p:spPr>
          <a:xfrm>
            <a:off x="7954223" y="211029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Trust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29F7B4-8E8C-466F-B215-15EFE6E7EAF1}"/>
              </a:ext>
            </a:extLst>
          </p:cNvPr>
          <p:cNvSpPr txBox="1"/>
          <p:nvPr/>
        </p:nvSpPr>
        <p:spPr>
          <a:xfrm>
            <a:off x="5804545" y="2490579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Anger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4BABF2-7B5D-4A27-92DA-B73CC4725C52}"/>
              </a:ext>
            </a:extLst>
          </p:cNvPr>
          <p:cNvSpPr txBox="1"/>
          <p:nvPr/>
        </p:nvSpPr>
        <p:spPr>
          <a:xfrm>
            <a:off x="5351213" y="362744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Anticipation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D7FFF9-8828-4CD3-A34E-1DA905D44D46}"/>
              </a:ext>
            </a:extLst>
          </p:cNvPr>
          <p:cNvSpPr txBox="1"/>
          <p:nvPr/>
        </p:nvSpPr>
        <p:spPr>
          <a:xfrm>
            <a:off x="4984313" y="5420825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Disgust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F0118D-1254-4958-815E-29455C7D1F0A}"/>
              </a:ext>
            </a:extLst>
          </p:cNvPr>
          <p:cNvSpPr txBox="1"/>
          <p:nvPr/>
        </p:nvSpPr>
        <p:spPr>
          <a:xfrm>
            <a:off x="4984313" y="165254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Fear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B1813E-9AD6-4168-8CF0-BCBED30572A7}"/>
              </a:ext>
            </a:extLst>
          </p:cNvPr>
          <p:cNvSpPr txBox="1"/>
          <p:nvPr/>
        </p:nvSpPr>
        <p:spPr>
          <a:xfrm>
            <a:off x="4624165" y="457324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Joy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B42F5E-5F4E-4C29-8954-61CF222DC8A9}"/>
              </a:ext>
            </a:extLst>
          </p:cNvPr>
          <p:cNvSpPr txBox="1"/>
          <p:nvPr/>
        </p:nvSpPr>
        <p:spPr>
          <a:xfrm>
            <a:off x="2646801" y="3955248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Sadness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DB6519-BEB0-4910-8DA2-DE54F05C57C4}"/>
              </a:ext>
            </a:extLst>
          </p:cNvPr>
          <p:cNvSpPr txBox="1"/>
          <p:nvPr/>
        </p:nvSpPr>
        <p:spPr>
          <a:xfrm>
            <a:off x="2555879" y="5056570"/>
            <a:ext cx="124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Surprise</a:t>
            </a:r>
          </a:p>
        </p:txBody>
      </p:sp>
    </p:spTree>
    <p:extLst>
      <p:ext uri="{BB962C8B-B14F-4D97-AF65-F5344CB8AC3E}">
        <p14:creationId xmlns:p14="http://schemas.microsoft.com/office/powerpoint/2010/main" val="2579253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0E3CED0-B354-478D-BED6-62AD4BC74ABF}"/>
              </a:ext>
            </a:extLst>
          </p:cNvPr>
          <p:cNvSpPr/>
          <p:nvPr/>
        </p:nvSpPr>
        <p:spPr>
          <a:xfrm>
            <a:off x="5779693" y="1446488"/>
            <a:ext cx="345906" cy="49639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9B74B2-EB08-4DFC-BE89-983C83809243}"/>
              </a:ext>
            </a:extLst>
          </p:cNvPr>
          <p:cNvSpPr/>
          <p:nvPr/>
        </p:nvSpPr>
        <p:spPr>
          <a:xfrm>
            <a:off x="342727" y="1397806"/>
            <a:ext cx="269548" cy="50126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A079DC-1C67-44A1-BA43-3D2CE4587852}"/>
              </a:ext>
            </a:extLst>
          </p:cNvPr>
          <p:cNvSpPr/>
          <p:nvPr/>
        </p:nvSpPr>
        <p:spPr>
          <a:xfrm>
            <a:off x="363256" y="438835"/>
            <a:ext cx="101586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Emotional Appeal by Time of Day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A43A08-2103-40C7-B829-448823EF9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40" y="1302706"/>
            <a:ext cx="4562587" cy="53403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41C866-5012-43F7-9BAE-CFA1D8AEE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237" y="1302706"/>
            <a:ext cx="4562587" cy="53403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C30619-1362-4445-879F-DE45917B9660}"/>
              </a:ext>
            </a:extLst>
          </p:cNvPr>
          <p:cNvSpPr txBox="1"/>
          <p:nvPr/>
        </p:nvSpPr>
        <p:spPr>
          <a:xfrm rot="16200000">
            <a:off x="5324669" y="1819282"/>
            <a:ext cx="1181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Anger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F71FB6-8294-4D08-9705-E96811F74EE1}"/>
              </a:ext>
            </a:extLst>
          </p:cNvPr>
          <p:cNvSpPr txBox="1"/>
          <p:nvPr/>
        </p:nvSpPr>
        <p:spPr>
          <a:xfrm rot="16200000">
            <a:off x="5255475" y="3069983"/>
            <a:ext cx="1319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Disgust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F994A3-7518-4A80-9A7C-5FB6C5292ED9}"/>
              </a:ext>
            </a:extLst>
          </p:cNvPr>
          <p:cNvSpPr txBox="1"/>
          <p:nvPr/>
        </p:nvSpPr>
        <p:spPr>
          <a:xfrm rot="16200000">
            <a:off x="5402114" y="4377396"/>
            <a:ext cx="104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Fear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96B1CB-E605-477B-A94F-CECD76007C0C}"/>
              </a:ext>
            </a:extLst>
          </p:cNvPr>
          <p:cNvSpPr txBox="1"/>
          <p:nvPr/>
        </p:nvSpPr>
        <p:spPr>
          <a:xfrm rot="16200000">
            <a:off x="-76595" y="3210336"/>
            <a:ext cx="1039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Joy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7852E7-AA53-43CC-9F4C-10DAA091896E}"/>
              </a:ext>
            </a:extLst>
          </p:cNvPr>
          <p:cNvSpPr txBox="1"/>
          <p:nvPr/>
        </p:nvSpPr>
        <p:spPr>
          <a:xfrm rot="16200000">
            <a:off x="5280595" y="5575298"/>
            <a:ext cx="1349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Sadness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3685E6-DB9C-4B14-AD96-2F702AE87E7A}"/>
              </a:ext>
            </a:extLst>
          </p:cNvPr>
          <p:cNvSpPr txBox="1"/>
          <p:nvPr/>
        </p:nvSpPr>
        <p:spPr>
          <a:xfrm rot="16200000">
            <a:off x="-258730" y="4312830"/>
            <a:ext cx="1447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Surprise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FD1679-A1A0-41AE-A28E-00E2ACC6FED4}"/>
              </a:ext>
            </a:extLst>
          </p:cNvPr>
          <p:cNvSpPr txBox="1"/>
          <p:nvPr/>
        </p:nvSpPr>
        <p:spPr>
          <a:xfrm rot="16200000">
            <a:off x="-154234" y="5520137"/>
            <a:ext cx="1238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Trust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B746E6-B95D-4A9D-858F-07ECE48C19DA}"/>
              </a:ext>
            </a:extLst>
          </p:cNvPr>
          <p:cNvSpPr txBox="1"/>
          <p:nvPr/>
        </p:nvSpPr>
        <p:spPr>
          <a:xfrm rot="16200000">
            <a:off x="-457471" y="1967687"/>
            <a:ext cx="1800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Anticipation</a:t>
            </a:r>
          </a:p>
        </p:txBody>
      </p:sp>
    </p:spTree>
    <p:extLst>
      <p:ext uri="{BB962C8B-B14F-4D97-AF65-F5344CB8AC3E}">
        <p14:creationId xmlns:p14="http://schemas.microsoft.com/office/powerpoint/2010/main" val="45150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A079DC-1C67-44A1-BA43-3D2CE4587852}"/>
              </a:ext>
            </a:extLst>
          </p:cNvPr>
          <p:cNvSpPr/>
          <p:nvPr/>
        </p:nvSpPr>
        <p:spPr>
          <a:xfrm>
            <a:off x="363256" y="438835"/>
            <a:ext cx="101586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Sentiment by Time of Day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312B8B-FB81-4ECB-A879-3B68544CD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94" y="1508526"/>
            <a:ext cx="10818455" cy="52108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6C5190-E4F1-4468-857E-2A0B053E6E4B}"/>
              </a:ext>
            </a:extLst>
          </p:cNvPr>
          <p:cNvSpPr txBox="1"/>
          <p:nvPr/>
        </p:nvSpPr>
        <p:spPr>
          <a:xfrm>
            <a:off x="7414981" y="411397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Negative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49680B-93EC-435E-8E85-35AD4CF1C6D3}"/>
              </a:ext>
            </a:extLst>
          </p:cNvPr>
          <p:cNvSpPr txBox="1"/>
          <p:nvPr/>
        </p:nvSpPr>
        <p:spPr>
          <a:xfrm>
            <a:off x="8505344" y="1877857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Positive</a:t>
            </a:r>
          </a:p>
        </p:txBody>
      </p:sp>
    </p:spTree>
    <p:extLst>
      <p:ext uri="{BB962C8B-B14F-4D97-AF65-F5344CB8AC3E}">
        <p14:creationId xmlns:p14="http://schemas.microsoft.com/office/powerpoint/2010/main" val="4283475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B14447-0FBD-402F-ABE3-4C25E1827A6B}"/>
              </a:ext>
            </a:extLst>
          </p:cNvPr>
          <p:cNvSpPr/>
          <p:nvPr/>
        </p:nvSpPr>
        <p:spPr>
          <a:xfrm>
            <a:off x="1346762" y="276377"/>
            <a:ext cx="93981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Time of Day Tweet Analysis Findings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3B2A4-BEF8-4D76-8155-741DF309DDCE}"/>
              </a:ext>
            </a:extLst>
          </p:cNvPr>
          <p:cNvSpPr txBox="1"/>
          <p:nvPr/>
        </p:nvSpPr>
        <p:spPr>
          <a:xfrm>
            <a:off x="895350" y="1676400"/>
            <a:ext cx="10572750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Tweets exhibit greater degrees of fear, anger, and trust overall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Tweets exhibit greater degrees of fear, anger, and trust  in the afternoon and evening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It’s not obvious from our analysis that tweet composition/topic/tone was intentionally changed by time of day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092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B65F90-F56F-471F-8700-E7A20FE80518}"/>
              </a:ext>
            </a:extLst>
          </p:cNvPr>
          <p:cNvSpPr/>
          <p:nvPr/>
        </p:nvSpPr>
        <p:spPr>
          <a:xfrm>
            <a:off x="4384109" y="2893936"/>
            <a:ext cx="24551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 Backup</a:t>
            </a:r>
          </a:p>
        </p:txBody>
      </p:sp>
    </p:spTree>
    <p:extLst>
      <p:ext uri="{BB962C8B-B14F-4D97-AF65-F5344CB8AC3E}">
        <p14:creationId xmlns:p14="http://schemas.microsoft.com/office/powerpoint/2010/main" val="3780382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4C350C-E30B-4D73-98B9-A2D9E1ABEDCF}"/>
              </a:ext>
            </a:extLst>
          </p:cNvPr>
          <p:cNvSpPr/>
          <p:nvPr/>
        </p:nvSpPr>
        <p:spPr>
          <a:xfrm>
            <a:off x="8451848" y="1038554"/>
            <a:ext cx="31021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0" i="0" dirty="0">
                <a:solidFill>
                  <a:srgbClr val="0070C0"/>
                </a:solidFill>
                <a:effectLst/>
                <a:latin typeface="Bahnschrift SemiCondensed" panose="020B0502040204020203" pitchFamily="34" charset="0"/>
              </a:rPr>
              <a:t>Right Trolls (617)</a:t>
            </a:r>
            <a:endParaRPr lang="en-US" sz="3600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4322C7-57F1-48EC-B99F-01339CE4880F}"/>
              </a:ext>
            </a:extLst>
          </p:cNvPr>
          <p:cNvSpPr/>
          <p:nvPr/>
        </p:nvSpPr>
        <p:spPr>
          <a:xfrm>
            <a:off x="281998" y="1038554"/>
            <a:ext cx="29610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0" i="0" dirty="0">
                <a:solidFill>
                  <a:srgbClr val="0070C0"/>
                </a:solidFill>
                <a:effectLst/>
                <a:latin typeface="Bahnschrift SemiCondensed" panose="020B0502040204020203" pitchFamily="34" charset="0"/>
              </a:rPr>
              <a:t>Left Trolls (230)</a:t>
            </a:r>
            <a:endParaRPr lang="en-US" sz="3600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0452C3-67FD-4BB8-A819-ED8F29FDC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11" y="1676790"/>
            <a:ext cx="1434666" cy="1547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A6EBF1-7B86-40FF-AB18-8A91E413F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330153" y="1676790"/>
            <a:ext cx="1434665" cy="15479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A9391A6-2082-464E-94EA-EEC8495BDAF6}"/>
              </a:ext>
            </a:extLst>
          </p:cNvPr>
          <p:cNvSpPr/>
          <p:nvPr/>
        </p:nvSpPr>
        <p:spPr>
          <a:xfrm>
            <a:off x="8654965" y="3184338"/>
            <a:ext cx="33997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Nativist, right-leaning populist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Uniformly support Donald Trump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Denigrate the Democratic party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Regularly employ “Make America Great Again” 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Derisive of mainstream and moderate republicans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Often with profile pictures of attractive young women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287D40-2A5A-4DCF-AF62-3C6A3449CF19}"/>
              </a:ext>
            </a:extLst>
          </p:cNvPr>
          <p:cNvSpPr/>
          <p:nvPr/>
        </p:nvSpPr>
        <p:spPr>
          <a:xfrm>
            <a:off x="2632001" y="102375"/>
            <a:ext cx="74446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Linvill</a:t>
            </a:r>
            <a:r>
              <a:rPr lang="en-US" sz="4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 &amp; Warren Troll Categories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D799E4-E493-4AE0-A341-49BC74C87401}"/>
              </a:ext>
            </a:extLst>
          </p:cNvPr>
          <p:cNvSpPr/>
          <p:nvPr/>
        </p:nvSpPr>
        <p:spPr>
          <a:xfrm>
            <a:off x="5051621" y="4908307"/>
            <a:ext cx="13869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Others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35041E-0BB1-484B-A84C-C2FD4021808D}"/>
              </a:ext>
            </a:extLst>
          </p:cNvPr>
          <p:cNvSpPr/>
          <p:nvPr/>
        </p:nvSpPr>
        <p:spPr>
          <a:xfrm>
            <a:off x="4679120" y="5482204"/>
            <a:ext cx="26320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Hashtag Gamer (110)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Fearmonger (122)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News Feed (54)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201B3E1F-866E-445A-A167-62E0BAD8C2A4}"/>
              </a:ext>
            </a:extLst>
          </p:cNvPr>
          <p:cNvSpPr/>
          <p:nvPr/>
        </p:nvSpPr>
        <p:spPr>
          <a:xfrm>
            <a:off x="3681785" y="2889326"/>
            <a:ext cx="2186071" cy="1726173"/>
          </a:xfrm>
          <a:prstGeom prst="wedgeRectCallout">
            <a:avLst>
              <a:gd name="adj1" fmla="val -115307"/>
              <a:gd name="adj2" fmla="val -836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Good Night Warriors! Remember White Supremacy Must be Destroyed Globally in order for True Peace &amp; Real Justice to Reign. https://t.co/eLiMbwhD5L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A4A22122-63F5-48FC-99A4-C08A43C538CB}"/>
              </a:ext>
            </a:extLst>
          </p:cNvPr>
          <p:cNvSpPr/>
          <p:nvPr/>
        </p:nvSpPr>
        <p:spPr>
          <a:xfrm>
            <a:off x="3655750" y="1035250"/>
            <a:ext cx="2089330" cy="1726172"/>
          </a:xfrm>
          <a:prstGeom prst="wedgeRectCallout">
            <a:avLst>
              <a:gd name="adj1" fmla="val -116084"/>
              <a:gd name="adj2" fmla="val 2123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@4mysquad And so #BLM is called a "hate group" while cops sworn to serve and protect commit murder, torture, aggravated assault and theft.'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E19179AC-D538-4080-949F-6276CC48ECA4}"/>
              </a:ext>
            </a:extLst>
          </p:cNvPr>
          <p:cNvSpPr/>
          <p:nvPr/>
        </p:nvSpPr>
        <p:spPr>
          <a:xfrm>
            <a:off x="5972814" y="2766995"/>
            <a:ext cx="2186072" cy="1547928"/>
          </a:xfrm>
          <a:prstGeom prst="wedgeRectCallout">
            <a:avLst>
              <a:gd name="adj1" fmla="val 108706"/>
              <a:gd name="adj2" fmla="val -8079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RT mb141bar: Dear Lord, protect, guide, bless our President Trump. Please save us from those attempting to harm him  https://t.co/mu8fHj1V50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DFE6116D-ED12-4505-883A-410594085E50}"/>
              </a:ext>
            </a:extLst>
          </p:cNvPr>
          <p:cNvSpPr/>
          <p:nvPr/>
        </p:nvSpPr>
        <p:spPr>
          <a:xfrm>
            <a:off x="5942795" y="1052249"/>
            <a:ext cx="2186072" cy="1547928"/>
          </a:xfrm>
          <a:prstGeom prst="wedgeRectCallout">
            <a:avLst>
              <a:gd name="adj1" fmla="val 110768"/>
              <a:gd name="adj2" fmla="val 302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Another example of how all liberals are hateful, corrupt, lying, evil, deceitful, hypocritical, despicable pieces of s*** like @</a:t>
            </a:r>
            <a:r>
              <a:rPr lang="en-US" sz="1400" dirty="0" err="1">
                <a:solidFill>
                  <a:schemeClr val="tx1"/>
                </a:solidFill>
              </a:rPr>
              <a:t>HussamA</a:t>
            </a:r>
            <a:r>
              <a:rPr lang="en-US" sz="1400" dirty="0">
                <a:solidFill>
                  <a:schemeClr val="tx1"/>
                </a:solidFill>
              </a:rPr>
              <a:t> https://t.co/6E0oT6pDPp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14E6A7-EEB6-47BC-B01D-6A0A44A49986}"/>
              </a:ext>
            </a:extLst>
          </p:cNvPr>
          <p:cNvSpPr/>
          <p:nvPr/>
        </p:nvSpPr>
        <p:spPr>
          <a:xfrm>
            <a:off x="182703" y="3184338"/>
            <a:ext cx="33041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Socially liberal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Primarily focused on racial identity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Often mimicked the Black Lives Matter movement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Attacked mainstream democratic politicians, particularly Hillary Clinton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Supportive of Bernie Sanders</a:t>
            </a:r>
          </a:p>
        </p:txBody>
      </p:sp>
    </p:spTree>
    <p:extLst>
      <p:ext uri="{BB962C8B-B14F-4D97-AF65-F5344CB8AC3E}">
        <p14:creationId xmlns:p14="http://schemas.microsoft.com/office/powerpoint/2010/main" val="2570236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E3E63C-B491-4192-9DDB-535219FFA8C3}"/>
              </a:ext>
            </a:extLst>
          </p:cNvPr>
          <p:cNvSpPr/>
          <p:nvPr/>
        </p:nvSpPr>
        <p:spPr>
          <a:xfrm>
            <a:off x="2713503" y="247262"/>
            <a:ext cx="67649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Sentiment &amp; Emotion Analysis 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947591-1A85-465B-BD90-BA4FA397C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25814"/>
              </p:ext>
            </p:extLst>
          </p:nvPr>
        </p:nvGraphicFramePr>
        <p:xfrm>
          <a:off x="533398" y="2009775"/>
          <a:ext cx="11125201" cy="426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95731">
                  <a:extLst>
                    <a:ext uri="{9D8B030D-6E8A-4147-A177-3AD203B41FA5}">
                      <a16:colId xmlns:a16="http://schemas.microsoft.com/office/drawing/2014/main" val="2296564455"/>
                    </a:ext>
                  </a:extLst>
                </a:gridCol>
                <a:gridCol w="608588">
                  <a:extLst>
                    <a:ext uri="{9D8B030D-6E8A-4147-A177-3AD203B41FA5}">
                      <a16:colId xmlns:a16="http://schemas.microsoft.com/office/drawing/2014/main" val="3337016153"/>
                    </a:ext>
                  </a:extLst>
                </a:gridCol>
                <a:gridCol w="806732">
                  <a:extLst>
                    <a:ext uri="{9D8B030D-6E8A-4147-A177-3AD203B41FA5}">
                      <a16:colId xmlns:a16="http://schemas.microsoft.com/office/drawing/2014/main" val="3864911095"/>
                    </a:ext>
                  </a:extLst>
                </a:gridCol>
                <a:gridCol w="672045">
                  <a:extLst>
                    <a:ext uri="{9D8B030D-6E8A-4147-A177-3AD203B41FA5}">
                      <a16:colId xmlns:a16="http://schemas.microsoft.com/office/drawing/2014/main" val="1262424048"/>
                    </a:ext>
                  </a:extLst>
                </a:gridCol>
                <a:gridCol w="573437">
                  <a:extLst>
                    <a:ext uri="{9D8B030D-6E8A-4147-A177-3AD203B41FA5}">
                      <a16:colId xmlns:a16="http://schemas.microsoft.com/office/drawing/2014/main" val="4207427119"/>
                    </a:ext>
                  </a:extLst>
                </a:gridCol>
                <a:gridCol w="665200">
                  <a:extLst>
                    <a:ext uri="{9D8B030D-6E8A-4147-A177-3AD203B41FA5}">
                      <a16:colId xmlns:a16="http://schemas.microsoft.com/office/drawing/2014/main" val="314516536"/>
                    </a:ext>
                  </a:extLst>
                </a:gridCol>
                <a:gridCol w="761591">
                  <a:extLst>
                    <a:ext uri="{9D8B030D-6E8A-4147-A177-3AD203B41FA5}">
                      <a16:colId xmlns:a16="http://schemas.microsoft.com/office/drawing/2014/main" val="2965383869"/>
                    </a:ext>
                  </a:extLst>
                </a:gridCol>
                <a:gridCol w="784704">
                  <a:extLst>
                    <a:ext uri="{9D8B030D-6E8A-4147-A177-3AD203B41FA5}">
                      <a16:colId xmlns:a16="http://schemas.microsoft.com/office/drawing/2014/main" val="3379147286"/>
                    </a:ext>
                  </a:extLst>
                </a:gridCol>
                <a:gridCol w="646228">
                  <a:extLst>
                    <a:ext uri="{9D8B030D-6E8A-4147-A177-3AD203B41FA5}">
                      <a16:colId xmlns:a16="http://schemas.microsoft.com/office/drawing/2014/main" val="2356887181"/>
                    </a:ext>
                  </a:extLst>
                </a:gridCol>
                <a:gridCol w="652267">
                  <a:extLst>
                    <a:ext uri="{9D8B030D-6E8A-4147-A177-3AD203B41FA5}">
                      <a16:colId xmlns:a16="http://schemas.microsoft.com/office/drawing/2014/main" val="4246627445"/>
                    </a:ext>
                  </a:extLst>
                </a:gridCol>
                <a:gridCol w="891651">
                  <a:extLst>
                    <a:ext uri="{9D8B030D-6E8A-4147-A177-3AD203B41FA5}">
                      <a16:colId xmlns:a16="http://schemas.microsoft.com/office/drawing/2014/main" val="3137824285"/>
                    </a:ext>
                  </a:extLst>
                </a:gridCol>
                <a:gridCol w="767027">
                  <a:extLst>
                    <a:ext uri="{9D8B030D-6E8A-4147-A177-3AD203B41FA5}">
                      <a16:colId xmlns:a16="http://schemas.microsoft.com/office/drawing/2014/main" val="410344122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anger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antici-pation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disgust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fear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joy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sadness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surprise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trust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negative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positive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extLst>
                  <a:ext uri="{0D108BD9-81ED-4DB2-BD59-A6C34878D82A}">
                    <a16:rowId xmlns:a16="http://schemas.microsoft.com/office/drawing/2014/main" val="773629288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RT mb141bar: Dear Lord, protect, guide, bless our President </a:t>
                      </a:r>
                      <a:r>
                        <a:rPr lang="en-US" sz="1400" u="none" strike="noStrike" dirty="0" err="1">
                          <a:effectLst/>
                        </a:rPr>
                        <a:t>Trump.Please</a:t>
                      </a:r>
                      <a:r>
                        <a:rPr lang="en-US" sz="1400" u="none" strike="noStrike" dirty="0">
                          <a:effectLst/>
                        </a:rPr>
                        <a:t> save us from those attempting to harm him </a:t>
                      </a:r>
                      <a:r>
                        <a:rPr lang="en-US" sz="1400" u="none" strike="noStrike" dirty="0">
                          <a:effectLst/>
                          <a:hlinkClick r:id="rId2"/>
                        </a:rPr>
                        <a:t>https://t.co/mu8fHj1V50</a:t>
                      </a:r>
                      <a:endParaRPr lang="en-US" sz="1400" u="none" strike="noStrike" dirty="0">
                        <a:effectLst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extLst>
                  <a:ext uri="{0D108BD9-81ED-4DB2-BD59-A6C34878D82A}">
                    <a16:rowId xmlns:a16="http://schemas.microsoft.com/office/drawing/2014/main" val="13868807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Another example of how all liberals are hateful, corrupt, lying, evil, deceitful, hypocritical, despicable pieces of s*** like @</a:t>
                      </a:r>
                      <a:r>
                        <a:rPr lang="en-US" sz="1400" u="none" strike="noStrike" dirty="0" err="1">
                          <a:effectLst/>
                        </a:rPr>
                        <a:t>HussamA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  <a:hlinkClick r:id="rId3"/>
                        </a:rPr>
                        <a:t>https://t.co/6E0oT6pDPp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extLst>
                  <a:ext uri="{0D108BD9-81ED-4DB2-BD59-A6C34878D82A}">
                    <a16:rowId xmlns:a16="http://schemas.microsoft.com/office/drawing/2014/main" val="108286192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Good Night Warriors! Remember White Supremacy Must be Destroyed Globally in order for True Peace &amp; Real Justice to Reign. </a:t>
                      </a:r>
                      <a:r>
                        <a:rPr lang="en-US" sz="1400" u="none" strike="noStrike" dirty="0">
                          <a:effectLst/>
                          <a:hlinkClick r:id="rId4"/>
                        </a:rPr>
                        <a:t>https://t.co/eLiMbwhD5L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extLst>
                  <a:ext uri="{0D108BD9-81ED-4DB2-BD59-A6C34878D82A}">
                    <a16:rowId xmlns:a16="http://schemas.microsoft.com/office/drawing/2014/main" val="17985015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@4mysquad And so #BLM is called a "hate group" while cops sworn to serve and protect commit murder, torture, aggravated assault and theft.'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extLst>
                  <a:ext uri="{0D108BD9-81ED-4DB2-BD59-A6C34878D82A}">
                    <a16:rowId xmlns:a16="http://schemas.microsoft.com/office/drawing/2014/main" val="322694107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208CED8-298B-4228-9DEE-618744C0D7A4}"/>
              </a:ext>
            </a:extLst>
          </p:cNvPr>
          <p:cNvSpPr/>
          <p:nvPr/>
        </p:nvSpPr>
        <p:spPr>
          <a:xfrm>
            <a:off x="2835329" y="959241"/>
            <a:ext cx="6521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R </a:t>
            </a:r>
            <a:r>
              <a:rPr lang="en-US" i="0" dirty="0" err="1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Syuzhet</a:t>
            </a:r>
            <a:r>
              <a:rPr lang="en-US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 Package- </a:t>
            </a:r>
            <a:r>
              <a:rPr lang="en-US" b="0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implements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Saif</a:t>
            </a:r>
            <a:r>
              <a:rPr lang="en-US" b="0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 Mohammad’s NRC emotion lexicon</a:t>
            </a:r>
            <a:endParaRPr lang="en-US" dirty="0">
              <a:latin typeface="Bahnschrift SemiCondensed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BC0A20-C9B8-48FA-BBE8-C23EB1CE25D1}"/>
              </a:ext>
            </a:extLst>
          </p:cNvPr>
          <p:cNvSpPr/>
          <p:nvPr/>
        </p:nvSpPr>
        <p:spPr>
          <a:xfrm>
            <a:off x="3777916" y="1648326"/>
            <a:ext cx="5578750" cy="2646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Emotion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866D78-76BE-4DC4-99EB-F1558FCE623D}"/>
              </a:ext>
            </a:extLst>
          </p:cNvPr>
          <p:cNvSpPr/>
          <p:nvPr/>
        </p:nvSpPr>
        <p:spPr>
          <a:xfrm>
            <a:off x="9994232" y="1648325"/>
            <a:ext cx="1664367" cy="2646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Sentiment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6A7613-17AD-4C5C-A6C4-70AC8B75CACA}"/>
              </a:ext>
            </a:extLst>
          </p:cNvPr>
          <p:cNvSpPr/>
          <p:nvPr/>
        </p:nvSpPr>
        <p:spPr>
          <a:xfrm>
            <a:off x="160356" y="2555612"/>
            <a:ext cx="269548" cy="1832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Right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565C6E-05B1-4727-BE49-44FC9F7343B7}"/>
              </a:ext>
            </a:extLst>
          </p:cNvPr>
          <p:cNvSpPr/>
          <p:nvPr/>
        </p:nvSpPr>
        <p:spPr>
          <a:xfrm>
            <a:off x="168882" y="4455994"/>
            <a:ext cx="269548" cy="1828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Left </a:t>
            </a:r>
          </a:p>
        </p:txBody>
      </p:sp>
    </p:spTree>
    <p:extLst>
      <p:ext uri="{BB962C8B-B14F-4D97-AF65-F5344CB8AC3E}">
        <p14:creationId xmlns:p14="http://schemas.microsoft.com/office/powerpoint/2010/main" val="282057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E1F5E5-1ECD-43FA-8E04-EBA8523EDFF4}"/>
              </a:ext>
            </a:extLst>
          </p:cNvPr>
          <p:cNvSpPr/>
          <p:nvPr/>
        </p:nvSpPr>
        <p:spPr>
          <a:xfrm>
            <a:off x="1307938" y="182464"/>
            <a:ext cx="80333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Right Troll LDA Topic Words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2FA83E-5CC9-4537-93DF-F08DE3FFFB5B}"/>
              </a:ext>
            </a:extLst>
          </p:cNvPr>
          <p:cNvSpPr txBox="1"/>
          <p:nvPr/>
        </p:nvSpPr>
        <p:spPr>
          <a:xfrm>
            <a:off x="10066254" y="1422063"/>
            <a:ext cx="1637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Bahnschrift" panose="020B0502040204020203" pitchFamily="34" charset="0"/>
              </a:rPr>
              <a:t>For LDA topics found in only one time category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E3F022-502E-43A2-A200-B68E9362A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449367"/>
              </p:ext>
            </p:extLst>
          </p:nvPr>
        </p:nvGraphicFramePr>
        <p:xfrm>
          <a:off x="868101" y="1044503"/>
          <a:ext cx="8707577" cy="5703870"/>
        </p:xfrm>
        <a:graphic>
          <a:graphicData uri="http://schemas.openxmlformats.org/drawingml/2006/table">
            <a:tbl>
              <a:tblPr/>
              <a:tblGrid>
                <a:gridCol w="1269715">
                  <a:extLst>
                    <a:ext uri="{9D8B030D-6E8A-4147-A177-3AD203B41FA5}">
                      <a16:colId xmlns:a16="http://schemas.microsoft.com/office/drawing/2014/main" val="2277686510"/>
                    </a:ext>
                  </a:extLst>
                </a:gridCol>
                <a:gridCol w="1349909">
                  <a:extLst>
                    <a:ext uri="{9D8B030D-6E8A-4147-A177-3AD203B41FA5}">
                      <a16:colId xmlns:a16="http://schemas.microsoft.com/office/drawing/2014/main" val="1146740766"/>
                    </a:ext>
                  </a:extLst>
                </a:gridCol>
                <a:gridCol w="1390004">
                  <a:extLst>
                    <a:ext uri="{9D8B030D-6E8A-4147-A177-3AD203B41FA5}">
                      <a16:colId xmlns:a16="http://schemas.microsoft.com/office/drawing/2014/main" val="3143019266"/>
                    </a:ext>
                  </a:extLst>
                </a:gridCol>
                <a:gridCol w="1136061">
                  <a:extLst>
                    <a:ext uri="{9D8B030D-6E8A-4147-A177-3AD203B41FA5}">
                      <a16:colId xmlns:a16="http://schemas.microsoft.com/office/drawing/2014/main" val="636186089"/>
                    </a:ext>
                  </a:extLst>
                </a:gridCol>
                <a:gridCol w="1433443">
                  <a:extLst>
                    <a:ext uri="{9D8B030D-6E8A-4147-A177-3AD203B41FA5}">
                      <a16:colId xmlns:a16="http://schemas.microsoft.com/office/drawing/2014/main" val="4125903720"/>
                    </a:ext>
                  </a:extLst>
                </a:gridCol>
                <a:gridCol w="1296448">
                  <a:extLst>
                    <a:ext uri="{9D8B030D-6E8A-4147-A177-3AD203B41FA5}">
                      <a16:colId xmlns:a16="http://schemas.microsoft.com/office/drawing/2014/main" val="3366546179"/>
                    </a:ext>
                  </a:extLst>
                </a:gridCol>
                <a:gridCol w="831997">
                  <a:extLst>
                    <a:ext uri="{9D8B030D-6E8A-4147-A177-3AD203B41FA5}">
                      <a16:colId xmlns:a16="http://schemas.microsoft.com/office/drawing/2014/main" val="490696569"/>
                    </a:ext>
                  </a:extLst>
                </a:gridCol>
              </a:tblGrid>
              <a:tr h="96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2 </a:t>
                      </a:r>
                      <a:r>
                        <a:rPr lang="en-US" sz="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hrs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 before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morning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lunch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afternoon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2 hrs after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evening leisure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sleep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17688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abcgopdebate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89538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abcnews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82252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antifa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43105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article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73442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breitbartnews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518652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brussels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65252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country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462729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cuba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909745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demdebate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5987911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demndebate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25651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diversity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97854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fail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174028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fraud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78537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florida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5035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girl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77582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gop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245809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gopdebate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31958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guns4ny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36415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illegal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54061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iran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7778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islamkills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87687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james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79622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kill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41976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live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007351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opiceisis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1233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permit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746820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picture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488010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prayers4california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595655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refugees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941602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rubio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81575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salary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0914105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stand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18600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stop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405315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stopislam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199170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students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83638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targeted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683716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targets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800458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time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833658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trumpbecause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28399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trumpforpresident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46023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vegasgopdebate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01238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vote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6744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wikileaks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963798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woman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210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81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636349-44FD-42EC-AB5C-CD84AD21DB72}"/>
              </a:ext>
            </a:extLst>
          </p:cNvPr>
          <p:cNvSpPr txBox="1"/>
          <p:nvPr/>
        </p:nvSpPr>
        <p:spPr>
          <a:xfrm>
            <a:off x="1206265" y="1085850"/>
            <a:ext cx="1014753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Building off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Linvill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 and Warren’s categorization, what can we learn about :</a:t>
            </a:r>
          </a:p>
          <a:p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  <a:p>
            <a:pPr marL="576263" indent="-576263">
              <a:buAutoNum type="arabicPeriod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The topics, sentiment, and emotional appeal used by Left and Right trolls in peak periods</a:t>
            </a:r>
          </a:p>
          <a:p>
            <a:pPr marL="576263" indent="-576263">
              <a:buAutoNum type="arabicPeriod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Differences in topics, sentiment, and emotional appeal by time of day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527614-8D0A-4EA5-B0E1-D875E91C2C2D}"/>
              </a:ext>
            </a:extLst>
          </p:cNvPr>
          <p:cNvSpPr/>
          <p:nvPr/>
        </p:nvSpPr>
        <p:spPr>
          <a:xfrm>
            <a:off x="571500" y="876300"/>
            <a:ext cx="11049000" cy="52387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2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BC8B53-C6AE-4518-BBF5-DF8C63B76685}"/>
              </a:ext>
            </a:extLst>
          </p:cNvPr>
          <p:cNvSpPr txBox="1"/>
          <p:nvPr/>
        </p:nvSpPr>
        <p:spPr>
          <a:xfrm>
            <a:off x="472483" y="1798595"/>
            <a:ext cx="12763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Sentiment 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and 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Emotion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FEFA0B-33C8-46EC-B440-D23ED935D8B8}"/>
              </a:ext>
            </a:extLst>
          </p:cNvPr>
          <p:cNvSpPr txBox="1"/>
          <p:nvPr/>
        </p:nvSpPr>
        <p:spPr>
          <a:xfrm>
            <a:off x="472483" y="5778970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Word Cloud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2A6442-6155-47D7-85DE-87CC94253A50}"/>
              </a:ext>
            </a:extLst>
          </p:cNvPr>
          <p:cNvSpPr txBox="1"/>
          <p:nvPr/>
        </p:nvSpPr>
        <p:spPr>
          <a:xfrm>
            <a:off x="582287" y="2651931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(R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syuzhet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)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E7E51F-64A0-4725-9A3C-E09E24C15A11}"/>
              </a:ext>
            </a:extLst>
          </p:cNvPr>
          <p:cNvSpPr txBox="1"/>
          <p:nvPr/>
        </p:nvSpPr>
        <p:spPr>
          <a:xfrm>
            <a:off x="472483" y="4864806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(R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topicmodels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)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E94539-44DC-4030-9C04-F9E4C235FB9E}"/>
              </a:ext>
            </a:extLst>
          </p:cNvPr>
          <p:cNvSpPr txBox="1"/>
          <p:nvPr/>
        </p:nvSpPr>
        <p:spPr>
          <a:xfrm>
            <a:off x="582287" y="6096432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(R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wordcloud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)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69C6452-0A69-4019-AC89-657BC561B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769315"/>
              </p:ext>
            </p:extLst>
          </p:nvPr>
        </p:nvGraphicFramePr>
        <p:xfrm>
          <a:off x="2234430" y="1531741"/>
          <a:ext cx="9081182" cy="1993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0211">
                  <a:extLst>
                    <a:ext uri="{9D8B030D-6E8A-4147-A177-3AD203B41FA5}">
                      <a16:colId xmlns:a16="http://schemas.microsoft.com/office/drawing/2014/main" val="345470593"/>
                    </a:ext>
                  </a:extLst>
                </a:gridCol>
                <a:gridCol w="496773">
                  <a:extLst>
                    <a:ext uri="{9D8B030D-6E8A-4147-A177-3AD203B41FA5}">
                      <a16:colId xmlns:a16="http://schemas.microsoft.com/office/drawing/2014/main" val="561554378"/>
                    </a:ext>
                  </a:extLst>
                </a:gridCol>
                <a:gridCol w="658512">
                  <a:extLst>
                    <a:ext uri="{9D8B030D-6E8A-4147-A177-3AD203B41FA5}">
                      <a16:colId xmlns:a16="http://schemas.microsoft.com/office/drawing/2014/main" val="3221509765"/>
                    </a:ext>
                  </a:extLst>
                </a:gridCol>
                <a:gridCol w="548571">
                  <a:extLst>
                    <a:ext uri="{9D8B030D-6E8A-4147-A177-3AD203B41FA5}">
                      <a16:colId xmlns:a16="http://schemas.microsoft.com/office/drawing/2014/main" val="1791396791"/>
                    </a:ext>
                  </a:extLst>
                </a:gridCol>
                <a:gridCol w="468080">
                  <a:extLst>
                    <a:ext uri="{9D8B030D-6E8A-4147-A177-3AD203B41FA5}">
                      <a16:colId xmlns:a16="http://schemas.microsoft.com/office/drawing/2014/main" val="3117456215"/>
                    </a:ext>
                  </a:extLst>
                </a:gridCol>
                <a:gridCol w="542983">
                  <a:extLst>
                    <a:ext uri="{9D8B030D-6E8A-4147-A177-3AD203B41FA5}">
                      <a16:colId xmlns:a16="http://schemas.microsoft.com/office/drawing/2014/main" val="2305865316"/>
                    </a:ext>
                  </a:extLst>
                </a:gridCol>
                <a:gridCol w="621665">
                  <a:extLst>
                    <a:ext uri="{9D8B030D-6E8A-4147-A177-3AD203B41FA5}">
                      <a16:colId xmlns:a16="http://schemas.microsoft.com/office/drawing/2014/main" val="318812057"/>
                    </a:ext>
                  </a:extLst>
                </a:gridCol>
                <a:gridCol w="640532">
                  <a:extLst>
                    <a:ext uri="{9D8B030D-6E8A-4147-A177-3AD203B41FA5}">
                      <a16:colId xmlns:a16="http://schemas.microsoft.com/office/drawing/2014/main" val="1469026764"/>
                    </a:ext>
                  </a:extLst>
                </a:gridCol>
                <a:gridCol w="527498">
                  <a:extLst>
                    <a:ext uri="{9D8B030D-6E8A-4147-A177-3AD203B41FA5}">
                      <a16:colId xmlns:a16="http://schemas.microsoft.com/office/drawing/2014/main" val="3845273762"/>
                    </a:ext>
                  </a:extLst>
                </a:gridCol>
                <a:gridCol w="532426">
                  <a:extLst>
                    <a:ext uri="{9D8B030D-6E8A-4147-A177-3AD203B41FA5}">
                      <a16:colId xmlns:a16="http://schemas.microsoft.com/office/drawing/2014/main" val="162390887"/>
                    </a:ext>
                  </a:extLst>
                </a:gridCol>
                <a:gridCol w="727829">
                  <a:extLst>
                    <a:ext uri="{9D8B030D-6E8A-4147-A177-3AD203B41FA5}">
                      <a16:colId xmlns:a16="http://schemas.microsoft.com/office/drawing/2014/main" val="1427041615"/>
                    </a:ext>
                  </a:extLst>
                </a:gridCol>
                <a:gridCol w="626102">
                  <a:extLst>
                    <a:ext uri="{9D8B030D-6E8A-4147-A177-3AD203B41FA5}">
                      <a16:colId xmlns:a16="http://schemas.microsoft.com/office/drawing/2014/main" val="2904129877"/>
                    </a:ext>
                  </a:extLst>
                </a:gridCol>
              </a:tblGrid>
              <a:tr h="420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anger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antici-pation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disgust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fear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joy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sadness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surprise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negative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positive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extLst>
                  <a:ext uri="{0D108BD9-81ED-4DB2-BD59-A6C34878D82A}">
                    <a16:rowId xmlns:a16="http://schemas.microsoft.com/office/drawing/2014/main" val="2775301185"/>
                  </a:ext>
                </a:extLst>
              </a:tr>
              <a:tr h="6942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RT mb141bar: Dear Lord, protect, guide, bless our President </a:t>
                      </a:r>
                      <a:r>
                        <a:rPr lang="en-US" sz="1200" u="none" strike="noStrike" dirty="0" err="1">
                          <a:effectLst/>
                        </a:rPr>
                        <a:t>Trump.Please</a:t>
                      </a:r>
                      <a:r>
                        <a:rPr lang="en-US" sz="1200" u="none" strike="noStrike" dirty="0">
                          <a:effectLst/>
                        </a:rPr>
                        <a:t> save us from those attempting to harm him </a:t>
                      </a:r>
                      <a:r>
                        <a:rPr lang="en-US" sz="1200" u="none" strike="noStrike" dirty="0">
                          <a:effectLst/>
                          <a:hlinkClick r:id="rId2"/>
                        </a:rPr>
                        <a:t>https://t.co/mu8fHj1V50</a:t>
                      </a:r>
                      <a:endParaRPr lang="en-US" sz="1200" u="none" strike="noStrike" dirty="0">
                        <a:effectLst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extLst>
                  <a:ext uri="{0D108BD9-81ED-4DB2-BD59-A6C34878D82A}">
                    <a16:rowId xmlns:a16="http://schemas.microsoft.com/office/drawing/2014/main" val="3753595841"/>
                  </a:ext>
                </a:extLst>
              </a:tr>
              <a:tr h="6942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Another example of how all liberals are hateful, corrupt, lying, evil, deceitful, hypocritical, despicable pieces of s*** like @</a:t>
                      </a:r>
                      <a:r>
                        <a:rPr lang="en-US" sz="1200" u="none" strike="noStrike" dirty="0" err="1">
                          <a:effectLst/>
                        </a:rPr>
                        <a:t>HussamA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>
                          <a:effectLst/>
                          <a:hlinkClick r:id="rId3"/>
                        </a:rPr>
                        <a:t>https://t.co/6E0oT6pDPp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extLst>
                  <a:ext uri="{0D108BD9-81ED-4DB2-BD59-A6C34878D82A}">
                    <a16:rowId xmlns:a16="http://schemas.microsoft.com/office/drawing/2014/main" val="369375192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4654113-1A18-4B1F-86DE-FCD6C90E1922}"/>
              </a:ext>
            </a:extLst>
          </p:cNvPr>
          <p:cNvSpPr/>
          <p:nvPr/>
        </p:nvSpPr>
        <p:spPr>
          <a:xfrm>
            <a:off x="2234430" y="1183522"/>
            <a:ext cx="7162233" cy="2748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Emotion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04F82D-8C8F-418C-911F-FC10BDCF2AAE}"/>
              </a:ext>
            </a:extLst>
          </p:cNvPr>
          <p:cNvSpPr/>
          <p:nvPr/>
        </p:nvSpPr>
        <p:spPr>
          <a:xfrm>
            <a:off x="10005173" y="1193651"/>
            <a:ext cx="1310440" cy="2646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Sentiment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DE9A3D-1AB0-4370-89F0-B9C6BA23F17A}"/>
              </a:ext>
            </a:extLst>
          </p:cNvPr>
          <p:cNvSpPr/>
          <p:nvPr/>
        </p:nvSpPr>
        <p:spPr>
          <a:xfrm>
            <a:off x="1888749" y="1538477"/>
            <a:ext cx="288964" cy="1986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Right Troll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3D0106-3A20-4D77-8BC3-3E37139064A1}"/>
              </a:ext>
            </a:extLst>
          </p:cNvPr>
          <p:cNvSpPr/>
          <p:nvPr/>
        </p:nvSpPr>
        <p:spPr>
          <a:xfrm>
            <a:off x="3467652" y="147516"/>
            <a:ext cx="38186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Techniques Used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15" name="Picture 10" descr="Image result for twitter logo">
            <a:extLst>
              <a:ext uri="{FF2B5EF4-FFF2-40B4-BE49-F238E27FC236}">
                <a16:creationId xmlns:a16="http://schemas.microsoft.com/office/drawing/2014/main" id="{D360FBE9-78B7-47C7-8181-66D83C539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822" y="4154919"/>
            <a:ext cx="728157" cy="72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8267CDC-2DF9-428B-8B7A-4C1B3A3D1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8019" y="3787924"/>
            <a:ext cx="2532761" cy="16336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4F4F749-3403-4860-8B2E-EAE53B4A42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8988" y="3832678"/>
            <a:ext cx="1336003" cy="145443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F4BD67-369B-48BA-A4BC-823776EEDA36}"/>
              </a:ext>
            </a:extLst>
          </p:cNvPr>
          <p:cNvCxnSpPr>
            <a:cxnSpLocks/>
          </p:cNvCxnSpPr>
          <p:nvPr/>
        </p:nvCxnSpPr>
        <p:spPr>
          <a:xfrm>
            <a:off x="3778672" y="4500571"/>
            <a:ext cx="726581" cy="0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598B11-754C-4843-AE10-449302167E2F}"/>
              </a:ext>
            </a:extLst>
          </p:cNvPr>
          <p:cNvCxnSpPr>
            <a:cxnSpLocks/>
          </p:cNvCxnSpPr>
          <p:nvPr/>
        </p:nvCxnSpPr>
        <p:spPr>
          <a:xfrm>
            <a:off x="6281280" y="4500571"/>
            <a:ext cx="620019" cy="0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635ED5-5FF7-45F6-8BD8-263FE99CC448}"/>
              </a:ext>
            </a:extLst>
          </p:cNvPr>
          <p:cNvSpPr txBox="1"/>
          <p:nvPr/>
        </p:nvSpPr>
        <p:spPr>
          <a:xfrm>
            <a:off x="7147882" y="4307355"/>
            <a:ext cx="766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Topic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81469A-CF1D-4392-84EF-DD6DCCADA558}"/>
              </a:ext>
            </a:extLst>
          </p:cNvPr>
          <p:cNvSpPr txBox="1"/>
          <p:nvPr/>
        </p:nvSpPr>
        <p:spPr>
          <a:xfrm>
            <a:off x="10306195" y="4285623"/>
            <a:ext cx="1009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Topic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B6535AF-C7DB-4CE8-B1F0-D1A471E8A9CA}"/>
              </a:ext>
            </a:extLst>
          </p:cNvPr>
          <p:cNvCxnSpPr>
            <a:cxnSpLocks/>
          </p:cNvCxnSpPr>
          <p:nvPr/>
        </p:nvCxnSpPr>
        <p:spPr>
          <a:xfrm>
            <a:off x="363346" y="3664889"/>
            <a:ext cx="1136329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A5A10A9-F49B-4FE8-9F02-DE30F312285A}"/>
              </a:ext>
            </a:extLst>
          </p:cNvPr>
          <p:cNvSpPr txBox="1"/>
          <p:nvPr/>
        </p:nvSpPr>
        <p:spPr>
          <a:xfrm>
            <a:off x="265022" y="4025598"/>
            <a:ext cx="1850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Unsupervised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Latent Dirichlet 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Allocation (LDA)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55B1CD6-784D-496A-AB04-1304E96ADAA6}"/>
              </a:ext>
            </a:extLst>
          </p:cNvPr>
          <p:cNvCxnSpPr>
            <a:cxnSpLocks/>
          </p:cNvCxnSpPr>
          <p:nvPr/>
        </p:nvCxnSpPr>
        <p:spPr>
          <a:xfrm>
            <a:off x="363346" y="5536816"/>
            <a:ext cx="1136329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B64C3D5A-6D72-46CD-AC3D-716B33DEC9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9107" y="5669085"/>
            <a:ext cx="1469881" cy="101786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B3F6BDC-4204-472E-A835-AF2C09CE216A}"/>
              </a:ext>
            </a:extLst>
          </p:cNvPr>
          <p:cNvCxnSpPr>
            <a:cxnSpLocks/>
          </p:cNvCxnSpPr>
          <p:nvPr/>
        </p:nvCxnSpPr>
        <p:spPr>
          <a:xfrm>
            <a:off x="363346" y="1005648"/>
            <a:ext cx="1122759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7E55488-68EA-485A-85C5-165EA75E7E38}"/>
              </a:ext>
            </a:extLst>
          </p:cNvPr>
          <p:cNvSpPr txBox="1"/>
          <p:nvPr/>
        </p:nvSpPr>
        <p:spPr>
          <a:xfrm>
            <a:off x="5929864" y="5756182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Radar Chart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32A0C7-F017-43AC-A136-BA5461FB33C7}"/>
              </a:ext>
            </a:extLst>
          </p:cNvPr>
          <p:cNvSpPr txBox="1"/>
          <p:nvPr/>
        </p:nvSpPr>
        <p:spPr>
          <a:xfrm>
            <a:off x="6039668" y="6073644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(R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radarchart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)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28" name="Picture 27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42BC36E8-644E-4023-B3A5-2A908A087B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992" y="5553371"/>
            <a:ext cx="2054233" cy="122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79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75AE64-A1E8-4EB8-8BD3-54884270C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59" y="864320"/>
            <a:ext cx="10507267" cy="59936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2A536DB-E30D-4894-8550-D8ADE17C926D}"/>
              </a:ext>
            </a:extLst>
          </p:cNvPr>
          <p:cNvSpPr/>
          <p:nvPr/>
        </p:nvSpPr>
        <p:spPr>
          <a:xfrm>
            <a:off x="1559086" y="238263"/>
            <a:ext cx="79704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IRA Troll Tweets Dec 2014 – Dec 2018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72382BD5-F533-414E-8245-6B4CB8A71472}"/>
              </a:ext>
            </a:extLst>
          </p:cNvPr>
          <p:cNvSpPr/>
          <p:nvPr/>
        </p:nvSpPr>
        <p:spPr>
          <a:xfrm>
            <a:off x="1517663" y="2340429"/>
            <a:ext cx="914400" cy="446314"/>
          </a:xfrm>
          <a:prstGeom prst="borderCallout1">
            <a:avLst>
              <a:gd name="adj1" fmla="val 93311"/>
              <a:gd name="adj2" fmla="val 100238"/>
              <a:gd name="adj3" fmla="val 235713"/>
              <a:gd name="adj4" fmla="val 156039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July 20-24, 2015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1DAC9D15-ABDF-4938-A985-1C164184AC39}"/>
              </a:ext>
            </a:extLst>
          </p:cNvPr>
          <p:cNvSpPr/>
          <p:nvPr/>
        </p:nvSpPr>
        <p:spPr>
          <a:xfrm>
            <a:off x="3430777" y="2982686"/>
            <a:ext cx="914400" cy="446314"/>
          </a:xfrm>
          <a:prstGeom prst="borderCallout1">
            <a:avLst>
              <a:gd name="adj1" fmla="val 93311"/>
              <a:gd name="adj2" fmla="val 100238"/>
              <a:gd name="adj3" fmla="val 299748"/>
              <a:gd name="adj4" fmla="val 133614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Mar 21-23, 2016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DCD0828A-59C3-4E0C-8CAB-CBA735F5E00E}"/>
              </a:ext>
            </a:extLst>
          </p:cNvPr>
          <p:cNvSpPr/>
          <p:nvPr/>
        </p:nvSpPr>
        <p:spPr>
          <a:xfrm>
            <a:off x="4539933" y="2427911"/>
            <a:ext cx="914400" cy="446314"/>
          </a:xfrm>
          <a:prstGeom prst="borderCallout1">
            <a:avLst>
              <a:gd name="adj1" fmla="val 93311"/>
              <a:gd name="adj2" fmla="val 100238"/>
              <a:gd name="adj3" fmla="val 292830"/>
              <a:gd name="adj4" fmla="val 145217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Sep 11-30, 2016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4B2D0962-487B-411B-9298-C34E7138FC27}"/>
              </a:ext>
            </a:extLst>
          </p:cNvPr>
          <p:cNvSpPr/>
          <p:nvPr/>
        </p:nvSpPr>
        <p:spPr>
          <a:xfrm>
            <a:off x="4843949" y="1176191"/>
            <a:ext cx="914400" cy="446314"/>
          </a:xfrm>
          <a:prstGeom prst="borderCallout1">
            <a:avLst>
              <a:gd name="adj1" fmla="val 26969"/>
              <a:gd name="adj2" fmla="val 99286"/>
              <a:gd name="adj3" fmla="val 59393"/>
              <a:gd name="adj4" fmla="val 127381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Bahnschrift SemiCondensed" panose="020B0502040204020203" pitchFamily="34" charset="0"/>
              </a:rPr>
              <a:t>Oct 5-8, 2016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391459BA-312C-4224-9B8D-0D5F2085FC51}"/>
              </a:ext>
            </a:extLst>
          </p:cNvPr>
          <p:cNvSpPr/>
          <p:nvPr/>
        </p:nvSpPr>
        <p:spPr>
          <a:xfrm>
            <a:off x="6797433" y="1176191"/>
            <a:ext cx="1073136" cy="446314"/>
          </a:xfrm>
          <a:prstGeom prst="borderCallout1">
            <a:avLst>
              <a:gd name="adj1" fmla="val 23067"/>
              <a:gd name="adj2" fmla="val 99879"/>
              <a:gd name="adj3" fmla="val -13690"/>
              <a:gd name="adj4" fmla="val 121641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Jul 28 – Aug 26, 2017</a:t>
            </a:r>
          </a:p>
        </p:txBody>
      </p:sp>
    </p:spTree>
    <p:extLst>
      <p:ext uri="{BB962C8B-B14F-4D97-AF65-F5344CB8AC3E}">
        <p14:creationId xmlns:p14="http://schemas.microsoft.com/office/powerpoint/2010/main" val="3322439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4797B6A-8925-4BB8-8E25-E255B9837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223" y="1278240"/>
            <a:ext cx="9172680" cy="554347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B5AF3FB-C510-418A-B70E-7A23B606AE59}"/>
              </a:ext>
            </a:extLst>
          </p:cNvPr>
          <p:cNvSpPr/>
          <p:nvPr/>
        </p:nvSpPr>
        <p:spPr>
          <a:xfrm>
            <a:off x="634760" y="1278240"/>
            <a:ext cx="1615604" cy="51335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DCAED1-EE65-4842-B0C1-74C7C5B5EF9D}"/>
              </a:ext>
            </a:extLst>
          </p:cNvPr>
          <p:cNvSpPr/>
          <p:nvPr/>
        </p:nvSpPr>
        <p:spPr>
          <a:xfrm>
            <a:off x="885043" y="209700"/>
            <a:ext cx="97962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Emotion Analysis During Peak Tweet Periods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B6AE29-F48D-4475-8E8A-B7D0A196C6DF}"/>
              </a:ext>
            </a:extLst>
          </p:cNvPr>
          <p:cNvSpPr/>
          <p:nvPr/>
        </p:nvSpPr>
        <p:spPr>
          <a:xfrm>
            <a:off x="2560403" y="974608"/>
            <a:ext cx="11288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July 20-24, 2015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A80C8B-4877-4E83-BD0F-EA4C5E5EF173}"/>
              </a:ext>
            </a:extLst>
          </p:cNvPr>
          <p:cNvSpPr/>
          <p:nvPr/>
        </p:nvSpPr>
        <p:spPr>
          <a:xfrm>
            <a:off x="3677023" y="977827"/>
            <a:ext cx="1075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Mar 21-23, 2016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042AC4-3E7B-42FD-AA5F-F2C65909597B}"/>
              </a:ext>
            </a:extLst>
          </p:cNvPr>
          <p:cNvSpPr/>
          <p:nvPr/>
        </p:nvSpPr>
        <p:spPr>
          <a:xfrm>
            <a:off x="5713545" y="985910"/>
            <a:ext cx="9332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Bahnschrift SemiCondensed" panose="020B0502040204020203" pitchFamily="34" charset="0"/>
              </a:rPr>
              <a:t>Oct 5-8, 2016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EF2B47-8B8B-4EA2-B1A9-F090A35AB6B9}"/>
              </a:ext>
            </a:extLst>
          </p:cNvPr>
          <p:cNvSpPr/>
          <p:nvPr/>
        </p:nvSpPr>
        <p:spPr>
          <a:xfrm>
            <a:off x="4637609" y="985911"/>
            <a:ext cx="12811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Sep 11-30, 2016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8EEBB4-A24F-4CB2-AF8F-72EC2E254675}"/>
              </a:ext>
            </a:extLst>
          </p:cNvPr>
          <p:cNvSpPr/>
          <p:nvPr/>
        </p:nvSpPr>
        <p:spPr>
          <a:xfrm>
            <a:off x="7172567" y="974608"/>
            <a:ext cx="1362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Jul 28 – Aug 26, 2017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1BFE2E-E146-4103-9516-A29259BDC4F6}"/>
              </a:ext>
            </a:extLst>
          </p:cNvPr>
          <p:cNvSpPr txBox="1"/>
          <p:nvPr/>
        </p:nvSpPr>
        <p:spPr>
          <a:xfrm>
            <a:off x="634760" y="1471117"/>
            <a:ext cx="133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Anger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FD20EE-F18A-41A4-81A7-6F54BA81CF9D}"/>
              </a:ext>
            </a:extLst>
          </p:cNvPr>
          <p:cNvSpPr txBox="1"/>
          <p:nvPr/>
        </p:nvSpPr>
        <p:spPr>
          <a:xfrm>
            <a:off x="634760" y="2079910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Anticipation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B9622D-7122-48DD-B4FC-4675A5BA7C2B}"/>
              </a:ext>
            </a:extLst>
          </p:cNvPr>
          <p:cNvSpPr txBox="1"/>
          <p:nvPr/>
        </p:nvSpPr>
        <p:spPr>
          <a:xfrm>
            <a:off x="634760" y="2700779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Disgust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87993-87A0-447E-9928-841FAB9191CB}"/>
              </a:ext>
            </a:extLst>
          </p:cNvPr>
          <p:cNvSpPr txBox="1"/>
          <p:nvPr/>
        </p:nvSpPr>
        <p:spPr>
          <a:xfrm>
            <a:off x="634760" y="3293700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Fear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1A1D2F-77C3-4FEB-9B4D-661F33177290}"/>
              </a:ext>
            </a:extLst>
          </p:cNvPr>
          <p:cNvSpPr txBox="1"/>
          <p:nvPr/>
        </p:nvSpPr>
        <p:spPr>
          <a:xfrm>
            <a:off x="634760" y="3931353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Joy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C8D3C5-6372-4C05-AFD8-78F03E96F5FE}"/>
              </a:ext>
            </a:extLst>
          </p:cNvPr>
          <p:cNvSpPr txBox="1"/>
          <p:nvPr/>
        </p:nvSpPr>
        <p:spPr>
          <a:xfrm>
            <a:off x="634760" y="4575335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Sadness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7E28A4-FF75-4141-99E7-B6C055580EB7}"/>
              </a:ext>
            </a:extLst>
          </p:cNvPr>
          <p:cNvSpPr txBox="1"/>
          <p:nvPr/>
        </p:nvSpPr>
        <p:spPr>
          <a:xfrm>
            <a:off x="634760" y="5226371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Surprise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B36F20-D8AE-4EB4-9906-DF91BC5C2365}"/>
              </a:ext>
            </a:extLst>
          </p:cNvPr>
          <p:cNvSpPr txBox="1"/>
          <p:nvPr/>
        </p:nvSpPr>
        <p:spPr>
          <a:xfrm>
            <a:off x="634760" y="5843824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Trust</a:t>
            </a:r>
          </a:p>
        </p:txBody>
      </p:sp>
    </p:spTree>
    <p:extLst>
      <p:ext uri="{BB962C8B-B14F-4D97-AF65-F5344CB8AC3E}">
        <p14:creationId xmlns:p14="http://schemas.microsoft.com/office/powerpoint/2010/main" val="206768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BCD03D-C74D-41E4-BF0E-462EAE0C82BC}"/>
              </a:ext>
            </a:extLst>
          </p:cNvPr>
          <p:cNvSpPr/>
          <p:nvPr/>
        </p:nvSpPr>
        <p:spPr>
          <a:xfrm>
            <a:off x="1518016" y="229287"/>
            <a:ext cx="84257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Emotion by Troll Type 2015-2017</a:t>
            </a:r>
          </a:p>
        </p:txBody>
      </p:sp>
      <p:pic>
        <p:nvPicPr>
          <p:cNvPr id="11" name="Picture 10" descr="A close up of a map&#10;&#10;Description generated with high confidence">
            <a:extLst>
              <a:ext uri="{FF2B5EF4-FFF2-40B4-BE49-F238E27FC236}">
                <a16:creationId xmlns:a16="http://schemas.microsoft.com/office/drawing/2014/main" id="{0855FE6A-23BC-4D48-B507-3FB558C99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59" y="1200428"/>
            <a:ext cx="9070339" cy="542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0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D023DC-5C3C-4707-A0D9-1C3632872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057" y="1278237"/>
            <a:ext cx="9732640" cy="53677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8DCAED1-EE65-4842-B0C1-74C7C5B5EF9D}"/>
              </a:ext>
            </a:extLst>
          </p:cNvPr>
          <p:cNvSpPr/>
          <p:nvPr/>
        </p:nvSpPr>
        <p:spPr>
          <a:xfrm>
            <a:off x="380741" y="212043"/>
            <a:ext cx="102579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Sentiment</a:t>
            </a:r>
            <a:r>
              <a:rPr lang="en-US" sz="4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 Analysis During Peak Tweet Periods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B6AE29-F48D-4475-8E8A-B7D0A196C6DF}"/>
              </a:ext>
            </a:extLst>
          </p:cNvPr>
          <p:cNvSpPr/>
          <p:nvPr/>
        </p:nvSpPr>
        <p:spPr>
          <a:xfrm>
            <a:off x="2279030" y="981482"/>
            <a:ext cx="11288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July 20-24, 2015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A80C8B-4877-4E83-BD0F-EA4C5E5EF173}"/>
              </a:ext>
            </a:extLst>
          </p:cNvPr>
          <p:cNvSpPr/>
          <p:nvPr/>
        </p:nvSpPr>
        <p:spPr>
          <a:xfrm>
            <a:off x="3750875" y="981481"/>
            <a:ext cx="1075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Mar 21-23, 2016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042AC4-3E7B-42FD-AA5F-F2C65909597B}"/>
              </a:ext>
            </a:extLst>
          </p:cNvPr>
          <p:cNvSpPr/>
          <p:nvPr/>
        </p:nvSpPr>
        <p:spPr>
          <a:xfrm>
            <a:off x="5756557" y="967433"/>
            <a:ext cx="9332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Bahnschrift SemiCondensed" panose="020B0502040204020203" pitchFamily="34" charset="0"/>
              </a:rPr>
              <a:t>Oct 5-8, 2016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EF2B47-8B8B-4EA2-B1A9-F090A35AB6B9}"/>
              </a:ext>
            </a:extLst>
          </p:cNvPr>
          <p:cNvSpPr/>
          <p:nvPr/>
        </p:nvSpPr>
        <p:spPr>
          <a:xfrm>
            <a:off x="4826811" y="961724"/>
            <a:ext cx="10486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Sep 11-30, 2016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8EEBB4-A24F-4CB2-AF8F-72EC2E254675}"/>
              </a:ext>
            </a:extLst>
          </p:cNvPr>
          <p:cNvSpPr/>
          <p:nvPr/>
        </p:nvSpPr>
        <p:spPr>
          <a:xfrm>
            <a:off x="7001904" y="961724"/>
            <a:ext cx="1362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Jul 28 – Aug 26, 2017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7E6826-D304-4FC7-9A83-58C56BF79887}"/>
              </a:ext>
            </a:extLst>
          </p:cNvPr>
          <p:cNvSpPr/>
          <p:nvPr/>
        </p:nvSpPr>
        <p:spPr>
          <a:xfrm>
            <a:off x="550219" y="1278238"/>
            <a:ext cx="1295290" cy="48342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234E85-ECFD-426B-98B8-FDFA04F0EBF1}"/>
              </a:ext>
            </a:extLst>
          </p:cNvPr>
          <p:cNvSpPr txBox="1"/>
          <p:nvPr/>
        </p:nvSpPr>
        <p:spPr>
          <a:xfrm>
            <a:off x="571298" y="2003207"/>
            <a:ext cx="1253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Negative Sentiment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E8ECF8-1345-4018-81B2-269F196D2B34}"/>
              </a:ext>
            </a:extLst>
          </p:cNvPr>
          <p:cNvSpPr txBox="1"/>
          <p:nvPr/>
        </p:nvSpPr>
        <p:spPr>
          <a:xfrm>
            <a:off x="550219" y="4379146"/>
            <a:ext cx="1295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Positive Sentiment</a:t>
            </a:r>
          </a:p>
        </p:txBody>
      </p:sp>
    </p:spTree>
    <p:extLst>
      <p:ext uri="{BB962C8B-B14F-4D97-AF65-F5344CB8AC3E}">
        <p14:creationId xmlns:p14="http://schemas.microsoft.com/office/powerpoint/2010/main" val="3530331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BCD03D-C74D-41E4-BF0E-462EAE0C82BC}"/>
              </a:ext>
            </a:extLst>
          </p:cNvPr>
          <p:cNvSpPr/>
          <p:nvPr/>
        </p:nvSpPr>
        <p:spPr>
          <a:xfrm>
            <a:off x="1466114" y="143598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Negative Sentiment Trend 2015-2017</a:t>
            </a:r>
          </a:p>
        </p:txBody>
      </p:sp>
      <p:pic>
        <p:nvPicPr>
          <p:cNvPr id="5" name="Picture 4" descr="A picture containing sky&#10;&#10;Description generated with high confidence">
            <a:extLst>
              <a:ext uri="{FF2B5EF4-FFF2-40B4-BE49-F238E27FC236}">
                <a16:creationId xmlns:a16="http://schemas.microsoft.com/office/drawing/2014/main" id="{78674CCC-8B20-4DEA-9604-9E6177CD1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535" y="1134358"/>
            <a:ext cx="8562109" cy="560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80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7150</TotalTime>
  <Words>1326</Words>
  <Application>Microsoft Office PowerPoint</Application>
  <PresentationFormat>Widescreen</PresentationFormat>
  <Paragraphs>777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Bahnschrift</vt:lpstr>
      <vt:lpstr>Bahnschrift SemiCondensed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Quinn McIntire</dc:creator>
  <cp:lastModifiedBy>Quinn McIntire</cp:lastModifiedBy>
  <cp:revision>94</cp:revision>
  <dcterms:created xsi:type="dcterms:W3CDTF">2018-09-07T12:52:15Z</dcterms:created>
  <dcterms:modified xsi:type="dcterms:W3CDTF">2018-09-30T01:18:40Z</dcterms:modified>
</cp:coreProperties>
</file>