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ebp" ContentType="image/pn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media/image41.jpg" ContentType="image/png"/>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84"/>
  </p:notesMasterIdLst>
  <p:handoutMasterIdLst>
    <p:handoutMasterId r:id="rId85"/>
  </p:handoutMasterIdLst>
  <p:sldIdLst>
    <p:sldId id="305" r:id="rId2"/>
    <p:sldId id="492" r:id="rId3"/>
    <p:sldId id="501" r:id="rId4"/>
    <p:sldId id="551" r:id="rId5"/>
    <p:sldId id="552" r:id="rId6"/>
    <p:sldId id="650" r:id="rId7"/>
    <p:sldId id="553" r:id="rId8"/>
    <p:sldId id="554" r:id="rId9"/>
    <p:sldId id="545" r:id="rId10"/>
    <p:sldId id="546" r:id="rId11"/>
    <p:sldId id="548" r:id="rId12"/>
    <p:sldId id="556" r:id="rId13"/>
    <p:sldId id="547" r:id="rId14"/>
    <p:sldId id="555" r:id="rId15"/>
    <p:sldId id="549" r:id="rId16"/>
    <p:sldId id="559" r:id="rId17"/>
    <p:sldId id="560" r:id="rId18"/>
    <p:sldId id="562" r:id="rId19"/>
    <p:sldId id="564" r:id="rId20"/>
    <p:sldId id="563" r:id="rId21"/>
    <p:sldId id="648" r:id="rId22"/>
    <p:sldId id="575" r:id="rId23"/>
    <p:sldId id="557" r:id="rId24"/>
    <p:sldId id="577" r:id="rId25"/>
    <p:sldId id="576" r:id="rId26"/>
    <p:sldId id="579" r:id="rId27"/>
    <p:sldId id="580" r:id="rId28"/>
    <p:sldId id="581" r:id="rId29"/>
    <p:sldId id="582" r:id="rId30"/>
    <p:sldId id="583" r:id="rId31"/>
    <p:sldId id="651" r:id="rId32"/>
    <p:sldId id="578" r:id="rId33"/>
    <p:sldId id="570" r:id="rId34"/>
    <p:sldId id="585" r:id="rId35"/>
    <p:sldId id="572" r:id="rId36"/>
    <p:sldId id="596" r:id="rId37"/>
    <p:sldId id="569" r:id="rId38"/>
    <p:sldId id="597" r:id="rId39"/>
    <p:sldId id="574" r:id="rId40"/>
    <p:sldId id="598" r:id="rId41"/>
    <p:sldId id="599" r:id="rId42"/>
    <p:sldId id="600" r:id="rId43"/>
    <p:sldId id="565" r:id="rId44"/>
    <p:sldId id="566" r:id="rId45"/>
    <p:sldId id="584" r:id="rId46"/>
    <p:sldId id="567" r:id="rId47"/>
    <p:sldId id="568" r:id="rId48"/>
    <p:sldId id="573" r:id="rId49"/>
    <p:sldId id="601" r:id="rId50"/>
    <p:sldId id="602" r:id="rId51"/>
    <p:sldId id="586" r:id="rId52"/>
    <p:sldId id="588" r:id="rId53"/>
    <p:sldId id="589" r:id="rId54"/>
    <p:sldId id="593" r:id="rId55"/>
    <p:sldId id="558" r:id="rId56"/>
    <p:sldId id="610" r:id="rId57"/>
    <p:sldId id="612" r:id="rId58"/>
    <p:sldId id="632" r:id="rId59"/>
    <p:sldId id="633" r:id="rId60"/>
    <p:sldId id="634" r:id="rId61"/>
    <p:sldId id="635" r:id="rId62"/>
    <p:sldId id="636" r:id="rId63"/>
    <p:sldId id="637" r:id="rId64"/>
    <p:sldId id="638" r:id="rId65"/>
    <p:sldId id="639" r:id="rId66"/>
    <p:sldId id="652" r:id="rId67"/>
    <p:sldId id="644" r:id="rId68"/>
    <p:sldId id="645" r:id="rId69"/>
    <p:sldId id="640" r:id="rId70"/>
    <p:sldId id="641" r:id="rId71"/>
    <p:sldId id="642" r:id="rId72"/>
    <p:sldId id="613" r:id="rId73"/>
    <p:sldId id="614" r:id="rId74"/>
    <p:sldId id="615" r:id="rId75"/>
    <p:sldId id="646" r:id="rId76"/>
    <p:sldId id="605" r:id="rId77"/>
    <p:sldId id="643" r:id="rId78"/>
    <p:sldId id="653" r:id="rId79"/>
    <p:sldId id="631" r:id="rId80"/>
    <p:sldId id="618" r:id="rId81"/>
    <p:sldId id="606" r:id="rId82"/>
    <p:sldId id="607" r:id="rId83"/>
  </p:sldIdLst>
  <p:sldSz cx="9144000" cy="6858000" type="screen4x3"/>
  <p:notesSz cx="9601200" cy="7315200"/>
  <p:defaultTextStyle>
    <a:defPPr>
      <a:defRPr lang="en-US"/>
    </a:defPPr>
    <a:lvl1pPr algn="l" rtl="0" fontAlgn="base">
      <a:spcBef>
        <a:spcPct val="0"/>
      </a:spcBef>
      <a:spcAft>
        <a:spcPct val="0"/>
      </a:spcAft>
      <a:defRPr sz="2000" kern="1200">
        <a:solidFill>
          <a:srgbClr val="6E797F"/>
        </a:solidFill>
        <a:latin typeface="Arial" charset="0"/>
        <a:ea typeface="+mn-ea"/>
        <a:cs typeface="Arial" charset="0"/>
      </a:defRPr>
    </a:lvl1pPr>
    <a:lvl2pPr marL="457146" algn="l" rtl="0" fontAlgn="base">
      <a:spcBef>
        <a:spcPct val="0"/>
      </a:spcBef>
      <a:spcAft>
        <a:spcPct val="0"/>
      </a:spcAft>
      <a:defRPr sz="2000" kern="1200">
        <a:solidFill>
          <a:srgbClr val="6E797F"/>
        </a:solidFill>
        <a:latin typeface="Arial" charset="0"/>
        <a:ea typeface="+mn-ea"/>
        <a:cs typeface="Arial" charset="0"/>
      </a:defRPr>
    </a:lvl2pPr>
    <a:lvl3pPr marL="914293" algn="l" rtl="0" fontAlgn="base">
      <a:spcBef>
        <a:spcPct val="0"/>
      </a:spcBef>
      <a:spcAft>
        <a:spcPct val="0"/>
      </a:spcAft>
      <a:defRPr sz="2000" kern="1200">
        <a:solidFill>
          <a:srgbClr val="6E797F"/>
        </a:solidFill>
        <a:latin typeface="Arial" charset="0"/>
        <a:ea typeface="+mn-ea"/>
        <a:cs typeface="Arial" charset="0"/>
      </a:defRPr>
    </a:lvl3pPr>
    <a:lvl4pPr marL="1371440" algn="l" rtl="0" fontAlgn="base">
      <a:spcBef>
        <a:spcPct val="0"/>
      </a:spcBef>
      <a:spcAft>
        <a:spcPct val="0"/>
      </a:spcAft>
      <a:defRPr sz="2000" kern="1200">
        <a:solidFill>
          <a:srgbClr val="6E797F"/>
        </a:solidFill>
        <a:latin typeface="Arial" charset="0"/>
        <a:ea typeface="+mn-ea"/>
        <a:cs typeface="Arial" charset="0"/>
      </a:defRPr>
    </a:lvl4pPr>
    <a:lvl5pPr marL="1828586" algn="l" rtl="0" fontAlgn="base">
      <a:spcBef>
        <a:spcPct val="0"/>
      </a:spcBef>
      <a:spcAft>
        <a:spcPct val="0"/>
      </a:spcAft>
      <a:defRPr sz="2000" kern="1200">
        <a:solidFill>
          <a:srgbClr val="6E797F"/>
        </a:solidFill>
        <a:latin typeface="Arial" charset="0"/>
        <a:ea typeface="+mn-ea"/>
        <a:cs typeface="Arial" charset="0"/>
      </a:defRPr>
    </a:lvl5pPr>
    <a:lvl6pPr marL="2285733" algn="l" defTabSz="914293" rtl="0" eaLnBrk="1" latinLnBrk="0" hangingPunct="1">
      <a:defRPr sz="2000" kern="1200">
        <a:solidFill>
          <a:srgbClr val="6E797F"/>
        </a:solidFill>
        <a:latin typeface="Arial" charset="0"/>
        <a:ea typeface="+mn-ea"/>
        <a:cs typeface="Arial" charset="0"/>
      </a:defRPr>
    </a:lvl6pPr>
    <a:lvl7pPr marL="2742879" algn="l" defTabSz="914293" rtl="0" eaLnBrk="1" latinLnBrk="0" hangingPunct="1">
      <a:defRPr sz="2000" kern="1200">
        <a:solidFill>
          <a:srgbClr val="6E797F"/>
        </a:solidFill>
        <a:latin typeface="Arial" charset="0"/>
        <a:ea typeface="+mn-ea"/>
        <a:cs typeface="Arial" charset="0"/>
      </a:defRPr>
    </a:lvl7pPr>
    <a:lvl8pPr marL="3200026" algn="l" defTabSz="914293" rtl="0" eaLnBrk="1" latinLnBrk="0" hangingPunct="1">
      <a:defRPr sz="2000" kern="1200">
        <a:solidFill>
          <a:srgbClr val="6E797F"/>
        </a:solidFill>
        <a:latin typeface="Arial" charset="0"/>
        <a:ea typeface="+mn-ea"/>
        <a:cs typeface="Arial" charset="0"/>
      </a:defRPr>
    </a:lvl8pPr>
    <a:lvl9pPr marL="3657172" algn="l" defTabSz="914293" rtl="0" eaLnBrk="1" latinLnBrk="0" hangingPunct="1">
      <a:defRPr sz="2000" kern="1200">
        <a:solidFill>
          <a:srgbClr val="6E797F"/>
        </a:solidFill>
        <a:latin typeface="Arial" charset="0"/>
        <a:ea typeface="+mn-ea"/>
        <a:cs typeface="Arial" charset="0"/>
      </a:defRPr>
    </a:lvl9pPr>
  </p:defaultTextStyle>
  <p:extLst>
    <p:ext uri="{521415D9-36F7-43E2-AB2F-B90AF26B5E84}">
      <p14:sectionLst xmlns:p14="http://schemas.microsoft.com/office/powerpoint/2010/main">
        <p14:section name="Default Section" id="{77F8AD43-7E7A-4A1A-A355-414449DF8662}">
          <p14:sldIdLst>
            <p14:sldId id="305"/>
            <p14:sldId id="492"/>
          </p14:sldIdLst>
        </p14:section>
        <p14:section name="Arithmetic" id="{80E910AE-586B-4EBA-81B9-6098698A0023}">
          <p14:sldIdLst>
            <p14:sldId id="501"/>
            <p14:sldId id="551"/>
            <p14:sldId id="552"/>
            <p14:sldId id="650"/>
            <p14:sldId id="553"/>
            <p14:sldId id="554"/>
            <p14:sldId id="545"/>
            <p14:sldId id="546"/>
            <p14:sldId id="548"/>
            <p14:sldId id="556"/>
            <p14:sldId id="547"/>
            <p14:sldId id="555"/>
            <p14:sldId id="549"/>
            <p14:sldId id="559"/>
            <p14:sldId id="560"/>
            <p14:sldId id="562"/>
            <p14:sldId id="564"/>
            <p14:sldId id="563"/>
            <p14:sldId id="648"/>
            <p14:sldId id="575"/>
          </p14:sldIdLst>
        </p14:section>
        <p14:section name="Counter &amp; Register" id="{B8128E9E-D4E3-4F6A-AC7D-9F75B86FBBB2}">
          <p14:sldIdLst>
            <p14:sldId id="557"/>
            <p14:sldId id="577"/>
            <p14:sldId id="576"/>
            <p14:sldId id="579"/>
            <p14:sldId id="580"/>
            <p14:sldId id="581"/>
            <p14:sldId id="582"/>
            <p14:sldId id="583"/>
            <p14:sldId id="651"/>
            <p14:sldId id="578"/>
            <p14:sldId id="570"/>
            <p14:sldId id="585"/>
            <p14:sldId id="572"/>
            <p14:sldId id="596"/>
            <p14:sldId id="569"/>
            <p14:sldId id="597"/>
            <p14:sldId id="574"/>
            <p14:sldId id="598"/>
            <p14:sldId id="599"/>
            <p14:sldId id="600"/>
            <p14:sldId id="565"/>
            <p14:sldId id="566"/>
            <p14:sldId id="584"/>
            <p14:sldId id="567"/>
            <p14:sldId id="568"/>
            <p14:sldId id="573"/>
            <p14:sldId id="601"/>
            <p14:sldId id="602"/>
            <p14:sldId id="586"/>
            <p14:sldId id="588"/>
            <p14:sldId id="589"/>
            <p14:sldId id="593"/>
          </p14:sldIdLst>
        </p14:section>
        <p14:section name="MSI" id="{D79DD81E-58DD-446D-BB97-5241C2B24FCC}">
          <p14:sldIdLst>
            <p14:sldId id="558"/>
            <p14:sldId id="610"/>
            <p14:sldId id="612"/>
            <p14:sldId id="632"/>
            <p14:sldId id="633"/>
            <p14:sldId id="634"/>
            <p14:sldId id="635"/>
            <p14:sldId id="636"/>
            <p14:sldId id="637"/>
            <p14:sldId id="638"/>
            <p14:sldId id="639"/>
            <p14:sldId id="652"/>
            <p14:sldId id="644"/>
            <p14:sldId id="645"/>
            <p14:sldId id="640"/>
            <p14:sldId id="641"/>
            <p14:sldId id="642"/>
            <p14:sldId id="613"/>
            <p14:sldId id="614"/>
            <p14:sldId id="615"/>
            <p14:sldId id="646"/>
            <p14:sldId id="605"/>
            <p14:sldId id="643"/>
            <p14:sldId id="653"/>
            <p14:sldId id="631"/>
            <p14:sldId id="618"/>
            <p14:sldId id="606"/>
            <p14:sldId id="60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3">
          <p15:clr>
            <a:srgbClr val="A4A3A4"/>
          </p15:clr>
        </p15:guide>
        <p15:guide id="2" pos="30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ng Le" initials="LL" lastIdx="9" clrIdx="0">
    <p:extLst>
      <p:ext uri="{19B8F6BF-5375-455C-9EA6-DF929625EA0E}">
        <p15:presenceInfo xmlns:p15="http://schemas.microsoft.com/office/powerpoint/2012/main" userId="eb83a2edb20d02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66FFFF"/>
    <a:srgbClr val="66FF99"/>
    <a:srgbClr val="33CC33"/>
    <a:srgbClr val="FFFFFF"/>
    <a:srgbClr val="FF5050"/>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635" autoAdjust="0"/>
  </p:normalViewPr>
  <p:slideViewPr>
    <p:cSldViewPr>
      <p:cViewPr varScale="1">
        <p:scale>
          <a:sx n="51" d="100"/>
          <a:sy n="51" d="100"/>
        </p:scale>
        <p:origin x="1872" y="6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996"/>
    </p:cViewPr>
  </p:sorterViewPr>
  <p:notesViewPr>
    <p:cSldViewPr>
      <p:cViewPr varScale="1">
        <p:scale>
          <a:sx n="56" d="100"/>
          <a:sy n="56" d="100"/>
        </p:scale>
        <p:origin x="-2544" y="-90"/>
      </p:cViewPr>
      <p:guideLst>
        <p:guide orient="horz" pos="2303"/>
        <p:guide pos="3025"/>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_rels/data5.xml.rels><?xml version="1.0" encoding="UTF-8" standalone="yes"?>
<Relationships xmlns="http://schemas.openxmlformats.org/package/2006/relationships"><Relationship Id="rId1"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C58FF8-71D3-4A17-8D8D-1066823C21D6}"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CC860CB7-64A0-4659-80C2-0A6964F86C16}">
      <dgm:prSet phldrT="[Text]" custT="1"/>
      <dgm:spPr/>
      <dgm:t>
        <a:bodyPr/>
        <a:lstStyle/>
        <a:p>
          <a:r>
            <a:rPr lang="en-US" sz="3200" b="0" dirty="0" smtClean="0"/>
            <a:t>1’s complement</a:t>
          </a:r>
          <a:endParaRPr lang="en-US" sz="3200" b="0" dirty="0"/>
        </a:p>
      </dgm:t>
    </dgm:pt>
    <dgm:pt modelId="{61A4E166-9497-4EAD-A154-D6663456E519}" type="parTrans" cxnId="{7EA691E6-14BC-47E7-8282-508D341954BB}">
      <dgm:prSet/>
      <dgm:spPr/>
      <dgm:t>
        <a:bodyPr/>
        <a:lstStyle/>
        <a:p>
          <a:endParaRPr lang="en-US" b="0"/>
        </a:p>
      </dgm:t>
    </dgm:pt>
    <dgm:pt modelId="{2DE1D8EF-A628-41F3-B37B-90F051AF622F}" type="sibTrans" cxnId="{7EA691E6-14BC-47E7-8282-508D341954BB}">
      <dgm:prSet/>
      <dgm:spPr/>
      <dgm:t>
        <a:bodyPr/>
        <a:lstStyle/>
        <a:p>
          <a:endParaRPr lang="en-US" b="0"/>
        </a:p>
      </dgm:t>
    </dgm:pt>
    <dgm:pt modelId="{12CBE5E0-73D6-4767-A165-E699708E4845}">
      <dgm:prSet phldrT="[Text]"/>
      <dgm:spPr/>
      <dgm:t>
        <a:bodyPr/>
        <a:lstStyle/>
        <a:p>
          <a:pPr rtl="0"/>
          <a:r>
            <a:rPr lang="en-US" b="0" i="0" u="none" dirty="0" smtClean="0"/>
            <a:t>Simple implementation which uses only NOT gates for each input bit.</a:t>
          </a:r>
          <a:endParaRPr lang="en-US" b="0" dirty="0"/>
        </a:p>
      </dgm:t>
    </dgm:pt>
    <dgm:pt modelId="{0BD9EAD2-1D57-498E-A7FD-A569FBF1C2B6}" type="parTrans" cxnId="{D7EE90D6-5E4A-4F81-ACFB-8D0B4527D0FB}">
      <dgm:prSet/>
      <dgm:spPr/>
      <dgm:t>
        <a:bodyPr/>
        <a:lstStyle/>
        <a:p>
          <a:endParaRPr lang="en-US" b="0"/>
        </a:p>
      </dgm:t>
    </dgm:pt>
    <dgm:pt modelId="{AAE76F5A-D2ED-4E94-9795-A5E4B26EB5EA}" type="sibTrans" cxnId="{D7EE90D6-5E4A-4F81-ACFB-8D0B4527D0FB}">
      <dgm:prSet/>
      <dgm:spPr/>
      <dgm:t>
        <a:bodyPr/>
        <a:lstStyle/>
        <a:p>
          <a:endParaRPr lang="en-US" b="0"/>
        </a:p>
      </dgm:t>
    </dgm:pt>
    <dgm:pt modelId="{81486063-F799-4AD7-85AD-0D981294F18C}">
      <dgm:prSet/>
      <dgm:spPr/>
      <dgm:t>
        <a:bodyPr/>
        <a:lstStyle/>
        <a:p>
          <a:pPr rtl="0"/>
          <a:r>
            <a:rPr lang="en-US" b="0" i="0" u="none" dirty="0" smtClean="0"/>
            <a:t>Can be used for signed binary number representation but not suitable as ambiguous representation for number 0.</a:t>
          </a:r>
          <a:endParaRPr lang="en-US" b="0" i="0" u="none" dirty="0"/>
        </a:p>
      </dgm:t>
    </dgm:pt>
    <dgm:pt modelId="{FE5E66D1-1CD5-4F89-8768-9043C8385ABA}" type="parTrans" cxnId="{8946A097-C2CA-4B7F-8EA8-DB3D6DC7C817}">
      <dgm:prSet/>
      <dgm:spPr/>
      <dgm:t>
        <a:bodyPr/>
        <a:lstStyle/>
        <a:p>
          <a:endParaRPr lang="en-US" b="0"/>
        </a:p>
      </dgm:t>
    </dgm:pt>
    <dgm:pt modelId="{C4B587C4-C9C4-47EA-925B-A8AF5861A630}" type="sibTrans" cxnId="{8946A097-C2CA-4B7F-8EA8-DB3D6DC7C817}">
      <dgm:prSet/>
      <dgm:spPr/>
      <dgm:t>
        <a:bodyPr/>
        <a:lstStyle/>
        <a:p>
          <a:endParaRPr lang="en-US" b="0"/>
        </a:p>
      </dgm:t>
    </dgm:pt>
    <dgm:pt modelId="{77985E55-7FDC-4772-9A49-7C3D7E67A3C6}">
      <dgm:prSet/>
      <dgm:spPr/>
      <dgm:t>
        <a:bodyPr/>
        <a:lstStyle/>
        <a:p>
          <a:pPr rtl="0"/>
          <a:r>
            <a:rPr lang="en-US" b="0" i="0" u="none" dirty="0" smtClean="0"/>
            <a:t>0 has two different representation one is -0 (e.g., 1 1111 in five bit register) and second is +0 (e.g., 0 0000 in five bit register).</a:t>
          </a:r>
          <a:endParaRPr lang="en-US" b="0" i="0" u="none" dirty="0"/>
        </a:p>
      </dgm:t>
    </dgm:pt>
    <dgm:pt modelId="{EB20AAC3-A3B6-40DE-A096-9CD982FD6D3E}" type="parTrans" cxnId="{C79B5DED-2491-4AEF-8A74-2F7924EA10CD}">
      <dgm:prSet/>
      <dgm:spPr/>
      <dgm:t>
        <a:bodyPr/>
        <a:lstStyle/>
        <a:p>
          <a:endParaRPr lang="en-US" b="0"/>
        </a:p>
      </dgm:t>
    </dgm:pt>
    <dgm:pt modelId="{C3E5FA0A-E8C6-449C-A72E-EBFEE65DB514}" type="sibTrans" cxnId="{C79B5DED-2491-4AEF-8A74-2F7924EA10CD}">
      <dgm:prSet/>
      <dgm:spPr/>
      <dgm:t>
        <a:bodyPr/>
        <a:lstStyle/>
        <a:p>
          <a:endParaRPr lang="en-US" b="0"/>
        </a:p>
      </dgm:t>
    </dgm:pt>
    <dgm:pt modelId="{BBB1B3F0-0739-495A-9940-2C89988CB9DE}">
      <dgm:prSet/>
      <dgm:spPr/>
      <dgm:t>
        <a:bodyPr/>
        <a:lstStyle/>
        <a:p>
          <a:pPr rtl="0"/>
          <a:r>
            <a:rPr lang="en-US" b="0" i="0" u="none" dirty="0" smtClean="0"/>
            <a:t>For k bits register, positive largest number that can be stored is (2</a:t>
          </a:r>
          <a:r>
            <a:rPr lang="en-US" b="0" i="0" u="none" baseline="30000" dirty="0" smtClean="0"/>
            <a:t>(k-1)</a:t>
          </a:r>
          <a:r>
            <a:rPr lang="en-US" b="0" i="0" u="none" dirty="0" smtClean="0"/>
            <a:t>-1)  and negative lowest number that can be stored is -(2</a:t>
          </a:r>
          <a:r>
            <a:rPr lang="en-US" b="0" i="0" u="none" baseline="30000" dirty="0" smtClean="0"/>
            <a:t>(k-1)</a:t>
          </a:r>
          <a:r>
            <a:rPr lang="en-US" b="0" i="0" u="none" dirty="0" smtClean="0"/>
            <a:t>-1).</a:t>
          </a:r>
          <a:endParaRPr lang="en-US" b="0" i="0" u="none" dirty="0"/>
        </a:p>
      </dgm:t>
    </dgm:pt>
    <dgm:pt modelId="{2EFE2A95-45E6-4CBA-BF9D-751761CBDAC3}" type="parTrans" cxnId="{7C9AB976-561B-46F2-892E-17AA8E8B62D0}">
      <dgm:prSet/>
      <dgm:spPr/>
      <dgm:t>
        <a:bodyPr/>
        <a:lstStyle/>
        <a:p>
          <a:endParaRPr lang="en-US" b="0"/>
        </a:p>
      </dgm:t>
    </dgm:pt>
    <dgm:pt modelId="{BDBD911B-DDC3-4F92-9088-4813D004BED5}" type="sibTrans" cxnId="{7C9AB976-561B-46F2-892E-17AA8E8B62D0}">
      <dgm:prSet/>
      <dgm:spPr/>
      <dgm:t>
        <a:bodyPr/>
        <a:lstStyle/>
        <a:p>
          <a:endParaRPr lang="en-US" b="0"/>
        </a:p>
      </dgm:t>
    </dgm:pt>
    <dgm:pt modelId="{92CF043F-0B12-4FC1-ADA2-A1329A27F3F3}">
      <dgm:prSet/>
      <dgm:spPr/>
      <dgm:t>
        <a:bodyPr/>
        <a:lstStyle/>
        <a:p>
          <a:pPr rtl="0"/>
          <a:r>
            <a:rPr lang="en-US" b="0" i="0" u="none" dirty="0" smtClean="0"/>
            <a:t>end-around-carry-bit addition occurs in 1’s complement arithmetic operations. It added to the LSB of result.</a:t>
          </a:r>
          <a:endParaRPr lang="en-US" b="0" i="0" u="none" dirty="0"/>
        </a:p>
      </dgm:t>
    </dgm:pt>
    <dgm:pt modelId="{FCD6B95E-BFBA-4B2D-81E4-48015504DFA8}" type="parTrans" cxnId="{458B7E5D-EF42-42BF-9169-BB17083638D5}">
      <dgm:prSet/>
      <dgm:spPr/>
      <dgm:t>
        <a:bodyPr/>
        <a:lstStyle/>
        <a:p>
          <a:endParaRPr lang="en-US" b="0"/>
        </a:p>
      </dgm:t>
    </dgm:pt>
    <dgm:pt modelId="{6203A460-F65E-49A0-B845-EF7CF42FC8EA}" type="sibTrans" cxnId="{458B7E5D-EF42-42BF-9169-BB17083638D5}">
      <dgm:prSet/>
      <dgm:spPr/>
      <dgm:t>
        <a:bodyPr/>
        <a:lstStyle/>
        <a:p>
          <a:endParaRPr lang="en-US" b="0"/>
        </a:p>
      </dgm:t>
    </dgm:pt>
    <dgm:pt modelId="{E99420F6-4873-487E-858F-26EA7E225AF4}">
      <dgm:prSet/>
      <dgm:spPr/>
      <dgm:t>
        <a:bodyPr/>
        <a:lstStyle/>
        <a:p>
          <a:pPr rtl="0"/>
          <a:r>
            <a:rPr lang="en-US" b="0" i="0" u="none" dirty="0" smtClean="0"/>
            <a:t>1’s complement arithmetic operations are not easier than 2’s complement because of  addition of end-around-carry-bit.</a:t>
          </a:r>
          <a:endParaRPr lang="en-US" b="0" i="0" u="none" dirty="0"/>
        </a:p>
      </dgm:t>
    </dgm:pt>
    <dgm:pt modelId="{3D02E6A9-1D8B-4A5E-9182-0204F2653F8C}" type="parTrans" cxnId="{E2CD4E30-0EFE-4FDA-B8B5-2A4F2977A92E}">
      <dgm:prSet/>
      <dgm:spPr/>
      <dgm:t>
        <a:bodyPr/>
        <a:lstStyle/>
        <a:p>
          <a:endParaRPr lang="en-US" b="0"/>
        </a:p>
      </dgm:t>
    </dgm:pt>
    <dgm:pt modelId="{B7B78DB7-9512-4562-B821-8E3C022A4BEE}" type="sibTrans" cxnId="{E2CD4E30-0EFE-4FDA-B8B5-2A4F2977A92E}">
      <dgm:prSet/>
      <dgm:spPr/>
      <dgm:t>
        <a:bodyPr/>
        <a:lstStyle/>
        <a:p>
          <a:endParaRPr lang="en-US" b="0"/>
        </a:p>
      </dgm:t>
    </dgm:pt>
    <dgm:pt modelId="{C246066E-EA22-461E-9C25-892BDA5B3C59}">
      <dgm:prSet/>
      <dgm:spPr/>
      <dgm:t>
        <a:bodyPr/>
        <a:lstStyle/>
        <a:p>
          <a:pPr rtl="0"/>
          <a:r>
            <a:rPr lang="en-US" b="0" i="0" u="none" dirty="0" smtClean="0"/>
            <a:t>Sign extension is used for converting a signed integer from one size to another.</a:t>
          </a:r>
          <a:endParaRPr lang="en-US" b="0" i="0" u="none" dirty="0"/>
        </a:p>
      </dgm:t>
    </dgm:pt>
    <dgm:pt modelId="{BD1A1031-1450-4FEA-9DCF-4B35592539ED}" type="parTrans" cxnId="{397BA24E-5A79-4778-B4D2-5008AC45BA81}">
      <dgm:prSet/>
      <dgm:spPr/>
      <dgm:t>
        <a:bodyPr/>
        <a:lstStyle/>
        <a:p>
          <a:endParaRPr lang="en-US" b="0"/>
        </a:p>
      </dgm:t>
    </dgm:pt>
    <dgm:pt modelId="{4CAD2592-D471-4754-B30A-0A0D665F751D}" type="sibTrans" cxnId="{397BA24E-5A79-4778-B4D2-5008AC45BA81}">
      <dgm:prSet/>
      <dgm:spPr/>
      <dgm:t>
        <a:bodyPr/>
        <a:lstStyle/>
        <a:p>
          <a:endParaRPr lang="en-US" b="0"/>
        </a:p>
      </dgm:t>
    </dgm:pt>
    <dgm:pt modelId="{F217942D-D777-4FF0-B89E-A6B30758CE63}">
      <dgm:prSet/>
      <dgm:spPr/>
      <dgm:t>
        <a:bodyPr/>
        <a:lstStyle/>
        <a:p>
          <a:pPr rtl="0"/>
          <a:r>
            <a:rPr lang="en-US" b="0" i="0" u="none" dirty="0" smtClean="0"/>
            <a:t>2’s complement</a:t>
          </a:r>
          <a:endParaRPr lang="en-US" b="0" i="0" u="none" dirty="0"/>
        </a:p>
      </dgm:t>
    </dgm:pt>
    <dgm:pt modelId="{C615E8F1-B3B7-4F66-8FAC-05A9D7384089}" type="parTrans" cxnId="{4CECEC74-3341-4A99-A374-C7589C43E931}">
      <dgm:prSet/>
      <dgm:spPr/>
      <dgm:t>
        <a:bodyPr/>
        <a:lstStyle/>
        <a:p>
          <a:endParaRPr lang="en-US" b="0"/>
        </a:p>
      </dgm:t>
    </dgm:pt>
    <dgm:pt modelId="{15E047D0-671D-4D24-9E4C-CADFF8CEBE3D}" type="sibTrans" cxnId="{4CECEC74-3341-4A99-A374-C7589C43E931}">
      <dgm:prSet/>
      <dgm:spPr/>
      <dgm:t>
        <a:bodyPr/>
        <a:lstStyle/>
        <a:p>
          <a:endParaRPr lang="en-US" b="0"/>
        </a:p>
      </dgm:t>
    </dgm:pt>
    <dgm:pt modelId="{86128EDE-1FED-4C41-AC4E-71DF0003F3CC}">
      <dgm:prSet/>
      <dgm:spPr/>
      <dgm:t>
        <a:bodyPr/>
        <a:lstStyle/>
        <a:p>
          <a:pPr rtl="0"/>
          <a:r>
            <a:rPr lang="en-US" b="0" i="0" u="none" dirty="0" smtClean="0"/>
            <a:t>Uses NOT gate along with full adder for each input bit.</a:t>
          </a:r>
          <a:endParaRPr lang="en-US" b="0" i="0" u="none" dirty="0"/>
        </a:p>
      </dgm:t>
    </dgm:pt>
    <dgm:pt modelId="{6409D8DC-C888-4021-907E-2697C854B12E}" type="parTrans" cxnId="{D2DB1214-F888-4BE2-8B61-B50288BDCBA0}">
      <dgm:prSet/>
      <dgm:spPr/>
      <dgm:t>
        <a:bodyPr/>
        <a:lstStyle/>
        <a:p>
          <a:endParaRPr lang="en-US" b="0"/>
        </a:p>
      </dgm:t>
    </dgm:pt>
    <dgm:pt modelId="{31EB595A-0CA9-4DA5-9A4C-A57A4648B2B7}" type="sibTrans" cxnId="{D2DB1214-F888-4BE2-8B61-B50288BDCBA0}">
      <dgm:prSet/>
      <dgm:spPr/>
      <dgm:t>
        <a:bodyPr/>
        <a:lstStyle/>
        <a:p>
          <a:endParaRPr lang="en-US" b="0"/>
        </a:p>
      </dgm:t>
    </dgm:pt>
    <dgm:pt modelId="{D1915B8D-8092-4AD0-931E-C1AA79144B32}">
      <dgm:prSet/>
      <dgm:spPr/>
      <dgm:t>
        <a:bodyPr/>
        <a:lstStyle/>
        <a:p>
          <a:r>
            <a:rPr lang="en-US" b="0" i="0" u="none" dirty="0" smtClean="0"/>
            <a:t>Can be used for signed binary number representation and most suitable as unambiguous representation for all numbers.</a:t>
          </a:r>
          <a:endParaRPr lang="en-US" b="0" dirty="0"/>
        </a:p>
      </dgm:t>
    </dgm:pt>
    <dgm:pt modelId="{465A2BF5-8E8E-4ECF-ACFA-25E904A941F9}" type="parTrans" cxnId="{B1830D09-FC19-401E-BDD3-2A68FBAD9CED}">
      <dgm:prSet/>
      <dgm:spPr/>
      <dgm:t>
        <a:bodyPr/>
        <a:lstStyle/>
        <a:p>
          <a:endParaRPr lang="en-US" b="0"/>
        </a:p>
      </dgm:t>
    </dgm:pt>
    <dgm:pt modelId="{709DED83-C471-41D3-8E8F-DC9EF6602F5D}" type="sibTrans" cxnId="{B1830D09-FC19-401E-BDD3-2A68FBAD9CED}">
      <dgm:prSet/>
      <dgm:spPr/>
      <dgm:t>
        <a:bodyPr/>
        <a:lstStyle/>
        <a:p>
          <a:endParaRPr lang="en-US" b="0"/>
        </a:p>
      </dgm:t>
    </dgm:pt>
    <dgm:pt modelId="{2B7B71D8-A617-497E-8FD3-9F4165307C51}">
      <dgm:prSet/>
      <dgm:spPr/>
      <dgm:t>
        <a:bodyPr/>
        <a:lstStyle/>
        <a:p>
          <a:r>
            <a:rPr lang="en-US" b="0" i="0" u="none" dirty="0" smtClean="0"/>
            <a:t>0 has only one representation for -0 and +0 (e.g., 0 0000 in five bit register). Zero (0) is considered as always positive (sign bit is 0)</a:t>
          </a:r>
          <a:endParaRPr lang="en-US" b="0" dirty="0"/>
        </a:p>
      </dgm:t>
    </dgm:pt>
    <dgm:pt modelId="{BF6BA3F7-4A3F-4D3C-BB35-66B728892C8F}" type="parTrans" cxnId="{94B0113C-2560-4218-9A04-C6763C7C2748}">
      <dgm:prSet/>
      <dgm:spPr/>
      <dgm:t>
        <a:bodyPr/>
        <a:lstStyle/>
        <a:p>
          <a:endParaRPr lang="en-US" b="0"/>
        </a:p>
      </dgm:t>
    </dgm:pt>
    <dgm:pt modelId="{5CC64AC8-FC16-4975-BE95-FE13132F6B17}" type="sibTrans" cxnId="{94B0113C-2560-4218-9A04-C6763C7C2748}">
      <dgm:prSet/>
      <dgm:spPr/>
      <dgm:t>
        <a:bodyPr/>
        <a:lstStyle/>
        <a:p>
          <a:endParaRPr lang="en-US" b="0"/>
        </a:p>
      </dgm:t>
    </dgm:pt>
    <dgm:pt modelId="{8E504BEC-9D4A-40D9-B1FF-65F9A83FAEAF}">
      <dgm:prSet/>
      <dgm:spPr/>
      <dgm:t>
        <a:bodyPr/>
        <a:lstStyle/>
        <a:p>
          <a:r>
            <a:rPr lang="en-US" b="0" i="0" u="none" dirty="0" smtClean="0"/>
            <a:t>For k bits register, positive largest number that can be stored is (2</a:t>
          </a:r>
          <a:r>
            <a:rPr lang="en-US" b="0" i="0" u="none" baseline="30000" dirty="0" smtClean="0"/>
            <a:t>(k-1)</a:t>
          </a:r>
          <a:r>
            <a:rPr lang="en-US" b="0" i="0" u="none" dirty="0" smtClean="0"/>
            <a:t>-1) and negative lowest number that can be stored is -(2</a:t>
          </a:r>
          <a:r>
            <a:rPr lang="en-US" b="0" i="0" u="none" baseline="30000" dirty="0" smtClean="0"/>
            <a:t>(k-1)</a:t>
          </a:r>
          <a:r>
            <a:rPr lang="en-US" b="0" i="0" u="none" dirty="0" smtClean="0"/>
            <a:t>).</a:t>
          </a:r>
          <a:endParaRPr lang="en-US" b="0" dirty="0"/>
        </a:p>
      </dgm:t>
    </dgm:pt>
    <dgm:pt modelId="{AE0AA139-9DD9-40E1-B414-5ECEB329E649}" type="parTrans" cxnId="{5F9F498E-7D3E-4047-AB00-40606755F222}">
      <dgm:prSet/>
      <dgm:spPr/>
      <dgm:t>
        <a:bodyPr/>
        <a:lstStyle/>
        <a:p>
          <a:endParaRPr lang="en-US" b="0"/>
        </a:p>
      </dgm:t>
    </dgm:pt>
    <dgm:pt modelId="{C1784BE3-554D-4D70-870D-6B81B29509D0}" type="sibTrans" cxnId="{5F9F498E-7D3E-4047-AB00-40606755F222}">
      <dgm:prSet/>
      <dgm:spPr/>
      <dgm:t>
        <a:bodyPr/>
        <a:lstStyle/>
        <a:p>
          <a:endParaRPr lang="en-US" b="0"/>
        </a:p>
      </dgm:t>
    </dgm:pt>
    <dgm:pt modelId="{6353F1C1-0F5F-4CDC-B50B-0F0442576909}">
      <dgm:prSet/>
      <dgm:spPr/>
      <dgm:t>
        <a:bodyPr/>
        <a:lstStyle/>
        <a:p>
          <a:r>
            <a:rPr lang="en-US" b="0" i="0" u="none" dirty="0" smtClean="0"/>
            <a:t>end-around-carry-bit addition does not occur in 2’s complement arithmetic operations. It is ignored.</a:t>
          </a:r>
          <a:endParaRPr lang="en-US" b="0" dirty="0"/>
        </a:p>
      </dgm:t>
    </dgm:pt>
    <dgm:pt modelId="{49E3EF39-3CAF-4BE9-8B03-37401904A97C}" type="parTrans" cxnId="{362E806B-EAC3-44B5-A6FF-29E835A28BA8}">
      <dgm:prSet/>
      <dgm:spPr/>
      <dgm:t>
        <a:bodyPr/>
        <a:lstStyle/>
        <a:p>
          <a:endParaRPr lang="en-US" b="0"/>
        </a:p>
      </dgm:t>
    </dgm:pt>
    <dgm:pt modelId="{B2EB974A-07D4-40C4-A8D3-D33EDBB6BCAF}" type="sibTrans" cxnId="{362E806B-EAC3-44B5-A6FF-29E835A28BA8}">
      <dgm:prSet/>
      <dgm:spPr/>
      <dgm:t>
        <a:bodyPr/>
        <a:lstStyle/>
        <a:p>
          <a:endParaRPr lang="en-US" b="0"/>
        </a:p>
      </dgm:t>
    </dgm:pt>
    <dgm:pt modelId="{5A09C7C6-DDDB-429E-9083-7193D0BE0A5F}">
      <dgm:prSet/>
      <dgm:spPr/>
      <dgm:t>
        <a:bodyPr/>
        <a:lstStyle/>
        <a:p>
          <a:r>
            <a:rPr lang="en-US" b="0" i="0" u="none" dirty="0" smtClean="0"/>
            <a:t>2’s complement arithmetic operations are much easier than 1’s complement because of there is no addition of end-around-carry-bit.</a:t>
          </a:r>
          <a:endParaRPr lang="en-US" b="0" dirty="0"/>
        </a:p>
      </dgm:t>
    </dgm:pt>
    <dgm:pt modelId="{AF540AFC-4340-4413-864B-388020BD90FA}" type="parTrans" cxnId="{A1676B7B-C51D-4BB6-9EA9-DD2AACA326A7}">
      <dgm:prSet/>
      <dgm:spPr/>
      <dgm:t>
        <a:bodyPr/>
        <a:lstStyle/>
        <a:p>
          <a:endParaRPr lang="en-US" b="0"/>
        </a:p>
      </dgm:t>
    </dgm:pt>
    <dgm:pt modelId="{27A29DA0-27C6-4A4F-B240-CDBFC2D4CA8A}" type="sibTrans" cxnId="{A1676B7B-C51D-4BB6-9EA9-DD2AACA326A7}">
      <dgm:prSet/>
      <dgm:spPr/>
      <dgm:t>
        <a:bodyPr/>
        <a:lstStyle/>
        <a:p>
          <a:endParaRPr lang="en-US" b="0"/>
        </a:p>
      </dgm:t>
    </dgm:pt>
    <dgm:pt modelId="{FE123BF1-D529-4E16-9DF1-C1AC31DF7D35}">
      <dgm:prSet/>
      <dgm:spPr/>
      <dgm:t>
        <a:bodyPr/>
        <a:lstStyle/>
        <a:p>
          <a:r>
            <a:rPr lang="en-US" b="0" i="0" u="none" dirty="0" smtClean="0"/>
            <a:t>Sign extension is used for converting a signed integer from one size to another.</a:t>
          </a:r>
          <a:endParaRPr lang="en-US" b="0" dirty="0"/>
        </a:p>
      </dgm:t>
    </dgm:pt>
    <dgm:pt modelId="{016D78E8-C7E0-4409-BF49-8A9D4E26A33B}" type="parTrans" cxnId="{29F82E77-A31D-4D20-88AE-DCE4C0B55EFD}">
      <dgm:prSet/>
      <dgm:spPr/>
      <dgm:t>
        <a:bodyPr/>
        <a:lstStyle/>
        <a:p>
          <a:endParaRPr lang="en-US" b="0"/>
        </a:p>
      </dgm:t>
    </dgm:pt>
    <dgm:pt modelId="{741CA6DF-D436-41D9-89D9-CE1699B95ACA}" type="sibTrans" cxnId="{29F82E77-A31D-4D20-88AE-DCE4C0B55EFD}">
      <dgm:prSet/>
      <dgm:spPr/>
      <dgm:t>
        <a:bodyPr/>
        <a:lstStyle/>
        <a:p>
          <a:endParaRPr lang="en-US" b="0"/>
        </a:p>
      </dgm:t>
    </dgm:pt>
    <dgm:pt modelId="{9D038CA5-CF45-47D7-AD5C-1318C274577E}" type="pres">
      <dgm:prSet presAssocID="{FEC58FF8-71D3-4A17-8D8D-1066823C21D6}" presName="layout" presStyleCnt="0">
        <dgm:presLayoutVars>
          <dgm:chMax/>
          <dgm:chPref/>
          <dgm:dir/>
          <dgm:resizeHandles/>
        </dgm:presLayoutVars>
      </dgm:prSet>
      <dgm:spPr/>
      <dgm:t>
        <a:bodyPr/>
        <a:lstStyle/>
        <a:p>
          <a:endParaRPr lang="en-US"/>
        </a:p>
      </dgm:t>
    </dgm:pt>
    <dgm:pt modelId="{9F76F7D9-C117-43F4-9154-2B92AF901613}" type="pres">
      <dgm:prSet presAssocID="{CC860CB7-64A0-4659-80C2-0A6964F86C16}" presName="root" presStyleCnt="0">
        <dgm:presLayoutVars>
          <dgm:chMax/>
          <dgm:chPref/>
        </dgm:presLayoutVars>
      </dgm:prSet>
      <dgm:spPr/>
    </dgm:pt>
    <dgm:pt modelId="{6E3FB34A-CE92-475D-AFF5-CB974A2E503E}" type="pres">
      <dgm:prSet presAssocID="{CC860CB7-64A0-4659-80C2-0A6964F86C16}" presName="rootComposite" presStyleCnt="0">
        <dgm:presLayoutVars/>
      </dgm:prSet>
      <dgm:spPr/>
    </dgm:pt>
    <dgm:pt modelId="{4733C9AB-9615-4971-8555-3F6CC8A443C8}" type="pres">
      <dgm:prSet presAssocID="{CC860CB7-64A0-4659-80C2-0A6964F86C16}" presName="ParentAccent" presStyleLbl="alignNode1" presStyleIdx="0" presStyleCnt="2"/>
      <dgm:spPr/>
    </dgm:pt>
    <dgm:pt modelId="{2F7E41B8-8196-48CC-B2E7-2E2E4C77649D}" type="pres">
      <dgm:prSet presAssocID="{CC860CB7-64A0-4659-80C2-0A6964F86C16}" presName="ParentSmallAccent" presStyleLbl="fgAcc1" presStyleIdx="0" presStyleCnt="2"/>
      <dgm:spPr/>
    </dgm:pt>
    <dgm:pt modelId="{08869356-6B40-4933-8567-53106E54DA29}" type="pres">
      <dgm:prSet presAssocID="{CC860CB7-64A0-4659-80C2-0A6964F86C16}" presName="Parent" presStyleLbl="revTx" presStyleIdx="0" presStyleCnt="16" custScaleX="85934" custScaleY="67576" custLinFactNeighborX="6877" custLinFactNeighborY="75535">
        <dgm:presLayoutVars>
          <dgm:chMax/>
          <dgm:chPref val="4"/>
          <dgm:bulletEnabled val="1"/>
        </dgm:presLayoutVars>
      </dgm:prSet>
      <dgm:spPr/>
      <dgm:t>
        <a:bodyPr/>
        <a:lstStyle/>
        <a:p>
          <a:endParaRPr lang="en-US"/>
        </a:p>
      </dgm:t>
    </dgm:pt>
    <dgm:pt modelId="{7787BC88-D1A9-47BF-B4E7-74431ECC6018}" type="pres">
      <dgm:prSet presAssocID="{CC860CB7-64A0-4659-80C2-0A6964F86C16}" presName="childShape" presStyleCnt="0">
        <dgm:presLayoutVars>
          <dgm:chMax val="0"/>
          <dgm:chPref val="0"/>
        </dgm:presLayoutVars>
      </dgm:prSet>
      <dgm:spPr/>
    </dgm:pt>
    <dgm:pt modelId="{B9BBE454-20F3-41C6-B60B-43DA3D078ABA}" type="pres">
      <dgm:prSet presAssocID="{12CBE5E0-73D6-4767-A165-E699708E4845}" presName="childComposite" presStyleCnt="0">
        <dgm:presLayoutVars>
          <dgm:chMax val="0"/>
          <dgm:chPref val="0"/>
        </dgm:presLayoutVars>
      </dgm:prSet>
      <dgm:spPr/>
    </dgm:pt>
    <dgm:pt modelId="{955AC4F5-6AFF-4716-B941-AFD8F5940C74}" type="pres">
      <dgm:prSet presAssocID="{12CBE5E0-73D6-4767-A165-E699708E4845}" presName="ChildAccent" presStyleLbl="solidFgAcc1" presStyleIdx="0" presStyleCnt="14"/>
      <dgm:spPr/>
    </dgm:pt>
    <dgm:pt modelId="{B1EE4438-DCAA-47C9-83AB-406AB3BB1F45}" type="pres">
      <dgm:prSet presAssocID="{12CBE5E0-73D6-4767-A165-E699708E4845}" presName="Child" presStyleLbl="revTx" presStyleIdx="1" presStyleCnt="16">
        <dgm:presLayoutVars>
          <dgm:chMax val="0"/>
          <dgm:chPref val="0"/>
          <dgm:bulletEnabled val="1"/>
        </dgm:presLayoutVars>
      </dgm:prSet>
      <dgm:spPr/>
      <dgm:t>
        <a:bodyPr/>
        <a:lstStyle/>
        <a:p>
          <a:endParaRPr lang="en-US"/>
        </a:p>
      </dgm:t>
    </dgm:pt>
    <dgm:pt modelId="{E128DF99-11C6-4244-A148-4C90479E792D}" type="pres">
      <dgm:prSet presAssocID="{81486063-F799-4AD7-85AD-0D981294F18C}" presName="childComposite" presStyleCnt="0">
        <dgm:presLayoutVars>
          <dgm:chMax val="0"/>
          <dgm:chPref val="0"/>
        </dgm:presLayoutVars>
      </dgm:prSet>
      <dgm:spPr/>
    </dgm:pt>
    <dgm:pt modelId="{32CCB162-4A51-45A6-B2CE-8778346163F7}" type="pres">
      <dgm:prSet presAssocID="{81486063-F799-4AD7-85AD-0D981294F18C}" presName="ChildAccent" presStyleLbl="solidFgAcc1" presStyleIdx="1" presStyleCnt="14"/>
      <dgm:spPr/>
    </dgm:pt>
    <dgm:pt modelId="{651024E9-7CE6-444D-AE2C-D20CF39B90DA}" type="pres">
      <dgm:prSet presAssocID="{81486063-F799-4AD7-85AD-0D981294F18C}" presName="Child" presStyleLbl="revTx" presStyleIdx="2" presStyleCnt="16">
        <dgm:presLayoutVars>
          <dgm:chMax val="0"/>
          <dgm:chPref val="0"/>
          <dgm:bulletEnabled val="1"/>
        </dgm:presLayoutVars>
      </dgm:prSet>
      <dgm:spPr/>
      <dgm:t>
        <a:bodyPr/>
        <a:lstStyle/>
        <a:p>
          <a:endParaRPr lang="en-US"/>
        </a:p>
      </dgm:t>
    </dgm:pt>
    <dgm:pt modelId="{90877F60-265F-400C-84FB-45547B4204EA}" type="pres">
      <dgm:prSet presAssocID="{77985E55-7FDC-4772-9A49-7C3D7E67A3C6}" presName="childComposite" presStyleCnt="0">
        <dgm:presLayoutVars>
          <dgm:chMax val="0"/>
          <dgm:chPref val="0"/>
        </dgm:presLayoutVars>
      </dgm:prSet>
      <dgm:spPr/>
    </dgm:pt>
    <dgm:pt modelId="{7FC63376-CEBF-468D-B390-12DD1BBC51DA}" type="pres">
      <dgm:prSet presAssocID="{77985E55-7FDC-4772-9A49-7C3D7E67A3C6}" presName="ChildAccent" presStyleLbl="solidFgAcc1" presStyleIdx="2" presStyleCnt="14"/>
      <dgm:spPr/>
    </dgm:pt>
    <dgm:pt modelId="{6E729A4C-BE92-40A1-B748-95062424EB3B}" type="pres">
      <dgm:prSet presAssocID="{77985E55-7FDC-4772-9A49-7C3D7E67A3C6}" presName="Child" presStyleLbl="revTx" presStyleIdx="3" presStyleCnt="16">
        <dgm:presLayoutVars>
          <dgm:chMax val="0"/>
          <dgm:chPref val="0"/>
          <dgm:bulletEnabled val="1"/>
        </dgm:presLayoutVars>
      </dgm:prSet>
      <dgm:spPr/>
      <dgm:t>
        <a:bodyPr/>
        <a:lstStyle/>
        <a:p>
          <a:endParaRPr lang="en-US"/>
        </a:p>
      </dgm:t>
    </dgm:pt>
    <dgm:pt modelId="{5F2BB34B-B268-491C-B9F2-128C1628A8D3}" type="pres">
      <dgm:prSet presAssocID="{BBB1B3F0-0739-495A-9940-2C89988CB9DE}" presName="childComposite" presStyleCnt="0">
        <dgm:presLayoutVars>
          <dgm:chMax val="0"/>
          <dgm:chPref val="0"/>
        </dgm:presLayoutVars>
      </dgm:prSet>
      <dgm:spPr/>
    </dgm:pt>
    <dgm:pt modelId="{8CD6F070-2144-433A-9750-225DC247895F}" type="pres">
      <dgm:prSet presAssocID="{BBB1B3F0-0739-495A-9940-2C89988CB9DE}" presName="ChildAccent" presStyleLbl="solidFgAcc1" presStyleIdx="3" presStyleCnt="14"/>
      <dgm:spPr/>
    </dgm:pt>
    <dgm:pt modelId="{2A00AF28-1EE1-432C-A54E-C1381634B697}" type="pres">
      <dgm:prSet presAssocID="{BBB1B3F0-0739-495A-9940-2C89988CB9DE}" presName="Child" presStyleLbl="revTx" presStyleIdx="4" presStyleCnt="16">
        <dgm:presLayoutVars>
          <dgm:chMax val="0"/>
          <dgm:chPref val="0"/>
          <dgm:bulletEnabled val="1"/>
        </dgm:presLayoutVars>
      </dgm:prSet>
      <dgm:spPr/>
      <dgm:t>
        <a:bodyPr/>
        <a:lstStyle/>
        <a:p>
          <a:endParaRPr lang="en-US"/>
        </a:p>
      </dgm:t>
    </dgm:pt>
    <dgm:pt modelId="{70AF3892-8335-493B-9CA4-C76BA854FF1B}" type="pres">
      <dgm:prSet presAssocID="{92CF043F-0B12-4FC1-ADA2-A1329A27F3F3}" presName="childComposite" presStyleCnt="0">
        <dgm:presLayoutVars>
          <dgm:chMax val="0"/>
          <dgm:chPref val="0"/>
        </dgm:presLayoutVars>
      </dgm:prSet>
      <dgm:spPr/>
    </dgm:pt>
    <dgm:pt modelId="{465A8023-0DB5-448B-81EF-EC7B03556755}" type="pres">
      <dgm:prSet presAssocID="{92CF043F-0B12-4FC1-ADA2-A1329A27F3F3}" presName="ChildAccent" presStyleLbl="solidFgAcc1" presStyleIdx="4" presStyleCnt="14"/>
      <dgm:spPr/>
    </dgm:pt>
    <dgm:pt modelId="{BD8AF451-5717-4942-AD97-5F1253F2CB23}" type="pres">
      <dgm:prSet presAssocID="{92CF043F-0B12-4FC1-ADA2-A1329A27F3F3}" presName="Child" presStyleLbl="revTx" presStyleIdx="5" presStyleCnt="16">
        <dgm:presLayoutVars>
          <dgm:chMax val="0"/>
          <dgm:chPref val="0"/>
          <dgm:bulletEnabled val="1"/>
        </dgm:presLayoutVars>
      </dgm:prSet>
      <dgm:spPr/>
      <dgm:t>
        <a:bodyPr/>
        <a:lstStyle/>
        <a:p>
          <a:endParaRPr lang="en-US"/>
        </a:p>
      </dgm:t>
    </dgm:pt>
    <dgm:pt modelId="{98065400-D676-4784-8BD8-0F671C636720}" type="pres">
      <dgm:prSet presAssocID="{E99420F6-4873-487E-858F-26EA7E225AF4}" presName="childComposite" presStyleCnt="0">
        <dgm:presLayoutVars>
          <dgm:chMax val="0"/>
          <dgm:chPref val="0"/>
        </dgm:presLayoutVars>
      </dgm:prSet>
      <dgm:spPr/>
    </dgm:pt>
    <dgm:pt modelId="{A511484E-145E-4F04-A351-0DF1D6030756}" type="pres">
      <dgm:prSet presAssocID="{E99420F6-4873-487E-858F-26EA7E225AF4}" presName="ChildAccent" presStyleLbl="solidFgAcc1" presStyleIdx="5" presStyleCnt="14"/>
      <dgm:spPr/>
    </dgm:pt>
    <dgm:pt modelId="{1E5767E3-149C-4E26-9898-AF8C3745E246}" type="pres">
      <dgm:prSet presAssocID="{E99420F6-4873-487E-858F-26EA7E225AF4}" presName="Child" presStyleLbl="revTx" presStyleIdx="6" presStyleCnt="16">
        <dgm:presLayoutVars>
          <dgm:chMax val="0"/>
          <dgm:chPref val="0"/>
          <dgm:bulletEnabled val="1"/>
        </dgm:presLayoutVars>
      </dgm:prSet>
      <dgm:spPr/>
      <dgm:t>
        <a:bodyPr/>
        <a:lstStyle/>
        <a:p>
          <a:endParaRPr lang="en-US"/>
        </a:p>
      </dgm:t>
    </dgm:pt>
    <dgm:pt modelId="{878C44BC-33E4-4BE1-850B-4BF56202DCFE}" type="pres">
      <dgm:prSet presAssocID="{C246066E-EA22-461E-9C25-892BDA5B3C59}" presName="childComposite" presStyleCnt="0">
        <dgm:presLayoutVars>
          <dgm:chMax val="0"/>
          <dgm:chPref val="0"/>
        </dgm:presLayoutVars>
      </dgm:prSet>
      <dgm:spPr/>
    </dgm:pt>
    <dgm:pt modelId="{3E103B28-457D-4781-911B-B848300A7D75}" type="pres">
      <dgm:prSet presAssocID="{C246066E-EA22-461E-9C25-892BDA5B3C59}" presName="ChildAccent" presStyleLbl="solidFgAcc1" presStyleIdx="6" presStyleCnt="14"/>
      <dgm:spPr/>
    </dgm:pt>
    <dgm:pt modelId="{D55E3119-FBE2-4CA8-B087-B2C196AD0EB4}" type="pres">
      <dgm:prSet presAssocID="{C246066E-EA22-461E-9C25-892BDA5B3C59}" presName="Child" presStyleLbl="revTx" presStyleIdx="7" presStyleCnt="16">
        <dgm:presLayoutVars>
          <dgm:chMax val="0"/>
          <dgm:chPref val="0"/>
          <dgm:bulletEnabled val="1"/>
        </dgm:presLayoutVars>
      </dgm:prSet>
      <dgm:spPr/>
      <dgm:t>
        <a:bodyPr/>
        <a:lstStyle/>
        <a:p>
          <a:endParaRPr lang="en-US"/>
        </a:p>
      </dgm:t>
    </dgm:pt>
    <dgm:pt modelId="{EACB4405-16DE-4E07-BD9B-239C7AA5B5FA}" type="pres">
      <dgm:prSet presAssocID="{F217942D-D777-4FF0-B89E-A6B30758CE63}" presName="root" presStyleCnt="0">
        <dgm:presLayoutVars>
          <dgm:chMax/>
          <dgm:chPref/>
        </dgm:presLayoutVars>
      </dgm:prSet>
      <dgm:spPr/>
    </dgm:pt>
    <dgm:pt modelId="{44C56D28-7C44-40E0-83A1-34099FF8DC37}" type="pres">
      <dgm:prSet presAssocID="{F217942D-D777-4FF0-B89E-A6B30758CE63}" presName="rootComposite" presStyleCnt="0">
        <dgm:presLayoutVars/>
      </dgm:prSet>
      <dgm:spPr/>
    </dgm:pt>
    <dgm:pt modelId="{A8814C19-CEC2-4331-AA30-E13D4AE12D09}" type="pres">
      <dgm:prSet presAssocID="{F217942D-D777-4FF0-B89E-A6B30758CE63}" presName="ParentAccent" presStyleLbl="alignNode1" presStyleIdx="1" presStyleCnt="2" custLinFactNeighborY="11496"/>
      <dgm:spPr/>
    </dgm:pt>
    <dgm:pt modelId="{938384E3-FC30-43DA-B1AF-D2FFE2D0FBFD}" type="pres">
      <dgm:prSet presAssocID="{F217942D-D777-4FF0-B89E-A6B30758CE63}" presName="ParentSmallAccent" presStyleLbl="fgAcc1" presStyleIdx="1" presStyleCnt="2"/>
      <dgm:spPr/>
    </dgm:pt>
    <dgm:pt modelId="{7B0FBD29-F06D-4A87-A6F0-4EB855466ED8}" type="pres">
      <dgm:prSet presAssocID="{F217942D-D777-4FF0-B89E-A6B30758CE63}" presName="Parent" presStyleLbl="revTx" presStyleIdx="8" presStyleCnt="16" custScaleX="80156" custScaleY="56309" custLinFactNeighborX="6274" custLinFactNeighborY="86943">
        <dgm:presLayoutVars>
          <dgm:chMax/>
          <dgm:chPref val="4"/>
          <dgm:bulletEnabled val="1"/>
        </dgm:presLayoutVars>
      </dgm:prSet>
      <dgm:spPr/>
      <dgm:t>
        <a:bodyPr/>
        <a:lstStyle/>
        <a:p>
          <a:endParaRPr lang="en-US"/>
        </a:p>
      </dgm:t>
    </dgm:pt>
    <dgm:pt modelId="{2C43708D-9E2B-4CE7-A0BC-2AE7C60125F4}" type="pres">
      <dgm:prSet presAssocID="{F217942D-D777-4FF0-B89E-A6B30758CE63}" presName="childShape" presStyleCnt="0">
        <dgm:presLayoutVars>
          <dgm:chMax val="0"/>
          <dgm:chPref val="0"/>
        </dgm:presLayoutVars>
      </dgm:prSet>
      <dgm:spPr/>
    </dgm:pt>
    <dgm:pt modelId="{4874BABA-1455-42CC-B8C2-AF043A944BC5}" type="pres">
      <dgm:prSet presAssocID="{86128EDE-1FED-4C41-AC4E-71DF0003F3CC}" presName="childComposite" presStyleCnt="0">
        <dgm:presLayoutVars>
          <dgm:chMax val="0"/>
          <dgm:chPref val="0"/>
        </dgm:presLayoutVars>
      </dgm:prSet>
      <dgm:spPr/>
    </dgm:pt>
    <dgm:pt modelId="{048CAFA5-1C38-418B-9EFB-0D17F935FBBA}" type="pres">
      <dgm:prSet presAssocID="{86128EDE-1FED-4C41-AC4E-71DF0003F3CC}" presName="ChildAccent" presStyleLbl="solidFgAcc1" presStyleIdx="7" presStyleCnt="14"/>
      <dgm:spPr/>
    </dgm:pt>
    <dgm:pt modelId="{092E8B1F-C85C-4953-BAD3-1239BDE3E058}" type="pres">
      <dgm:prSet presAssocID="{86128EDE-1FED-4C41-AC4E-71DF0003F3CC}" presName="Child" presStyleLbl="revTx" presStyleIdx="9" presStyleCnt="16">
        <dgm:presLayoutVars>
          <dgm:chMax val="0"/>
          <dgm:chPref val="0"/>
          <dgm:bulletEnabled val="1"/>
        </dgm:presLayoutVars>
      </dgm:prSet>
      <dgm:spPr/>
      <dgm:t>
        <a:bodyPr/>
        <a:lstStyle/>
        <a:p>
          <a:endParaRPr lang="en-US"/>
        </a:p>
      </dgm:t>
    </dgm:pt>
    <dgm:pt modelId="{850AD240-DD31-4BC2-A4C7-2180FED038E9}" type="pres">
      <dgm:prSet presAssocID="{D1915B8D-8092-4AD0-931E-C1AA79144B32}" presName="childComposite" presStyleCnt="0">
        <dgm:presLayoutVars>
          <dgm:chMax val="0"/>
          <dgm:chPref val="0"/>
        </dgm:presLayoutVars>
      </dgm:prSet>
      <dgm:spPr/>
    </dgm:pt>
    <dgm:pt modelId="{12FDFCE7-4C56-4345-89E8-5F1D8AB8D632}" type="pres">
      <dgm:prSet presAssocID="{D1915B8D-8092-4AD0-931E-C1AA79144B32}" presName="ChildAccent" presStyleLbl="solidFgAcc1" presStyleIdx="8" presStyleCnt="14"/>
      <dgm:spPr/>
    </dgm:pt>
    <dgm:pt modelId="{D1501ADA-098C-40B5-A4B9-F91A4433CF07}" type="pres">
      <dgm:prSet presAssocID="{D1915B8D-8092-4AD0-931E-C1AA79144B32}" presName="Child" presStyleLbl="revTx" presStyleIdx="10" presStyleCnt="16">
        <dgm:presLayoutVars>
          <dgm:chMax val="0"/>
          <dgm:chPref val="0"/>
          <dgm:bulletEnabled val="1"/>
        </dgm:presLayoutVars>
      </dgm:prSet>
      <dgm:spPr/>
      <dgm:t>
        <a:bodyPr/>
        <a:lstStyle/>
        <a:p>
          <a:endParaRPr lang="en-US"/>
        </a:p>
      </dgm:t>
    </dgm:pt>
    <dgm:pt modelId="{58A1ABA8-AA88-4984-83C2-C97D6024485C}" type="pres">
      <dgm:prSet presAssocID="{2B7B71D8-A617-497E-8FD3-9F4165307C51}" presName="childComposite" presStyleCnt="0">
        <dgm:presLayoutVars>
          <dgm:chMax val="0"/>
          <dgm:chPref val="0"/>
        </dgm:presLayoutVars>
      </dgm:prSet>
      <dgm:spPr/>
    </dgm:pt>
    <dgm:pt modelId="{3C60DC32-59F0-4E59-B0A2-902A50352DD7}" type="pres">
      <dgm:prSet presAssocID="{2B7B71D8-A617-497E-8FD3-9F4165307C51}" presName="ChildAccent" presStyleLbl="solidFgAcc1" presStyleIdx="9" presStyleCnt="14"/>
      <dgm:spPr/>
    </dgm:pt>
    <dgm:pt modelId="{2515A813-C51D-4C6A-8C28-0851FB1D1269}" type="pres">
      <dgm:prSet presAssocID="{2B7B71D8-A617-497E-8FD3-9F4165307C51}" presName="Child" presStyleLbl="revTx" presStyleIdx="11" presStyleCnt="16">
        <dgm:presLayoutVars>
          <dgm:chMax val="0"/>
          <dgm:chPref val="0"/>
          <dgm:bulletEnabled val="1"/>
        </dgm:presLayoutVars>
      </dgm:prSet>
      <dgm:spPr/>
      <dgm:t>
        <a:bodyPr/>
        <a:lstStyle/>
        <a:p>
          <a:endParaRPr lang="en-US"/>
        </a:p>
      </dgm:t>
    </dgm:pt>
    <dgm:pt modelId="{F20C8115-73D1-4B95-8EE0-F980FA4FAF6C}" type="pres">
      <dgm:prSet presAssocID="{8E504BEC-9D4A-40D9-B1FF-65F9A83FAEAF}" presName="childComposite" presStyleCnt="0">
        <dgm:presLayoutVars>
          <dgm:chMax val="0"/>
          <dgm:chPref val="0"/>
        </dgm:presLayoutVars>
      </dgm:prSet>
      <dgm:spPr/>
    </dgm:pt>
    <dgm:pt modelId="{B3D28152-C10E-4C33-A5E2-B457392D718D}" type="pres">
      <dgm:prSet presAssocID="{8E504BEC-9D4A-40D9-B1FF-65F9A83FAEAF}" presName="ChildAccent" presStyleLbl="solidFgAcc1" presStyleIdx="10" presStyleCnt="14"/>
      <dgm:spPr/>
    </dgm:pt>
    <dgm:pt modelId="{82525817-D428-4DE9-8F85-E07550A07134}" type="pres">
      <dgm:prSet presAssocID="{8E504BEC-9D4A-40D9-B1FF-65F9A83FAEAF}" presName="Child" presStyleLbl="revTx" presStyleIdx="12" presStyleCnt="16">
        <dgm:presLayoutVars>
          <dgm:chMax val="0"/>
          <dgm:chPref val="0"/>
          <dgm:bulletEnabled val="1"/>
        </dgm:presLayoutVars>
      </dgm:prSet>
      <dgm:spPr/>
      <dgm:t>
        <a:bodyPr/>
        <a:lstStyle/>
        <a:p>
          <a:endParaRPr lang="en-US"/>
        </a:p>
      </dgm:t>
    </dgm:pt>
    <dgm:pt modelId="{82B509F4-237E-4ACD-A1F4-EF542BB144FD}" type="pres">
      <dgm:prSet presAssocID="{6353F1C1-0F5F-4CDC-B50B-0F0442576909}" presName="childComposite" presStyleCnt="0">
        <dgm:presLayoutVars>
          <dgm:chMax val="0"/>
          <dgm:chPref val="0"/>
        </dgm:presLayoutVars>
      </dgm:prSet>
      <dgm:spPr/>
    </dgm:pt>
    <dgm:pt modelId="{0D79F9E8-D2E0-4D63-A78C-61291DE29A17}" type="pres">
      <dgm:prSet presAssocID="{6353F1C1-0F5F-4CDC-B50B-0F0442576909}" presName="ChildAccent" presStyleLbl="solidFgAcc1" presStyleIdx="11" presStyleCnt="14"/>
      <dgm:spPr/>
    </dgm:pt>
    <dgm:pt modelId="{B69E928D-F1B7-4F20-85B4-931C79509E17}" type="pres">
      <dgm:prSet presAssocID="{6353F1C1-0F5F-4CDC-B50B-0F0442576909}" presName="Child" presStyleLbl="revTx" presStyleIdx="13" presStyleCnt="16">
        <dgm:presLayoutVars>
          <dgm:chMax val="0"/>
          <dgm:chPref val="0"/>
          <dgm:bulletEnabled val="1"/>
        </dgm:presLayoutVars>
      </dgm:prSet>
      <dgm:spPr/>
      <dgm:t>
        <a:bodyPr/>
        <a:lstStyle/>
        <a:p>
          <a:endParaRPr lang="en-US"/>
        </a:p>
      </dgm:t>
    </dgm:pt>
    <dgm:pt modelId="{98CFBB7C-7F38-4DED-94F7-B2A14FA57621}" type="pres">
      <dgm:prSet presAssocID="{5A09C7C6-DDDB-429E-9083-7193D0BE0A5F}" presName="childComposite" presStyleCnt="0">
        <dgm:presLayoutVars>
          <dgm:chMax val="0"/>
          <dgm:chPref val="0"/>
        </dgm:presLayoutVars>
      </dgm:prSet>
      <dgm:spPr/>
    </dgm:pt>
    <dgm:pt modelId="{DE384803-B8EE-42A4-A660-FD48DAAC21E9}" type="pres">
      <dgm:prSet presAssocID="{5A09C7C6-DDDB-429E-9083-7193D0BE0A5F}" presName="ChildAccent" presStyleLbl="solidFgAcc1" presStyleIdx="12" presStyleCnt="14"/>
      <dgm:spPr/>
    </dgm:pt>
    <dgm:pt modelId="{109E1BD6-E751-4D76-BA87-283DA55FF26F}" type="pres">
      <dgm:prSet presAssocID="{5A09C7C6-DDDB-429E-9083-7193D0BE0A5F}" presName="Child" presStyleLbl="revTx" presStyleIdx="14" presStyleCnt="16">
        <dgm:presLayoutVars>
          <dgm:chMax val="0"/>
          <dgm:chPref val="0"/>
          <dgm:bulletEnabled val="1"/>
        </dgm:presLayoutVars>
      </dgm:prSet>
      <dgm:spPr/>
      <dgm:t>
        <a:bodyPr/>
        <a:lstStyle/>
        <a:p>
          <a:endParaRPr lang="en-US"/>
        </a:p>
      </dgm:t>
    </dgm:pt>
    <dgm:pt modelId="{86CA6407-B6F2-4989-9B0F-476862500B5B}" type="pres">
      <dgm:prSet presAssocID="{FE123BF1-D529-4E16-9DF1-C1AC31DF7D35}" presName="childComposite" presStyleCnt="0">
        <dgm:presLayoutVars>
          <dgm:chMax val="0"/>
          <dgm:chPref val="0"/>
        </dgm:presLayoutVars>
      </dgm:prSet>
      <dgm:spPr/>
    </dgm:pt>
    <dgm:pt modelId="{E4A94C4B-B06E-4E8A-B4AF-608B96C4206E}" type="pres">
      <dgm:prSet presAssocID="{FE123BF1-D529-4E16-9DF1-C1AC31DF7D35}" presName="ChildAccent" presStyleLbl="solidFgAcc1" presStyleIdx="13" presStyleCnt="14"/>
      <dgm:spPr/>
    </dgm:pt>
    <dgm:pt modelId="{2982C006-1B96-41EA-9FDA-D946E3534983}" type="pres">
      <dgm:prSet presAssocID="{FE123BF1-D529-4E16-9DF1-C1AC31DF7D35}" presName="Child" presStyleLbl="revTx" presStyleIdx="15" presStyleCnt="16">
        <dgm:presLayoutVars>
          <dgm:chMax val="0"/>
          <dgm:chPref val="0"/>
          <dgm:bulletEnabled val="1"/>
        </dgm:presLayoutVars>
      </dgm:prSet>
      <dgm:spPr/>
      <dgm:t>
        <a:bodyPr/>
        <a:lstStyle/>
        <a:p>
          <a:endParaRPr lang="en-US"/>
        </a:p>
      </dgm:t>
    </dgm:pt>
  </dgm:ptLst>
  <dgm:cxnLst>
    <dgm:cxn modelId="{D2DB1214-F888-4BE2-8B61-B50288BDCBA0}" srcId="{F217942D-D777-4FF0-B89E-A6B30758CE63}" destId="{86128EDE-1FED-4C41-AC4E-71DF0003F3CC}" srcOrd="0" destOrd="0" parTransId="{6409D8DC-C888-4021-907E-2697C854B12E}" sibTransId="{31EB595A-0CA9-4DA5-9A4C-A57A4648B2B7}"/>
    <dgm:cxn modelId="{5B5A8D3B-0403-49AD-9FD8-A8D5979C2294}" type="presOf" srcId="{81486063-F799-4AD7-85AD-0D981294F18C}" destId="{651024E9-7CE6-444D-AE2C-D20CF39B90DA}" srcOrd="0" destOrd="0" presId="urn:microsoft.com/office/officeart/2008/layout/SquareAccentList"/>
    <dgm:cxn modelId="{C3E2DA39-AF5B-4210-A8DA-E50D3A43E8EE}" type="presOf" srcId="{F217942D-D777-4FF0-B89E-A6B30758CE63}" destId="{7B0FBD29-F06D-4A87-A6F0-4EB855466ED8}" srcOrd="0" destOrd="0" presId="urn:microsoft.com/office/officeart/2008/layout/SquareAccentList"/>
    <dgm:cxn modelId="{F3A37B4C-FC74-4C54-9358-0297106BC53B}" type="presOf" srcId="{6353F1C1-0F5F-4CDC-B50B-0F0442576909}" destId="{B69E928D-F1B7-4F20-85B4-931C79509E17}" srcOrd="0" destOrd="0" presId="urn:microsoft.com/office/officeart/2008/layout/SquareAccentList"/>
    <dgm:cxn modelId="{EEDB273B-21D8-475C-AFC2-1BAB309CD2FC}" type="presOf" srcId="{2B7B71D8-A617-497E-8FD3-9F4165307C51}" destId="{2515A813-C51D-4C6A-8C28-0851FB1D1269}" srcOrd="0" destOrd="0" presId="urn:microsoft.com/office/officeart/2008/layout/SquareAccentList"/>
    <dgm:cxn modelId="{6D708B98-D098-4FB7-B415-5161BD0043CC}" type="presOf" srcId="{FE123BF1-D529-4E16-9DF1-C1AC31DF7D35}" destId="{2982C006-1B96-41EA-9FDA-D946E3534983}" srcOrd="0" destOrd="0" presId="urn:microsoft.com/office/officeart/2008/layout/SquareAccentList"/>
    <dgm:cxn modelId="{458B7E5D-EF42-42BF-9169-BB17083638D5}" srcId="{CC860CB7-64A0-4659-80C2-0A6964F86C16}" destId="{92CF043F-0B12-4FC1-ADA2-A1329A27F3F3}" srcOrd="4" destOrd="0" parTransId="{FCD6B95E-BFBA-4B2D-81E4-48015504DFA8}" sibTransId="{6203A460-F65E-49A0-B845-EF7CF42FC8EA}"/>
    <dgm:cxn modelId="{5F9F498E-7D3E-4047-AB00-40606755F222}" srcId="{F217942D-D777-4FF0-B89E-A6B30758CE63}" destId="{8E504BEC-9D4A-40D9-B1FF-65F9A83FAEAF}" srcOrd="3" destOrd="0" parTransId="{AE0AA139-9DD9-40E1-B414-5ECEB329E649}" sibTransId="{C1784BE3-554D-4D70-870D-6B81B29509D0}"/>
    <dgm:cxn modelId="{975911F7-D3FD-4DE5-ABAD-337174740429}" type="presOf" srcId="{77985E55-7FDC-4772-9A49-7C3D7E67A3C6}" destId="{6E729A4C-BE92-40A1-B748-95062424EB3B}" srcOrd="0" destOrd="0" presId="urn:microsoft.com/office/officeart/2008/layout/SquareAccentList"/>
    <dgm:cxn modelId="{5B0BDAD8-5A65-4D61-AA4E-7931C2BBD56C}" type="presOf" srcId="{D1915B8D-8092-4AD0-931E-C1AA79144B32}" destId="{D1501ADA-098C-40B5-A4B9-F91A4433CF07}" srcOrd="0" destOrd="0" presId="urn:microsoft.com/office/officeart/2008/layout/SquareAccentList"/>
    <dgm:cxn modelId="{11DD12CB-7777-4998-8F3E-7893F8A04B23}" type="presOf" srcId="{C246066E-EA22-461E-9C25-892BDA5B3C59}" destId="{D55E3119-FBE2-4CA8-B087-B2C196AD0EB4}" srcOrd="0" destOrd="0" presId="urn:microsoft.com/office/officeart/2008/layout/SquareAccentList"/>
    <dgm:cxn modelId="{D544CCB1-FC3A-490E-991B-8BCBC5A17D9B}" type="presOf" srcId="{92CF043F-0B12-4FC1-ADA2-A1329A27F3F3}" destId="{BD8AF451-5717-4942-AD97-5F1253F2CB23}" srcOrd="0" destOrd="0" presId="urn:microsoft.com/office/officeart/2008/layout/SquareAccentList"/>
    <dgm:cxn modelId="{A1676B7B-C51D-4BB6-9EA9-DD2AACA326A7}" srcId="{F217942D-D777-4FF0-B89E-A6B30758CE63}" destId="{5A09C7C6-DDDB-429E-9083-7193D0BE0A5F}" srcOrd="5" destOrd="0" parTransId="{AF540AFC-4340-4413-864B-388020BD90FA}" sibTransId="{27A29DA0-27C6-4A4F-B240-CDBFC2D4CA8A}"/>
    <dgm:cxn modelId="{D5EE0A21-0DAA-417F-BE85-A2160B4DEC8A}" type="presOf" srcId="{8E504BEC-9D4A-40D9-B1FF-65F9A83FAEAF}" destId="{82525817-D428-4DE9-8F85-E07550A07134}" srcOrd="0" destOrd="0" presId="urn:microsoft.com/office/officeart/2008/layout/SquareAccentList"/>
    <dgm:cxn modelId="{397BA24E-5A79-4778-B4D2-5008AC45BA81}" srcId="{CC860CB7-64A0-4659-80C2-0A6964F86C16}" destId="{C246066E-EA22-461E-9C25-892BDA5B3C59}" srcOrd="6" destOrd="0" parTransId="{BD1A1031-1450-4FEA-9DCF-4B35592539ED}" sibTransId="{4CAD2592-D471-4754-B30A-0A0D665F751D}"/>
    <dgm:cxn modelId="{7EA691E6-14BC-47E7-8282-508D341954BB}" srcId="{FEC58FF8-71D3-4A17-8D8D-1066823C21D6}" destId="{CC860CB7-64A0-4659-80C2-0A6964F86C16}" srcOrd="0" destOrd="0" parTransId="{61A4E166-9497-4EAD-A154-D6663456E519}" sibTransId="{2DE1D8EF-A628-41F3-B37B-90F051AF622F}"/>
    <dgm:cxn modelId="{7C9AB976-561B-46F2-892E-17AA8E8B62D0}" srcId="{CC860CB7-64A0-4659-80C2-0A6964F86C16}" destId="{BBB1B3F0-0739-495A-9940-2C89988CB9DE}" srcOrd="3" destOrd="0" parTransId="{2EFE2A95-45E6-4CBA-BF9D-751761CBDAC3}" sibTransId="{BDBD911B-DDC3-4F92-9088-4813D004BED5}"/>
    <dgm:cxn modelId="{29F82E77-A31D-4D20-88AE-DCE4C0B55EFD}" srcId="{F217942D-D777-4FF0-B89E-A6B30758CE63}" destId="{FE123BF1-D529-4E16-9DF1-C1AC31DF7D35}" srcOrd="6" destOrd="0" parTransId="{016D78E8-C7E0-4409-BF49-8A9D4E26A33B}" sibTransId="{741CA6DF-D436-41D9-89D9-CE1699B95ACA}"/>
    <dgm:cxn modelId="{8946A097-C2CA-4B7F-8EA8-DB3D6DC7C817}" srcId="{CC860CB7-64A0-4659-80C2-0A6964F86C16}" destId="{81486063-F799-4AD7-85AD-0D981294F18C}" srcOrd="1" destOrd="0" parTransId="{FE5E66D1-1CD5-4F89-8768-9043C8385ABA}" sibTransId="{C4B587C4-C9C4-47EA-925B-A8AF5861A630}"/>
    <dgm:cxn modelId="{78014330-9DE0-4953-B1D1-3DD2DC195BB1}" type="presOf" srcId="{12CBE5E0-73D6-4767-A165-E699708E4845}" destId="{B1EE4438-DCAA-47C9-83AB-406AB3BB1F45}" srcOrd="0" destOrd="0" presId="urn:microsoft.com/office/officeart/2008/layout/SquareAccentList"/>
    <dgm:cxn modelId="{D7EE90D6-5E4A-4F81-ACFB-8D0B4527D0FB}" srcId="{CC860CB7-64A0-4659-80C2-0A6964F86C16}" destId="{12CBE5E0-73D6-4767-A165-E699708E4845}" srcOrd="0" destOrd="0" parTransId="{0BD9EAD2-1D57-498E-A7FD-A569FBF1C2B6}" sibTransId="{AAE76F5A-D2ED-4E94-9795-A5E4B26EB5EA}"/>
    <dgm:cxn modelId="{9FDA1FE3-8A5E-45B2-8B6B-55A0E0C61A9E}" type="presOf" srcId="{86128EDE-1FED-4C41-AC4E-71DF0003F3CC}" destId="{092E8B1F-C85C-4953-BAD3-1239BDE3E058}" srcOrd="0" destOrd="0" presId="urn:microsoft.com/office/officeart/2008/layout/SquareAccentList"/>
    <dgm:cxn modelId="{50F5895F-18F3-4497-B53D-C3C09D789851}" type="presOf" srcId="{5A09C7C6-DDDB-429E-9083-7193D0BE0A5F}" destId="{109E1BD6-E751-4D76-BA87-283DA55FF26F}" srcOrd="0" destOrd="0" presId="urn:microsoft.com/office/officeart/2008/layout/SquareAccentList"/>
    <dgm:cxn modelId="{DBC4F792-E56D-48DB-B6A6-C515F3DFBFBB}" type="presOf" srcId="{FEC58FF8-71D3-4A17-8D8D-1066823C21D6}" destId="{9D038CA5-CF45-47D7-AD5C-1318C274577E}" srcOrd="0" destOrd="0" presId="urn:microsoft.com/office/officeart/2008/layout/SquareAccentList"/>
    <dgm:cxn modelId="{94B0113C-2560-4218-9A04-C6763C7C2748}" srcId="{F217942D-D777-4FF0-B89E-A6B30758CE63}" destId="{2B7B71D8-A617-497E-8FD3-9F4165307C51}" srcOrd="2" destOrd="0" parTransId="{BF6BA3F7-4A3F-4D3C-BB35-66B728892C8F}" sibTransId="{5CC64AC8-FC16-4975-BE95-FE13132F6B17}"/>
    <dgm:cxn modelId="{E2CD4E30-0EFE-4FDA-B8B5-2A4F2977A92E}" srcId="{CC860CB7-64A0-4659-80C2-0A6964F86C16}" destId="{E99420F6-4873-487E-858F-26EA7E225AF4}" srcOrd="5" destOrd="0" parTransId="{3D02E6A9-1D8B-4A5E-9182-0204F2653F8C}" sibTransId="{B7B78DB7-9512-4562-B821-8E3C022A4BEE}"/>
    <dgm:cxn modelId="{B1830D09-FC19-401E-BDD3-2A68FBAD9CED}" srcId="{F217942D-D777-4FF0-B89E-A6B30758CE63}" destId="{D1915B8D-8092-4AD0-931E-C1AA79144B32}" srcOrd="1" destOrd="0" parTransId="{465A2BF5-8E8E-4ECF-ACFA-25E904A941F9}" sibTransId="{709DED83-C471-41D3-8E8F-DC9EF6602F5D}"/>
    <dgm:cxn modelId="{4CECEC74-3341-4A99-A374-C7589C43E931}" srcId="{FEC58FF8-71D3-4A17-8D8D-1066823C21D6}" destId="{F217942D-D777-4FF0-B89E-A6B30758CE63}" srcOrd="1" destOrd="0" parTransId="{C615E8F1-B3B7-4F66-8FAC-05A9D7384089}" sibTransId="{15E047D0-671D-4D24-9E4C-CADFF8CEBE3D}"/>
    <dgm:cxn modelId="{362E806B-EAC3-44B5-A6FF-29E835A28BA8}" srcId="{F217942D-D777-4FF0-B89E-A6B30758CE63}" destId="{6353F1C1-0F5F-4CDC-B50B-0F0442576909}" srcOrd="4" destOrd="0" parTransId="{49E3EF39-3CAF-4BE9-8B03-37401904A97C}" sibTransId="{B2EB974A-07D4-40C4-A8D3-D33EDBB6BCAF}"/>
    <dgm:cxn modelId="{CE4C9A4E-F11E-4E0D-AE53-08368BA7F5FA}" type="presOf" srcId="{BBB1B3F0-0739-495A-9940-2C89988CB9DE}" destId="{2A00AF28-1EE1-432C-A54E-C1381634B697}" srcOrd="0" destOrd="0" presId="urn:microsoft.com/office/officeart/2008/layout/SquareAccentList"/>
    <dgm:cxn modelId="{C79B5DED-2491-4AEF-8A74-2F7924EA10CD}" srcId="{CC860CB7-64A0-4659-80C2-0A6964F86C16}" destId="{77985E55-7FDC-4772-9A49-7C3D7E67A3C6}" srcOrd="2" destOrd="0" parTransId="{EB20AAC3-A3B6-40DE-A096-9CD982FD6D3E}" sibTransId="{C3E5FA0A-E8C6-449C-A72E-EBFEE65DB514}"/>
    <dgm:cxn modelId="{45BA7EB5-E71D-4F8D-A902-B51B09D47ACB}" type="presOf" srcId="{E99420F6-4873-487E-858F-26EA7E225AF4}" destId="{1E5767E3-149C-4E26-9898-AF8C3745E246}" srcOrd="0" destOrd="0" presId="urn:microsoft.com/office/officeart/2008/layout/SquareAccentList"/>
    <dgm:cxn modelId="{4F9F8ADB-7C26-44B9-91DB-13844DE86A95}" type="presOf" srcId="{CC860CB7-64A0-4659-80C2-0A6964F86C16}" destId="{08869356-6B40-4933-8567-53106E54DA29}" srcOrd="0" destOrd="0" presId="urn:microsoft.com/office/officeart/2008/layout/SquareAccentList"/>
    <dgm:cxn modelId="{3F09CE3F-939D-45C1-B33A-976828CCC875}" type="presParOf" srcId="{9D038CA5-CF45-47D7-AD5C-1318C274577E}" destId="{9F76F7D9-C117-43F4-9154-2B92AF901613}" srcOrd="0" destOrd="0" presId="urn:microsoft.com/office/officeart/2008/layout/SquareAccentList"/>
    <dgm:cxn modelId="{075F6087-B388-4C44-92A2-5F1506EF537E}" type="presParOf" srcId="{9F76F7D9-C117-43F4-9154-2B92AF901613}" destId="{6E3FB34A-CE92-475D-AFF5-CB974A2E503E}" srcOrd="0" destOrd="0" presId="urn:microsoft.com/office/officeart/2008/layout/SquareAccentList"/>
    <dgm:cxn modelId="{8E164E38-3B80-4D2A-91CB-86B3142C98F2}" type="presParOf" srcId="{6E3FB34A-CE92-475D-AFF5-CB974A2E503E}" destId="{4733C9AB-9615-4971-8555-3F6CC8A443C8}" srcOrd="0" destOrd="0" presId="urn:microsoft.com/office/officeart/2008/layout/SquareAccentList"/>
    <dgm:cxn modelId="{C7D64F1D-179D-4E72-88FC-E6B0808B649C}" type="presParOf" srcId="{6E3FB34A-CE92-475D-AFF5-CB974A2E503E}" destId="{2F7E41B8-8196-48CC-B2E7-2E2E4C77649D}" srcOrd="1" destOrd="0" presId="urn:microsoft.com/office/officeart/2008/layout/SquareAccentList"/>
    <dgm:cxn modelId="{73B03603-631E-418B-9FBA-ABA16954A2BD}" type="presParOf" srcId="{6E3FB34A-CE92-475D-AFF5-CB974A2E503E}" destId="{08869356-6B40-4933-8567-53106E54DA29}" srcOrd="2" destOrd="0" presId="urn:microsoft.com/office/officeart/2008/layout/SquareAccentList"/>
    <dgm:cxn modelId="{0B77FF04-B286-4580-AD00-CD7C6535B012}" type="presParOf" srcId="{9F76F7D9-C117-43F4-9154-2B92AF901613}" destId="{7787BC88-D1A9-47BF-B4E7-74431ECC6018}" srcOrd="1" destOrd="0" presId="urn:microsoft.com/office/officeart/2008/layout/SquareAccentList"/>
    <dgm:cxn modelId="{8B7A1341-7BEB-4742-8F56-FA8BF281A7D9}" type="presParOf" srcId="{7787BC88-D1A9-47BF-B4E7-74431ECC6018}" destId="{B9BBE454-20F3-41C6-B60B-43DA3D078ABA}" srcOrd="0" destOrd="0" presId="urn:microsoft.com/office/officeart/2008/layout/SquareAccentList"/>
    <dgm:cxn modelId="{FE1109FC-18F2-4022-A68F-70691D854FD8}" type="presParOf" srcId="{B9BBE454-20F3-41C6-B60B-43DA3D078ABA}" destId="{955AC4F5-6AFF-4716-B941-AFD8F5940C74}" srcOrd="0" destOrd="0" presId="urn:microsoft.com/office/officeart/2008/layout/SquareAccentList"/>
    <dgm:cxn modelId="{90A623F5-51E4-4C84-80C5-24005B657047}" type="presParOf" srcId="{B9BBE454-20F3-41C6-B60B-43DA3D078ABA}" destId="{B1EE4438-DCAA-47C9-83AB-406AB3BB1F45}" srcOrd="1" destOrd="0" presId="urn:microsoft.com/office/officeart/2008/layout/SquareAccentList"/>
    <dgm:cxn modelId="{05B65FB8-0DFC-4E65-9BD0-03B06BECB884}" type="presParOf" srcId="{7787BC88-D1A9-47BF-B4E7-74431ECC6018}" destId="{E128DF99-11C6-4244-A148-4C90479E792D}" srcOrd="1" destOrd="0" presId="urn:microsoft.com/office/officeart/2008/layout/SquareAccentList"/>
    <dgm:cxn modelId="{F8BDD861-83F9-40FF-A76D-57F8708F44CA}" type="presParOf" srcId="{E128DF99-11C6-4244-A148-4C90479E792D}" destId="{32CCB162-4A51-45A6-B2CE-8778346163F7}" srcOrd="0" destOrd="0" presId="urn:microsoft.com/office/officeart/2008/layout/SquareAccentList"/>
    <dgm:cxn modelId="{41B76DA3-0D70-42F1-BDEA-136D69A37BEC}" type="presParOf" srcId="{E128DF99-11C6-4244-A148-4C90479E792D}" destId="{651024E9-7CE6-444D-AE2C-D20CF39B90DA}" srcOrd="1" destOrd="0" presId="urn:microsoft.com/office/officeart/2008/layout/SquareAccentList"/>
    <dgm:cxn modelId="{0E9458BE-F9C7-437B-ACBB-895B5A80D1D1}" type="presParOf" srcId="{7787BC88-D1A9-47BF-B4E7-74431ECC6018}" destId="{90877F60-265F-400C-84FB-45547B4204EA}" srcOrd="2" destOrd="0" presId="urn:microsoft.com/office/officeart/2008/layout/SquareAccentList"/>
    <dgm:cxn modelId="{6E3BBF80-1AD4-45EB-AFA3-58F4CC5A539F}" type="presParOf" srcId="{90877F60-265F-400C-84FB-45547B4204EA}" destId="{7FC63376-CEBF-468D-B390-12DD1BBC51DA}" srcOrd="0" destOrd="0" presId="urn:microsoft.com/office/officeart/2008/layout/SquareAccentList"/>
    <dgm:cxn modelId="{B243B6EC-C240-466A-9065-3850927BCEEE}" type="presParOf" srcId="{90877F60-265F-400C-84FB-45547B4204EA}" destId="{6E729A4C-BE92-40A1-B748-95062424EB3B}" srcOrd="1" destOrd="0" presId="urn:microsoft.com/office/officeart/2008/layout/SquareAccentList"/>
    <dgm:cxn modelId="{D81100F4-CC0A-4BA2-A90F-AA6ACBBFE963}" type="presParOf" srcId="{7787BC88-D1A9-47BF-B4E7-74431ECC6018}" destId="{5F2BB34B-B268-491C-B9F2-128C1628A8D3}" srcOrd="3" destOrd="0" presId="urn:microsoft.com/office/officeart/2008/layout/SquareAccentList"/>
    <dgm:cxn modelId="{5198A4E5-08B0-4A7D-A129-CE827D1A3682}" type="presParOf" srcId="{5F2BB34B-B268-491C-B9F2-128C1628A8D3}" destId="{8CD6F070-2144-433A-9750-225DC247895F}" srcOrd="0" destOrd="0" presId="urn:microsoft.com/office/officeart/2008/layout/SquareAccentList"/>
    <dgm:cxn modelId="{195810BD-66B1-4F32-B159-1B78C283478D}" type="presParOf" srcId="{5F2BB34B-B268-491C-B9F2-128C1628A8D3}" destId="{2A00AF28-1EE1-432C-A54E-C1381634B697}" srcOrd="1" destOrd="0" presId="urn:microsoft.com/office/officeart/2008/layout/SquareAccentList"/>
    <dgm:cxn modelId="{58665F0F-81D0-4509-A192-4B0077510EDF}" type="presParOf" srcId="{7787BC88-D1A9-47BF-B4E7-74431ECC6018}" destId="{70AF3892-8335-493B-9CA4-C76BA854FF1B}" srcOrd="4" destOrd="0" presId="urn:microsoft.com/office/officeart/2008/layout/SquareAccentList"/>
    <dgm:cxn modelId="{CDF7E349-C810-4068-858C-35F449E885F4}" type="presParOf" srcId="{70AF3892-8335-493B-9CA4-C76BA854FF1B}" destId="{465A8023-0DB5-448B-81EF-EC7B03556755}" srcOrd="0" destOrd="0" presId="urn:microsoft.com/office/officeart/2008/layout/SquareAccentList"/>
    <dgm:cxn modelId="{6EF034E6-68A7-4E51-A48A-5F7A74BB029E}" type="presParOf" srcId="{70AF3892-8335-493B-9CA4-C76BA854FF1B}" destId="{BD8AF451-5717-4942-AD97-5F1253F2CB23}" srcOrd="1" destOrd="0" presId="urn:microsoft.com/office/officeart/2008/layout/SquareAccentList"/>
    <dgm:cxn modelId="{B09BF802-56E7-4C93-9C4E-34CF97D98618}" type="presParOf" srcId="{7787BC88-D1A9-47BF-B4E7-74431ECC6018}" destId="{98065400-D676-4784-8BD8-0F671C636720}" srcOrd="5" destOrd="0" presId="urn:microsoft.com/office/officeart/2008/layout/SquareAccentList"/>
    <dgm:cxn modelId="{A6693BA2-548E-4B68-9330-35E942484CA5}" type="presParOf" srcId="{98065400-D676-4784-8BD8-0F671C636720}" destId="{A511484E-145E-4F04-A351-0DF1D6030756}" srcOrd="0" destOrd="0" presId="urn:microsoft.com/office/officeart/2008/layout/SquareAccentList"/>
    <dgm:cxn modelId="{FB017F31-DBAE-46C7-A1A2-4E63E0C20339}" type="presParOf" srcId="{98065400-D676-4784-8BD8-0F671C636720}" destId="{1E5767E3-149C-4E26-9898-AF8C3745E246}" srcOrd="1" destOrd="0" presId="urn:microsoft.com/office/officeart/2008/layout/SquareAccentList"/>
    <dgm:cxn modelId="{5C90EF2F-B333-406C-9BC1-63A7A1A238D8}" type="presParOf" srcId="{7787BC88-D1A9-47BF-B4E7-74431ECC6018}" destId="{878C44BC-33E4-4BE1-850B-4BF56202DCFE}" srcOrd="6" destOrd="0" presId="urn:microsoft.com/office/officeart/2008/layout/SquareAccentList"/>
    <dgm:cxn modelId="{08D0BE24-0493-43BA-90C6-BF2895E68482}" type="presParOf" srcId="{878C44BC-33E4-4BE1-850B-4BF56202DCFE}" destId="{3E103B28-457D-4781-911B-B848300A7D75}" srcOrd="0" destOrd="0" presId="urn:microsoft.com/office/officeart/2008/layout/SquareAccentList"/>
    <dgm:cxn modelId="{428033D1-BF74-4CD5-AC0A-746F28953581}" type="presParOf" srcId="{878C44BC-33E4-4BE1-850B-4BF56202DCFE}" destId="{D55E3119-FBE2-4CA8-B087-B2C196AD0EB4}" srcOrd="1" destOrd="0" presId="urn:microsoft.com/office/officeart/2008/layout/SquareAccentList"/>
    <dgm:cxn modelId="{28879C4A-1A7C-4B5A-BF41-1D8DB72020AF}" type="presParOf" srcId="{9D038CA5-CF45-47D7-AD5C-1318C274577E}" destId="{EACB4405-16DE-4E07-BD9B-239C7AA5B5FA}" srcOrd="1" destOrd="0" presId="urn:microsoft.com/office/officeart/2008/layout/SquareAccentList"/>
    <dgm:cxn modelId="{3E6515FE-3B1B-4206-8BA9-5C01CB15A832}" type="presParOf" srcId="{EACB4405-16DE-4E07-BD9B-239C7AA5B5FA}" destId="{44C56D28-7C44-40E0-83A1-34099FF8DC37}" srcOrd="0" destOrd="0" presId="urn:microsoft.com/office/officeart/2008/layout/SquareAccentList"/>
    <dgm:cxn modelId="{D0204C07-E467-48DD-BB0F-0D22E40F2F8E}" type="presParOf" srcId="{44C56D28-7C44-40E0-83A1-34099FF8DC37}" destId="{A8814C19-CEC2-4331-AA30-E13D4AE12D09}" srcOrd="0" destOrd="0" presId="urn:microsoft.com/office/officeart/2008/layout/SquareAccentList"/>
    <dgm:cxn modelId="{EDFD22BF-8817-4277-A669-4F1377A91C5D}" type="presParOf" srcId="{44C56D28-7C44-40E0-83A1-34099FF8DC37}" destId="{938384E3-FC30-43DA-B1AF-D2FFE2D0FBFD}" srcOrd="1" destOrd="0" presId="urn:microsoft.com/office/officeart/2008/layout/SquareAccentList"/>
    <dgm:cxn modelId="{F37A511E-38C7-4687-912B-8B63F473273A}" type="presParOf" srcId="{44C56D28-7C44-40E0-83A1-34099FF8DC37}" destId="{7B0FBD29-F06D-4A87-A6F0-4EB855466ED8}" srcOrd="2" destOrd="0" presId="urn:microsoft.com/office/officeart/2008/layout/SquareAccentList"/>
    <dgm:cxn modelId="{D62723A1-73A8-496E-9178-46DBFB061ADA}" type="presParOf" srcId="{EACB4405-16DE-4E07-BD9B-239C7AA5B5FA}" destId="{2C43708D-9E2B-4CE7-A0BC-2AE7C60125F4}" srcOrd="1" destOrd="0" presId="urn:microsoft.com/office/officeart/2008/layout/SquareAccentList"/>
    <dgm:cxn modelId="{D00451E6-21EF-498F-9154-8D0CB9AFC472}" type="presParOf" srcId="{2C43708D-9E2B-4CE7-A0BC-2AE7C60125F4}" destId="{4874BABA-1455-42CC-B8C2-AF043A944BC5}" srcOrd="0" destOrd="0" presId="urn:microsoft.com/office/officeart/2008/layout/SquareAccentList"/>
    <dgm:cxn modelId="{6C62D067-E457-48D1-BFF1-CD13CBCD381C}" type="presParOf" srcId="{4874BABA-1455-42CC-B8C2-AF043A944BC5}" destId="{048CAFA5-1C38-418B-9EFB-0D17F935FBBA}" srcOrd="0" destOrd="0" presId="urn:microsoft.com/office/officeart/2008/layout/SquareAccentList"/>
    <dgm:cxn modelId="{97BF0118-9CE9-4CA6-B926-A02A5D4C21DB}" type="presParOf" srcId="{4874BABA-1455-42CC-B8C2-AF043A944BC5}" destId="{092E8B1F-C85C-4953-BAD3-1239BDE3E058}" srcOrd="1" destOrd="0" presId="urn:microsoft.com/office/officeart/2008/layout/SquareAccentList"/>
    <dgm:cxn modelId="{30B46543-9075-44D4-9F24-2CF4BB0F1BCB}" type="presParOf" srcId="{2C43708D-9E2B-4CE7-A0BC-2AE7C60125F4}" destId="{850AD240-DD31-4BC2-A4C7-2180FED038E9}" srcOrd="1" destOrd="0" presId="urn:microsoft.com/office/officeart/2008/layout/SquareAccentList"/>
    <dgm:cxn modelId="{820FFE2E-B70C-4501-A126-421C96B2E9BF}" type="presParOf" srcId="{850AD240-DD31-4BC2-A4C7-2180FED038E9}" destId="{12FDFCE7-4C56-4345-89E8-5F1D8AB8D632}" srcOrd="0" destOrd="0" presId="urn:microsoft.com/office/officeart/2008/layout/SquareAccentList"/>
    <dgm:cxn modelId="{1367BFAB-BE38-4F6D-8B4D-058B175EA6C4}" type="presParOf" srcId="{850AD240-DD31-4BC2-A4C7-2180FED038E9}" destId="{D1501ADA-098C-40B5-A4B9-F91A4433CF07}" srcOrd="1" destOrd="0" presId="urn:microsoft.com/office/officeart/2008/layout/SquareAccentList"/>
    <dgm:cxn modelId="{92AE0A91-3ABF-4396-BB6A-F19F10ADDE5B}" type="presParOf" srcId="{2C43708D-9E2B-4CE7-A0BC-2AE7C60125F4}" destId="{58A1ABA8-AA88-4984-83C2-C97D6024485C}" srcOrd="2" destOrd="0" presId="urn:microsoft.com/office/officeart/2008/layout/SquareAccentList"/>
    <dgm:cxn modelId="{268E850C-2A38-46DA-BC57-71BC5E4FC939}" type="presParOf" srcId="{58A1ABA8-AA88-4984-83C2-C97D6024485C}" destId="{3C60DC32-59F0-4E59-B0A2-902A50352DD7}" srcOrd="0" destOrd="0" presId="urn:microsoft.com/office/officeart/2008/layout/SquareAccentList"/>
    <dgm:cxn modelId="{533DA990-AF21-43EC-B350-45EA8F5072FF}" type="presParOf" srcId="{58A1ABA8-AA88-4984-83C2-C97D6024485C}" destId="{2515A813-C51D-4C6A-8C28-0851FB1D1269}" srcOrd="1" destOrd="0" presId="urn:microsoft.com/office/officeart/2008/layout/SquareAccentList"/>
    <dgm:cxn modelId="{7C1B1DC8-E00B-422D-9517-D440CD59F11E}" type="presParOf" srcId="{2C43708D-9E2B-4CE7-A0BC-2AE7C60125F4}" destId="{F20C8115-73D1-4B95-8EE0-F980FA4FAF6C}" srcOrd="3" destOrd="0" presId="urn:microsoft.com/office/officeart/2008/layout/SquareAccentList"/>
    <dgm:cxn modelId="{2ECC9065-A589-43FE-8091-4547105027E0}" type="presParOf" srcId="{F20C8115-73D1-4B95-8EE0-F980FA4FAF6C}" destId="{B3D28152-C10E-4C33-A5E2-B457392D718D}" srcOrd="0" destOrd="0" presId="urn:microsoft.com/office/officeart/2008/layout/SquareAccentList"/>
    <dgm:cxn modelId="{E4DF7AEB-B52C-42A2-AF85-7EE1AF30FC1F}" type="presParOf" srcId="{F20C8115-73D1-4B95-8EE0-F980FA4FAF6C}" destId="{82525817-D428-4DE9-8F85-E07550A07134}" srcOrd="1" destOrd="0" presId="urn:microsoft.com/office/officeart/2008/layout/SquareAccentList"/>
    <dgm:cxn modelId="{B10BE192-DB81-4E2C-A8F3-2257D568C8B0}" type="presParOf" srcId="{2C43708D-9E2B-4CE7-A0BC-2AE7C60125F4}" destId="{82B509F4-237E-4ACD-A1F4-EF542BB144FD}" srcOrd="4" destOrd="0" presId="urn:microsoft.com/office/officeart/2008/layout/SquareAccentList"/>
    <dgm:cxn modelId="{7FFCAC2C-D11C-4489-BCDF-06207F2FF0A2}" type="presParOf" srcId="{82B509F4-237E-4ACD-A1F4-EF542BB144FD}" destId="{0D79F9E8-D2E0-4D63-A78C-61291DE29A17}" srcOrd="0" destOrd="0" presId="urn:microsoft.com/office/officeart/2008/layout/SquareAccentList"/>
    <dgm:cxn modelId="{7960A6FD-793F-4536-9474-777CA3218F35}" type="presParOf" srcId="{82B509F4-237E-4ACD-A1F4-EF542BB144FD}" destId="{B69E928D-F1B7-4F20-85B4-931C79509E17}" srcOrd="1" destOrd="0" presId="urn:microsoft.com/office/officeart/2008/layout/SquareAccentList"/>
    <dgm:cxn modelId="{C32EE38B-D437-4E70-8BB8-2AEFD2814E55}" type="presParOf" srcId="{2C43708D-9E2B-4CE7-A0BC-2AE7C60125F4}" destId="{98CFBB7C-7F38-4DED-94F7-B2A14FA57621}" srcOrd="5" destOrd="0" presId="urn:microsoft.com/office/officeart/2008/layout/SquareAccentList"/>
    <dgm:cxn modelId="{AD805E96-6C13-492B-BD15-6A6ECB0E0141}" type="presParOf" srcId="{98CFBB7C-7F38-4DED-94F7-B2A14FA57621}" destId="{DE384803-B8EE-42A4-A660-FD48DAAC21E9}" srcOrd="0" destOrd="0" presId="urn:microsoft.com/office/officeart/2008/layout/SquareAccentList"/>
    <dgm:cxn modelId="{BEBC9B39-24E2-4AC8-BCA2-B165A0252CD2}" type="presParOf" srcId="{98CFBB7C-7F38-4DED-94F7-B2A14FA57621}" destId="{109E1BD6-E751-4D76-BA87-283DA55FF26F}" srcOrd="1" destOrd="0" presId="urn:microsoft.com/office/officeart/2008/layout/SquareAccentList"/>
    <dgm:cxn modelId="{FE4CB3FF-6544-42C1-876A-5E10311415EC}" type="presParOf" srcId="{2C43708D-9E2B-4CE7-A0BC-2AE7C60125F4}" destId="{86CA6407-B6F2-4989-9B0F-476862500B5B}" srcOrd="6" destOrd="0" presId="urn:microsoft.com/office/officeart/2008/layout/SquareAccentList"/>
    <dgm:cxn modelId="{E40FACE0-4D34-4B96-A85E-01646D2E7582}" type="presParOf" srcId="{86CA6407-B6F2-4989-9B0F-476862500B5B}" destId="{E4A94C4B-B06E-4E8A-B4AF-608B96C4206E}" srcOrd="0" destOrd="0" presId="urn:microsoft.com/office/officeart/2008/layout/SquareAccentList"/>
    <dgm:cxn modelId="{607699EC-E897-4C92-B6F8-3BDE8553AA77}" type="presParOf" srcId="{86CA6407-B6F2-4989-9B0F-476862500B5B}" destId="{2982C006-1B96-41EA-9FDA-D946E3534983}"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446FC1-13A3-42DF-8AE5-9C2447D08B41}"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6D76D94D-E31E-4D72-968E-19113146104A}">
      <dgm:prSet phldrT="[Text]" custT="1"/>
      <dgm:spPr/>
      <dgm:t>
        <a:bodyPr/>
        <a:lstStyle/>
        <a:p>
          <a:r>
            <a:rPr lang="en-US" sz="2800" dirty="0" smtClean="0"/>
            <a:t>This type of counter is easiest to design, and requires the least amount of hardware</a:t>
          </a:r>
          <a:endParaRPr lang="en-US" sz="2800" dirty="0"/>
        </a:p>
      </dgm:t>
    </dgm:pt>
    <dgm:pt modelId="{5D746A09-A46D-4558-B5A2-D58C0733112D}" type="parTrans" cxnId="{E95D0888-D9DD-49AB-AB9A-5FCCC9D7A04E}">
      <dgm:prSet/>
      <dgm:spPr/>
      <dgm:t>
        <a:bodyPr/>
        <a:lstStyle/>
        <a:p>
          <a:endParaRPr lang="en-US"/>
        </a:p>
      </dgm:t>
    </dgm:pt>
    <dgm:pt modelId="{5A588076-D7F6-45BA-ADC6-0F95664DD460}" type="sibTrans" cxnId="{E95D0888-D9DD-49AB-AB9A-5FCCC9D7A04E}">
      <dgm:prSet/>
      <dgm:spPr/>
      <dgm:t>
        <a:bodyPr/>
        <a:lstStyle/>
        <a:p>
          <a:endParaRPr lang="en-US"/>
        </a:p>
      </dgm:t>
    </dgm:pt>
    <dgm:pt modelId="{5F07529F-4B29-4A31-9B0F-701CE8EFEA01}">
      <dgm:prSet custT="1"/>
      <dgm:spPr/>
      <dgm:t>
        <a:bodyPr/>
        <a:lstStyle/>
        <a:p>
          <a:r>
            <a:rPr lang="en-US" sz="2800" dirty="0" smtClean="0"/>
            <a:t>Called </a:t>
          </a:r>
          <a:r>
            <a:rPr lang="en-US" sz="2800" b="1" u="sng" dirty="0" smtClean="0">
              <a:solidFill>
                <a:schemeClr val="bg1"/>
              </a:solidFill>
            </a:rPr>
            <a:t>Asynchronous</a:t>
          </a:r>
        </a:p>
      </dgm:t>
    </dgm:pt>
    <dgm:pt modelId="{24E6254E-A458-48AF-A8D8-A427364451F5}" type="parTrans" cxnId="{53481FBA-7378-48C4-BFAC-A5EE3A69EDDC}">
      <dgm:prSet/>
      <dgm:spPr/>
      <dgm:t>
        <a:bodyPr/>
        <a:lstStyle/>
        <a:p>
          <a:endParaRPr lang="en-US"/>
        </a:p>
      </dgm:t>
    </dgm:pt>
    <dgm:pt modelId="{73FECB93-210E-4AE2-ADB6-FB96E98AAAB5}" type="sibTrans" cxnId="{53481FBA-7378-48C4-BFAC-A5EE3A69EDDC}">
      <dgm:prSet/>
      <dgm:spPr/>
      <dgm:t>
        <a:bodyPr/>
        <a:lstStyle/>
        <a:p>
          <a:endParaRPr lang="en-US"/>
        </a:p>
      </dgm:t>
    </dgm:pt>
    <dgm:pt modelId="{FF55A8F0-625C-44A7-AACA-D8D8E8711191}">
      <dgm:prSet custT="1"/>
      <dgm:spPr/>
      <dgm:t>
        <a:bodyPr/>
        <a:lstStyle/>
        <a:p>
          <a:r>
            <a:rPr lang="en-US" sz="2800" dirty="0" smtClean="0"/>
            <a:t>Called </a:t>
          </a:r>
          <a:r>
            <a:rPr lang="en-US" sz="2800" b="1" dirty="0" smtClean="0">
              <a:solidFill>
                <a:srgbClr val="FF0000"/>
              </a:solidFill>
            </a:rPr>
            <a:t>Ripple</a:t>
          </a:r>
          <a:endParaRPr lang="en-US" sz="2800" b="1" dirty="0">
            <a:solidFill>
              <a:srgbClr val="FF0000"/>
            </a:solidFill>
          </a:endParaRPr>
        </a:p>
      </dgm:t>
    </dgm:pt>
    <dgm:pt modelId="{78B1F365-FB37-49BD-88A6-D6A7034F082C}" type="parTrans" cxnId="{7EBB006C-0A2D-4BEB-BEFD-0C1236FA6CCE}">
      <dgm:prSet/>
      <dgm:spPr/>
      <dgm:t>
        <a:bodyPr/>
        <a:lstStyle/>
        <a:p>
          <a:endParaRPr lang="en-US"/>
        </a:p>
      </dgm:t>
    </dgm:pt>
    <dgm:pt modelId="{60DEAF79-1E03-41FC-9E9D-75DF288A2B9B}" type="sibTrans" cxnId="{7EBB006C-0A2D-4BEB-BEFD-0C1236FA6CCE}">
      <dgm:prSet/>
      <dgm:spPr/>
      <dgm:t>
        <a:bodyPr/>
        <a:lstStyle/>
        <a:p>
          <a:endParaRPr lang="en-US"/>
        </a:p>
      </dgm:t>
    </dgm:pt>
    <dgm:pt modelId="{6DBC956D-AA4F-475C-86AA-694E177D0895}">
      <dgm:prSet/>
      <dgm:spPr/>
      <dgm:t>
        <a:bodyPr/>
        <a:lstStyle/>
        <a:p>
          <a:r>
            <a:rPr lang="en-US" dirty="0" smtClean="0"/>
            <a:t>The flip-flops are not driven by the same clock signal</a:t>
          </a:r>
        </a:p>
      </dgm:t>
    </dgm:pt>
    <dgm:pt modelId="{6D9A5306-F4C7-4DB8-BA6C-EA6953FA3419}" type="parTrans" cxnId="{CAE9F5A3-4576-4B52-8E74-CEB78FA27565}">
      <dgm:prSet/>
      <dgm:spPr/>
      <dgm:t>
        <a:bodyPr/>
        <a:lstStyle/>
        <a:p>
          <a:endParaRPr lang="en-US"/>
        </a:p>
      </dgm:t>
    </dgm:pt>
    <dgm:pt modelId="{A4A5307E-F679-4620-AFC1-BFEBB744DB38}" type="sibTrans" cxnId="{CAE9F5A3-4576-4B52-8E74-CEB78FA27565}">
      <dgm:prSet/>
      <dgm:spPr/>
      <dgm:t>
        <a:bodyPr/>
        <a:lstStyle/>
        <a:p>
          <a:endParaRPr lang="en-US"/>
        </a:p>
      </dgm:t>
    </dgm:pt>
    <dgm:pt modelId="{48830D9A-1935-4709-B54C-FCADBE5558C0}">
      <dgm:prSet/>
      <dgm:spPr/>
      <dgm:t>
        <a:bodyPr/>
        <a:lstStyle/>
        <a:p>
          <a:r>
            <a:rPr lang="en-US" dirty="0" smtClean="0"/>
            <a:t>Propagation Delay causes Ripple Effect</a:t>
          </a:r>
          <a:endParaRPr lang="en-US" dirty="0"/>
        </a:p>
      </dgm:t>
    </dgm:pt>
    <dgm:pt modelId="{1101658E-E53E-4F36-823D-615B75486004}" type="parTrans" cxnId="{522117FD-AC70-4E5D-8A16-74614ACF21A4}">
      <dgm:prSet/>
      <dgm:spPr/>
      <dgm:t>
        <a:bodyPr/>
        <a:lstStyle/>
        <a:p>
          <a:endParaRPr lang="en-US"/>
        </a:p>
      </dgm:t>
    </dgm:pt>
    <dgm:pt modelId="{24DAC860-D5FD-4AD9-AB04-C95FDE809270}" type="sibTrans" cxnId="{522117FD-AC70-4E5D-8A16-74614ACF21A4}">
      <dgm:prSet/>
      <dgm:spPr/>
      <dgm:t>
        <a:bodyPr/>
        <a:lstStyle/>
        <a:p>
          <a:endParaRPr lang="en-US"/>
        </a:p>
      </dgm:t>
    </dgm:pt>
    <dgm:pt modelId="{962FF6AB-BD31-48CD-98B0-DE5AB86D083D}">
      <dgm:prSet/>
      <dgm:spPr/>
      <dgm:t>
        <a:bodyPr/>
        <a:lstStyle/>
        <a:p>
          <a:r>
            <a:rPr lang="en-US" dirty="0" smtClean="0"/>
            <a:t>Can lead to unwanted transitions</a:t>
          </a:r>
          <a:endParaRPr lang="en-US" dirty="0"/>
        </a:p>
      </dgm:t>
    </dgm:pt>
    <dgm:pt modelId="{1E5247C5-8046-462E-AB05-3D2828575AE8}" type="parTrans" cxnId="{022CF3EC-AC48-451E-A31A-23AC93642EE7}">
      <dgm:prSet/>
      <dgm:spPr/>
      <dgm:t>
        <a:bodyPr/>
        <a:lstStyle/>
        <a:p>
          <a:endParaRPr lang="en-US"/>
        </a:p>
      </dgm:t>
    </dgm:pt>
    <dgm:pt modelId="{ECAE888B-7FA3-4C2C-8054-F7F7A48B6212}" type="sibTrans" cxnId="{022CF3EC-AC48-451E-A31A-23AC93642EE7}">
      <dgm:prSet/>
      <dgm:spPr/>
      <dgm:t>
        <a:bodyPr/>
        <a:lstStyle/>
        <a:p>
          <a:endParaRPr lang="en-US"/>
        </a:p>
      </dgm:t>
    </dgm:pt>
    <dgm:pt modelId="{405F872A-A673-488F-BAB0-24D5E5FDF02A}">
      <dgm:prSet/>
      <dgm:spPr/>
      <dgm:t>
        <a:bodyPr/>
        <a:lstStyle/>
        <a:p>
          <a:r>
            <a:rPr lang="en-US" dirty="0" smtClean="0"/>
            <a:t>Glitches are possible</a:t>
          </a:r>
          <a:endParaRPr lang="en-US" dirty="0"/>
        </a:p>
      </dgm:t>
    </dgm:pt>
    <dgm:pt modelId="{5F97BAFE-FF7E-4ACA-851B-5AD094BF95B9}" type="parTrans" cxnId="{5567275C-B610-4B52-A24A-CDDFB0E0FF02}">
      <dgm:prSet/>
      <dgm:spPr/>
      <dgm:t>
        <a:bodyPr/>
        <a:lstStyle/>
        <a:p>
          <a:endParaRPr lang="en-US"/>
        </a:p>
      </dgm:t>
    </dgm:pt>
    <dgm:pt modelId="{9A29A3EA-61C1-4CC3-9449-2AEACC08C70B}" type="sibTrans" cxnId="{5567275C-B610-4B52-A24A-CDDFB0E0FF02}">
      <dgm:prSet/>
      <dgm:spPr/>
      <dgm:t>
        <a:bodyPr/>
        <a:lstStyle/>
        <a:p>
          <a:endParaRPr lang="en-US"/>
        </a:p>
      </dgm:t>
    </dgm:pt>
    <dgm:pt modelId="{18253BCF-44A7-438F-A466-AD0F09EED4F1}" type="pres">
      <dgm:prSet presAssocID="{2F446FC1-13A3-42DF-8AE5-9C2447D08B41}" presName="linear" presStyleCnt="0">
        <dgm:presLayoutVars>
          <dgm:animLvl val="lvl"/>
          <dgm:resizeHandles val="exact"/>
        </dgm:presLayoutVars>
      </dgm:prSet>
      <dgm:spPr/>
      <dgm:t>
        <a:bodyPr/>
        <a:lstStyle/>
        <a:p>
          <a:endParaRPr lang="en-US"/>
        </a:p>
      </dgm:t>
    </dgm:pt>
    <dgm:pt modelId="{7A0899A8-4388-4264-8FA4-75F9F93002D6}" type="pres">
      <dgm:prSet presAssocID="{6D76D94D-E31E-4D72-968E-19113146104A}" presName="parentText" presStyleLbl="node1" presStyleIdx="0" presStyleCnt="3">
        <dgm:presLayoutVars>
          <dgm:chMax val="0"/>
          <dgm:bulletEnabled val="1"/>
        </dgm:presLayoutVars>
      </dgm:prSet>
      <dgm:spPr/>
      <dgm:t>
        <a:bodyPr/>
        <a:lstStyle/>
        <a:p>
          <a:endParaRPr lang="en-US"/>
        </a:p>
      </dgm:t>
    </dgm:pt>
    <dgm:pt modelId="{2F93F418-AF2C-4A4B-9B38-25AA1C38191F}" type="pres">
      <dgm:prSet presAssocID="{5A588076-D7F6-45BA-ADC6-0F95664DD460}" presName="spacer" presStyleCnt="0"/>
      <dgm:spPr/>
    </dgm:pt>
    <dgm:pt modelId="{AF6ACD95-E649-4ED5-AC82-D73458908D4A}" type="pres">
      <dgm:prSet presAssocID="{5F07529F-4B29-4A31-9B0F-701CE8EFEA01}" presName="parentText" presStyleLbl="node1" presStyleIdx="1" presStyleCnt="3">
        <dgm:presLayoutVars>
          <dgm:chMax val="0"/>
          <dgm:bulletEnabled val="1"/>
        </dgm:presLayoutVars>
      </dgm:prSet>
      <dgm:spPr/>
      <dgm:t>
        <a:bodyPr/>
        <a:lstStyle/>
        <a:p>
          <a:endParaRPr lang="en-US"/>
        </a:p>
      </dgm:t>
    </dgm:pt>
    <dgm:pt modelId="{EC6666C1-EF0E-4501-AD13-3318710D40E2}" type="pres">
      <dgm:prSet presAssocID="{5F07529F-4B29-4A31-9B0F-701CE8EFEA01}" presName="childText" presStyleLbl="revTx" presStyleIdx="0" presStyleCnt="2">
        <dgm:presLayoutVars>
          <dgm:bulletEnabled val="1"/>
        </dgm:presLayoutVars>
      </dgm:prSet>
      <dgm:spPr/>
      <dgm:t>
        <a:bodyPr/>
        <a:lstStyle/>
        <a:p>
          <a:endParaRPr lang="en-US"/>
        </a:p>
      </dgm:t>
    </dgm:pt>
    <dgm:pt modelId="{77CF4EAB-99F2-4B63-B87C-028E6794359E}" type="pres">
      <dgm:prSet presAssocID="{FF55A8F0-625C-44A7-AACA-D8D8E8711191}" presName="parentText" presStyleLbl="node1" presStyleIdx="2" presStyleCnt="3">
        <dgm:presLayoutVars>
          <dgm:chMax val="0"/>
          <dgm:bulletEnabled val="1"/>
        </dgm:presLayoutVars>
      </dgm:prSet>
      <dgm:spPr/>
      <dgm:t>
        <a:bodyPr/>
        <a:lstStyle/>
        <a:p>
          <a:endParaRPr lang="en-US"/>
        </a:p>
      </dgm:t>
    </dgm:pt>
    <dgm:pt modelId="{09842A52-34AF-4E64-BE92-C51336B52C46}" type="pres">
      <dgm:prSet presAssocID="{FF55A8F0-625C-44A7-AACA-D8D8E8711191}" presName="childText" presStyleLbl="revTx" presStyleIdx="1" presStyleCnt="2">
        <dgm:presLayoutVars>
          <dgm:bulletEnabled val="1"/>
        </dgm:presLayoutVars>
      </dgm:prSet>
      <dgm:spPr/>
      <dgm:t>
        <a:bodyPr/>
        <a:lstStyle/>
        <a:p>
          <a:endParaRPr lang="en-US"/>
        </a:p>
      </dgm:t>
    </dgm:pt>
  </dgm:ptLst>
  <dgm:cxnLst>
    <dgm:cxn modelId="{9CF5F2E6-44A2-4B26-B3BF-5E4221866CEB}" type="presOf" srcId="{405F872A-A673-488F-BAB0-24D5E5FDF02A}" destId="{09842A52-34AF-4E64-BE92-C51336B52C46}" srcOrd="0" destOrd="2" presId="urn:microsoft.com/office/officeart/2005/8/layout/vList2"/>
    <dgm:cxn modelId="{E95D0888-D9DD-49AB-AB9A-5FCCC9D7A04E}" srcId="{2F446FC1-13A3-42DF-8AE5-9C2447D08B41}" destId="{6D76D94D-E31E-4D72-968E-19113146104A}" srcOrd="0" destOrd="0" parTransId="{5D746A09-A46D-4558-B5A2-D58C0733112D}" sibTransId="{5A588076-D7F6-45BA-ADC6-0F95664DD460}"/>
    <dgm:cxn modelId="{FEDB656D-7EE1-47D6-A9F6-6575FC53C005}" type="presOf" srcId="{962FF6AB-BD31-48CD-98B0-DE5AB86D083D}" destId="{09842A52-34AF-4E64-BE92-C51336B52C46}" srcOrd="0" destOrd="1" presId="urn:microsoft.com/office/officeart/2005/8/layout/vList2"/>
    <dgm:cxn modelId="{53481FBA-7378-48C4-BFAC-A5EE3A69EDDC}" srcId="{2F446FC1-13A3-42DF-8AE5-9C2447D08B41}" destId="{5F07529F-4B29-4A31-9B0F-701CE8EFEA01}" srcOrd="1" destOrd="0" parTransId="{24E6254E-A458-48AF-A8D8-A427364451F5}" sibTransId="{73FECB93-210E-4AE2-ADB6-FB96E98AAAB5}"/>
    <dgm:cxn modelId="{AA0801F6-7942-4547-807B-67AD6CC3BEDC}" type="presOf" srcId="{2F446FC1-13A3-42DF-8AE5-9C2447D08B41}" destId="{18253BCF-44A7-438F-A466-AD0F09EED4F1}" srcOrd="0" destOrd="0" presId="urn:microsoft.com/office/officeart/2005/8/layout/vList2"/>
    <dgm:cxn modelId="{022CF3EC-AC48-451E-A31A-23AC93642EE7}" srcId="{FF55A8F0-625C-44A7-AACA-D8D8E8711191}" destId="{962FF6AB-BD31-48CD-98B0-DE5AB86D083D}" srcOrd="1" destOrd="0" parTransId="{1E5247C5-8046-462E-AB05-3D2828575AE8}" sibTransId="{ECAE888B-7FA3-4C2C-8054-F7F7A48B6212}"/>
    <dgm:cxn modelId="{CAE9F5A3-4576-4B52-8E74-CEB78FA27565}" srcId="{5F07529F-4B29-4A31-9B0F-701CE8EFEA01}" destId="{6DBC956D-AA4F-475C-86AA-694E177D0895}" srcOrd="0" destOrd="0" parTransId="{6D9A5306-F4C7-4DB8-BA6C-EA6953FA3419}" sibTransId="{A4A5307E-F679-4620-AFC1-BFEBB744DB38}"/>
    <dgm:cxn modelId="{95D6536C-3A2B-4B32-9B85-6F844285DCFA}" type="presOf" srcId="{48830D9A-1935-4709-B54C-FCADBE5558C0}" destId="{09842A52-34AF-4E64-BE92-C51336B52C46}" srcOrd="0" destOrd="0" presId="urn:microsoft.com/office/officeart/2005/8/layout/vList2"/>
    <dgm:cxn modelId="{BA3EAEE6-24F8-4743-B808-08ED86BD40BC}" type="presOf" srcId="{FF55A8F0-625C-44A7-AACA-D8D8E8711191}" destId="{77CF4EAB-99F2-4B63-B87C-028E6794359E}" srcOrd="0" destOrd="0" presId="urn:microsoft.com/office/officeart/2005/8/layout/vList2"/>
    <dgm:cxn modelId="{522117FD-AC70-4E5D-8A16-74614ACF21A4}" srcId="{FF55A8F0-625C-44A7-AACA-D8D8E8711191}" destId="{48830D9A-1935-4709-B54C-FCADBE5558C0}" srcOrd="0" destOrd="0" parTransId="{1101658E-E53E-4F36-823D-615B75486004}" sibTransId="{24DAC860-D5FD-4AD9-AB04-C95FDE809270}"/>
    <dgm:cxn modelId="{B010CC50-82A9-4FFD-8994-19770CA0BDDA}" type="presOf" srcId="{5F07529F-4B29-4A31-9B0F-701CE8EFEA01}" destId="{AF6ACD95-E649-4ED5-AC82-D73458908D4A}" srcOrd="0" destOrd="0" presId="urn:microsoft.com/office/officeart/2005/8/layout/vList2"/>
    <dgm:cxn modelId="{236EC639-2C5C-424A-B33D-F579BF433793}" type="presOf" srcId="{6D76D94D-E31E-4D72-968E-19113146104A}" destId="{7A0899A8-4388-4264-8FA4-75F9F93002D6}" srcOrd="0" destOrd="0" presId="urn:microsoft.com/office/officeart/2005/8/layout/vList2"/>
    <dgm:cxn modelId="{173B3C81-85B4-4387-A08B-301B653B6160}" type="presOf" srcId="{6DBC956D-AA4F-475C-86AA-694E177D0895}" destId="{EC6666C1-EF0E-4501-AD13-3318710D40E2}" srcOrd="0" destOrd="0" presId="urn:microsoft.com/office/officeart/2005/8/layout/vList2"/>
    <dgm:cxn modelId="{7EBB006C-0A2D-4BEB-BEFD-0C1236FA6CCE}" srcId="{2F446FC1-13A3-42DF-8AE5-9C2447D08B41}" destId="{FF55A8F0-625C-44A7-AACA-D8D8E8711191}" srcOrd="2" destOrd="0" parTransId="{78B1F365-FB37-49BD-88A6-D6A7034F082C}" sibTransId="{60DEAF79-1E03-41FC-9E9D-75DF288A2B9B}"/>
    <dgm:cxn modelId="{5567275C-B610-4B52-A24A-CDDFB0E0FF02}" srcId="{FF55A8F0-625C-44A7-AACA-D8D8E8711191}" destId="{405F872A-A673-488F-BAB0-24D5E5FDF02A}" srcOrd="2" destOrd="0" parTransId="{5F97BAFE-FF7E-4ACA-851B-5AD094BF95B9}" sibTransId="{9A29A3EA-61C1-4CC3-9449-2AEACC08C70B}"/>
    <dgm:cxn modelId="{6FE76246-8E10-49B7-AF69-70EB376B56D1}" type="presParOf" srcId="{18253BCF-44A7-438F-A466-AD0F09EED4F1}" destId="{7A0899A8-4388-4264-8FA4-75F9F93002D6}" srcOrd="0" destOrd="0" presId="urn:microsoft.com/office/officeart/2005/8/layout/vList2"/>
    <dgm:cxn modelId="{A1D0BD7B-7426-42D3-B0D6-F8B45DA98C2C}" type="presParOf" srcId="{18253BCF-44A7-438F-A466-AD0F09EED4F1}" destId="{2F93F418-AF2C-4A4B-9B38-25AA1C38191F}" srcOrd="1" destOrd="0" presId="urn:microsoft.com/office/officeart/2005/8/layout/vList2"/>
    <dgm:cxn modelId="{7FC66224-0A52-49D5-ABC0-473A43ED1434}" type="presParOf" srcId="{18253BCF-44A7-438F-A466-AD0F09EED4F1}" destId="{AF6ACD95-E649-4ED5-AC82-D73458908D4A}" srcOrd="2" destOrd="0" presId="urn:microsoft.com/office/officeart/2005/8/layout/vList2"/>
    <dgm:cxn modelId="{A6D2C15C-DD04-4F56-B707-1A8AA7FE7428}" type="presParOf" srcId="{18253BCF-44A7-438F-A466-AD0F09EED4F1}" destId="{EC6666C1-EF0E-4501-AD13-3318710D40E2}" srcOrd="3" destOrd="0" presId="urn:microsoft.com/office/officeart/2005/8/layout/vList2"/>
    <dgm:cxn modelId="{9F8FF246-4E28-4CE4-A76B-763C1D3D6156}" type="presParOf" srcId="{18253BCF-44A7-438F-A466-AD0F09EED4F1}" destId="{77CF4EAB-99F2-4B63-B87C-028E6794359E}" srcOrd="4" destOrd="0" presId="urn:microsoft.com/office/officeart/2005/8/layout/vList2"/>
    <dgm:cxn modelId="{46B57E22-6799-4F3A-A2EA-C9C786A09E6D}" type="presParOf" srcId="{18253BCF-44A7-438F-A466-AD0F09EED4F1}" destId="{09842A52-34AF-4E64-BE92-C51336B52C4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446FC1-13A3-42DF-8AE5-9C2447D08B41}"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0718B54D-082B-4022-BCD1-5BF2981D88BB}">
      <dgm:prSet custT="1"/>
      <dgm:spPr/>
      <dgm:t>
        <a:bodyPr/>
        <a:lstStyle/>
        <a:p>
          <a:r>
            <a:rPr lang="en-US" sz="2400" dirty="0" smtClean="0"/>
            <a:t>J &amp; K at HIGH level</a:t>
          </a:r>
        </a:p>
      </dgm:t>
    </dgm:pt>
    <dgm:pt modelId="{6869300A-0DAD-4945-A761-03B8E1A79520}" type="parTrans" cxnId="{A946DCD2-B7FA-4E29-993E-BAC8F9419D7E}">
      <dgm:prSet/>
      <dgm:spPr/>
      <dgm:t>
        <a:bodyPr/>
        <a:lstStyle/>
        <a:p>
          <a:endParaRPr lang="en-US" sz="2400"/>
        </a:p>
      </dgm:t>
    </dgm:pt>
    <dgm:pt modelId="{145476A3-B795-4B1F-BFF8-F421CAE0A0DA}" type="sibTrans" cxnId="{A946DCD2-B7FA-4E29-993E-BAC8F9419D7E}">
      <dgm:prSet/>
      <dgm:spPr/>
      <dgm:t>
        <a:bodyPr/>
        <a:lstStyle/>
        <a:p>
          <a:endParaRPr lang="en-US" sz="2400"/>
        </a:p>
      </dgm:t>
    </dgm:pt>
    <dgm:pt modelId="{3119CC05-9AB1-4594-989D-50A694B987C4}">
      <dgm:prSet custT="1"/>
      <dgm:spPr/>
      <dgm:t>
        <a:bodyPr/>
        <a:lstStyle/>
        <a:p>
          <a:r>
            <a:rPr lang="en-US" sz="2400" dirty="0" smtClean="0"/>
            <a:t>Use negative edge triggered (NGT) FFs:</a:t>
          </a:r>
          <a:endParaRPr lang="en-US" sz="2400" dirty="0"/>
        </a:p>
      </dgm:t>
    </dgm:pt>
    <dgm:pt modelId="{649A6B22-A3E9-488A-A47B-546BE7EC422B}" type="parTrans" cxnId="{99957E73-0196-4519-8257-D2962348C3B2}">
      <dgm:prSet/>
      <dgm:spPr/>
      <dgm:t>
        <a:bodyPr/>
        <a:lstStyle/>
        <a:p>
          <a:endParaRPr lang="en-US" sz="2400"/>
        </a:p>
      </dgm:t>
    </dgm:pt>
    <dgm:pt modelId="{86EAC61D-8B9F-460C-940F-648077D2E94E}" type="sibTrans" cxnId="{99957E73-0196-4519-8257-D2962348C3B2}">
      <dgm:prSet/>
      <dgm:spPr/>
      <dgm:t>
        <a:bodyPr/>
        <a:lstStyle/>
        <a:p>
          <a:endParaRPr lang="en-US" sz="2400"/>
        </a:p>
      </dgm:t>
    </dgm:pt>
    <dgm:pt modelId="{499C825A-8D7F-4C01-AC87-E1A53E5A8AE0}">
      <dgm:prSet custT="1"/>
      <dgm:spPr/>
      <dgm:t>
        <a:bodyPr/>
        <a:lstStyle/>
        <a:p>
          <a:r>
            <a:rPr lang="en-US" sz="2400" dirty="0" smtClean="0"/>
            <a:t>Connect </a:t>
          </a:r>
          <a:r>
            <a:rPr lang="en-US" sz="2400" b="1" dirty="0" smtClean="0"/>
            <a:t>Q output </a:t>
          </a:r>
          <a:r>
            <a:rPr lang="en-US" sz="2400" dirty="0" smtClean="0"/>
            <a:t>of the previous to </a:t>
          </a:r>
          <a:r>
            <a:rPr lang="en-US" sz="2400" b="1" dirty="0" smtClean="0"/>
            <a:t>CLK input </a:t>
          </a:r>
          <a:r>
            <a:rPr lang="en-US" sz="2400" dirty="0" smtClean="0"/>
            <a:t>of the next</a:t>
          </a:r>
          <a:endParaRPr lang="en-US" sz="2400" dirty="0"/>
        </a:p>
      </dgm:t>
    </dgm:pt>
    <dgm:pt modelId="{19C3E6A2-174C-4FA7-814B-2FA470288546}" type="parTrans" cxnId="{CCBBB1B2-7AAF-48B4-927E-FE69D8AD8A2B}">
      <dgm:prSet/>
      <dgm:spPr/>
      <dgm:t>
        <a:bodyPr/>
        <a:lstStyle/>
        <a:p>
          <a:endParaRPr lang="en-US" sz="2400"/>
        </a:p>
      </dgm:t>
    </dgm:pt>
    <dgm:pt modelId="{4CE8AEFC-B228-43F6-86E4-BA468D2A4109}" type="sibTrans" cxnId="{CCBBB1B2-7AAF-48B4-927E-FE69D8AD8A2B}">
      <dgm:prSet/>
      <dgm:spPr/>
      <dgm:t>
        <a:bodyPr/>
        <a:lstStyle/>
        <a:p>
          <a:endParaRPr lang="en-US" sz="2400"/>
        </a:p>
      </dgm:t>
    </dgm:pt>
    <dgm:pt modelId="{077F0B90-1554-4901-B115-8388481C130F}">
      <dgm:prSet custT="1"/>
      <dgm:spPr/>
      <dgm:t>
        <a:bodyPr/>
        <a:lstStyle/>
        <a:p>
          <a:r>
            <a:rPr lang="en-US" sz="2400" dirty="0" smtClean="0"/>
            <a:t>Use positive edge triggered (PGT) FFs:</a:t>
          </a:r>
          <a:endParaRPr lang="en-US" sz="2400" dirty="0"/>
        </a:p>
      </dgm:t>
    </dgm:pt>
    <dgm:pt modelId="{B3008C1F-D344-48E4-AE5A-F21C71081D5E}" type="parTrans" cxnId="{416CE547-3382-4931-B1BA-EF72B79FE6B2}">
      <dgm:prSet/>
      <dgm:spPr/>
      <dgm:t>
        <a:bodyPr/>
        <a:lstStyle/>
        <a:p>
          <a:endParaRPr lang="en-US" sz="2400"/>
        </a:p>
      </dgm:t>
    </dgm:pt>
    <dgm:pt modelId="{4D08005F-3AEC-4EF3-A098-23E549732511}" type="sibTrans" cxnId="{416CE547-3382-4931-B1BA-EF72B79FE6B2}">
      <dgm:prSet/>
      <dgm:spPr/>
      <dgm:t>
        <a:bodyPr/>
        <a:lstStyle/>
        <a:p>
          <a:endParaRPr lang="en-US" sz="2400"/>
        </a:p>
      </dgm:t>
    </dgm:pt>
    <dgm:pt modelId="{0ADA074E-B743-4120-91D0-347B9E5EF802}">
      <dgm:prSet custT="1"/>
      <dgm:spPr/>
      <dgm:t>
        <a:bodyPr/>
        <a:lstStyle/>
        <a:p>
          <a:r>
            <a:rPr lang="en-US" sz="2400" dirty="0" smtClean="0"/>
            <a:t>Connect </a:t>
          </a:r>
          <a:r>
            <a:rPr lang="en-US" sz="2400" b="1" dirty="0" smtClean="0"/>
            <a:t>Q’ output</a:t>
          </a:r>
          <a:r>
            <a:rPr lang="en-US" sz="2400" dirty="0" smtClean="0"/>
            <a:t> of the previous to </a:t>
          </a:r>
          <a:r>
            <a:rPr lang="en-US" sz="2400" b="1" dirty="0" smtClean="0"/>
            <a:t>CLK input </a:t>
          </a:r>
          <a:r>
            <a:rPr lang="en-US" sz="2400" dirty="0" smtClean="0"/>
            <a:t>of the next</a:t>
          </a:r>
          <a:endParaRPr lang="en-US" sz="2400" dirty="0"/>
        </a:p>
      </dgm:t>
    </dgm:pt>
    <dgm:pt modelId="{B71CBAF9-08DC-40C0-A1BB-96BDB2910566}" type="parTrans" cxnId="{5FA4E031-F695-4F86-B2D4-F41A4D6D9336}">
      <dgm:prSet/>
      <dgm:spPr/>
      <dgm:t>
        <a:bodyPr/>
        <a:lstStyle/>
        <a:p>
          <a:endParaRPr lang="en-US" sz="2400"/>
        </a:p>
      </dgm:t>
    </dgm:pt>
    <dgm:pt modelId="{4E29BCA4-8CAF-420F-B059-A951F4512950}" type="sibTrans" cxnId="{5FA4E031-F695-4F86-B2D4-F41A4D6D9336}">
      <dgm:prSet/>
      <dgm:spPr/>
      <dgm:t>
        <a:bodyPr/>
        <a:lstStyle/>
        <a:p>
          <a:endParaRPr lang="en-US" sz="2400"/>
        </a:p>
      </dgm:t>
    </dgm:pt>
    <dgm:pt modelId="{18253BCF-44A7-438F-A466-AD0F09EED4F1}" type="pres">
      <dgm:prSet presAssocID="{2F446FC1-13A3-42DF-8AE5-9C2447D08B41}" presName="linear" presStyleCnt="0">
        <dgm:presLayoutVars>
          <dgm:animLvl val="lvl"/>
          <dgm:resizeHandles val="exact"/>
        </dgm:presLayoutVars>
      </dgm:prSet>
      <dgm:spPr/>
      <dgm:t>
        <a:bodyPr/>
        <a:lstStyle/>
        <a:p>
          <a:endParaRPr lang="en-US"/>
        </a:p>
      </dgm:t>
    </dgm:pt>
    <dgm:pt modelId="{020959C7-089C-4D01-92EF-6F040D1A9108}" type="pres">
      <dgm:prSet presAssocID="{0718B54D-082B-4022-BCD1-5BF2981D88BB}" presName="parentText" presStyleLbl="node1" presStyleIdx="0" presStyleCnt="3">
        <dgm:presLayoutVars>
          <dgm:chMax val="0"/>
          <dgm:bulletEnabled val="1"/>
        </dgm:presLayoutVars>
      </dgm:prSet>
      <dgm:spPr/>
      <dgm:t>
        <a:bodyPr/>
        <a:lstStyle/>
        <a:p>
          <a:endParaRPr lang="en-US"/>
        </a:p>
      </dgm:t>
    </dgm:pt>
    <dgm:pt modelId="{FAD2F516-AC4E-4F2E-9363-2E56D1395393}" type="pres">
      <dgm:prSet presAssocID="{145476A3-B795-4B1F-BFF8-F421CAE0A0DA}" presName="spacer" presStyleCnt="0"/>
      <dgm:spPr/>
    </dgm:pt>
    <dgm:pt modelId="{38191614-F07E-466C-A8F1-197252D62DD4}" type="pres">
      <dgm:prSet presAssocID="{3119CC05-9AB1-4594-989D-50A694B987C4}" presName="parentText" presStyleLbl="node1" presStyleIdx="1" presStyleCnt="3">
        <dgm:presLayoutVars>
          <dgm:chMax val="0"/>
          <dgm:bulletEnabled val="1"/>
        </dgm:presLayoutVars>
      </dgm:prSet>
      <dgm:spPr/>
      <dgm:t>
        <a:bodyPr/>
        <a:lstStyle/>
        <a:p>
          <a:endParaRPr lang="en-US"/>
        </a:p>
      </dgm:t>
    </dgm:pt>
    <dgm:pt modelId="{78C846D4-8E9C-4084-AC30-F142AD50A1C1}" type="pres">
      <dgm:prSet presAssocID="{3119CC05-9AB1-4594-989D-50A694B987C4}" presName="childText" presStyleLbl="revTx" presStyleIdx="0" presStyleCnt="2">
        <dgm:presLayoutVars>
          <dgm:bulletEnabled val="1"/>
        </dgm:presLayoutVars>
      </dgm:prSet>
      <dgm:spPr/>
      <dgm:t>
        <a:bodyPr/>
        <a:lstStyle/>
        <a:p>
          <a:endParaRPr lang="en-US"/>
        </a:p>
      </dgm:t>
    </dgm:pt>
    <dgm:pt modelId="{0C4F2C6F-47CA-40C7-A4D1-9E838F635041}" type="pres">
      <dgm:prSet presAssocID="{077F0B90-1554-4901-B115-8388481C130F}" presName="parentText" presStyleLbl="node1" presStyleIdx="2" presStyleCnt="3">
        <dgm:presLayoutVars>
          <dgm:chMax val="0"/>
          <dgm:bulletEnabled val="1"/>
        </dgm:presLayoutVars>
      </dgm:prSet>
      <dgm:spPr/>
      <dgm:t>
        <a:bodyPr/>
        <a:lstStyle/>
        <a:p>
          <a:endParaRPr lang="en-US"/>
        </a:p>
      </dgm:t>
    </dgm:pt>
    <dgm:pt modelId="{5790C289-F802-473A-8C5F-20D81B63CF9C}" type="pres">
      <dgm:prSet presAssocID="{077F0B90-1554-4901-B115-8388481C130F}" presName="childText" presStyleLbl="revTx" presStyleIdx="1" presStyleCnt="2">
        <dgm:presLayoutVars>
          <dgm:bulletEnabled val="1"/>
        </dgm:presLayoutVars>
      </dgm:prSet>
      <dgm:spPr/>
      <dgm:t>
        <a:bodyPr/>
        <a:lstStyle/>
        <a:p>
          <a:endParaRPr lang="en-US"/>
        </a:p>
      </dgm:t>
    </dgm:pt>
  </dgm:ptLst>
  <dgm:cxnLst>
    <dgm:cxn modelId="{99957E73-0196-4519-8257-D2962348C3B2}" srcId="{2F446FC1-13A3-42DF-8AE5-9C2447D08B41}" destId="{3119CC05-9AB1-4594-989D-50A694B987C4}" srcOrd="1" destOrd="0" parTransId="{649A6B22-A3E9-488A-A47B-546BE7EC422B}" sibTransId="{86EAC61D-8B9F-460C-940F-648077D2E94E}"/>
    <dgm:cxn modelId="{5FA4E031-F695-4F86-B2D4-F41A4D6D9336}" srcId="{077F0B90-1554-4901-B115-8388481C130F}" destId="{0ADA074E-B743-4120-91D0-347B9E5EF802}" srcOrd="0" destOrd="0" parTransId="{B71CBAF9-08DC-40C0-A1BB-96BDB2910566}" sibTransId="{4E29BCA4-8CAF-420F-B059-A951F4512950}"/>
    <dgm:cxn modelId="{CCBBB1B2-7AAF-48B4-927E-FE69D8AD8A2B}" srcId="{3119CC05-9AB1-4594-989D-50A694B987C4}" destId="{499C825A-8D7F-4C01-AC87-E1A53E5A8AE0}" srcOrd="0" destOrd="0" parTransId="{19C3E6A2-174C-4FA7-814B-2FA470288546}" sibTransId="{4CE8AEFC-B228-43F6-86E4-BA468D2A4109}"/>
    <dgm:cxn modelId="{C71AB10F-2B64-456D-9FED-3B9DB738F0A6}" type="presOf" srcId="{077F0B90-1554-4901-B115-8388481C130F}" destId="{0C4F2C6F-47CA-40C7-A4D1-9E838F635041}" srcOrd="0" destOrd="0" presId="urn:microsoft.com/office/officeart/2005/8/layout/vList2"/>
    <dgm:cxn modelId="{54237514-C864-48CB-ABCB-FD3D217B6ABE}" type="presOf" srcId="{0718B54D-082B-4022-BCD1-5BF2981D88BB}" destId="{020959C7-089C-4D01-92EF-6F040D1A9108}" srcOrd="0" destOrd="0" presId="urn:microsoft.com/office/officeart/2005/8/layout/vList2"/>
    <dgm:cxn modelId="{A946DCD2-B7FA-4E29-993E-BAC8F9419D7E}" srcId="{2F446FC1-13A3-42DF-8AE5-9C2447D08B41}" destId="{0718B54D-082B-4022-BCD1-5BF2981D88BB}" srcOrd="0" destOrd="0" parTransId="{6869300A-0DAD-4945-A761-03B8E1A79520}" sibTransId="{145476A3-B795-4B1F-BFF8-F421CAE0A0DA}"/>
    <dgm:cxn modelId="{AA0801F6-7942-4547-807B-67AD6CC3BEDC}" type="presOf" srcId="{2F446FC1-13A3-42DF-8AE5-9C2447D08B41}" destId="{18253BCF-44A7-438F-A466-AD0F09EED4F1}" srcOrd="0" destOrd="0" presId="urn:microsoft.com/office/officeart/2005/8/layout/vList2"/>
    <dgm:cxn modelId="{800CF7B1-CCC8-4F86-9389-DA4F6F4149D0}" type="presOf" srcId="{3119CC05-9AB1-4594-989D-50A694B987C4}" destId="{38191614-F07E-466C-A8F1-197252D62DD4}" srcOrd="0" destOrd="0" presId="urn:microsoft.com/office/officeart/2005/8/layout/vList2"/>
    <dgm:cxn modelId="{1C20B090-9DDC-4F0D-96C8-A1220BAC7426}" type="presOf" srcId="{0ADA074E-B743-4120-91D0-347B9E5EF802}" destId="{5790C289-F802-473A-8C5F-20D81B63CF9C}" srcOrd="0" destOrd="0" presId="urn:microsoft.com/office/officeart/2005/8/layout/vList2"/>
    <dgm:cxn modelId="{66EBBB4B-9121-4BD6-89D4-A205DC53C657}" type="presOf" srcId="{499C825A-8D7F-4C01-AC87-E1A53E5A8AE0}" destId="{78C846D4-8E9C-4084-AC30-F142AD50A1C1}" srcOrd="0" destOrd="0" presId="urn:microsoft.com/office/officeart/2005/8/layout/vList2"/>
    <dgm:cxn modelId="{416CE547-3382-4931-B1BA-EF72B79FE6B2}" srcId="{2F446FC1-13A3-42DF-8AE5-9C2447D08B41}" destId="{077F0B90-1554-4901-B115-8388481C130F}" srcOrd="2" destOrd="0" parTransId="{B3008C1F-D344-48E4-AE5A-F21C71081D5E}" sibTransId="{4D08005F-3AEC-4EF3-A098-23E549732511}"/>
    <dgm:cxn modelId="{34EC2F06-0547-46B7-B1BC-102F7576B72F}" type="presParOf" srcId="{18253BCF-44A7-438F-A466-AD0F09EED4F1}" destId="{020959C7-089C-4D01-92EF-6F040D1A9108}" srcOrd="0" destOrd="0" presId="urn:microsoft.com/office/officeart/2005/8/layout/vList2"/>
    <dgm:cxn modelId="{B29BE332-ADF5-4442-9FCE-B51205AC51E4}" type="presParOf" srcId="{18253BCF-44A7-438F-A466-AD0F09EED4F1}" destId="{FAD2F516-AC4E-4F2E-9363-2E56D1395393}" srcOrd="1" destOrd="0" presId="urn:microsoft.com/office/officeart/2005/8/layout/vList2"/>
    <dgm:cxn modelId="{DA1665FE-004F-4371-90CC-A66DC97E975D}" type="presParOf" srcId="{18253BCF-44A7-438F-A466-AD0F09EED4F1}" destId="{38191614-F07E-466C-A8F1-197252D62DD4}" srcOrd="2" destOrd="0" presId="urn:microsoft.com/office/officeart/2005/8/layout/vList2"/>
    <dgm:cxn modelId="{DAC52744-BBAE-4643-A7D7-E1800B174FC8}" type="presParOf" srcId="{18253BCF-44A7-438F-A466-AD0F09EED4F1}" destId="{78C846D4-8E9C-4084-AC30-F142AD50A1C1}" srcOrd="3" destOrd="0" presId="urn:microsoft.com/office/officeart/2005/8/layout/vList2"/>
    <dgm:cxn modelId="{5E290955-2EF5-4F55-827D-F3D49B8AC6E5}" type="presParOf" srcId="{18253BCF-44A7-438F-A466-AD0F09EED4F1}" destId="{0C4F2C6F-47CA-40C7-A4D1-9E838F635041}" srcOrd="4" destOrd="0" presId="urn:microsoft.com/office/officeart/2005/8/layout/vList2"/>
    <dgm:cxn modelId="{B97C2B72-2AD8-452B-B53B-0DAC9F1CBF00}" type="presParOf" srcId="{18253BCF-44A7-438F-A466-AD0F09EED4F1}" destId="{5790C289-F802-473A-8C5F-20D81B63CF9C}"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A076C6-2856-4035-BAD3-B566D5A1AD6D}" type="doc">
      <dgm:prSet loTypeId="urn:microsoft.com/office/officeart/2005/8/layout/vProcess5" loCatId="process" qsTypeId="urn:microsoft.com/office/officeart/2005/8/quickstyle/simple3"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AFE6D9A2-F3C8-4CEE-8716-3C240E382B79}">
          <dgm:prSet phldrT="[Text]"/>
          <dgm:spPr/>
          <dgm:t>
            <a:bodyPr/>
            <a:lstStyle/>
            <a:p>
              <a:pPr>
                <a:tabLst/>
              </a:pPr>
              <a:r>
                <a:rPr lang="en-US" dirty="0" smtClean="0"/>
                <a:t>We first design a full-modulus ripple counter with </a:t>
              </a:r>
              <a14:m>
                <m:oMath xmlns:m="http://schemas.openxmlformats.org/officeDocument/2006/math">
                  <m:d>
                    <m:dPr>
                      <m:begChr m:val="⌈"/>
                      <m:endChr m:val="⌉"/>
                      <m:ctrlPr>
                        <a:rPr lang="en-US" i="1" smtClean="0">
                          <a:latin typeface="Cambria Math" panose="02040503050406030204" pitchFamily="18" charset="0"/>
                        </a:rPr>
                      </m:ctrlPr>
                    </m:dPr>
                    <m:e>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𝑀</m:t>
                          </m:r>
                        </m:e>
                      </m:func>
                    </m:e>
                  </m:d>
                </m:oMath>
              </a14:m>
              <a:r>
                <a:rPr lang="en-US" dirty="0" smtClean="0"/>
                <a:t> (ceiling) flip-flops (e.g.: 4 FF -&gt; MOD-16)</a:t>
              </a:r>
              <a:endParaRPr lang="en-US" dirty="0"/>
            </a:p>
          </dgm:t>
        </dgm:pt>
      </mc:Choice>
      <mc:Fallback xmlns="">
        <dgm:pt modelId="{AFE6D9A2-F3C8-4CEE-8716-3C240E382B79}">
          <dgm:prSet phldrT="[Text]"/>
          <dgm:spPr/>
          <dgm:t>
            <a:bodyPr/>
            <a:lstStyle/>
            <a:p>
              <a:pPr>
                <a:tabLst/>
              </a:pPr>
              <a:r>
                <a:rPr lang="en-US" dirty="0" smtClean="0"/>
                <a:t>We first design a </a:t>
              </a:r>
              <a:r>
                <a:rPr lang="en-US" dirty="0" smtClean="0"/>
                <a:t>full-modulus ripple </a:t>
              </a:r>
              <a:r>
                <a:rPr lang="en-US" dirty="0" smtClean="0"/>
                <a:t>counter with </a:t>
              </a:r>
              <a:r>
                <a:rPr lang="en-US" i="0" smtClean="0">
                  <a:latin typeface="Cambria Math" panose="02040503050406030204" pitchFamily="18" charset="0"/>
                </a:rPr>
                <a:t>⌈</a:t>
              </a:r>
              <a:r>
                <a:rPr lang="en-US" b="0" i="0" smtClean="0">
                  <a:latin typeface="Cambria Math" panose="02040503050406030204" pitchFamily="18" charset="0"/>
                </a:rPr>
                <a:t>log_2⁡𝑀 ⌉</a:t>
              </a:r>
              <a:r>
                <a:rPr lang="en-US" dirty="0" smtClean="0"/>
                <a:t> </a:t>
              </a:r>
              <a:r>
                <a:rPr lang="en-US" dirty="0" smtClean="0"/>
                <a:t>(ceiling) flip-flops (e.g.: 4 FF -&gt; MOD-16)</a:t>
              </a:r>
              <a:endParaRPr lang="en-US" dirty="0"/>
            </a:p>
          </dgm:t>
        </dgm:pt>
      </mc:Fallback>
    </mc:AlternateContent>
    <dgm:pt modelId="{54E2E853-7681-4941-A7E4-26FA8ABADB30}" type="parTrans" cxnId="{8DC5FE38-802B-4CF5-B2E3-CE6036C3EBE7}">
      <dgm:prSet/>
      <dgm:spPr/>
      <dgm:t>
        <a:bodyPr/>
        <a:lstStyle/>
        <a:p>
          <a:endParaRPr lang="en-US"/>
        </a:p>
      </dgm:t>
    </dgm:pt>
    <dgm:pt modelId="{00F4F7CB-76D9-4C65-8B17-EA942195F058}" type="sibTrans" cxnId="{8DC5FE38-802B-4CF5-B2E3-CE6036C3EBE7}">
      <dgm:prSet/>
      <dgm:spPr/>
      <dgm:t>
        <a:bodyPr/>
        <a:lstStyle/>
        <a:p>
          <a:endParaRPr lang="en-US"/>
        </a:p>
      </dgm:t>
    </dgm:pt>
    <dgm:pt modelId="{5FB1DBE4-D025-4ABE-A738-E1467D572CAC}">
      <dgm:prSet/>
      <dgm:spPr/>
      <dgm:t>
        <a:bodyPr/>
        <a:lstStyle/>
        <a:p>
          <a:r>
            <a:rPr lang="en-US" dirty="0" smtClean="0"/>
            <a:t>Then we design a gating circuit, which takes </a:t>
          </a:r>
          <a:r>
            <a:rPr lang="en-US" u="sng" dirty="0" smtClean="0"/>
            <a:t>inputs from the counter outputs</a:t>
          </a:r>
          <a:r>
            <a:rPr lang="en-US" dirty="0" smtClean="0"/>
            <a:t>, and generate a 0 whenever the count value reaches M</a:t>
          </a:r>
        </a:p>
      </dgm:t>
    </dgm:pt>
    <dgm:pt modelId="{32A6B29C-4EDF-4B7F-959E-AE964774E467}" type="parTrans" cxnId="{D75B7624-0643-4658-B2D0-288B6824336A}">
      <dgm:prSet/>
      <dgm:spPr/>
      <dgm:t>
        <a:bodyPr/>
        <a:lstStyle/>
        <a:p>
          <a:endParaRPr lang="en-US"/>
        </a:p>
      </dgm:t>
    </dgm:pt>
    <dgm:pt modelId="{471528FC-F66C-4FE9-84BB-1885049D47FF}" type="sibTrans" cxnId="{D75B7624-0643-4658-B2D0-288B6824336A}">
      <dgm:prSet/>
      <dgm:spPr/>
      <dgm:t>
        <a:bodyPr/>
        <a:lstStyle/>
        <a:p>
          <a:endParaRPr lang="en-US"/>
        </a:p>
      </dgm:t>
    </dgm:pt>
    <dgm:pt modelId="{C4F27E8A-87F6-4566-8FBA-4129283DD9A6}">
      <dgm:prSet/>
      <dgm:spPr/>
      <dgm:t>
        <a:bodyPr/>
        <a:lstStyle/>
        <a:p>
          <a:r>
            <a:rPr lang="en-US" dirty="0" smtClean="0"/>
            <a:t>Connect the output of the gating circuit to the CLR’ inputs of the flip-flops</a:t>
          </a:r>
          <a:endParaRPr lang="en-US" dirty="0"/>
        </a:p>
      </dgm:t>
    </dgm:pt>
    <dgm:pt modelId="{77CFB47A-9B75-4661-BC09-CA74B293D068}" type="parTrans" cxnId="{B7A93CCE-DD90-471C-98C8-50F7FC472EE4}">
      <dgm:prSet/>
      <dgm:spPr/>
      <dgm:t>
        <a:bodyPr/>
        <a:lstStyle/>
        <a:p>
          <a:endParaRPr lang="en-US"/>
        </a:p>
      </dgm:t>
    </dgm:pt>
    <dgm:pt modelId="{4BE5BF00-51FD-476C-AF25-46047B12D1BF}" type="sibTrans" cxnId="{B7A93CCE-DD90-471C-98C8-50F7FC472EE4}">
      <dgm:prSet/>
      <dgm:spPr/>
      <dgm:t>
        <a:bodyPr/>
        <a:lstStyle/>
        <a:p>
          <a:endParaRPr lang="en-US"/>
        </a:p>
      </dgm:t>
    </dgm:pt>
    <dgm:pt modelId="{4FA1DC96-40F8-4022-8122-ACBDC43516C8}" type="pres">
      <dgm:prSet presAssocID="{80A076C6-2856-4035-BAD3-B566D5A1AD6D}" presName="outerComposite" presStyleCnt="0">
        <dgm:presLayoutVars>
          <dgm:chMax val="5"/>
          <dgm:dir/>
          <dgm:resizeHandles val="exact"/>
        </dgm:presLayoutVars>
      </dgm:prSet>
      <dgm:spPr/>
      <dgm:t>
        <a:bodyPr/>
        <a:lstStyle/>
        <a:p>
          <a:endParaRPr lang="en-US"/>
        </a:p>
      </dgm:t>
    </dgm:pt>
    <dgm:pt modelId="{BF7BA712-C005-49E0-81B1-31B865727D6A}" type="pres">
      <dgm:prSet presAssocID="{80A076C6-2856-4035-BAD3-B566D5A1AD6D}" presName="dummyMaxCanvas" presStyleCnt="0">
        <dgm:presLayoutVars/>
      </dgm:prSet>
      <dgm:spPr/>
    </dgm:pt>
    <dgm:pt modelId="{93D4FEE3-DF69-4451-B435-F0F62F953E65}" type="pres">
      <dgm:prSet presAssocID="{80A076C6-2856-4035-BAD3-B566D5A1AD6D}" presName="ThreeNodes_1" presStyleLbl="node1" presStyleIdx="0" presStyleCnt="3">
        <dgm:presLayoutVars>
          <dgm:bulletEnabled val="1"/>
        </dgm:presLayoutVars>
      </dgm:prSet>
      <dgm:spPr/>
      <dgm:t>
        <a:bodyPr/>
        <a:lstStyle/>
        <a:p>
          <a:endParaRPr lang="en-US"/>
        </a:p>
      </dgm:t>
    </dgm:pt>
    <dgm:pt modelId="{F78E2A35-413A-436E-B4FD-D499DEFCC5F0}" type="pres">
      <dgm:prSet presAssocID="{80A076C6-2856-4035-BAD3-B566D5A1AD6D}" presName="ThreeNodes_2" presStyleLbl="node1" presStyleIdx="1" presStyleCnt="3">
        <dgm:presLayoutVars>
          <dgm:bulletEnabled val="1"/>
        </dgm:presLayoutVars>
      </dgm:prSet>
      <dgm:spPr/>
      <dgm:t>
        <a:bodyPr/>
        <a:lstStyle/>
        <a:p>
          <a:endParaRPr lang="en-US"/>
        </a:p>
      </dgm:t>
    </dgm:pt>
    <dgm:pt modelId="{F477B328-9816-49B6-8DE0-613D1BA3F4FB}" type="pres">
      <dgm:prSet presAssocID="{80A076C6-2856-4035-BAD3-B566D5A1AD6D}" presName="ThreeNodes_3" presStyleLbl="node1" presStyleIdx="2" presStyleCnt="3">
        <dgm:presLayoutVars>
          <dgm:bulletEnabled val="1"/>
        </dgm:presLayoutVars>
      </dgm:prSet>
      <dgm:spPr/>
      <dgm:t>
        <a:bodyPr/>
        <a:lstStyle/>
        <a:p>
          <a:endParaRPr lang="en-US"/>
        </a:p>
      </dgm:t>
    </dgm:pt>
    <dgm:pt modelId="{B729AD51-176A-4090-AB6C-B35AEFD4E83E}" type="pres">
      <dgm:prSet presAssocID="{80A076C6-2856-4035-BAD3-B566D5A1AD6D}" presName="ThreeConn_1-2" presStyleLbl="fgAccFollowNode1" presStyleIdx="0" presStyleCnt="2">
        <dgm:presLayoutVars>
          <dgm:bulletEnabled val="1"/>
        </dgm:presLayoutVars>
      </dgm:prSet>
      <dgm:spPr/>
      <dgm:t>
        <a:bodyPr/>
        <a:lstStyle/>
        <a:p>
          <a:endParaRPr lang="en-US"/>
        </a:p>
      </dgm:t>
    </dgm:pt>
    <dgm:pt modelId="{4DA76D28-C147-4983-A479-BB7692D7B89F}" type="pres">
      <dgm:prSet presAssocID="{80A076C6-2856-4035-BAD3-B566D5A1AD6D}" presName="ThreeConn_2-3" presStyleLbl="fgAccFollowNode1" presStyleIdx="1" presStyleCnt="2">
        <dgm:presLayoutVars>
          <dgm:bulletEnabled val="1"/>
        </dgm:presLayoutVars>
      </dgm:prSet>
      <dgm:spPr/>
      <dgm:t>
        <a:bodyPr/>
        <a:lstStyle/>
        <a:p>
          <a:endParaRPr lang="en-US"/>
        </a:p>
      </dgm:t>
    </dgm:pt>
    <dgm:pt modelId="{B30B573C-31CB-4E2B-BC98-CF175726B98C}" type="pres">
      <dgm:prSet presAssocID="{80A076C6-2856-4035-BAD3-B566D5A1AD6D}" presName="ThreeNodes_1_text" presStyleLbl="node1" presStyleIdx="2" presStyleCnt="3">
        <dgm:presLayoutVars>
          <dgm:bulletEnabled val="1"/>
        </dgm:presLayoutVars>
      </dgm:prSet>
      <dgm:spPr/>
      <dgm:t>
        <a:bodyPr/>
        <a:lstStyle/>
        <a:p>
          <a:endParaRPr lang="en-US"/>
        </a:p>
      </dgm:t>
    </dgm:pt>
    <dgm:pt modelId="{E27F3CF1-38D2-4DC7-8B5D-AF698DC55FF8}" type="pres">
      <dgm:prSet presAssocID="{80A076C6-2856-4035-BAD3-B566D5A1AD6D}" presName="ThreeNodes_2_text" presStyleLbl="node1" presStyleIdx="2" presStyleCnt="3">
        <dgm:presLayoutVars>
          <dgm:bulletEnabled val="1"/>
        </dgm:presLayoutVars>
      </dgm:prSet>
      <dgm:spPr/>
      <dgm:t>
        <a:bodyPr/>
        <a:lstStyle/>
        <a:p>
          <a:endParaRPr lang="en-US"/>
        </a:p>
      </dgm:t>
    </dgm:pt>
    <dgm:pt modelId="{581FC768-B33C-485D-A4AA-2AA0A6B7BB13}" type="pres">
      <dgm:prSet presAssocID="{80A076C6-2856-4035-BAD3-B566D5A1AD6D}" presName="ThreeNodes_3_text" presStyleLbl="node1" presStyleIdx="2" presStyleCnt="3">
        <dgm:presLayoutVars>
          <dgm:bulletEnabled val="1"/>
        </dgm:presLayoutVars>
      </dgm:prSet>
      <dgm:spPr/>
      <dgm:t>
        <a:bodyPr/>
        <a:lstStyle/>
        <a:p>
          <a:endParaRPr lang="en-US"/>
        </a:p>
      </dgm:t>
    </dgm:pt>
  </dgm:ptLst>
  <dgm:cxnLst>
    <dgm:cxn modelId="{740E1FA5-E034-4815-8B7F-8C8197298521}" type="presOf" srcId="{C4F27E8A-87F6-4566-8FBA-4129283DD9A6}" destId="{F477B328-9816-49B6-8DE0-613D1BA3F4FB}" srcOrd="0" destOrd="0" presId="urn:microsoft.com/office/officeart/2005/8/layout/vProcess5"/>
    <dgm:cxn modelId="{F5C647F7-9A04-47A5-BD1E-8F9FB065CD22}" type="presOf" srcId="{AFE6D9A2-F3C8-4CEE-8716-3C240E382B79}" destId="{B30B573C-31CB-4E2B-BC98-CF175726B98C}" srcOrd="1" destOrd="0" presId="urn:microsoft.com/office/officeart/2005/8/layout/vProcess5"/>
    <dgm:cxn modelId="{3AD972B8-401F-4C97-A8AA-38FAAE70D84C}" type="presOf" srcId="{5FB1DBE4-D025-4ABE-A738-E1467D572CAC}" destId="{E27F3CF1-38D2-4DC7-8B5D-AF698DC55FF8}" srcOrd="1" destOrd="0" presId="urn:microsoft.com/office/officeart/2005/8/layout/vProcess5"/>
    <dgm:cxn modelId="{D8B57636-C356-408A-A88A-F86EB6C65B2A}" type="presOf" srcId="{5FB1DBE4-D025-4ABE-A738-E1467D572CAC}" destId="{F78E2A35-413A-436E-B4FD-D499DEFCC5F0}" srcOrd="0" destOrd="0" presId="urn:microsoft.com/office/officeart/2005/8/layout/vProcess5"/>
    <dgm:cxn modelId="{3D68BCFB-CAAB-4AA1-A295-39037BDEAF4A}" type="presOf" srcId="{471528FC-F66C-4FE9-84BB-1885049D47FF}" destId="{4DA76D28-C147-4983-A479-BB7692D7B89F}" srcOrd="0" destOrd="0" presId="urn:microsoft.com/office/officeart/2005/8/layout/vProcess5"/>
    <dgm:cxn modelId="{9F647E1A-4433-4233-9235-3371BA94F4C4}" type="presOf" srcId="{00F4F7CB-76D9-4C65-8B17-EA942195F058}" destId="{B729AD51-176A-4090-AB6C-B35AEFD4E83E}" srcOrd="0" destOrd="0" presId="urn:microsoft.com/office/officeart/2005/8/layout/vProcess5"/>
    <dgm:cxn modelId="{8DC5FE38-802B-4CF5-B2E3-CE6036C3EBE7}" srcId="{80A076C6-2856-4035-BAD3-B566D5A1AD6D}" destId="{AFE6D9A2-F3C8-4CEE-8716-3C240E382B79}" srcOrd="0" destOrd="0" parTransId="{54E2E853-7681-4941-A7E4-26FA8ABADB30}" sibTransId="{00F4F7CB-76D9-4C65-8B17-EA942195F058}"/>
    <dgm:cxn modelId="{B7A93CCE-DD90-471C-98C8-50F7FC472EE4}" srcId="{80A076C6-2856-4035-BAD3-B566D5A1AD6D}" destId="{C4F27E8A-87F6-4566-8FBA-4129283DD9A6}" srcOrd="2" destOrd="0" parTransId="{77CFB47A-9B75-4661-BC09-CA74B293D068}" sibTransId="{4BE5BF00-51FD-476C-AF25-46047B12D1BF}"/>
    <dgm:cxn modelId="{D75B7624-0643-4658-B2D0-288B6824336A}" srcId="{80A076C6-2856-4035-BAD3-B566D5A1AD6D}" destId="{5FB1DBE4-D025-4ABE-A738-E1467D572CAC}" srcOrd="1" destOrd="0" parTransId="{32A6B29C-4EDF-4B7F-959E-AE964774E467}" sibTransId="{471528FC-F66C-4FE9-84BB-1885049D47FF}"/>
    <dgm:cxn modelId="{A3919B25-9592-4F36-A5EF-8D57A50C772F}" type="presOf" srcId="{C4F27E8A-87F6-4566-8FBA-4129283DD9A6}" destId="{581FC768-B33C-485D-A4AA-2AA0A6B7BB13}" srcOrd="1" destOrd="0" presId="urn:microsoft.com/office/officeart/2005/8/layout/vProcess5"/>
    <dgm:cxn modelId="{F69DE548-575A-49DF-9C8B-EE019C1ECD4C}" type="presOf" srcId="{80A076C6-2856-4035-BAD3-B566D5A1AD6D}" destId="{4FA1DC96-40F8-4022-8122-ACBDC43516C8}" srcOrd="0" destOrd="0" presId="urn:microsoft.com/office/officeart/2005/8/layout/vProcess5"/>
    <dgm:cxn modelId="{45018450-8E85-4363-B6A8-D8832DA78C57}" type="presOf" srcId="{AFE6D9A2-F3C8-4CEE-8716-3C240E382B79}" destId="{93D4FEE3-DF69-4451-B435-F0F62F953E65}" srcOrd="0" destOrd="0" presId="urn:microsoft.com/office/officeart/2005/8/layout/vProcess5"/>
    <dgm:cxn modelId="{566DA898-C9D7-41EC-9D31-7A36A9B6419E}" type="presParOf" srcId="{4FA1DC96-40F8-4022-8122-ACBDC43516C8}" destId="{BF7BA712-C005-49E0-81B1-31B865727D6A}" srcOrd="0" destOrd="0" presId="urn:microsoft.com/office/officeart/2005/8/layout/vProcess5"/>
    <dgm:cxn modelId="{8A3FBC32-2D3D-4EDC-A34E-601AE37D02F7}" type="presParOf" srcId="{4FA1DC96-40F8-4022-8122-ACBDC43516C8}" destId="{93D4FEE3-DF69-4451-B435-F0F62F953E65}" srcOrd="1" destOrd="0" presId="urn:microsoft.com/office/officeart/2005/8/layout/vProcess5"/>
    <dgm:cxn modelId="{4A376AD6-FFB3-4DC8-895C-E38B81181AAE}" type="presParOf" srcId="{4FA1DC96-40F8-4022-8122-ACBDC43516C8}" destId="{F78E2A35-413A-436E-B4FD-D499DEFCC5F0}" srcOrd="2" destOrd="0" presId="urn:microsoft.com/office/officeart/2005/8/layout/vProcess5"/>
    <dgm:cxn modelId="{BAB88156-A47A-48AB-97CB-F455DA086050}" type="presParOf" srcId="{4FA1DC96-40F8-4022-8122-ACBDC43516C8}" destId="{F477B328-9816-49B6-8DE0-613D1BA3F4FB}" srcOrd="3" destOrd="0" presId="urn:microsoft.com/office/officeart/2005/8/layout/vProcess5"/>
    <dgm:cxn modelId="{43CAF6F8-B571-45E5-A909-8602E9D144CA}" type="presParOf" srcId="{4FA1DC96-40F8-4022-8122-ACBDC43516C8}" destId="{B729AD51-176A-4090-AB6C-B35AEFD4E83E}" srcOrd="4" destOrd="0" presId="urn:microsoft.com/office/officeart/2005/8/layout/vProcess5"/>
    <dgm:cxn modelId="{B697BFF9-4528-4CB1-A52A-5DCEECB33FBC}" type="presParOf" srcId="{4FA1DC96-40F8-4022-8122-ACBDC43516C8}" destId="{4DA76D28-C147-4983-A479-BB7692D7B89F}" srcOrd="5" destOrd="0" presId="urn:microsoft.com/office/officeart/2005/8/layout/vProcess5"/>
    <dgm:cxn modelId="{DA77F73C-0764-4181-8E12-DD5515596526}" type="presParOf" srcId="{4FA1DC96-40F8-4022-8122-ACBDC43516C8}" destId="{B30B573C-31CB-4E2B-BC98-CF175726B98C}" srcOrd="6" destOrd="0" presId="urn:microsoft.com/office/officeart/2005/8/layout/vProcess5"/>
    <dgm:cxn modelId="{DCF13F71-BC54-4CE1-ACB5-3846F7853CFD}" type="presParOf" srcId="{4FA1DC96-40F8-4022-8122-ACBDC43516C8}" destId="{E27F3CF1-38D2-4DC7-8B5D-AF698DC55FF8}" srcOrd="7" destOrd="0" presId="urn:microsoft.com/office/officeart/2005/8/layout/vProcess5"/>
    <dgm:cxn modelId="{6B65D1C2-533B-41A5-9338-D077BDF716E3}" type="presParOf" srcId="{4FA1DC96-40F8-4022-8122-ACBDC43516C8}" destId="{581FC768-B33C-485D-A4AA-2AA0A6B7BB13}"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A076C6-2856-4035-BAD3-B566D5A1AD6D}" type="doc">
      <dgm:prSet loTypeId="urn:microsoft.com/office/officeart/2005/8/layout/vProcess5" loCatId="process" qsTypeId="urn:microsoft.com/office/officeart/2005/8/quickstyle/simple3" qsCatId="simple" csTypeId="urn:microsoft.com/office/officeart/2005/8/colors/colorful2" csCatId="colorful" phldr="1"/>
      <dgm:spPr/>
      <dgm:t>
        <a:bodyPr/>
        <a:lstStyle/>
        <a:p>
          <a:endParaRPr lang="en-US"/>
        </a:p>
      </dgm:t>
    </dgm:pt>
    <dgm:pt modelId="{AFE6D9A2-F3C8-4CEE-8716-3C240E382B79}">
      <dgm:prSet phldrT="[Text]"/>
      <dgm:spPr>
        <a:blipFill>
          <a:blip xmlns:r="http://schemas.openxmlformats.org/officeDocument/2006/relationships" r:embed="rId1"/>
          <a:stretch>
            <a:fillRect/>
          </a:stretch>
        </a:blipFill>
      </dgm:spPr>
      <dgm:t>
        <a:bodyPr/>
        <a:lstStyle/>
        <a:p>
          <a:r>
            <a:rPr lang="en-US">
              <a:noFill/>
            </a:rPr>
            <a:t> </a:t>
          </a:r>
        </a:p>
      </dgm:t>
    </dgm:pt>
    <dgm:pt modelId="{54E2E853-7681-4941-A7E4-26FA8ABADB30}" type="parTrans" cxnId="{8DC5FE38-802B-4CF5-B2E3-CE6036C3EBE7}">
      <dgm:prSet/>
      <dgm:spPr/>
      <dgm:t>
        <a:bodyPr/>
        <a:lstStyle/>
        <a:p>
          <a:endParaRPr lang="en-US"/>
        </a:p>
      </dgm:t>
    </dgm:pt>
    <dgm:pt modelId="{00F4F7CB-76D9-4C65-8B17-EA942195F058}" type="sibTrans" cxnId="{8DC5FE38-802B-4CF5-B2E3-CE6036C3EBE7}">
      <dgm:prSet/>
      <dgm:spPr/>
      <dgm:t>
        <a:bodyPr/>
        <a:lstStyle/>
        <a:p>
          <a:endParaRPr lang="en-US"/>
        </a:p>
      </dgm:t>
    </dgm:pt>
    <dgm:pt modelId="{5FB1DBE4-D025-4ABE-A738-E1467D572CAC}">
      <dgm:prSet/>
      <dgm:spPr/>
      <dgm:t>
        <a:bodyPr/>
        <a:lstStyle/>
        <a:p>
          <a:r>
            <a:rPr lang="en-US" dirty="0" smtClean="0"/>
            <a:t>Then we design a gating circuit, which takes </a:t>
          </a:r>
          <a:r>
            <a:rPr lang="en-US" u="sng" dirty="0" smtClean="0"/>
            <a:t>inputs from the counter outputs</a:t>
          </a:r>
          <a:r>
            <a:rPr lang="en-US" dirty="0" smtClean="0"/>
            <a:t>, and generate a 0 whenever the count value reaches M</a:t>
          </a:r>
        </a:p>
      </dgm:t>
    </dgm:pt>
    <dgm:pt modelId="{32A6B29C-4EDF-4B7F-959E-AE964774E467}" type="parTrans" cxnId="{D75B7624-0643-4658-B2D0-288B6824336A}">
      <dgm:prSet/>
      <dgm:spPr/>
      <dgm:t>
        <a:bodyPr/>
        <a:lstStyle/>
        <a:p>
          <a:endParaRPr lang="en-US"/>
        </a:p>
      </dgm:t>
    </dgm:pt>
    <dgm:pt modelId="{471528FC-F66C-4FE9-84BB-1885049D47FF}" type="sibTrans" cxnId="{D75B7624-0643-4658-B2D0-288B6824336A}">
      <dgm:prSet/>
      <dgm:spPr/>
      <dgm:t>
        <a:bodyPr/>
        <a:lstStyle/>
        <a:p>
          <a:endParaRPr lang="en-US"/>
        </a:p>
      </dgm:t>
    </dgm:pt>
    <dgm:pt modelId="{C4F27E8A-87F6-4566-8FBA-4129283DD9A6}">
      <dgm:prSet/>
      <dgm:spPr/>
      <dgm:t>
        <a:bodyPr/>
        <a:lstStyle/>
        <a:p>
          <a:r>
            <a:rPr lang="en-US" dirty="0" smtClean="0"/>
            <a:t>Connect the output of the gating circuit to the CLR’ inputs of the flip-flops</a:t>
          </a:r>
          <a:endParaRPr lang="en-US" dirty="0"/>
        </a:p>
      </dgm:t>
    </dgm:pt>
    <dgm:pt modelId="{77CFB47A-9B75-4661-BC09-CA74B293D068}" type="parTrans" cxnId="{B7A93CCE-DD90-471C-98C8-50F7FC472EE4}">
      <dgm:prSet/>
      <dgm:spPr/>
      <dgm:t>
        <a:bodyPr/>
        <a:lstStyle/>
        <a:p>
          <a:endParaRPr lang="en-US"/>
        </a:p>
      </dgm:t>
    </dgm:pt>
    <dgm:pt modelId="{4BE5BF00-51FD-476C-AF25-46047B12D1BF}" type="sibTrans" cxnId="{B7A93CCE-DD90-471C-98C8-50F7FC472EE4}">
      <dgm:prSet/>
      <dgm:spPr/>
      <dgm:t>
        <a:bodyPr/>
        <a:lstStyle/>
        <a:p>
          <a:endParaRPr lang="en-US"/>
        </a:p>
      </dgm:t>
    </dgm:pt>
    <dgm:pt modelId="{4FA1DC96-40F8-4022-8122-ACBDC43516C8}" type="pres">
      <dgm:prSet presAssocID="{80A076C6-2856-4035-BAD3-B566D5A1AD6D}" presName="outerComposite" presStyleCnt="0">
        <dgm:presLayoutVars>
          <dgm:chMax val="5"/>
          <dgm:dir/>
          <dgm:resizeHandles val="exact"/>
        </dgm:presLayoutVars>
      </dgm:prSet>
      <dgm:spPr/>
      <dgm:t>
        <a:bodyPr/>
        <a:lstStyle/>
        <a:p>
          <a:endParaRPr lang="en-US"/>
        </a:p>
      </dgm:t>
    </dgm:pt>
    <dgm:pt modelId="{BF7BA712-C005-49E0-81B1-31B865727D6A}" type="pres">
      <dgm:prSet presAssocID="{80A076C6-2856-4035-BAD3-B566D5A1AD6D}" presName="dummyMaxCanvas" presStyleCnt="0">
        <dgm:presLayoutVars/>
      </dgm:prSet>
      <dgm:spPr/>
    </dgm:pt>
    <dgm:pt modelId="{93D4FEE3-DF69-4451-B435-F0F62F953E65}" type="pres">
      <dgm:prSet presAssocID="{80A076C6-2856-4035-BAD3-B566D5A1AD6D}" presName="ThreeNodes_1" presStyleLbl="node1" presStyleIdx="0" presStyleCnt="3">
        <dgm:presLayoutVars>
          <dgm:bulletEnabled val="1"/>
        </dgm:presLayoutVars>
      </dgm:prSet>
      <dgm:spPr/>
      <dgm:t>
        <a:bodyPr/>
        <a:lstStyle/>
        <a:p>
          <a:endParaRPr lang="en-US"/>
        </a:p>
      </dgm:t>
    </dgm:pt>
    <dgm:pt modelId="{F78E2A35-413A-436E-B4FD-D499DEFCC5F0}" type="pres">
      <dgm:prSet presAssocID="{80A076C6-2856-4035-BAD3-B566D5A1AD6D}" presName="ThreeNodes_2" presStyleLbl="node1" presStyleIdx="1" presStyleCnt="3">
        <dgm:presLayoutVars>
          <dgm:bulletEnabled val="1"/>
        </dgm:presLayoutVars>
      </dgm:prSet>
      <dgm:spPr/>
      <dgm:t>
        <a:bodyPr/>
        <a:lstStyle/>
        <a:p>
          <a:endParaRPr lang="en-US"/>
        </a:p>
      </dgm:t>
    </dgm:pt>
    <dgm:pt modelId="{F477B328-9816-49B6-8DE0-613D1BA3F4FB}" type="pres">
      <dgm:prSet presAssocID="{80A076C6-2856-4035-BAD3-B566D5A1AD6D}" presName="ThreeNodes_3" presStyleLbl="node1" presStyleIdx="2" presStyleCnt="3">
        <dgm:presLayoutVars>
          <dgm:bulletEnabled val="1"/>
        </dgm:presLayoutVars>
      </dgm:prSet>
      <dgm:spPr/>
      <dgm:t>
        <a:bodyPr/>
        <a:lstStyle/>
        <a:p>
          <a:endParaRPr lang="en-US"/>
        </a:p>
      </dgm:t>
    </dgm:pt>
    <dgm:pt modelId="{B729AD51-176A-4090-AB6C-B35AEFD4E83E}" type="pres">
      <dgm:prSet presAssocID="{80A076C6-2856-4035-BAD3-B566D5A1AD6D}" presName="ThreeConn_1-2" presStyleLbl="fgAccFollowNode1" presStyleIdx="0" presStyleCnt="2">
        <dgm:presLayoutVars>
          <dgm:bulletEnabled val="1"/>
        </dgm:presLayoutVars>
      </dgm:prSet>
      <dgm:spPr/>
      <dgm:t>
        <a:bodyPr/>
        <a:lstStyle/>
        <a:p>
          <a:endParaRPr lang="en-US"/>
        </a:p>
      </dgm:t>
    </dgm:pt>
    <dgm:pt modelId="{4DA76D28-C147-4983-A479-BB7692D7B89F}" type="pres">
      <dgm:prSet presAssocID="{80A076C6-2856-4035-BAD3-B566D5A1AD6D}" presName="ThreeConn_2-3" presStyleLbl="fgAccFollowNode1" presStyleIdx="1" presStyleCnt="2">
        <dgm:presLayoutVars>
          <dgm:bulletEnabled val="1"/>
        </dgm:presLayoutVars>
      </dgm:prSet>
      <dgm:spPr/>
      <dgm:t>
        <a:bodyPr/>
        <a:lstStyle/>
        <a:p>
          <a:endParaRPr lang="en-US"/>
        </a:p>
      </dgm:t>
    </dgm:pt>
    <dgm:pt modelId="{B30B573C-31CB-4E2B-BC98-CF175726B98C}" type="pres">
      <dgm:prSet presAssocID="{80A076C6-2856-4035-BAD3-B566D5A1AD6D}" presName="ThreeNodes_1_text" presStyleLbl="node1" presStyleIdx="2" presStyleCnt="3">
        <dgm:presLayoutVars>
          <dgm:bulletEnabled val="1"/>
        </dgm:presLayoutVars>
      </dgm:prSet>
      <dgm:spPr/>
      <dgm:t>
        <a:bodyPr/>
        <a:lstStyle/>
        <a:p>
          <a:endParaRPr lang="en-US"/>
        </a:p>
      </dgm:t>
    </dgm:pt>
    <dgm:pt modelId="{E27F3CF1-38D2-4DC7-8B5D-AF698DC55FF8}" type="pres">
      <dgm:prSet presAssocID="{80A076C6-2856-4035-BAD3-B566D5A1AD6D}" presName="ThreeNodes_2_text" presStyleLbl="node1" presStyleIdx="2" presStyleCnt="3">
        <dgm:presLayoutVars>
          <dgm:bulletEnabled val="1"/>
        </dgm:presLayoutVars>
      </dgm:prSet>
      <dgm:spPr/>
      <dgm:t>
        <a:bodyPr/>
        <a:lstStyle/>
        <a:p>
          <a:endParaRPr lang="en-US"/>
        </a:p>
      </dgm:t>
    </dgm:pt>
    <dgm:pt modelId="{581FC768-B33C-485D-A4AA-2AA0A6B7BB13}" type="pres">
      <dgm:prSet presAssocID="{80A076C6-2856-4035-BAD3-B566D5A1AD6D}" presName="ThreeNodes_3_text" presStyleLbl="node1" presStyleIdx="2" presStyleCnt="3">
        <dgm:presLayoutVars>
          <dgm:bulletEnabled val="1"/>
        </dgm:presLayoutVars>
      </dgm:prSet>
      <dgm:spPr/>
      <dgm:t>
        <a:bodyPr/>
        <a:lstStyle/>
        <a:p>
          <a:endParaRPr lang="en-US"/>
        </a:p>
      </dgm:t>
    </dgm:pt>
  </dgm:ptLst>
  <dgm:cxnLst>
    <dgm:cxn modelId="{740E1FA5-E034-4815-8B7F-8C8197298521}" type="presOf" srcId="{C4F27E8A-87F6-4566-8FBA-4129283DD9A6}" destId="{F477B328-9816-49B6-8DE0-613D1BA3F4FB}" srcOrd="0" destOrd="0" presId="urn:microsoft.com/office/officeart/2005/8/layout/vProcess5"/>
    <dgm:cxn modelId="{F5C647F7-9A04-47A5-BD1E-8F9FB065CD22}" type="presOf" srcId="{AFE6D9A2-F3C8-4CEE-8716-3C240E382B79}" destId="{B30B573C-31CB-4E2B-BC98-CF175726B98C}" srcOrd="1" destOrd="0" presId="urn:microsoft.com/office/officeart/2005/8/layout/vProcess5"/>
    <dgm:cxn modelId="{3AD972B8-401F-4C97-A8AA-38FAAE70D84C}" type="presOf" srcId="{5FB1DBE4-D025-4ABE-A738-E1467D572CAC}" destId="{E27F3CF1-38D2-4DC7-8B5D-AF698DC55FF8}" srcOrd="1" destOrd="0" presId="urn:microsoft.com/office/officeart/2005/8/layout/vProcess5"/>
    <dgm:cxn modelId="{D8B57636-C356-408A-A88A-F86EB6C65B2A}" type="presOf" srcId="{5FB1DBE4-D025-4ABE-A738-E1467D572CAC}" destId="{F78E2A35-413A-436E-B4FD-D499DEFCC5F0}" srcOrd="0" destOrd="0" presId="urn:microsoft.com/office/officeart/2005/8/layout/vProcess5"/>
    <dgm:cxn modelId="{3D68BCFB-CAAB-4AA1-A295-39037BDEAF4A}" type="presOf" srcId="{471528FC-F66C-4FE9-84BB-1885049D47FF}" destId="{4DA76D28-C147-4983-A479-BB7692D7B89F}" srcOrd="0" destOrd="0" presId="urn:microsoft.com/office/officeart/2005/8/layout/vProcess5"/>
    <dgm:cxn modelId="{9F647E1A-4433-4233-9235-3371BA94F4C4}" type="presOf" srcId="{00F4F7CB-76D9-4C65-8B17-EA942195F058}" destId="{B729AD51-176A-4090-AB6C-B35AEFD4E83E}" srcOrd="0" destOrd="0" presId="urn:microsoft.com/office/officeart/2005/8/layout/vProcess5"/>
    <dgm:cxn modelId="{8DC5FE38-802B-4CF5-B2E3-CE6036C3EBE7}" srcId="{80A076C6-2856-4035-BAD3-B566D5A1AD6D}" destId="{AFE6D9A2-F3C8-4CEE-8716-3C240E382B79}" srcOrd="0" destOrd="0" parTransId="{54E2E853-7681-4941-A7E4-26FA8ABADB30}" sibTransId="{00F4F7CB-76D9-4C65-8B17-EA942195F058}"/>
    <dgm:cxn modelId="{B7A93CCE-DD90-471C-98C8-50F7FC472EE4}" srcId="{80A076C6-2856-4035-BAD3-B566D5A1AD6D}" destId="{C4F27E8A-87F6-4566-8FBA-4129283DD9A6}" srcOrd="2" destOrd="0" parTransId="{77CFB47A-9B75-4661-BC09-CA74B293D068}" sibTransId="{4BE5BF00-51FD-476C-AF25-46047B12D1BF}"/>
    <dgm:cxn modelId="{D75B7624-0643-4658-B2D0-288B6824336A}" srcId="{80A076C6-2856-4035-BAD3-B566D5A1AD6D}" destId="{5FB1DBE4-D025-4ABE-A738-E1467D572CAC}" srcOrd="1" destOrd="0" parTransId="{32A6B29C-4EDF-4B7F-959E-AE964774E467}" sibTransId="{471528FC-F66C-4FE9-84BB-1885049D47FF}"/>
    <dgm:cxn modelId="{A3919B25-9592-4F36-A5EF-8D57A50C772F}" type="presOf" srcId="{C4F27E8A-87F6-4566-8FBA-4129283DD9A6}" destId="{581FC768-B33C-485D-A4AA-2AA0A6B7BB13}" srcOrd="1" destOrd="0" presId="urn:microsoft.com/office/officeart/2005/8/layout/vProcess5"/>
    <dgm:cxn modelId="{F69DE548-575A-49DF-9C8B-EE019C1ECD4C}" type="presOf" srcId="{80A076C6-2856-4035-BAD3-B566D5A1AD6D}" destId="{4FA1DC96-40F8-4022-8122-ACBDC43516C8}" srcOrd="0" destOrd="0" presId="urn:microsoft.com/office/officeart/2005/8/layout/vProcess5"/>
    <dgm:cxn modelId="{45018450-8E85-4363-B6A8-D8832DA78C57}" type="presOf" srcId="{AFE6D9A2-F3C8-4CEE-8716-3C240E382B79}" destId="{93D4FEE3-DF69-4451-B435-F0F62F953E65}" srcOrd="0" destOrd="0" presId="urn:microsoft.com/office/officeart/2005/8/layout/vProcess5"/>
    <dgm:cxn modelId="{566DA898-C9D7-41EC-9D31-7A36A9B6419E}" type="presParOf" srcId="{4FA1DC96-40F8-4022-8122-ACBDC43516C8}" destId="{BF7BA712-C005-49E0-81B1-31B865727D6A}" srcOrd="0" destOrd="0" presId="urn:microsoft.com/office/officeart/2005/8/layout/vProcess5"/>
    <dgm:cxn modelId="{8A3FBC32-2D3D-4EDC-A34E-601AE37D02F7}" type="presParOf" srcId="{4FA1DC96-40F8-4022-8122-ACBDC43516C8}" destId="{93D4FEE3-DF69-4451-B435-F0F62F953E65}" srcOrd="1" destOrd="0" presId="urn:microsoft.com/office/officeart/2005/8/layout/vProcess5"/>
    <dgm:cxn modelId="{4A376AD6-FFB3-4DC8-895C-E38B81181AAE}" type="presParOf" srcId="{4FA1DC96-40F8-4022-8122-ACBDC43516C8}" destId="{F78E2A35-413A-436E-B4FD-D499DEFCC5F0}" srcOrd="2" destOrd="0" presId="urn:microsoft.com/office/officeart/2005/8/layout/vProcess5"/>
    <dgm:cxn modelId="{BAB88156-A47A-48AB-97CB-F455DA086050}" type="presParOf" srcId="{4FA1DC96-40F8-4022-8122-ACBDC43516C8}" destId="{F477B328-9816-49B6-8DE0-613D1BA3F4FB}" srcOrd="3" destOrd="0" presId="urn:microsoft.com/office/officeart/2005/8/layout/vProcess5"/>
    <dgm:cxn modelId="{43CAF6F8-B571-45E5-A909-8602E9D144CA}" type="presParOf" srcId="{4FA1DC96-40F8-4022-8122-ACBDC43516C8}" destId="{B729AD51-176A-4090-AB6C-B35AEFD4E83E}" srcOrd="4" destOrd="0" presId="urn:microsoft.com/office/officeart/2005/8/layout/vProcess5"/>
    <dgm:cxn modelId="{B697BFF9-4528-4CB1-A52A-5DCEECB33FBC}" type="presParOf" srcId="{4FA1DC96-40F8-4022-8122-ACBDC43516C8}" destId="{4DA76D28-C147-4983-A479-BB7692D7B89F}" srcOrd="5" destOrd="0" presId="urn:microsoft.com/office/officeart/2005/8/layout/vProcess5"/>
    <dgm:cxn modelId="{DA77F73C-0764-4181-8E12-DD5515596526}" type="presParOf" srcId="{4FA1DC96-40F8-4022-8122-ACBDC43516C8}" destId="{B30B573C-31CB-4E2B-BC98-CF175726B98C}" srcOrd="6" destOrd="0" presId="urn:microsoft.com/office/officeart/2005/8/layout/vProcess5"/>
    <dgm:cxn modelId="{DCF13F71-BC54-4CE1-ACB5-3846F7853CFD}" type="presParOf" srcId="{4FA1DC96-40F8-4022-8122-ACBDC43516C8}" destId="{E27F3CF1-38D2-4DC7-8B5D-AF698DC55FF8}" srcOrd="7" destOrd="0" presId="urn:microsoft.com/office/officeart/2005/8/layout/vProcess5"/>
    <dgm:cxn modelId="{6B65D1C2-533B-41A5-9338-D077BDF716E3}" type="presParOf" srcId="{4FA1DC96-40F8-4022-8122-ACBDC43516C8}" destId="{581FC768-B33C-485D-A4AA-2AA0A6B7BB13}"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8A3DB7A-0268-4AFA-B7E1-9983187B80A1}" type="doc">
      <dgm:prSet loTypeId="urn:microsoft.com/office/officeart/2005/8/layout/vProcess5" loCatId="process" qsTypeId="urn:microsoft.com/office/officeart/2005/8/quickstyle/simple3" qsCatId="simple" csTypeId="urn:microsoft.com/office/officeart/2005/8/colors/colorful2" csCatId="colorful" phldr="1"/>
      <dgm:spPr/>
      <dgm:t>
        <a:bodyPr/>
        <a:lstStyle/>
        <a:p>
          <a:endParaRPr lang="en-US"/>
        </a:p>
      </dgm:t>
    </dgm:pt>
    <dgm:pt modelId="{A528539E-1BFF-4BF6-A17C-439AA301AC01}">
      <dgm:prSet phldrT="[Text]" custT="1"/>
      <dgm:spPr/>
      <dgm:t>
        <a:bodyPr/>
        <a:lstStyle/>
        <a:p>
          <a:r>
            <a:rPr lang="en-US" sz="2000" dirty="0" smtClean="0"/>
            <a:t>1. Determine the # of FFs needed to support the counting sequence’s highest #. </a:t>
          </a:r>
          <a:endParaRPr lang="en-US" sz="2000" dirty="0"/>
        </a:p>
      </dgm:t>
    </dgm:pt>
    <dgm:pt modelId="{B230EB6E-28D1-4312-9D97-5EA70358C7A4}" type="parTrans" cxnId="{927F0FC7-A407-454C-93CB-59FB946989EB}">
      <dgm:prSet/>
      <dgm:spPr/>
      <dgm:t>
        <a:bodyPr/>
        <a:lstStyle/>
        <a:p>
          <a:endParaRPr lang="en-US" sz="2000"/>
        </a:p>
      </dgm:t>
    </dgm:pt>
    <dgm:pt modelId="{55717F62-6E26-4D1A-A116-6BB25972D359}" type="sibTrans" cxnId="{927F0FC7-A407-454C-93CB-59FB946989EB}">
      <dgm:prSet custT="1"/>
      <dgm:spPr/>
      <dgm:t>
        <a:bodyPr/>
        <a:lstStyle/>
        <a:p>
          <a:endParaRPr lang="en-US" sz="2000"/>
        </a:p>
      </dgm:t>
    </dgm:pt>
    <dgm:pt modelId="{43CBCB62-BACB-4F89-8902-F3F158FF8CD0}">
      <dgm:prSet custT="1"/>
      <dgm:spPr/>
      <dgm:t>
        <a:bodyPr/>
        <a:lstStyle/>
        <a:p>
          <a:r>
            <a:rPr lang="en-US" sz="2000" dirty="0" smtClean="0"/>
            <a:t>2. Build a State Transition Diagram.  Be sure to include all states. </a:t>
          </a:r>
          <a:endParaRPr lang="en-US" sz="2000" dirty="0"/>
        </a:p>
      </dgm:t>
    </dgm:pt>
    <dgm:pt modelId="{E92C68F9-EB7C-4EA8-812D-C5A11E57874A}" type="parTrans" cxnId="{6B24420B-F4D2-48E9-97AC-DDAF8ACC1925}">
      <dgm:prSet/>
      <dgm:spPr/>
      <dgm:t>
        <a:bodyPr/>
        <a:lstStyle/>
        <a:p>
          <a:endParaRPr lang="en-US" sz="2000"/>
        </a:p>
      </dgm:t>
    </dgm:pt>
    <dgm:pt modelId="{842630EC-C2DF-4180-9BF8-3744138499D3}" type="sibTrans" cxnId="{6B24420B-F4D2-48E9-97AC-DDAF8ACC1925}">
      <dgm:prSet custT="1"/>
      <dgm:spPr/>
      <dgm:t>
        <a:bodyPr/>
        <a:lstStyle/>
        <a:p>
          <a:endParaRPr lang="en-US" sz="2000"/>
        </a:p>
      </dgm:t>
    </dgm:pt>
    <dgm:pt modelId="{06B14DFC-C984-4EA5-BA3A-58D0E9216871}">
      <dgm:prSet custT="1"/>
      <dgm:spPr/>
      <dgm:t>
        <a:bodyPr/>
        <a:lstStyle/>
        <a:p>
          <a:r>
            <a:rPr lang="en-US" sz="2000" dirty="0" smtClean="0"/>
            <a:t>3. Build a State/Excitation Truth Table. </a:t>
          </a:r>
          <a:endParaRPr lang="en-US" sz="2000" dirty="0"/>
        </a:p>
      </dgm:t>
    </dgm:pt>
    <dgm:pt modelId="{047A34C0-4495-4FCF-B614-9E3854A52F27}" type="parTrans" cxnId="{1C764D93-181B-4C64-8BC5-C8BB48074C24}">
      <dgm:prSet/>
      <dgm:spPr/>
      <dgm:t>
        <a:bodyPr/>
        <a:lstStyle/>
        <a:p>
          <a:endParaRPr lang="en-US" sz="2000"/>
        </a:p>
      </dgm:t>
    </dgm:pt>
    <dgm:pt modelId="{ACE96A17-7CC4-4756-B2F1-76FC6028BC59}" type="sibTrans" cxnId="{1C764D93-181B-4C64-8BC5-C8BB48074C24}">
      <dgm:prSet custT="1"/>
      <dgm:spPr/>
      <dgm:t>
        <a:bodyPr/>
        <a:lstStyle/>
        <a:p>
          <a:endParaRPr lang="en-US" sz="2000"/>
        </a:p>
      </dgm:t>
    </dgm:pt>
    <dgm:pt modelId="{5EF3B0B7-5360-4261-B7FA-6A649E84C65C}">
      <dgm:prSet custT="1"/>
      <dgm:spPr/>
      <dgm:t>
        <a:bodyPr/>
        <a:lstStyle/>
        <a:p>
          <a:r>
            <a:rPr lang="en-US" sz="2000" dirty="0" smtClean="0"/>
            <a:t>4. Simplify expressions for J and K inputs for each F/F on K-Maps. </a:t>
          </a:r>
          <a:endParaRPr lang="en-US" sz="2000" dirty="0"/>
        </a:p>
      </dgm:t>
    </dgm:pt>
    <dgm:pt modelId="{485FF2ED-0D9F-45C3-BFE5-3A2B4CA49830}" type="parTrans" cxnId="{61007EB0-C915-4353-BB65-FC70CED2BD75}">
      <dgm:prSet/>
      <dgm:spPr/>
      <dgm:t>
        <a:bodyPr/>
        <a:lstStyle/>
        <a:p>
          <a:endParaRPr lang="en-US" sz="2000"/>
        </a:p>
      </dgm:t>
    </dgm:pt>
    <dgm:pt modelId="{A728008D-3A79-42A7-9EBB-1C65771320CA}" type="sibTrans" cxnId="{61007EB0-C915-4353-BB65-FC70CED2BD75}">
      <dgm:prSet custT="1"/>
      <dgm:spPr/>
      <dgm:t>
        <a:bodyPr/>
        <a:lstStyle/>
        <a:p>
          <a:endParaRPr lang="en-US" sz="2000"/>
        </a:p>
      </dgm:t>
    </dgm:pt>
    <dgm:pt modelId="{81FA3B1E-45EF-42D9-B140-317C2C61E103}">
      <dgm:prSet custT="1"/>
      <dgm:spPr/>
      <dgm:t>
        <a:bodyPr/>
        <a:lstStyle/>
        <a:p>
          <a:r>
            <a:rPr lang="en-US" sz="2000" dirty="0" smtClean="0"/>
            <a:t>5. Implement the Synchronous Counter/State Machine Circuit</a:t>
          </a:r>
          <a:r>
            <a:rPr lang="en-US" sz="2000" smtClean="0"/>
            <a:t>. . </a:t>
          </a:r>
          <a:endParaRPr lang="en-US" sz="2000" dirty="0"/>
        </a:p>
      </dgm:t>
    </dgm:pt>
    <dgm:pt modelId="{7BBA45BB-0C55-47C0-B1D3-4CB240D1657C}" type="parTrans" cxnId="{703D9DF5-891A-4125-8481-8251D405C4CF}">
      <dgm:prSet/>
      <dgm:spPr/>
      <dgm:t>
        <a:bodyPr/>
        <a:lstStyle/>
        <a:p>
          <a:endParaRPr lang="en-US" sz="2000"/>
        </a:p>
      </dgm:t>
    </dgm:pt>
    <dgm:pt modelId="{CFFB7178-E741-4FEE-961F-B0DC5D515442}" type="sibTrans" cxnId="{703D9DF5-891A-4125-8481-8251D405C4CF}">
      <dgm:prSet/>
      <dgm:spPr/>
      <dgm:t>
        <a:bodyPr/>
        <a:lstStyle/>
        <a:p>
          <a:endParaRPr lang="en-US" sz="2000"/>
        </a:p>
      </dgm:t>
    </dgm:pt>
    <dgm:pt modelId="{A712824A-6860-4EEE-9882-8EB5136D7D64}" type="pres">
      <dgm:prSet presAssocID="{68A3DB7A-0268-4AFA-B7E1-9983187B80A1}" presName="outerComposite" presStyleCnt="0">
        <dgm:presLayoutVars>
          <dgm:chMax val="5"/>
          <dgm:dir/>
          <dgm:resizeHandles val="exact"/>
        </dgm:presLayoutVars>
      </dgm:prSet>
      <dgm:spPr/>
      <dgm:t>
        <a:bodyPr/>
        <a:lstStyle/>
        <a:p>
          <a:endParaRPr lang="en-US"/>
        </a:p>
      </dgm:t>
    </dgm:pt>
    <dgm:pt modelId="{0EACFC1E-0091-439A-93BB-B70289AF4DA4}" type="pres">
      <dgm:prSet presAssocID="{68A3DB7A-0268-4AFA-B7E1-9983187B80A1}" presName="dummyMaxCanvas" presStyleCnt="0">
        <dgm:presLayoutVars/>
      </dgm:prSet>
      <dgm:spPr/>
    </dgm:pt>
    <dgm:pt modelId="{F176E33F-7D29-486C-A454-F064CB992E27}" type="pres">
      <dgm:prSet presAssocID="{68A3DB7A-0268-4AFA-B7E1-9983187B80A1}" presName="FiveNodes_1" presStyleLbl="node1" presStyleIdx="0" presStyleCnt="5">
        <dgm:presLayoutVars>
          <dgm:bulletEnabled val="1"/>
        </dgm:presLayoutVars>
      </dgm:prSet>
      <dgm:spPr/>
      <dgm:t>
        <a:bodyPr/>
        <a:lstStyle/>
        <a:p>
          <a:endParaRPr lang="en-US"/>
        </a:p>
      </dgm:t>
    </dgm:pt>
    <dgm:pt modelId="{625EAFFB-F053-4400-ABAF-99F9C13840B7}" type="pres">
      <dgm:prSet presAssocID="{68A3DB7A-0268-4AFA-B7E1-9983187B80A1}" presName="FiveNodes_2" presStyleLbl="node1" presStyleIdx="1" presStyleCnt="5">
        <dgm:presLayoutVars>
          <dgm:bulletEnabled val="1"/>
        </dgm:presLayoutVars>
      </dgm:prSet>
      <dgm:spPr/>
      <dgm:t>
        <a:bodyPr/>
        <a:lstStyle/>
        <a:p>
          <a:endParaRPr lang="en-US"/>
        </a:p>
      </dgm:t>
    </dgm:pt>
    <dgm:pt modelId="{123B58D0-FBF7-4DA9-A260-978481D48903}" type="pres">
      <dgm:prSet presAssocID="{68A3DB7A-0268-4AFA-B7E1-9983187B80A1}" presName="FiveNodes_3" presStyleLbl="node1" presStyleIdx="2" presStyleCnt="5">
        <dgm:presLayoutVars>
          <dgm:bulletEnabled val="1"/>
        </dgm:presLayoutVars>
      </dgm:prSet>
      <dgm:spPr/>
      <dgm:t>
        <a:bodyPr/>
        <a:lstStyle/>
        <a:p>
          <a:endParaRPr lang="en-US"/>
        </a:p>
      </dgm:t>
    </dgm:pt>
    <dgm:pt modelId="{B27A7268-A957-48E7-A031-5158057BC657}" type="pres">
      <dgm:prSet presAssocID="{68A3DB7A-0268-4AFA-B7E1-9983187B80A1}" presName="FiveNodes_4" presStyleLbl="node1" presStyleIdx="3" presStyleCnt="5">
        <dgm:presLayoutVars>
          <dgm:bulletEnabled val="1"/>
        </dgm:presLayoutVars>
      </dgm:prSet>
      <dgm:spPr/>
      <dgm:t>
        <a:bodyPr/>
        <a:lstStyle/>
        <a:p>
          <a:endParaRPr lang="en-US"/>
        </a:p>
      </dgm:t>
    </dgm:pt>
    <dgm:pt modelId="{6722F2FB-B2CF-435F-83A7-93EDE706C297}" type="pres">
      <dgm:prSet presAssocID="{68A3DB7A-0268-4AFA-B7E1-9983187B80A1}" presName="FiveNodes_5" presStyleLbl="node1" presStyleIdx="4" presStyleCnt="5">
        <dgm:presLayoutVars>
          <dgm:bulletEnabled val="1"/>
        </dgm:presLayoutVars>
      </dgm:prSet>
      <dgm:spPr/>
      <dgm:t>
        <a:bodyPr/>
        <a:lstStyle/>
        <a:p>
          <a:endParaRPr lang="en-US"/>
        </a:p>
      </dgm:t>
    </dgm:pt>
    <dgm:pt modelId="{9518E15D-B44F-468F-8F6D-382A427E41D6}" type="pres">
      <dgm:prSet presAssocID="{68A3DB7A-0268-4AFA-B7E1-9983187B80A1}" presName="FiveConn_1-2" presStyleLbl="fgAccFollowNode1" presStyleIdx="0" presStyleCnt="4">
        <dgm:presLayoutVars>
          <dgm:bulletEnabled val="1"/>
        </dgm:presLayoutVars>
      </dgm:prSet>
      <dgm:spPr/>
      <dgm:t>
        <a:bodyPr/>
        <a:lstStyle/>
        <a:p>
          <a:endParaRPr lang="en-US"/>
        </a:p>
      </dgm:t>
    </dgm:pt>
    <dgm:pt modelId="{F43AF006-42BC-480D-80FC-043B3579E3B0}" type="pres">
      <dgm:prSet presAssocID="{68A3DB7A-0268-4AFA-B7E1-9983187B80A1}" presName="FiveConn_2-3" presStyleLbl="fgAccFollowNode1" presStyleIdx="1" presStyleCnt="4">
        <dgm:presLayoutVars>
          <dgm:bulletEnabled val="1"/>
        </dgm:presLayoutVars>
      </dgm:prSet>
      <dgm:spPr/>
      <dgm:t>
        <a:bodyPr/>
        <a:lstStyle/>
        <a:p>
          <a:endParaRPr lang="en-US"/>
        </a:p>
      </dgm:t>
    </dgm:pt>
    <dgm:pt modelId="{4FD3B783-CF49-44C5-8049-BB55386AE333}" type="pres">
      <dgm:prSet presAssocID="{68A3DB7A-0268-4AFA-B7E1-9983187B80A1}" presName="FiveConn_3-4" presStyleLbl="fgAccFollowNode1" presStyleIdx="2" presStyleCnt="4">
        <dgm:presLayoutVars>
          <dgm:bulletEnabled val="1"/>
        </dgm:presLayoutVars>
      </dgm:prSet>
      <dgm:spPr/>
      <dgm:t>
        <a:bodyPr/>
        <a:lstStyle/>
        <a:p>
          <a:endParaRPr lang="en-US"/>
        </a:p>
      </dgm:t>
    </dgm:pt>
    <dgm:pt modelId="{8D1B3AE5-7EF2-4BCB-8382-1DD60E5A856F}" type="pres">
      <dgm:prSet presAssocID="{68A3DB7A-0268-4AFA-B7E1-9983187B80A1}" presName="FiveConn_4-5" presStyleLbl="fgAccFollowNode1" presStyleIdx="3" presStyleCnt="4">
        <dgm:presLayoutVars>
          <dgm:bulletEnabled val="1"/>
        </dgm:presLayoutVars>
      </dgm:prSet>
      <dgm:spPr/>
      <dgm:t>
        <a:bodyPr/>
        <a:lstStyle/>
        <a:p>
          <a:endParaRPr lang="en-US"/>
        </a:p>
      </dgm:t>
    </dgm:pt>
    <dgm:pt modelId="{CA1BFFA6-1166-4809-A116-8845D0810B6D}" type="pres">
      <dgm:prSet presAssocID="{68A3DB7A-0268-4AFA-B7E1-9983187B80A1}" presName="FiveNodes_1_text" presStyleLbl="node1" presStyleIdx="4" presStyleCnt="5">
        <dgm:presLayoutVars>
          <dgm:bulletEnabled val="1"/>
        </dgm:presLayoutVars>
      </dgm:prSet>
      <dgm:spPr/>
      <dgm:t>
        <a:bodyPr/>
        <a:lstStyle/>
        <a:p>
          <a:endParaRPr lang="en-US"/>
        </a:p>
      </dgm:t>
    </dgm:pt>
    <dgm:pt modelId="{73DCC9E1-3111-4794-83DC-41BD450E9C58}" type="pres">
      <dgm:prSet presAssocID="{68A3DB7A-0268-4AFA-B7E1-9983187B80A1}" presName="FiveNodes_2_text" presStyleLbl="node1" presStyleIdx="4" presStyleCnt="5">
        <dgm:presLayoutVars>
          <dgm:bulletEnabled val="1"/>
        </dgm:presLayoutVars>
      </dgm:prSet>
      <dgm:spPr/>
      <dgm:t>
        <a:bodyPr/>
        <a:lstStyle/>
        <a:p>
          <a:endParaRPr lang="en-US"/>
        </a:p>
      </dgm:t>
    </dgm:pt>
    <dgm:pt modelId="{6E44CEC5-9BF7-4973-8F63-F027BD5685F1}" type="pres">
      <dgm:prSet presAssocID="{68A3DB7A-0268-4AFA-B7E1-9983187B80A1}" presName="FiveNodes_3_text" presStyleLbl="node1" presStyleIdx="4" presStyleCnt="5">
        <dgm:presLayoutVars>
          <dgm:bulletEnabled val="1"/>
        </dgm:presLayoutVars>
      </dgm:prSet>
      <dgm:spPr/>
      <dgm:t>
        <a:bodyPr/>
        <a:lstStyle/>
        <a:p>
          <a:endParaRPr lang="en-US"/>
        </a:p>
      </dgm:t>
    </dgm:pt>
    <dgm:pt modelId="{03530DED-172F-409E-97A8-96FAB959A1A7}" type="pres">
      <dgm:prSet presAssocID="{68A3DB7A-0268-4AFA-B7E1-9983187B80A1}" presName="FiveNodes_4_text" presStyleLbl="node1" presStyleIdx="4" presStyleCnt="5">
        <dgm:presLayoutVars>
          <dgm:bulletEnabled val="1"/>
        </dgm:presLayoutVars>
      </dgm:prSet>
      <dgm:spPr/>
      <dgm:t>
        <a:bodyPr/>
        <a:lstStyle/>
        <a:p>
          <a:endParaRPr lang="en-US"/>
        </a:p>
      </dgm:t>
    </dgm:pt>
    <dgm:pt modelId="{AC51B069-5254-43FF-834D-E8BA86D04928}" type="pres">
      <dgm:prSet presAssocID="{68A3DB7A-0268-4AFA-B7E1-9983187B80A1}" presName="FiveNodes_5_text" presStyleLbl="node1" presStyleIdx="4" presStyleCnt="5">
        <dgm:presLayoutVars>
          <dgm:bulletEnabled val="1"/>
        </dgm:presLayoutVars>
      </dgm:prSet>
      <dgm:spPr/>
      <dgm:t>
        <a:bodyPr/>
        <a:lstStyle/>
        <a:p>
          <a:endParaRPr lang="en-US"/>
        </a:p>
      </dgm:t>
    </dgm:pt>
  </dgm:ptLst>
  <dgm:cxnLst>
    <dgm:cxn modelId="{87D544EC-3280-4C5C-80A2-24DFCB9D8E39}" type="presOf" srcId="{43CBCB62-BACB-4F89-8902-F3F158FF8CD0}" destId="{73DCC9E1-3111-4794-83DC-41BD450E9C58}" srcOrd="1" destOrd="0" presId="urn:microsoft.com/office/officeart/2005/8/layout/vProcess5"/>
    <dgm:cxn modelId="{A42AB0FA-9FE3-495A-8D60-D03D90DA9347}" type="presOf" srcId="{5EF3B0B7-5360-4261-B7FA-6A649E84C65C}" destId="{B27A7268-A957-48E7-A031-5158057BC657}" srcOrd="0" destOrd="0" presId="urn:microsoft.com/office/officeart/2005/8/layout/vProcess5"/>
    <dgm:cxn modelId="{6FE5E07A-17B0-4276-969F-056DA8491447}" type="presOf" srcId="{842630EC-C2DF-4180-9BF8-3744138499D3}" destId="{F43AF006-42BC-480D-80FC-043B3579E3B0}" srcOrd="0" destOrd="0" presId="urn:microsoft.com/office/officeart/2005/8/layout/vProcess5"/>
    <dgm:cxn modelId="{61007EB0-C915-4353-BB65-FC70CED2BD75}" srcId="{68A3DB7A-0268-4AFA-B7E1-9983187B80A1}" destId="{5EF3B0B7-5360-4261-B7FA-6A649E84C65C}" srcOrd="3" destOrd="0" parTransId="{485FF2ED-0D9F-45C3-BFE5-3A2B4CA49830}" sibTransId="{A728008D-3A79-42A7-9EBB-1C65771320CA}"/>
    <dgm:cxn modelId="{703D9DF5-891A-4125-8481-8251D405C4CF}" srcId="{68A3DB7A-0268-4AFA-B7E1-9983187B80A1}" destId="{81FA3B1E-45EF-42D9-B140-317C2C61E103}" srcOrd="4" destOrd="0" parTransId="{7BBA45BB-0C55-47C0-B1D3-4CB240D1657C}" sibTransId="{CFFB7178-E741-4FEE-961F-B0DC5D515442}"/>
    <dgm:cxn modelId="{66E5F25E-EEE9-4F5E-84C0-B06D46CF649A}" type="presOf" srcId="{81FA3B1E-45EF-42D9-B140-317C2C61E103}" destId="{6722F2FB-B2CF-435F-83A7-93EDE706C297}" srcOrd="0" destOrd="0" presId="urn:microsoft.com/office/officeart/2005/8/layout/vProcess5"/>
    <dgm:cxn modelId="{E05351D6-D63C-4848-B2D1-98E06010E9E7}" type="presOf" srcId="{5EF3B0B7-5360-4261-B7FA-6A649E84C65C}" destId="{03530DED-172F-409E-97A8-96FAB959A1A7}" srcOrd="1" destOrd="0" presId="urn:microsoft.com/office/officeart/2005/8/layout/vProcess5"/>
    <dgm:cxn modelId="{24151FC2-9BED-4972-A3D3-2820207CD71B}" type="presOf" srcId="{06B14DFC-C984-4EA5-BA3A-58D0E9216871}" destId="{6E44CEC5-9BF7-4973-8F63-F027BD5685F1}" srcOrd="1" destOrd="0" presId="urn:microsoft.com/office/officeart/2005/8/layout/vProcess5"/>
    <dgm:cxn modelId="{2358E209-2D5C-42AD-B721-2F6678836862}" type="presOf" srcId="{55717F62-6E26-4D1A-A116-6BB25972D359}" destId="{9518E15D-B44F-468F-8F6D-382A427E41D6}" srcOrd="0" destOrd="0" presId="urn:microsoft.com/office/officeart/2005/8/layout/vProcess5"/>
    <dgm:cxn modelId="{706A9437-2990-43A3-9420-4E266E5EC15D}" type="presOf" srcId="{06B14DFC-C984-4EA5-BA3A-58D0E9216871}" destId="{123B58D0-FBF7-4DA9-A260-978481D48903}" srcOrd="0" destOrd="0" presId="urn:microsoft.com/office/officeart/2005/8/layout/vProcess5"/>
    <dgm:cxn modelId="{58EEA53D-AA2F-4AE9-A07D-F54E6BC96272}" type="presOf" srcId="{A528539E-1BFF-4BF6-A17C-439AA301AC01}" destId="{CA1BFFA6-1166-4809-A116-8845D0810B6D}" srcOrd="1" destOrd="0" presId="urn:microsoft.com/office/officeart/2005/8/layout/vProcess5"/>
    <dgm:cxn modelId="{AF72BC8D-9335-48DE-892B-E38FC8F05693}" type="presOf" srcId="{ACE96A17-7CC4-4756-B2F1-76FC6028BC59}" destId="{4FD3B783-CF49-44C5-8049-BB55386AE333}" srcOrd="0" destOrd="0" presId="urn:microsoft.com/office/officeart/2005/8/layout/vProcess5"/>
    <dgm:cxn modelId="{927F0FC7-A407-454C-93CB-59FB946989EB}" srcId="{68A3DB7A-0268-4AFA-B7E1-9983187B80A1}" destId="{A528539E-1BFF-4BF6-A17C-439AA301AC01}" srcOrd="0" destOrd="0" parTransId="{B230EB6E-28D1-4312-9D97-5EA70358C7A4}" sibTransId="{55717F62-6E26-4D1A-A116-6BB25972D359}"/>
    <dgm:cxn modelId="{1C764D93-181B-4C64-8BC5-C8BB48074C24}" srcId="{68A3DB7A-0268-4AFA-B7E1-9983187B80A1}" destId="{06B14DFC-C984-4EA5-BA3A-58D0E9216871}" srcOrd="2" destOrd="0" parTransId="{047A34C0-4495-4FCF-B614-9E3854A52F27}" sibTransId="{ACE96A17-7CC4-4756-B2F1-76FC6028BC59}"/>
    <dgm:cxn modelId="{6B24420B-F4D2-48E9-97AC-DDAF8ACC1925}" srcId="{68A3DB7A-0268-4AFA-B7E1-9983187B80A1}" destId="{43CBCB62-BACB-4F89-8902-F3F158FF8CD0}" srcOrd="1" destOrd="0" parTransId="{E92C68F9-EB7C-4EA8-812D-C5A11E57874A}" sibTransId="{842630EC-C2DF-4180-9BF8-3744138499D3}"/>
    <dgm:cxn modelId="{2B28D222-3778-4CDD-8E8E-ABE19AFEC8EB}" type="presOf" srcId="{68A3DB7A-0268-4AFA-B7E1-9983187B80A1}" destId="{A712824A-6860-4EEE-9882-8EB5136D7D64}" srcOrd="0" destOrd="0" presId="urn:microsoft.com/office/officeart/2005/8/layout/vProcess5"/>
    <dgm:cxn modelId="{97A00A95-780B-4B0E-8F64-DBB6A0E55725}" type="presOf" srcId="{A528539E-1BFF-4BF6-A17C-439AA301AC01}" destId="{F176E33F-7D29-486C-A454-F064CB992E27}" srcOrd="0" destOrd="0" presId="urn:microsoft.com/office/officeart/2005/8/layout/vProcess5"/>
    <dgm:cxn modelId="{170FDF04-E597-46F1-922C-72CBFB18E1A2}" type="presOf" srcId="{81FA3B1E-45EF-42D9-B140-317C2C61E103}" destId="{AC51B069-5254-43FF-834D-E8BA86D04928}" srcOrd="1" destOrd="0" presId="urn:microsoft.com/office/officeart/2005/8/layout/vProcess5"/>
    <dgm:cxn modelId="{5D01D581-A5A0-4949-9C2A-8DC4E82FE2E2}" type="presOf" srcId="{43CBCB62-BACB-4F89-8902-F3F158FF8CD0}" destId="{625EAFFB-F053-4400-ABAF-99F9C13840B7}" srcOrd="0" destOrd="0" presId="urn:microsoft.com/office/officeart/2005/8/layout/vProcess5"/>
    <dgm:cxn modelId="{367B0829-EDF2-4269-A80B-173E0F34FB40}" type="presOf" srcId="{A728008D-3A79-42A7-9EBB-1C65771320CA}" destId="{8D1B3AE5-7EF2-4BCB-8382-1DD60E5A856F}" srcOrd="0" destOrd="0" presId="urn:microsoft.com/office/officeart/2005/8/layout/vProcess5"/>
    <dgm:cxn modelId="{C29B08E6-E5B2-473F-8A76-770928779E2C}" type="presParOf" srcId="{A712824A-6860-4EEE-9882-8EB5136D7D64}" destId="{0EACFC1E-0091-439A-93BB-B70289AF4DA4}" srcOrd="0" destOrd="0" presId="urn:microsoft.com/office/officeart/2005/8/layout/vProcess5"/>
    <dgm:cxn modelId="{058E341A-E0C3-459E-A90B-6093A41EE75C}" type="presParOf" srcId="{A712824A-6860-4EEE-9882-8EB5136D7D64}" destId="{F176E33F-7D29-486C-A454-F064CB992E27}" srcOrd="1" destOrd="0" presId="urn:microsoft.com/office/officeart/2005/8/layout/vProcess5"/>
    <dgm:cxn modelId="{AB764933-DAF2-4B24-BBA4-A14D03A97049}" type="presParOf" srcId="{A712824A-6860-4EEE-9882-8EB5136D7D64}" destId="{625EAFFB-F053-4400-ABAF-99F9C13840B7}" srcOrd="2" destOrd="0" presId="urn:microsoft.com/office/officeart/2005/8/layout/vProcess5"/>
    <dgm:cxn modelId="{80C124A6-22CA-40F3-95EC-6F56BF535114}" type="presParOf" srcId="{A712824A-6860-4EEE-9882-8EB5136D7D64}" destId="{123B58D0-FBF7-4DA9-A260-978481D48903}" srcOrd="3" destOrd="0" presId="urn:microsoft.com/office/officeart/2005/8/layout/vProcess5"/>
    <dgm:cxn modelId="{AD920E42-D206-456D-8EC0-B5F609AE29A6}" type="presParOf" srcId="{A712824A-6860-4EEE-9882-8EB5136D7D64}" destId="{B27A7268-A957-48E7-A031-5158057BC657}" srcOrd="4" destOrd="0" presId="urn:microsoft.com/office/officeart/2005/8/layout/vProcess5"/>
    <dgm:cxn modelId="{95A0C9BF-37DF-497C-BFEE-C9E2079F4BA5}" type="presParOf" srcId="{A712824A-6860-4EEE-9882-8EB5136D7D64}" destId="{6722F2FB-B2CF-435F-83A7-93EDE706C297}" srcOrd="5" destOrd="0" presId="urn:microsoft.com/office/officeart/2005/8/layout/vProcess5"/>
    <dgm:cxn modelId="{B9D36812-4063-4161-A0DA-289B0626D322}" type="presParOf" srcId="{A712824A-6860-4EEE-9882-8EB5136D7D64}" destId="{9518E15D-B44F-468F-8F6D-382A427E41D6}" srcOrd="6" destOrd="0" presId="urn:microsoft.com/office/officeart/2005/8/layout/vProcess5"/>
    <dgm:cxn modelId="{B005437D-85D3-4C07-A302-F87A3156034F}" type="presParOf" srcId="{A712824A-6860-4EEE-9882-8EB5136D7D64}" destId="{F43AF006-42BC-480D-80FC-043B3579E3B0}" srcOrd="7" destOrd="0" presId="urn:microsoft.com/office/officeart/2005/8/layout/vProcess5"/>
    <dgm:cxn modelId="{23CA5E95-F0AA-4A43-B72C-115204635931}" type="presParOf" srcId="{A712824A-6860-4EEE-9882-8EB5136D7D64}" destId="{4FD3B783-CF49-44C5-8049-BB55386AE333}" srcOrd="8" destOrd="0" presId="urn:microsoft.com/office/officeart/2005/8/layout/vProcess5"/>
    <dgm:cxn modelId="{5817A9B0-201E-4B46-927C-8ABADFD4FB0C}" type="presParOf" srcId="{A712824A-6860-4EEE-9882-8EB5136D7D64}" destId="{8D1B3AE5-7EF2-4BCB-8382-1DD60E5A856F}" srcOrd="9" destOrd="0" presId="urn:microsoft.com/office/officeart/2005/8/layout/vProcess5"/>
    <dgm:cxn modelId="{AB771480-521B-4FD1-97ED-2106484704BD}" type="presParOf" srcId="{A712824A-6860-4EEE-9882-8EB5136D7D64}" destId="{CA1BFFA6-1166-4809-A116-8845D0810B6D}" srcOrd="10" destOrd="0" presId="urn:microsoft.com/office/officeart/2005/8/layout/vProcess5"/>
    <dgm:cxn modelId="{8C36E775-9E09-44B8-8DD6-C83147B5F1A2}" type="presParOf" srcId="{A712824A-6860-4EEE-9882-8EB5136D7D64}" destId="{73DCC9E1-3111-4794-83DC-41BD450E9C58}" srcOrd="11" destOrd="0" presId="urn:microsoft.com/office/officeart/2005/8/layout/vProcess5"/>
    <dgm:cxn modelId="{B95F0771-F8EB-491C-A433-184DDA1469D1}" type="presParOf" srcId="{A712824A-6860-4EEE-9882-8EB5136D7D64}" destId="{6E44CEC5-9BF7-4973-8F63-F027BD5685F1}" srcOrd="12" destOrd="0" presId="urn:microsoft.com/office/officeart/2005/8/layout/vProcess5"/>
    <dgm:cxn modelId="{F9447355-B7F1-41C4-86E9-F4B056B93666}" type="presParOf" srcId="{A712824A-6860-4EEE-9882-8EB5136D7D64}" destId="{03530DED-172F-409E-97A8-96FAB959A1A7}" srcOrd="13" destOrd="0" presId="urn:microsoft.com/office/officeart/2005/8/layout/vProcess5"/>
    <dgm:cxn modelId="{42E6DB26-700D-4CE2-A019-91FD9A75AFBF}" type="presParOf" srcId="{A712824A-6860-4EEE-9882-8EB5136D7D64}" destId="{AC51B069-5254-43FF-834D-E8BA86D04928}"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33C9AB-9615-4971-8555-3F6CC8A443C8}">
      <dsp:nvSpPr>
        <dsp:cNvPr id="0" name=""/>
        <dsp:cNvSpPr/>
      </dsp:nvSpPr>
      <dsp:spPr>
        <a:xfrm>
          <a:off x="222209" y="720463"/>
          <a:ext cx="4068564" cy="47865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7E41B8-8196-48CC-B2E7-2E2E4C77649D}">
      <dsp:nvSpPr>
        <dsp:cNvPr id="0" name=""/>
        <dsp:cNvSpPr/>
      </dsp:nvSpPr>
      <dsp:spPr>
        <a:xfrm>
          <a:off x="222209" y="900226"/>
          <a:ext cx="298891" cy="298891"/>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869356-6B40-4933-8567-53106E54DA29}">
      <dsp:nvSpPr>
        <dsp:cNvPr id="0" name=""/>
        <dsp:cNvSpPr/>
      </dsp:nvSpPr>
      <dsp:spPr>
        <a:xfrm>
          <a:off x="788147" y="649499"/>
          <a:ext cx="3496279" cy="581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40640" rIns="60960" bIns="40640" numCol="1" spcCol="1270" anchor="ctr" anchorCtr="0">
          <a:noAutofit/>
        </a:bodyPr>
        <a:lstStyle/>
        <a:p>
          <a:pPr lvl="0" algn="l" defTabSz="1422400">
            <a:lnSpc>
              <a:spcPct val="90000"/>
            </a:lnSpc>
            <a:spcBef>
              <a:spcPct val="0"/>
            </a:spcBef>
            <a:spcAft>
              <a:spcPct val="35000"/>
            </a:spcAft>
          </a:pPr>
          <a:r>
            <a:rPr lang="en-US" sz="3200" b="0" kern="1200" dirty="0" smtClean="0"/>
            <a:t>1’s complement</a:t>
          </a:r>
          <a:endParaRPr lang="en-US" sz="3200" b="0" kern="1200" dirty="0"/>
        </a:p>
      </dsp:txBody>
      <dsp:txXfrm>
        <a:off x="788147" y="649499"/>
        <a:ext cx="3496279" cy="581062"/>
      </dsp:txXfrm>
    </dsp:sp>
    <dsp:sp modelId="{955AC4F5-6AFF-4716-B941-AFD8F5940C74}">
      <dsp:nvSpPr>
        <dsp:cNvPr id="0" name=""/>
        <dsp:cNvSpPr/>
      </dsp:nvSpPr>
      <dsp:spPr>
        <a:xfrm>
          <a:off x="222209" y="1596933"/>
          <a:ext cx="298884" cy="298884"/>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EE4438-DCAA-47C9-83AB-406AB3BB1F45}">
      <dsp:nvSpPr>
        <dsp:cNvPr id="0" name=""/>
        <dsp:cNvSpPr/>
      </dsp:nvSpPr>
      <dsp:spPr>
        <a:xfrm>
          <a:off x="507009" y="1398025"/>
          <a:ext cx="3783764" cy="69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rtl="0">
            <a:lnSpc>
              <a:spcPct val="90000"/>
            </a:lnSpc>
            <a:spcBef>
              <a:spcPct val="0"/>
            </a:spcBef>
            <a:spcAft>
              <a:spcPct val="35000"/>
            </a:spcAft>
          </a:pPr>
          <a:r>
            <a:rPr lang="en-US" sz="1200" b="0" i="0" u="none" kern="1200" dirty="0" smtClean="0"/>
            <a:t>Simple implementation which uses only NOT gates for each input bit.</a:t>
          </a:r>
          <a:endParaRPr lang="en-US" sz="1200" b="0" kern="1200" dirty="0"/>
        </a:p>
      </dsp:txBody>
      <dsp:txXfrm>
        <a:off x="507009" y="1398025"/>
        <a:ext cx="3783764" cy="696699"/>
      </dsp:txXfrm>
    </dsp:sp>
    <dsp:sp modelId="{32CCB162-4A51-45A6-B2CE-8778346163F7}">
      <dsp:nvSpPr>
        <dsp:cNvPr id="0" name=""/>
        <dsp:cNvSpPr/>
      </dsp:nvSpPr>
      <dsp:spPr>
        <a:xfrm>
          <a:off x="222209" y="2293633"/>
          <a:ext cx="298884" cy="298884"/>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1024E9-7CE6-444D-AE2C-D20CF39B90DA}">
      <dsp:nvSpPr>
        <dsp:cNvPr id="0" name=""/>
        <dsp:cNvSpPr/>
      </dsp:nvSpPr>
      <dsp:spPr>
        <a:xfrm>
          <a:off x="507009" y="2094725"/>
          <a:ext cx="3783764" cy="69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rtl="0">
            <a:lnSpc>
              <a:spcPct val="90000"/>
            </a:lnSpc>
            <a:spcBef>
              <a:spcPct val="0"/>
            </a:spcBef>
            <a:spcAft>
              <a:spcPct val="35000"/>
            </a:spcAft>
          </a:pPr>
          <a:r>
            <a:rPr lang="en-US" sz="1200" b="0" i="0" u="none" kern="1200" dirty="0" smtClean="0"/>
            <a:t>Can be used for signed binary number representation but not suitable as ambiguous representation for number 0.</a:t>
          </a:r>
          <a:endParaRPr lang="en-US" sz="1200" b="0" i="0" u="none" kern="1200" dirty="0"/>
        </a:p>
      </dsp:txBody>
      <dsp:txXfrm>
        <a:off x="507009" y="2094725"/>
        <a:ext cx="3783764" cy="696699"/>
      </dsp:txXfrm>
    </dsp:sp>
    <dsp:sp modelId="{7FC63376-CEBF-468D-B390-12DD1BBC51DA}">
      <dsp:nvSpPr>
        <dsp:cNvPr id="0" name=""/>
        <dsp:cNvSpPr/>
      </dsp:nvSpPr>
      <dsp:spPr>
        <a:xfrm>
          <a:off x="222209" y="2990332"/>
          <a:ext cx="298884" cy="298884"/>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729A4C-BE92-40A1-B748-95062424EB3B}">
      <dsp:nvSpPr>
        <dsp:cNvPr id="0" name=""/>
        <dsp:cNvSpPr/>
      </dsp:nvSpPr>
      <dsp:spPr>
        <a:xfrm>
          <a:off x="507009" y="2791424"/>
          <a:ext cx="3783764" cy="69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rtl="0">
            <a:lnSpc>
              <a:spcPct val="90000"/>
            </a:lnSpc>
            <a:spcBef>
              <a:spcPct val="0"/>
            </a:spcBef>
            <a:spcAft>
              <a:spcPct val="35000"/>
            </a:spcAft>
          </a:pPr>
          <a:r>
            <a:rPr lang="en-US" sz="1200" b="0" i="0" u="none" kern="1200" dirty="0" smtClean="0"/>
            <a:t>0 has two different representation one is -0 (e.g., 1 1111 in five bit register) and second is +0 (e.g., 0 0000 in five bit register).</a:t>
          </a:r>
          <a:endParaRPr lang="en-US" sz="1200" b="0" i="0" u="none" kern="1200" dirty="0"/>
        </a:p>
      </dsp:txBody>
      <dsp:txXfrm>
        <a:off x="507009" y="2791424"/>
        <a:ext cx="3783764" cy="696699"/>
      </dsp:txXfrm>
    </dsp:sp>
    <dsp:sp modelId="{8CD6F070-2144-433A-9750-225DC247895F}">
      <dsp:nvSpPr>
        <dsp:cNvPr id="0" name=""/>
        <dsp:cNvSpPr/>
      </dsp:nvSpPr>
      <dsp:spPr>
        <a:xfrm>
          <a:off x="222209" y="3687031"/>
          <a:ext cx="298884" cy="298884"/>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00AF28-1EE1-432C-A54E-C1381634B697}">
      <dsp:nvSpPr>
        <dsp:cNvPr id="0" name=""/>
        <dsp:cNvSpPr/>
      </dsp:nvSpPr>
      <dsp:spPr>
        <a:xfrm>
          <a:off x="507009" y="3488124"/>
          <a:ext cx="3783764" cy="69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rtl="0">
            <a:lnSpc>
              <a:spcPct val="90000"/>
            </a:lnSpc>
            <a:spcBef>
              <a:spcPct val="0"/>
            </a:spcBef>
            <a:spcAft>
              <a:spcPct val="35000"/>
            </a:spcAft>
          </a:pPr>
          <a:r>
            <a:rPr lang="en-US" sz="1200" b="0" i="0" u="none" kern="1200" dirty="0" smtClean="0"/>
            <a:t>For k bits register, positive largest number that can be stored is (2</a:t>
          </a:r>
          <a:r>
            <a:rPr lang="en-US" sz="1200" b="0" i="0" u="none" kern="1200" baseline="30000" dirty="0" smtClean="0"/>
            <a:t>(k-1)</a:t>
          </a:r>
          <a:r>
            <a:rPr lang="en-US" sz="1200" b="0" i="0" u="none" kern="1200" dirty="0" smtClean="0"/>
            <a:t>-1)  and negative lowest number that can be stored is -(2</a:t>
          </a:r>
          <a:r>
            <a:rPr lang="en-US" sz="1200" b="0" i="0" u="none" kern="1200" baseline="30000" dirty="0" smtClean="0"/>
            <a:t>(k-1)</a:t>
          </a:r>
          <a:r>
            <a:rPr lang="en-US" sz="1200" b="0" i="0" u="none" kern="1200" dirty="0" smtClean="0"/>
            <a:t>-1).</a:t>
          </a:r>
          <a:endParaRPr lang="en-US" sz="1200" b="0" i="0" u="none" kern="1200" dirty="0"/>
        </a:p>
      </dsp:txBody>
      <dsp:txXfrm>
        <a:off x="507009" y="3488124"/>
        <a:ext cx="3783764" cy="696699"/>
      </dsp:txXfrm>
    </dsp:sp>
    <dsp:sp modelId="{465A8023-0DB5-448B-81EF-EC7B03556755}">
      <dsp:nvSpPr>
        <dsp:cNvPr id="0" name=""/>
        <dsp:cNvSpPr/>
      </dsp:nvSpPr>
      <dsp:spPr>
        <a:xfrm>
          <a:off x="222209" y="4383731"/>
          <a:ext cx="298884" cy="298884"/>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8AF451-5717-4942-AD97-5F1253F2CB23}">
      <dsp:nvSpPr>
        <dsp:cNvPr id="0" name=""/>
        <dsp:cNvSpPr/>
      </dsp:nvSpPr>
      <dsp:spPr>
        <a:xfrm>
          <a:off x="507009" y="4184823"/>
          <a:ext cx="3783764" cy="69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rtl="0">
            <a:lnSpc>
              <a:spcPct val="90000"/>
            </a:lnSpc>
            <a:spcBef>
              <a:spcPct val="0"/>
            </a:spcBef>
            <a:spcAft>
              <a:spcPct val="35000"/>
            </a:spcAft>
          </a:pPr>
          <a:r>
            <a:rPr lang="en-US" sz="1200" b="0" i="0" u="none" kern="1200" dirty="0" smtClean="0"/>
            <a:t>end-around-carry-bit addition occurs in 1’s complement arithmetic operations. It added to the LSB of result.</a:t>
          </a:r>
          <a:endParaRPr lang="en-US" sz="1200" b="0" i="0" u="none" kern="1200" dirty="0"/>
        </a:p>
      </dsp:txBody>
      <dsp:txXfrm>
        <a:off x="507009" y="4184823"/>
        <a:ext cx="3783764" cy="696699"/>
      </dsp:txXfrm>
    </dsp:sp>
    <dsp:sp modelId="{A511484E-145E-4F04-A351-0DF1D6030756}">
      <dsp:nvSpPr>
        <dsp:cNvPr id="0" name=""/>
        <dsp:cNvSpPr/>
      </dsp:nvSpPr>
      <dsp:spPr>
        <a:xfrm>
          <a:off x="222209" y="5080430"/>
          <a:ext cx="298884" cy="298884"/>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5767E3-149C-4E26-9898-AF8C3745E246}">
      <dsp:nvSpPr>
        <dsp:cNvPr id="0" name=""/>
        <dsp:cNvSpPr/>
      </dsp:nvSpPr>
      <dsp:spPr>
        <a:xfrm>
          <a:off x="507009" y="4881523"/>
          <a:ext cx="3783764" cy="69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rtl="0">
            <a:lnSpc>
              <a:spcPct val="90000"/>
            </a:lnSpc>
            <a:spcBef>
              <a:spcPct val="0"/>
            </a:spcBef>
            <a:spcAft>
              <a:spcPct val="35000"/>
            </a:spcAft>
          </a:pPr>
          <a:r>
            <a:rPr lang="en-US" sz="1200" b="0" i="0" u="none" kern="1200" dirty="0" smtClean="0"/>
            <a:t>1’s complement arithmetic operations are not easier than 2’s complement because of  addition of end-around-carry-bit.</a:t>
          </a:r>
          <a:endParaRPr lang="en-US" sz="1200" b="0" i="0" u="none" kern="1200" dirty="0"/>
        </a:p>
      </dsp:txBody>
      <dsp:txXfrm>
        <a:off x="507009" y="4881523"/>
        <a:ext cx="3783764" cy="696699"/>
      </dsp:txXfrm>
    </dsp:sp>
    <dsp:sp modelId="{3E103B28-457D-4781-911B-B848300A7D75}">
      <dsp:nvSpPr>
        <dsp:cNvPr id="0" name=""/>
        <dsp:cNvSpPr/>
      </dsp:nvSpPr>
      <dsp:spPr>
        <a:xfrm>
          <a:off x="222209" y="5777130"/>
          <a:ext cx="298884" cy="298884"/>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5E3119-FBE2-4CA8-B087-B2C196AD0EB4}">
      <dsp:nvSpPr>
        <dsp:cNvPr id="0" name=""/>
        <dsp:cNvSpPr/>
      </dsp:nvSpPr>
      <dsp:spPr>
        <a:xfrm>
          <a:off x="507009" y="5578222"/>
          <a:ext cx="3783764" cy="69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rtl="0">
            <a:lnSpc>
              <a:spcPct val="90000"/>
            </a:lnSpc>
            <a:spcBef>
              <a:spcPct val="0"/>
            </a:spcBef>
            <a:spcAft>
              <a:spcPct val="35000"/>
            </a:spcAft>
          </a:pPr>
          <a:r>
            <a:rPr lang="en-US" sz="1200" b="0" i="0" u="none" kern="1200" dirty="0" smtClean="0"/>
            <a:t>Sign extension is used for converting a signed integer from one size to another.</a:t>
          </a:r>
          <a:endParaRPr lang="en-US" sz="1200" b="0" i="0" u="none" kern="1200" dirty="0"/>
        </a:p>
      </dsp:txBody>
      <dsp:txXfrm>
        <a:off x="507009" y="5578222"/>
        <a:ext cx="3783764" cy="696699"/>
      </dsp:txXfrm>
    </dsp:sp>
    <dsp:sp modelId="{A8814C19-CEC2-4331-AA30-E13D4AE12D09}">
      <dsp:nvSpPr>
        <dsp:cNvPr id="0" name=""/>
        <dsp:cNvSpPr/>
      </dsp:nvSpPr>
      <dsp:spPr>
        <a:xfrm>
          <a:off x="4494202" y="727049"/>
          <a:ext cx="4068564" cy="47865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8384E3-FC30-43DA-B1AF-D2FFE2D0FBFD}">
      <dsp:nvSpPr>
        <dsp:cNvPr id="0" name=""/>
        <dsp:cNvSpPr/>
      </dsp:nvSpPr>
      <dsp:spPr>
        <a:xfrm>
          <a:off x="4494202" y="851786"/>
          <a:ext cx="298891" cy="298891"/>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0FBD29-F06D-4A87-A6F0-4EB855466ED8}">
      <dsp:nvSpPr>
        <dsp:cNvPr id="0" name=""/>
        <dsp:cNvSpPr/>
      </dsp:nvSpPr>
      <dsp:spPr>
        <a:xfrm>
          <a:off x="5153146" y="747592"/>
          <a:ext cx="3261198" cy="484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rtl="0">
            <a:lnSpc>
              <a:spcPct val="90000"/>
            </a:lnSpc>
            <a:spcBef>
              <a:spcPct val="0"/>
            </a:spcBef>
            <a:spcAft>
              <a:spcPct val="35000"/>
            </a:spcAft>
          </a:pPr>
          <a:r>
            <a:rPr lang="en-US" sz="3000" b="0" i="0" u="none" kern="1200" dirty="0" smtClean="0"/>
            <a:t>2’s complement</a:t>
          </a:r>
          <a:endParaRPr lang="en-US" sz="3000" b="0" i="0" u="none" kern="1200" dirty="0"/>
        </a:p>
      </dsp:txBody>
      <dsp:txXfrm>
        <a:off x="5153146" y="747592"/>
        <a:ext cx="3261198" cy="484181"/>
      </dsp:txXfrm>
    </dsp:sp>
    <dsp:sp modelId="{048CAFA5-1C38-418B-9EFB-0D17F935FBBA}">
      <dsp:nvSpPr>
        <dsp:cNvPr id="0" name=""/>
        <dsp:cNvSpPr/>
      </dsp:nvSpPr>
      <dsp:spPr>
        <a:xfrm>
          <a:off x="4494202" y="1548493"/>
          <a:ext cx="298884" cy="298884"/>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2E8B1F-C85C-4953-BAD3-1239BDE3E058}">
      <dsp:nvSpPr>
        <dsp:cNvPr id="0" name=""/>
        <dsp:cNvSpPr/>
      </dsp:nvSpPr>
      <dsp:spPr>
        <a:xfrm>
          <a:off x="4779001" y="1349585"/>
          <a:ext cx="3783764" cy="69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rtl="0">
            <a:lnSpc>
              <a:spcPct val="90000"/>
            </a:lnSpc>
            <a:spcBef>
              <a:spcPct val="0"/>
            </a:spcBef>
            <a:spcAft>
              <a:spcPct val="35000"/>
            </a:spcAft>
          </a:pPr>
          <a:r>
            <a:rPr lang="en-US" sz="1200" b="0" i="0" u="none" kern="1200" dirty="0" smtClean="0"/>
            <a:t>Uses NOT gate along with full adder for each input bit.</a:t>
          </a:r>
          <a:endParaRPr lang="en-US" sz="1200" b="0" i="0" u="none" kern="1200" dirty="0"/>
        </a:p>
      </dsp:txBody>
      <dsp:txXfrm>
        <a:off x="4779001" y="1349585"/>
        <a:ext cx="3783764" cy="696699"/>
      </dsp:txXfrm>
    </dsp:sp>
    <dsp:sp modelId="{12FDFCE7-4C56-4345-89E8-5F1D8AB8D632}">
      <dsp:nvSpPr>
        <dsp:cNvPr id="0" name=""/>
        <dsp:cNvSpPr/>
      </dsp:nvSpPr>
      <dsp:spPr>
        <a:xfrm>
          <a:off x="4494202" y="2245192"/>
          <a:ext cx="298884" cy="298884"/>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501ADA-098C-40B5-A4B9-F91A4433CF07}">
      <dsp:nvSpPr>
        <dsp:cNvPr id="0" name=""/>
        <dsp:cNvSpPr/>
      </dsp:nvSpPr>
      <dsp:spPr>
        <a:xfrm>
          <a:off x="4779001" y="2046284"/>
          <a:ext cx="3783764" cy="69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US" sz="1200" b="0" i="0" u="none" kern="1200" dirty="0" smtClean="0"/>
            <a:t>Can be used for signed binary number representation and most suitable as unambiguous representation for all numbers.</a:t>
          </a:r>
          <a:endParaRPr lang="en-US" sz="1200" b="0" kern="1200" dirty="0"/>
        </a:p>
      </dsp:txBody>
      <dsp:txXfrm>
        <a:off x="4779001" y="2046284"/>
        <a:ext cx="3783764" cy="696699"/>
      </dsp:txXfrm>
    </dsp:sp>
    <dsp:sp modelId="{3C60DC32-59F0-4E59-B0A2-902A50352DD7}">
      <dsp:nvSpPr>
        <dsp:cNvPr id="0" name=""/>
        <dsp:cNvSpPr/>
      </dsp:nvSpPr>
      <dsp:spPr>
        <a:xfrm>
          <a:off x="4494202" y="2941892"/>
          <a:ext cx="298884" cy="298884"/>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15A813-C51D-4C6A-8C28-0851FB1D1269}">
      <dsp:nvSpPr>
        <dsp:cNvPr id="0" name=""/>
        <dsp:cNvSpPr/>
      </dsp:nvSpPr>
      <dsp:spPr>
        <a:xfrm>
          <a:off x="4779001" y="2742984"/>
          <a:ext cx="3783764" cy="69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US" sz="1200" b="0" i="0" u="none" kern="1200" dirty="0" smtClean="0"/>
            <a:t>0 has only one representation for -0 and +0 (e.g., 0 0000 in five bit register). Zero (0) is considered as always positive (sign bit is 0)</a:t>
          </a:r>
          <a:endParaRPr lang="en-US" sz="1200" b="0" kern="1200" dirty="0"/>
        </a:p>
      </dsp:txBody>
      <dsp:txXfrm>
        <a:off x="4779001" y="2742984"/>
        <a:ext cx="3783764" cy="696699"/>
      </dsp:txXfrm>
    </dsp:sp>
    <dsp:sp modelId="{B3D28152-C10E-4C33-A5E2-B457392D718D}">
      <dsp:nvSpPr>
        <dsp:cNvPr id="0" name=""/>
        <dsp:cNvSpPr/>
      </dsp:nvSpPr>
      <dsp:spPr>
        <a:xfrm>
          <a:off x="4494202" y="3638591"/>
          <a:ext cx="298884" cy="298884"/>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525817-D428-4DE9-8F85-E07550A07134}">
      <dsp:nvSpPr>
        <dsp:cNvPr id="0" name=""/>
        <dsp:cNvSpPr/>
      </dsp:nvSpPr>
      <dsp:spPr>
        <a:xfrm>
          <a:off x="4779001" y="3439683"/>
          <a:ext cx="3783764" cy="69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US" sz="1200" b="0" i="0" u="none" kern="1200" dirty="0" smtClean="0"/>
            <a:t>For k bits register, positive largest number that can be stored is (2</a:t>
          </a:r>
          <a:r>
            <a:rPr lang="en-US" sz="1200" b="0" i="0" u="none" kern="1200" baseline="30000" dirty="0" smtClean="0"/>
            <a:t>(k-1)</a:t>
          </a:r>
          <a:r>
            <a:rPr lang="en-US" sz="1200" b="0" i="0" u="none" kern="1200" dirty="0" smtClean="0"/>
            <a:t>-1) and negative lowest number that can be stored is -(2</a:t>
          </a:r>
          <a:r>
            <a:rPr lang="en-US" sz="1200" b="0" i="0" u="none" kern="1200" baseline="30000" dirty="0" smtClean="0"/>
            <a:t>(k-1)</a:t>
          </a:r>
          <a:r>
            <a:rPr lang="en-US" sz="1200" b="0" i="0" u="none" kern="1200" dirty="0" smtClean="0"/>
            <a:t>).</a:t>
          </a:r>
          <a:endParaRPr lang="en-US" sz="1200" b="0" kern="1200" dirty="0"/>
        </a:p>
      </dsp:txBody>
      <dsp:txXfrm>
        <a:off x="4779001" y="3439683"/>
        <a:ext cx="3783764" cy="696699"/>
      </dsp:txXfrm>
    </dsp:sp>
    <dsp:sp modelId="{0D79F9E8-D2E0-4D63-A78C-61291DE29A17}">
      <dsp:nvSpPr>
        <dsp:cNvPr id="0" name=""/>
        <dsp:cNvSpPr/>
      </dsp:nvSpPr>
      <dsp:spPr>
        <a:xfrm>
          <a:off x="4494202" y="4335290"/>
          <a:ext cx="298884" cy="298884"/>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9E928D-F1B7-4F20-85B4-931C79509E17}">
      <dsp:nvSpPr>
        <dsp:cNvPr id="0" name=""/>
        <dsp:cNvSpPr/>
      </dsp:nvSpPr>
      <dsp:spPr>
        <a:xfrm>
          <a:off x="4779001" y="4136383"/>
          <a:ext cx="3783764" cy="69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US" sz="1200" b="0" i="0" u="none" kern="1200" dirty="0" smtClean="0"/>
            <a:t>end-around-carry-bit addition does not occur in 2’s complement arithmetic operations. It is ignored.</a:t>
          </a:r>
          <a:endParaRPr lang="en-US" sz="1200" b="0" kern="1200" dirty="0"/>
        </a:p>
      </dsp:txBody>
      <dsp:txXfrm>
        <a:off x="4779001" y="4136383"/>
        <a:ext cx="3783764" cy="696699"/>
      </dsp:txXfrm>
    </dsp:sp>
    <dsp:sp modelId="{DE384803-B8EE-42A4-A660-FD48DAAC21E9}">
      <dsp:nvSpPr>
        <dsp:cNvPr id="0" name=""/>
        <dsp:cNvSpPr/>
      </dsp:nvSpPr>
      <dsp:spPr>
        <a:xfrm>
          <a:off x="4494202" y="5031990"/>
          <a:ext cx="298884" cy="298884"/>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9E1BD6-E751-4D76-BA87-283DA55FF26F}">
      <dsp:nvSpPr>
        <dsp:cNvPr id="0" name=""/>
        <dsp:cNvSpPr/>
      </dsp:nvSpPr>
      <dsp:spPr>
        <a:xfrm>
          <a:off x="4779001" y="4833082"/>
          <a:ext cx="3783764" cy="69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US" sz="1200" b="0" i="0" u="none" kern="1200" dirty="0" smtClean="0"/>
            <a:t>2’s complement arithmetic operations are much easier than 1’s complement because of there is no addition of end-around-carry-bit.</a:t>
          </a:r>
          <a:endParaRPr lang="en-US" sz="1200" b="0" kern="1200" dirty="0"/>
        </a:p>
      </dsp:txBody>
      <dsp:txXfrm>
        <a:off x="4779001" y="4833082"/>
        <a:ext cx="3783764" cy="696699"/>
      </dsp:txXfrm>
    </dsp:sp>
    <dsp:sp modelId="{E4A94C4B-B06E-4E8A-B4AF-608B96C4206E}">
      <dsp:nvSpPr>
        <dsp:cNvPr id="0" name=""/>
        <dsp:cNvSpPr/>
      </dsp:nvSpPr>
      <dsp:spPr>
        <a:xfrm>
          <a:off x="4494202" y="5728689"/>
          <a:ext cx="298884" cy="298884"/>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82C006-1B96-41EA-9FDA-D946E3534983}">
      <dsp:nvSpPr>
        <dsp:cNvPr id="0" name=""/>
        <dsp:cNvSpPr/>
      </dsp:nvSpPr>
      <dsp:spPr>
        <a:xfrm>
          <a:off x="4779001" y="5529782"/>
          <a:ext cx="3783764" cy="69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US" sz="1200" b="0" i="0" u="none" kern="1200" dirty="0" smtClean="0"/>
            <a:t>Sign extension is used for converting a signed integer from one size to another.</a:t>
          </a:r>
          <a:endParaRPr lang="en-US" sz="1200" b="0" kern="1200" dirty="0"/>
        </a:p>
      </dsp:txBody>
      <dsp:txXfrm>
        <a:off x="4779001" y="5529782"/>
        <a:ext cx="3783764" cy="6966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0899A8-4388-4264-8FA4-75F9F93002D6}">
      <dsp:nvSpPr>
        <dsp:cNvPr id="0" name=""/>
        <dsp:cNvSpPr/>
      </dsp:nvSpPr>
      <dsp:spPr>
        <a:xfrm>
          <a:off x="0" y="18260"/>
          <a:ext cx="8229600" cy="1054170"/>
        </a:xfrm>
        <a:prstGeom prst="round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This type of counter is easiest to design, and requires the least amount of hardware</a:t>
          </a:r>
          <a:endParaRPr lang="en-US" sz="2800" kern="1200" dirty="0"/>
        </a:p>
      </dsp:txBody>
      <dsp:txXfrm>
        <a:off x="51460" y="69720"/>
        <a:ext cx="8126680" cy="951250"/>
      </dsp:txXfrm>
    </dsp:sp>
    <dsp:sp modelId="{AF6ACD95-E649-4ED5-AC82-D73458908D4A}">
      <dsp:nvSpPr>
        <dsp:cNvPr id="0" name=""/>
        <dsp:cNvSpPr/>
      </dsp:nvSpPr>
      <dsp:spPr>
        <a:xfrm>
          <a:off x="0" y="1170350"/>
          <a:ext cx="8229600" cy="1054170"/>
        </a:xfrm>
        <a:prstGeom prst="roundRect">
          <a:avLst/>
        </a:prstGeom>
        <a:solidFill>
          <a:schemeClr val="accent2">
            <a:shade val="80000"/>
            <a:hueOff val="0"/>
            <a:satOff val="-14010"/>
            <a:lumOff val="15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Called </a:t>
          </a:r>
          <a:r>
            <a:rPr lang="en-US" sz="2800" b="1" u="sng" kern="1200" dirty="0" smtClean="0">
              <a:solidFill>
                <a:schemeClr val="bg1"/>
              </a:solidFill>
            </a:rPr>
            <a:t>Asynchronous</a:t>
          </a:r>
        </a:p>
      </dsp:txBody>
      <dsp:txXfrm>
        <a:off x="51460" y="1221810"/>
        <a:ext cx="8126680" cy="951250"/>
      </dsp:txXfrm>
    </dsp:sp>
    <dsp:sp modelId="{EC6666C1-EF0E-4501-AD13-3318710D40E2}">
      <dsp:nvSpPr>
        <dsp:cNvPr id="0" name=""/>
        <dsp:cNvSpPr/>
      </dsp:nvSpPr>
      <dsp:spPr>
        <a:xfrm>
          <a:off x="0" y="2224520"/>
          <a:ext cx="8229600" cy="8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n-US" sz="2700" kern="1200" dirty="0" smtClean="0"/>
            <a:t>The flip-flops are not driven by the same clock signal</a:t>
          </a:r>
        </a:p>
      </dsp:txBody>
      <dsp:txXfrm>
        <a:off x="0" y="2224520"/>
        <a:ext cx="8229600" cy="809370"/>
      </dsp:txXfrm>
    </dsp:sp>
    <dsp:sp modelId="{77CF4EAB-99F2-4B63-B87C-028E6794359E}">
      <dsp:nvSpPr>
        <dsp:cNvPr id="0" name=""/>
        <dsp:cNvSpPr/>
      </dsp:nvSpPr>
      <dsp:spPr>
        <a:xfrm>
          <a:off x="0" y="3033890"/>
          <a:ext cx="8229600" cy="1054170"/>
        </a:xfrm>
        <a:prstGeom prst="roundRect">
          <a:avLst/>
        </a:prstGeom>
        <a:solidFill>
          <a:schemeClr val="accent2">
            <a:shade val="80000"/>
            <a:hueOff val="0"/>
            <a:satOff val="-28019"/>
            <a:lumOff val="31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Called </a:t>
          </a:r>
          <a:r>
            <a:rPr lang="en-US" sz="2800" b="1" kern="1200" dirty="0" smtClean="0">
              <a:solidFill>
                <a:srgbClr val="FF0000"/>
              </a:solidFill>
            </a:rPr>
            <a:t>Ripple</a:t>
          </a:r>
          <a:endParaRPr lang="en-US" sz="2800" b="1" kern="1200" dirty="0">
            <a:solidFill>
              <a:srgbClr val="FF0000"/>
            </a:solidFill>
          </a:endParaRPr>
        </a:p>
      </dsp:txBody>
      <dsp:txXfrm>
        <a:off x="51460" y="3085350"/>
        <a:ext cx="8126680" cy="951250"/>
      </dsp:txXfrm>
    </dsp:sp>
    <dsp:sp modelId="{09842A52-34AF-4E64-BE92-C51336B52C46}">
      <dsp:nvSpPr>
        <dsp:cNvPr id="0" name=""/>
        <dsp:cNvSpPr/>
      </dsp:nvSpPr>
      <dsp:spPr>
        <a:xfrm>
          <a:off x="0" y="4088060"/>
          <a:ext cx="8229600" cy="1337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n-US" sz="2700" kern="1200" dirty="0" smtClean="0"/>
            <a:t>Propagation Delay causes Ripple Effect</a:t>
          </a:r>
          <a:endParaRPr lang="en-US" sz="2700" kern="1200" dirty="0"/>
        </a:p>
        <a:p>
          <a:pPr marL="228600" lvl="1" indent="-228600" algn="l" defTabSz="1200150">
            <a:lnSpc>
              <a:spcPct val="90000"/>
            </a:lnSpc>
            <a:spcBef>
              <a:spcPct val="0"/>
            </a:spcBef>
            <a:spcAft>
              <a:spcPct val="20000"/>
            </a:spcAft>
            <a:buChar char="••"/>
          </a:pPr>
          <a:r>
            <a:rPr lang="en-US" sz="2700" kern="1200" dirty="0" smtClean="0"/>
            <a:t>Can lead to unwanted transitions</a:t>
          </a:r>
          <a:endParaRPr lang="en-US" sz="2700" kern="1200" dirty="0"/>
        </a:p>
        <a:p>
          <a:pPr marL="228600" lvl="1" indent="-228600" algn="l" defTabSz="1200150">
            <a:lnSpc>
              <a:spcPct val="90000"/>
            </a:lnSpc>
            <a:spcBef>
              <a:spcPct val="0"/>
            </a:spcBef>
            <a:spcAft>
              <a:spcPct val="20000"/>
            </a:spcAft>
            <a:buChar char="••"/>
          </a:pPr>
          <a:r>
            <a:rPr lang="en-US" sz="2700" kern="1200" dirty="0" smtClean="0"/>
            <a:t>Glitches are possible</a:t>
          </a:r>
          <a:endParaRPr lang="en-US" sz="2700" kern="1200" dirty="0"/>
        </a:p>
      </dsp:txBody>
      <dsp:txXfrm>
        <a:off x="0" y="4088060"/>
        <a:ext cx="8229600" cy="13372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959C7-089C-4D01-92EF-6F040D1A9108}">
      <dsp:nvSpPr>
        <dsp:cNvPr id="0" name=""/>
        <dsp:cNvSpPr/>
      </dsp:nvSpPr>
      <dsp:spPr>
        <a:xfrm>
          <a:off x="0" y="454"/>
          <a:ext cx="8229600" cy="510046"/>
        </a:xfrm>
        <a:prstGeom prst="round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J &amp; K at HIGH level</a:t>
          </a:r>
        </a:p>
      </dsp:txBody>
      <dsp:txXfrm>
        <a:off x="24898" y="25352"/>
        <a:ext cx="8179804" cy="460250"/>
      </dsp:txXfrm>
    </dsp:sp>
    <dsp:sp modelId="{38191614-F07E-466C-A8F1-197252D62DD4}">
      <dsp:nvSpPr>
        <dsp:cNvPr id="0" name=""/>
        <dsp:cNvSpPr/>
      </dsp:nvSpPr>
      <dsp:spPr>
        <a:xfrm>
          <a:off x="0" y="523579"/>
          <a:ext cx="8229600" cy="510046"/>
        </a:xfrm>
        <a:prstGeom prst="roundRect">
          <a:avLst/>
        </a:prstGeom>
        <a:solidFill>
          <a:schemeClr val="accent2">
            <a:shade val="80000"/>
            <a:hueOff val="0"/>
            <a:satOff val="-14010"/>
            <a:lumOff val="15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Use negative edge triggered (NGT) FFs:</a:t>
          </a:r>
          <a:endParaRPr lang="en-US" sz="2400" kern="1200" dirty="0"/>
        </a:p>
      </dsp:txBody>
      <dsp:txXfrm>
        <a:off x="24898" y="548477"/>
        <a:ext cx="8179804" cy="460250"/>
      </dsp:txXfrm>
    </dsp:sp>
    <dsp:sp modelId="{78C846D4-8E9C-4084-AC30-F142AD50A1C1}">
      <dsp:nvSpPr>
        <dsp:cNvPr id="0" name=""/>
        <dsp:cNvSpPr/>
      </dsp:nvSpPr>
      <dsp:spPr>
        <a:xfrm>
          <a:off x="0" y="1033626"/>
          <a:ext cx="8229600" cy="63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Connect </a:t>
          </a:r>
          <a:r>
            <a:rPr lang="en-US" sz="2400" b="1" kern="1200" dirty="0" smtClean="0"/>
            <a:t>Q output </a:t>
          </a:r>
          <a:r>
            <a:rPr lang="en-US" sz="2400" kern="1200" dirty="0" smtClean="0"/>
            <a:t>of the previous to </a:t>
          </a:r>
          <a:r>
            <a:rPr lang="en-US" sz="2400" b="1" kern="1200" dirty="0" smtClean="0"/>
            <a:t>CLK input </a:t>
          </a:r>
          <a:r>
            <a:rPr lang="en-US" sz="2400" kern="1200" dirty="0" smtClean="0"/>
            <a:t>of the next</a:t>
          </a:r>
          <a:endParaRPr lang="en-US" sz="2400" kern="1200" dirty="0"/>
        </a:p>
      </dsp:txBody>
      <dsp:txXfrm>
        <a:off x="0" y="1033626"/>
        <a:ext cx="8229600" cy="639193"/>
      </dsp:txXfrm>
    </dsp:sp>
    <dsp:sp modelId="{0C4F2C6F-47CA-40C7-A4D1-9E838F635041}">
      <dsp:nvSpPr>
        <dsp:cNvPr id="0" name=""/>
        <dsp:cNvSpPr/>
      </dsp:nvSpPr>
      <dsp:spPr>
        <a:xfrm>
          <a:off x="0" y="1672819"/>
          <a:ext cx="8229600" cy="510046"/>
        </a:xfrm>
        <a:prstGeom prst="roundRect">
          <a:avLst/>
        </a:prstGeom>
        <a:solidFill>
          <a:schemeClr val="accent2">
            <a:shade val="80000"/>
            <a:hueOff val="0"/>
            <a:satOff val="-28019"/>
            <a:lumOff val="31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Use positive edge triggered (PGT) FFs:</a:t>
          </a:r>
          <a:endParaRPr lang="en-US" sz="2400" kern="1200" dirty="0"/>
        </a:p>
      </dsp:txBody>
      <dsp:txXfrm>
        <a:off x="24898" y="1697717"/>
        <a:ext cx="8179804" cy="460250"/>
      </dsp:txXfrm>
    </dsp:sp>
    <dsp:sp modelId="{5790C289-F802-473A-8C5F-20D81B63CF9C}">
      <dsp:nvSpPr>
        <dsp:cNvPr id="0" name=""/>
        <dsp:cNvSpPr/>
      </dsp:nvSpPr>
      <dsp:spPr>
        <a:xfrm>
          <a:off x="0" y="2182866"/>
          <a:ext cx="8229600" cy="63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Connect </a:t>
          </a:r>
          <a:r>
            <a:rPr lang="en-US" sz="2400" b="1" kern="1200" dirty="0" smtClean="0"/>
            <a:t>Q’ output</a:t>
          </a:r>
          <a:r>
            <a:rPr lang="en-US" sz="2400" kern="1200" dirty="0" smtClean="0"/>
            <a:t> of the previous to </a:t>
          </a:r>
          <a:r>
            <a:rPr lang="en-US" sz="2400" b="1" kern="1200" dirty="0" smtClean="0"/>
            <a:t>CLK input </a:t>
          </a:r>
          <a:r>
            <a:rPr lang="en-US" sz="2400" kern="1200" dirty="0" smtClean="0"/>
            <a:t>of the next</a:t>
          </a:r>
          <a:endParaRPr lang="en-US" sz="2400" kern="1200" dirty="0"/>
        </a:p>
      </dsp:txBody>
      <dsp:txXfrm>
        <a:off x="0" y="2182866"/>
        <a:ext cx="8229600" cy="6391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D4FEE3-DF69-4451-B435-F0F62F953E65}">
      <dsp:nvSpPr>
        <dsp:cNvPr id="0" name=""/>
        <dsp:cNvSpPr/>
      </dsp:nvSpPr>
      <dsp:spPr>
        <a:xfrm>
          <a:off x="0" y="0"/>
          <a:ext cx="6995160" cy="1147245"/>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tabLst/>
          </a:pPr>
          <a:r>
            <a:rPr lang="en-US" sz="2100" kern="1200" dirty="0" smtClean="0"/>
            <a:t>We first design a full-modulus ripple counter with </a:t>
          </a:r>
          <a14:m xmlns:a14="http://schemas.microsoft.com/office/drawing/2010/main">
            <m:oMath xmlns:m="http://schemas.openxmlformats.org/officeDocument/2006/math">
              <m:d>
                <m:dPr>
                  <m:begChr m:val="⌈"/>
                  <m:endChr m:val="⌉"/>
                  <m:ctrlPr>
                    <a:rPr lang="en-US" sz="2100" i="1" kern="1200" smtClean="0">
                      <a:latin typeface="Cambria Math" panose="02040503050406030204" pitchFamily="18" charset="0"/>
                    </a:rPr>
                  </m:ctrlPr>
                </m:dPr>
                <m:e>
                  <m:func>
                    <m:funcPr>
                      <m:ctrlPr>
                        <a:rPr lang="en-US" sz="2100" b="0" i="1" kern="1200" smtClean="0">
                          <a:latin typeface="Cambria Math" panose="02040503050406030204" pitchFamily="18" charset="0"/>
                        </a:rPr>
                      </m:ctrlPr>
                    </m:funcPr>
                    <m:fName>
                      <m:sSub>
                        <m:sSubPr>
                          <m:ctrlPr>
                            <a:rPr lang="en-US" sz="2100" b="0" i="1" kern="1200" smtClean="0">
                              <a:latin typeface="Cambria Math" panose="02040503050406030204" pitchFamily="18" charset="0"/>
                            </a:rPr>
                          </m:ctrlPr>
                        </m:sSubPr>
                        <m:e>
                          <m:r>
                            <m:rPr>
                              <m:sty m:val="p"/>
                            </m:rPr>
                            <a:rPr lang="en-US" sz="2100" b="0" i="0" kern="1200" smtClean="0">
                              <a:latin typeface="Cambria Math" panose="02040503050406030204" pitchFamily="18" charset="0"/>
                            </a:rPr>
                            <m:t>log</m:t>
                          </m:r>
                        </m:e>
                        <m:sub>
                          <m:r>
                            <a:rPr lang="en-US" sz="2100" b="0" i="1" kern="1200" smtClean="0">
                              <a:latin typeface="Cambria Math" panose="02040503050406030204" pitchFamily="18" charset="0"/>
                            </a:rPr>
                            <m:t>2</m:t>
                          </m:r>
                        </m:sub>
                      </m:sSub>
                    </m:fName>
                    <m:e>
                      <m:r>
                        <a:rPr lang="en-US" sz="2100" b="0" i="1" kern="1200" smtClean="0">
                          <a:latin typeface="Cambria Math" panose="02040503050406030204" pitchFamily="18" charset="0"/>
                        </a:rPr>
                        <m:t>𝑀</m:t>
                      </m:r>
                    </m:e>
                  </m:func>
                </m:e>
              </m:d>
            </m:oMath>
          </a14:m>
          <a:r>
            <a:rPr lang="en-US" sz="2100" kern="1200" dirty="0" smtClean="0"/>
            <a:t> (ceiling) flip-flops (e.g.: 4 FF -&gt; MOD-16)</a:t>
          </a:r>
          <a:endParaRPr lang="en-US" sz="2100" kern="1200" dirty="0"/>
        </a:p>
      </dsp:txBody>
      <dsp:txXfrm>
        <a:off x="33602" y="33602"/>
        <a:ext cx="5757191" cy="1080041"/>
      </dsp:txXfrm>
    </dsp:sp>
    <dsp:sp modelId="{F78E2A35-413A-436E-B4FD-D499DEFCC5F0}">
      <dsp:nvSpPr>
        <dsp:cNvPr id="0" name=""/>
        <dsp:cNvSpPr/>
      </dsp:nvSpPr>
      <dsp:spPr>
        <a:xfrm>
          <a:off x="617219" y="1338453"/>
          <a:ext cx="6995160" cy="1147245"/>
        </a:xfrm>
        <a:prstGeom prst="roundRect">
          <a:avLst>
            <a:gd name="adj" fmla="val 10000"/>
          </a:avLst>
        </a:prstGeom>
        <a:gradFill rotWithShape="0">
          <a:gsLst>
            <a:gs pos="0">
              <a:schemeClr val="accent2">
                <a:hueOff val="-7200000"/>
                <a:satOff val="-25001"/>
                <a:lumOff val="30001"/>
                <a:alphaOff val="0"/>
                <a:tint val="50000"/>
                <a:satMod val="300000"/>
              </a:schemeClr>
            </a:gs>
            <a:gs pos="35000">
              <a:schemeClr val="accent2">
                <a:hueOff val="-7200000"/>
                <a:satOff val="-25001"/>
                <a:lumOff val="30001"/>
                <a:alphaOff val="0"/>
                <a:tint val="37000"/>
                <a:satMod val="300000"/>
              </a:schemeClr>
            </a:gs>
            <a:gs pos="100000">
              <a:schemeClr val="accent2">
                <a:hueOff val="-7200000"/>
                <a:satOff val="-25001"/>
                <a:lumOff val="3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Then we design a gating circuit, which takes </a:t>
          </a:r>
          <a:r>
            <a:rPr lang="en-US" sz="2100" u="sng" kern="1200" dirty="0" smtClean="0"/>
            <a:t>inputs from the counter outputs</a:t>
          </a:r>
          <a:r>
            <a:rPr lang="en-US" sz="2100" kern="1200" dirty="0" smtClean="0"/>
            <a:t>, and generate a 0 whenever the count value reaches M</a:t>
          </a:r>
        </a:p>
      </dsp:txBody>
      <dsp:txXfrm>
        <a:off x="650821" y="1372055"/>
        <a:ext cx="5565026" cy="1080041"/>
      </dsp:txXfrm>
    </dsp:sp>
    <dsp:sp modelId="{F477B328-9816-49B6-8DE0-613D1BA3F4FB}">
      <dsp:nvSpPr>
        <dsp:cNvPr id="0" name=""/>
        <dsp:cNvSpPr/>
      </dsp:nvSpPr>
      <dsp:spPr>
        <a:xfrm>
          <a:off x="1234439" y="2676907"/>
          <a:ext cx="6995160" cy="1147245"/>
        </a:xfrm>
        <a:prstGeom prst="roundRect">
          <a:avLst>
            <a:gd name="adj" fmla="val 10000"/>
          </a:avLst>
        </a:prstGeom>
        <a:gradFill rotWithShape="0">
          <a:gsLst>
            <a:gs pos="0">
              <a:schemeClr val="accent2">
                <a:hueOff val="-14400000"/>
                <a:satOff val="-50003"/>
                <a:lumOff val="60001"/>
                <a:alphaOff val="0"/>
                <a:tint val="50000"/>
                <a:satMod val="300000"/>
              </a:schemeClr>
            </a:gs>
            <a:gs pos="35000">
              <a:schemeClr val="accent2">
                <a:hueOff val="-14400000"/>
                <a:satOff val="-50003"/>
                <a:lumOff val="60001"/>
                <a:alphaOff val="0"/>
                <a:tint val="37000"/>
                <a:satMod val="300000"/>
              </a:schemeClr>
            </a:gs>
            <a:gs pos="100000">
              <a:schemeClr val="accent2">
                <a:hueOff val="-14400000"/>
                <a:satOff val="-50003"/>
                <a:lumOff val="6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Connect the output of the gating circuit to the CLR’ inputs of the flip-flops</a:t>
          </a:r>
          <a:endParaRPr lang="en-US" sz="2100" kern="1200" dirty="0"/>
        </a:p>
      </dsp:txBody>
      <dsp:txXfrm>
        <a:off x="1268041" y="2710509"/>
        <a:ext cx="5565026" cy="1080041"/>
      </dsp:txXfrm>
    </dsp:sp>
    <dsp:sp modelId="{B729AD51-176A-4090-AB6C-B35AEFD4E83E}">
      <dsp:nvSpPr>
        <dsp:cNvPr id="0" name=""/>
        <dsp:cNvSpPr/>
      </dsp:nvSpPr>
      <dsp:spPr>
        <a:xfrm>
          <a:off x="6249450" y="869994"/>
          <a:ext cx="745709" cy="74570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endParaRPr lang="en-US" sz="3500" kern="1200"/>
        </a:p>
      </dsp:txBody>
      <dsp:txXfrm>
        <a:off x="6417235" y="869994"/>
        <a:ext cx="410139" cy="561146"/>
      </dsp:txXfrm>
    </dsp:sp>
    <dsp:sp modelId="{4DA76D28-C147-4983-A479-BB7692D7B89F}">
      <dsp:nvSpPr>
        <dsp:cNvPr id="0" name=""/>
        <dsp:cNvSpPr/>
      </dsp:nvSpPr>
      <dsp:spPr>
        <a:xfrm>
          <a:off x="6866670" y="2200800"/>
          <a:ext cx="745709" cy="745709"/>
        </a:xfrm>
        <a:prstGeom prst="downArrow">
          <a:avLst>
            <a:gd name="adj1" fmla="val 55000"/>
            <a:gd name="adj2" fmla="val 45000"/>
          </a:avLst>
        </a:prstGeom>
        <a:solidFill>
          <a:schemeClr val="accent2">
            <a:tint val="40000"/>
            <a:alpha val="90000"/>
            <a:hueOff val="-14400000"/>
            <a:satOff val="-19494"/>
            <a:lumOff val="16275"/>
            <a:alphaOff val="0"/>
          </a:schemeClr>
        </a:solidFill>
        <a:ln w="9525" cap="flat" cmpd="sng" algn="ctr">
          <a:solidFill>
            <a:schemeClr val="accent2">
              <a:tint val="40000"/>
              <a:alpha val="90000"/>
              <a:hueOff val="-14400000"/>
              <a:satOff val="-19494"/>
              <a:lumOff val="1627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endParaRPr lang="en-US" sz="3500" kern="1200"/>
        </a:p>
      </dsp:txBody>
      <dsp:txXfrm>
        <a:off x="7034455" y="2200800"/>
        <a:ext cx="410139" cy="5611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6E33F-7D29-486C-A454-F064CB992E27}">
      <dsp:nvSpPr>
        <dsp:cNvPr id="0" name=""/>
        <dsp:cNvSpPr/>
      </dsp:nvSpPr>
      <dsp:spPr>
        <a:xfrm>
          <a:off x="0" y="0"/>
          <a:ext cx="6237101" cy="986460"/>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1. Determine the # of FFs needed to support the counting sequence’s highest #. </a:t>
          </a:r>
          <a:endParaRPr lang="en-US" sz="2000" kern="1200" dirty="0"/>
        </a:p>
      </dsp:txBody>
      <dsp:txXfrm>
        <a:off x="28892" y="28892"/>
        <a:ext cx="5057218" cy="928676"/>
      </dsp:txXfrm>
    </dsp:sp>
    <dsp:sp modelId="{625EAFFB-F053-4400-ABAF-99F9C13840B7}">
      <dsp:nvSpPr>
        <dsp:cNvPr id="0" name=""/>
        <dsp:cNvSpPr/>
      </dsp:nvSpPr>
      <dsp:spPr>
        <a:xfrm>
          <a:off x="465757" y="1123469"/>
          <a:ext cx="6237101" cy="986460"/>
        </a:xfrm>
        <a:prstGeom prst="roundRect">
          <a:avLst>
            <a:gd name="adj" fmla="val 10000"/>
          </a:avLst>
        </a:prstGeom>
        <a:gradFill rotWithShape="0">
          <a:gsLst>
            <a:gs pos="0">
              <a:schemeClr val="accent2">
                <a:hueOff val="-3600000"/>
                <a:satOff val="-12501"/>
                <a:lumOff val="15000"/>
                <a:alphaOff val="0"/>
                <a:tint val="50000"/>
                <a:satMod val="300000"/>
              </a:schemeClr>
            </a:gs>
            <a:gs pos="35000">
              <a:schemeClr val="accent2">
                <a:hueOff val="-3600000"/>
                <a:satOff val="-12501"/>
                <a:lumOff val="15000"/>
                <a:alphaOff val="0"/>
                <a:tint val="37000"/>
                <a:satMod val="300000"/>
              </a:schemeClr>
            </a:gs>
            <a:gs pos="100000">
              <a:schemeClr val="accent2">
                <a:hueOff val="-3600000"/>
                <a:satOff val="-12501"/>
                <a:lumOff val="1500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2. Build a State Transition Diagram.  Be sure to include all states. </a:t>
          </a:r>
          <a:endParaRPr lang="en-US" sz="2000" kern="1200" dirty="0"/>
        </a:p>
      </dsp:txBody>
      <dsp:txXfrm>
        <a:off x="494649" y="1152361"/>
        <a:ext cx="5072360" cy="928676"/>
      </dsp:txXfrm>
    </dsp:sp>
    <dsp:sp modelId="{123B58D0-FBF7-4DA9-A260-978481D48903}">
      <dsp:nvSpPr>
        <dsp:cNvPr id="0" name=""/>
        <dsp:cNvSpPr/>
      </dsp:nvSpPr>
      <dsp:spPr>
        <a:xfrm>
          <a:off x="931515" y="2246938"/>
          <a:ext cx="6237101" cy="986460"/>
        </a:xfrm>
        <a:prstGeom prst="roundRect">
          <a:avLst>
            <a:gd name="adj" fmla="val 10000"/>
          </a:avLst>
        </a:prstGeom>
        <a:gradFill rotWithShape="0">
          <a:gsLst>
            <a:gs pos="0">
              <a:schemeClr val="accent2">
                <a:hueOff val="-7200000"/>
                <a:satOff val="-25001"/>
                <a:lumOff val="30001"/>
                <a:alphaOff val="0"/>
                <a:tint val="50000"/>
                <a:satMod val="300000"/>
              </a:schemeClr>
            </a:gs>
            <a:gs pos="35000">
              <a:schemeClr val="accent2">
                <a:hueOff val="-7200000"/>
                <a:satOff val="-25001"/>
                <a:lumOff val="30001"/>
                <a:alphaOff val="0"/>
                <a:tint val="37000"/>
                <a:satMod val="300000"/>
              </a:schemeClr>
            </a:gs>
            <a:gs pos="100000">
              <a:schemeClr val="accent2">
                <a:hueOff val="-7200000"/>
                <a:satOff val="-25001"/>
                <a:lumOff val="3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3. Build a State/Excitation Truth Table. </a:t>
          </a:r>
          <a:endParaRPr lang="en-US" sz="2000" kern="1200" dirty="0"/>
        </a:p>
      </dsp:txBody>
      <dsp:txXfrm>
        <a:off x="960407" y="2275830"/>
        <a:ext cx="5072360" cy="928676"/>
      </dsp:txXfrm>
    </dsp:sp>
    <dsp:sp modelId="{B27A7268-A957-48E7-A031-5158057BC657}">
      <dsp:nvSpPr>
        <dsp:cNvPr id="0" name=""/>
        <dsp:cNvSpPr/>
      </dsp:nvSpPr>
      <dsp:spPr>
        <a:xfrm>
          <a:off x="1397272" y="3370407"/>
          <a:ext cx="6237101" cy="986460"/>
        </a:xfrm>
        <a:prstGeom prst="roundRect">
          <a:avLst>
            <a:gd name="adj" fmla="val 10000"/>
          </a:avLst>
        </a:prstGeom>
        <a:gradFill rotWithShape="0">
          <a:gsLst>
            <a:gs pos="0">
              <a:schemeClr val="accent2">
                <a:hueOff val="-10800000"/>
                <a:satOff val="-37502"/>
                <a:lumOff val="45001"/>
                <a:alphaOff val="0"/>
                <a:tint val="50000"/>
                <a:satMod val="300000"/>
              </a:schemeClr>
            </a:gs>
            <a:gs pos="35000">
              <a:schemeClr val="accent2">
                <a:hueOff val="-10800000"/>
                <a:satOff val="-37502"/>
                <a:lumOff val="45001"/>
                <a:alphaOff val="0"/>
                <a:tint val="37000"/>
                <a:satMod val="300000"/>
              </a:schemeClr>
            </a:gs>
            <a:gs pos="100000">
              <a:schemeClr val="accent2">
                <a:hueOff val="-10800000"/>
                <a:satOff val="-37502"/>
                <a:lumOff val="45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4. Simplify expressions for J and K inputs for each F/F on K-Maps. </a:t>
          </a:r>
          <a:endParaRPr lang="en-US" sz="2000" kern="1200" dirty="0"/>
        </a:p>
      </dsp:txBody>
      <dsp:txXfrm>
        <a:off x="1426164" y="3399299"/>
        <a:ext cx="5072360" cy="928676"/>
      </dsp:txXfrm>
    </dsp:sp>
    <dsp:sp modelId="{6722F2FB-B2CF-435F-83A7-93EDE706C297}">
      <dsp:nvSpPr>
        <dsp:cNvPr id="0" name=""/>
        <dsp:cNvSpPr/>
      </dsp:nvSpPr>
      <dsp:spPr>
        <a:xfrm>
          <a:off x="1863030" y="4493877"/>
          <a:ext cx="6237101" cy="986460"/>
        </a:xfrm>
        <a:prstGeom prst="roundRect">
          <a:avLst>
            <a:gd name="adj" fmla="val 10000"/>
          </a:avLst>
        </a:prstGeom>
        <a:gradFill rotWithShape="0">
          <a:gsLst>
            <a:gs pos="0">
              <a:schemeClr val="accent2">
                <a:hueOff val="-14400000"/>
                <a:satOff val="-50003"/>
                <a:lumOff val="60001"/>
                <a:alphaOff val="0"/>
                <a:tint val="50000"/>
                <a:satMod val="300000"/>
              </a:schemeClr>
            </a:gs>
            <a:gs pos="35000">
              <a:schemeClr val="accent2">
                <a:hueOff val="-14400000"/>
                <a:satOff val="-50003"/>
                <a:lumOff val="60001"/>
                <a:alphaOff val="0"/>
                <a:tint val="37000"/>
                <a:satMod val="300000"/>
              </a:schemeClr>
            </a:gs>
            <a:gs pos="100000">
              <a:schemeClr val="accent2">
                <a:hueOff val="-14400000"/>
                <a:satOff val="-50003"/>
                <a:lumOff val="6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5. Implement the Synchronous Counter/State Machine Circuit</a:t>
          </a:r>
          <a:r>
            <a:rPr lang="en-US" sz="2000" kern="1200" smtClean="0"/>
            <a:t>. . </a:t>
          </a:r>
          <a:endParaRPr lang="en-US" sz="2000" kern="1200" dirty="0"/>
        </a:p>
      </dsp:txBody>
      <dsp:txXfrm>
        <a:off x="1891922" y="4522769"/>
        <a:ext cx="5072360" cy="928676"/>
      </dsp:txXfrm>
    </dsp:sp>
    <dsp:sp modelId="{9518E15D-B44F-468F-8F6D-382A427E41D6}">
      <dsp:nvSpPr>
        <dsp:cNvPr id="0" name=""/>
        <dsp:cNvSpPr/>
      </dsp:nvSpPr>
      <dsp:spPr>
        <a:xfrm>
          <a:off x="5595902" y="720664"/>
          <a:ext cx="641199" cy="64119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5740172" y="720664"/>
        <a:ext cx="352659" cy="482502"/>
      </dsp:txXfrm>
    </dsp:sp>
    <dsp:sp modelId="{F43AF006-42BC-480D-80FC-043B3579E3B0}">
      <dsp:nvSpPr>
        <dsp:cNvPr id="0" name=""/>
        <dsp:cNvSpPr/>
      </dsp:nvSpPr>
      <dsp:spPr>
        <a:xfrm>
          <a:off x="6061659" y="1844133"/>
          <a:ext cx="641199" cy="641199"/>
        </a:xfrm>
        <a:prstGeom prst="downArrow">
          <a:avLst>
            <a:gd name="adj1" fmla="val 55000"/>
            <a:gd name="adj2" fmla="val 45000"/>
          </a:avLst>
        </a:prstGeom>
        <a:solidFill>
          <a:schemeClr val="accent2">
            <a:tint val="40000"/>
            <a:alpha val="90000"/>
            <a:hueOff val="-4800000"/>
            <a:satOff val="-6498"/>
            <a:lumOff val="5425"/>
            <a:alphaOff val="0"/>
          </a:schemeClr>
        </a:solidFill>
        <a:ln w="9525" cap="flat" cmpd="sng" algn="ctr">
          <a:solidFill>
            <a:schemeClr val="accent2">
              <a:tint val="40000"/>
              <a:alpha val="90000"/>
              <a:hueOff val="-4800000"/>
              <a:satOff val="-6498"/>
              <a:lumOff val="542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6205929" y="1844133"/>
        <a:ext cx="352659" cy="482502"/>
      </dsp:txXfrm>
    </dsp:sp>
    <dsp:sp modelId="{4FD3B783-CF49-44C5-8049-BB55386AE333}">
      <dsp:nvSpPr>
        <dsp:cNvPr id="0" name=""/>
        <dsp:cNvSpPr/>
      </dsp:nvSpPr>
      <dsp:spPr>
        <a:xfrm>
          <a:off x="6527417" y="2951162"/>
          <a:ext cx="641199" cy="641199"/>
        </a:xfrm>
        <a:prstGeom prst="downArrow">
          <a:avLst>
            <a:gd name="adj1" fmla="val 55000"/>
            <a:gd name="adj2" fmla="val 45000"/>
          </a:avLst>
        </a:prstGeom>
        <a:solidFill>
          <a:schemeClr val="accent2">
            <a:tint val="40000"/>
            <a:alpha val="90000"/>
            <a:hueOff val="-9600000"/>
            <a:satOff val="-12996"/>
            <a:lumOff val="10850"/>
            <a:alphaOff val="0"/>
          </a:schemeClr>
        </a:solidFill>
        <a:ln w="9525" cap="flat" cmpd="sng" algn="ctr">
          <a:solidFill>
            <a:schemeClr val="accent2">
              <a:tint val="40000"/>
              <a:alpha val="90000"/>
              <a:hueOff val="-9600000"/>
              <a:satOff val="-12996"/>
              <a:lumOff val="1085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6671687" y="2951162"/>
        <a:ext cx="352659" cy="482502"/>
      </dsp:txXfrm>
    </dsp:sp>
    <dsp:sp modelId="{8D1B3AE5-7EF2-4BCB-8382-1DD60E5A856F}">
      <dsp:nvSpPr>
        <dsp:cNvPr id="0" name=""/>
        <dsp:cNvSpPr/>
      </dsp:nvSpPr>
      <dsp:spPr>
        <a:xfrm>
          <a:off x="6993174" y="4085591"/>
          <a:ext cx="641199" cy="641199"/>
        </a:xfrm>
        <a:prstGeom prst="downArrow">
          <a:avLst>
            <a:gd name="adj1" fmla="val 55000"/>
            <a:gd name="adj2" fmla="val 45000"/>
          </a:avLst>
        </a:prstGeom>
        <a:solidFill>
          <a:schemeClr val="accent2">
            <a:tint val="40000"/>
            <a:alpha val="90000"/>
            <a:hueOff val="-14400000"/>
            <a:satOff val="-19494"/>
            <a:lumOff val="16275"/>
            <a:alphaOff val="0"/>
          </a:schemeClr>
        </a:solidFill>
        <a:ln w="9525" cap="flat" cmpd="sng" algn="ctr">
          <a:solidFill>
            <a:schemeClr val="accent2">
              <a:tint val="40000"/>
              <a:alpha val="90000"/>
              <a:hueOff val="-14400000"/>
              <a:satOff val="-19494"/>
              <a:lumOff val="1627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7137444" y="4085591"/>
        <a:ext cx="352659" cy="482502"/>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3" name="Rectangle 3"/>
          <p:cNvSpPr>
            <a:spLocks noGrp="1" noChangeArrowheads="1"/>
          </p:cNvSpPr>
          <p:nvPr>
            <p:ph type="dt" sz="quarter" idx="1"/>
          </p:nvPr>
        </p:nvSpPr>
        <p:spPr bwMode="auto">
          <a:xfrm>
            <a:off x="5440363" y="0"/>
            <a:ext cx="4160837" cy="406400"/>
          </a:xfrm>
          <a:prstGeom prst="rect">
            <a:avLst/>
          </a:prstGeom>
          <a:noFill/>
          <a:ln w="9525">
            <a:noFill/>
            <a:miter lim="800000"/>
            <a:headEnd/>
            <a:tailEnd/>
          </a:ln>
          <a:effectLst/>
        </p:spPr>
        <p:txBody>
          <a:bodyPr vert="horz" wrap="square" lIns="96654" tIns="48327" rIns="96654" bIns="48327" numCol="1" anchor="t" anchorCtr="0" compatLnSpc="1">
            <a:prstTxWarp prst="textNoShape">
              <a:avLst/>
            </a:prstTxWarp>
          </a:bodyPr>
          <a:lstStyle>
            <a:lvl1pPr algn="r" defTabSz="965200">
              <a:spcBef>
                <a:spcPct val="0"/>
              </a:spcBef>
              <a:defRPr sz="1200">
                <a:solidFill>
                  <a:schemeClr val="tx1"/>
                </a:solidFill>
                <a:latin typeface="Lucida Sans Unicode" pitchFamily="34" charset="0"/>
                <a:cs typeface="+mn-cs"/>
              </a:defRPr>
            </a:lvl1pPr>
          </a:lstStyle>
          <a:p>
            <a:pPr>
              <a:defRPr/>
            </a:pPr>
            <a:endParaRPr lang="en-US"/>
          </a:p>
        </p:txBody>
      </p:sp>
      <p:sp>
        <p:nvSpPr>
          <p:cNvPr id="40965" name="Rectangle 5"/>
          <p:cNvSpPr>
            <a:spLocks noGrp="1" noChangeArrowheads="1"/>
          </p:cNvSpPr>
          <p:nvPr>
            <p:ph type="sldNum" sz="quarter" idx="3"/>
          </p:nvPr>
        </p:nvSpPr>
        <p:spPr bwMode="auto">
          <a:xfrm>
            <a:off x="5440363" y="6908800"/>
            <a:ext cx="4160837" cy="406400"/>
          </a:xfrm>
          <a:prstGeom prst="rect">
            <a:avLst/>
          </a:prstGeom>
          <a:noFill/>
          <a:ln w="9525">
            <a:noFill/>
            <a:miter lim="800000"/>
            <a:headEnd/>
            <a:tailEnd/>
          </a:ln>
          <a:effectLst/>
        </p:spPr>
        <p:txBody>
          <a:bodyPr vert="horz" wrap="square" lIns="96654" tIns="48327" rIns="96654" bIns="48327" numCol="1" anchor="b" anchorCtr="0" compatLnSpc="1">
            <a:prstTxWarp prst="textNoShape">
              <a:avLst/>
            </a:prstTxWarp>
          </a:bodyPr>
          <a:lstStyle>
            <a:lvl1pPr algn="r" defTabSz="965200">
              <a:spcBef>
                <a:spcPct val="0"/>
              </a:spcBef>
              <a:defRPr sz="1200">
                <a:solidFill>
                  <a:schemeClr val="tx1"/>
                </a:solidFill>
                <a:latin typeface="Lucida Sans Unicode" pitchFamily="34" charset="0"/>
                <a:cs typeface="+mn-cs"/>
              </a:defRPr>
            </a:lvl1pPr>
          </a:lstStyle>
          <a:p>
            <a:pPr>
              <a:defRPr/>
            </a:pPr>
            <a:fld id="{FA04267E-0BC2-4FAD-9194-8DBDAD04E5A3}" type="slidenum">
              <a:rPr lang="en-US"/>
              <a:pPr>
                <a:defRPr/>
              </a:pPr>
              <a:t>‹#›</a:t>
            </a:fld>
            <a:endParaRPr lang="en-US"/>
          </a:p>
        </p:txBody>
      </p:sp>
    </p:spTree>
    <p:extLst>
      <p:ext uri="{BB962C8B-B14F-4D97-AF65-F5344CB8AC3E}">
        <p14:creationId xmlns:p14="http://schemas.microsoft.com/office/powerpoint/2010/main" val="38249155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160838" cy="366713"/>
          </a:xfrm>
          <a:prstGeom prst="rect">
            <a:avLst/>
          </a:prstGeom>
          <a:noFill/>
          <a:ln w="9525">
            <a:noFill/>
            <a:miter lim="800000"/>
            <a:headEnd/>
            <a:tailEnd/>
          </a:ln>
          <a:effectLst/>
        </p:spPr>
        <p:txBody>
          <a:bodyPr vert="horz" wrap="square" lIns="96654" tIns="48327" rIns="96654" bIns="48327" numCol="1" anchor="t" anchorCtr="0" compatLnSpc="1">
            <a:prstTxWarp prst="textNoShape">
              <a:avLst/>
            </a:prstTxWarp>
          </a:bodyPr>
          <a:lstStyle>
            <a:lvl1pPr algn="l" defTabSz="965200">
              <a:spcBef>
                <a:spcPct val="0"/>
              </a:spcBef>
              <a:defRPr sz="1200">
                <a:solidFill>
                  <a:schemeClr val="tx1"/>
                </a:solidFill>
                <a:latin typeface="Times New Roman" pitchFamily="18" charset="0"/>
                <a:cs typeface="+mn-cs"/>
              </a:defRPr>
            </a:lvl1pPr>
          </a:lstStyle>
          <a:p>
            <a:pPr>
              <a:defRPr/>
            </a:pPr>
            <a:endParaRPr lang="en-US"/>
          </a:p>
        </p:txBody>
      </p:sp>
      <p:sp>
        <p:nvSpPr>
          <p:cNvPr id="6147" name="Rectangle 3"/>
          <p:cNvSpPr>
            <a:spLocks noGrp="1" noChangeArrowheads="1"/>
          </p:cNvSpPr>
          <p:nvPr>
            <p:ph type="dt" idx="1"/>
          </p:nvPr>
        </p:nvSpPr>
        <p:spPr bwMode="auto">
          <a:xfrm>
            <a:off x="5440363" y="0"/>
            <a:ext cx="4160837" cy="366713"/>
          </a:xfrm>
          <a:prstGeom prst="rect">
            <a:avLst/>
          </a:prstGeom>
          <a:noFill/>
          <a:ln w="9525">
            <a:noFill/>
            <a:miter lim="800000"/>
            <a:headEnd/>
            <a:tailEnd/>
          </a:ln>
          <a:effectLst/>
        </p:spPr>
        <p:txBody>
          <a:bodyPr vert="horz" wrap="square" lIns="96654" tIns="48327" rIns="96654" bIns="48327" numCol="1" anchor="t" anchorCtr="0" compatLnSpc="1">
            <a:prstTxWarp prst="textNoShape">
              <a:avLst/>
            </a:prstTxWarp>
          </a:bodyPr>
          <a:lstStyle>
            <a:lvl1pPr algn="r" defTabSz="965200">
              <a:spcBef>
                <a:spcPct val="0"/>
              </a:spcBef>
              <a:defRPr sz="1200">
                <a:solidFill>
                  <a:schemeClr val="tx1"/>
                </a:solidFill>
                <a:latin typeface="Times New Roman" pitchFamily="18" charset="0"/>
                <a:cs typeface="+mn-cs"/>
              </a:defRPr>
            </a:lvl1pPr>
          </a:lstStyle>
          <a:p>
            <a:pPr>
              <a:defRPr/>
            </a:pPr>
            <a:endParaRPr lang="en-US"/>
          </a:p>
        </p:txBody>
      </p:sp>
      <p:sp>
        <p:nvSpPr>
          <p:cNvPr id="76804" name="Rectangle 4"/>
          <p:cNvSpPr>
            <a:spLocks noGrp="1" noRot="1" noChangeAspect="1" noChangeArrowheads="1" noTextEdit="1"/>
          </p:cNvSpPr>
          <p:nvPr>
            <p:ph type="sldImg" idx="2"/>
          </p:nvPr>
        </p:nvSpPr>
        <p:spPr bwMode="auto">
          <a:xfrm>
            <a:off x="2971800" y="547688"/>
            <a:ext cx="3659188" cy="27447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1281113" y="3475038"/>
            <a:ext cx="7038975" cy="3292475"/>
          </a:xfrm>
          <a:prstGeom prst="rect">
            <a:avLst/>
          </a:prstGeom>
          <a:noFill/>
          <a:ln w="9525">
            <a:noFill/>
            <a:miter lim="800000"/>
            <a:headEnd/>
            <a:tailEnd/>
          </a:ln>
          <a:effectLst/>
        </p:spPr>
        <p:txBody>
          <a:bodyPr vert="horz" wrap="square" lIns="96654" tIns="48327" rIns="96654" bIns="4832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6948488"/>
            <a:ext cx="4160838" cy="366712"/>
          </a:xfrm>
          <a:prstGeom prst="rect">
            <a:avLst/>
          </a:prstGeom>
          <a:noFill/>
          <a:ln w="9525">
            <a:noFill/>
            <a:miter lim="800000"/>
            <a:headEnd/>
            <a:tailEnd/>
          </a:ln>
          <a:effectLst/>
        </p:spPr>
        <p:txBody>
          <a:bodyPr vert="horz" wrap="square" lIns="96654" tIns="48327" rIns="96654" bIns="48327" numCol="1" anchor="b" anchorCtr="0" compatLnSpc="1">
            <a:prstTxWarp prst="textNoShape">
              <a:avLst/>
            </a:prstTxWarp>
          </a:bodyPr>
          <a:lstStyle>
            <a:lvl1pPr algn="l" defTabSz="965200">
              <a:spcBef>
                <a:spcPct val="0"/>
              </a:spcBef>
              <a:defRPr sz="1200">
                <a:solidFill>
                  <a:schemeClr val="tx1"/>
                </a:solidFill>
                <a:latin typeface="Times New Roman" pitchFamily="18" charset="0"/>
                <a:cs typeface="+mn-cs"/>
              </a:defRPr>
            </a:lvl1pPr>
          </a:lstStyle>
          <a:p>
            <a:pPr>
              <a:defRPr/>
            </a:pPr>
            <a:endParaRPr lang="en-US"/>
          </a:p>
        </p:txBody>
      </p:sp>
      <p:sp>
        <p:nvSpPr>
          <p:cNvPr id="6151" name="Rectangle 7"/>
          <p:cNvSpPr>
            <a:spLocks noGrp="1" noChangeArrowheads="1"/>
          </p:cNvSpPr>
          <p:nvPr>
            <p:ph type="sldNum" sz="quarter" idx="5"/>
          </p:nvPr>
        </p:nvSpPr>
        <p:spPr bwMode="auto">
          <a:xfrm>
            <a:off x="5440363" y="6948488"/>
            <a:ext cx="4160837" cy="366712"/>
          </a:xfrm>
          <a:prstGeom prst="rect">
            <a:avLst/>
          </a:prstGeom>
          <a:noFill/>
          <a:ln w="9525">
            <a:noFill/>
            <a:miter lim="800000"/>
            <a:headEnd/>
            <a:tailEnd/>
          </a:ln>
          <a:effectLst/>
        </p:spPr>
        <p:txBody>
          <a:bodyPr vert="horz" wrap="square" lIns="96654" tIns="48327" rIns="96654" bIns="48327" numCol="1" anchor="b" anchorCtr="0" compatLnSpc="1">
            <a:prstTxWarp prst="textNoShape">
              <a:avLst/>
            </a:prstTxWarp>
          </a:bodyPr>
          <a:lstStyle>
            <a:lvl1pPr algn="r" defTabSz="965200">
              <a:spcBef>
                <a:spcPct val="0"/>
              </a:spcBef>
              <a:defRPr sz="1200">
                <a:solidFill>
                  <a:schemeClr val="tx1"/>
                </a:solidFill>
                <a:latin typeface="Times New Roman" pitchFamily="18" charset="0"/>
                <a:cs typeface="+mn-cs"/>
              </a:defRPr>
            </a:lvl1pPr>
          </a:lstStyle>
          <a:p>
            <a:pPr>
              <a:defRPr/>
            </a:pPr>
            <a:fld id="{F5BEE973-4831-41A8-8930-FB20B14C77B7}" type="slidenum">
              <a:rPr lang="en-US"/>
              <a:pPr>
                <a:defRPr/>
              </a:pPr>
              <a:t>‹#›</a:t>
            </a:fld>
            <a:endParaRPr lang="en-US"/>
          </a:p>
        </p:txBody>
      </p:sp>
    </p:spTree>
    <p:extLst>
      <p:ext uri="{BB962C8B-B14F-4D97-AF65-F5344CB8AC3E}">
        <p14:creationId xmlns:p14="http://schemas.microsoft.com/office/powerpoint/2010/main" val="1606093597"/>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146"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293"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44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586"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5733" algn="l" defTabSz="914293" rtl="0" eaLnBrk="1" latinLnBrk="0" hangingPunct="1">
      <a:defRPr sz="1200" kern="1200">
        <a:solidFill>
          <a:schemeClr val="tx1"/>
        </a:solidFill>
        <a:latin typeface="+mn-lt"/>
        <a:ea typeface="+mn-ea"/>
        <a:cs typeface="+mn-cs"/>
      </a:defRPr>
    </a:lvl6pPr>
    <a:lvl7pPr marL="2742879" algn="l" defTabSz="914293" rtl="0" eaLnBrk="1" latinLnBrk="0" hangingPunct="1">
      <a:defRPr sz="1200" kern="1200">
        <a:solidFill>
          <a:schemeClr val="tx1"/>
        </a:solidFill>
        <a:latin typeface="+mn-lt"/>
        <a:ea typeface="+mn-ea"/>
        <a:cs typeface="+mn-cs"/>
      </a:defRPr>
    </a:lvl7pPr>
    <a:lvl8pPr marL="3200026" algn="l" defTabSz="914293" rtl="0" eaLnBrk="1" latinLnBrk="0" hangingPunct="1">
      <a:defRPr sz="1200" kern="1200">
        <a:solidFill>
          <a:schemeClr val="tx1"/>
        </a:solidFill>
        <a:latin typeface="+mn-lt"/>
        <a:ea typeface="+mn-ea"/>
        <a:cs typeface="+mn-cs"/>
      </a:defRPr>
    </a:lvl8pPr>
    <a:lvl9pPr marL="3657172" algn="l" defTabSz="91429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2971800" y="547688"/>
            <a:ext cx="3659188" cy="2744787"/>
          </a:xfrm>
          <a:ln/>
        </p:spPr>
      </p:sp>
      <p:sp>
        <p:nvSpPr>
          <p:cNvPr id="77827" name="Rectangle 3"/>
          <p:cNvSpPr>
            <a:spLocks noGrp="1" noChangeArrowheads="1"/>
          </p:cNvSpPr>
          <p:nvPr>
            <p:ph type="body" idx="1"/>
          </p:nvPr>
        </p:nvSpPr>
        <p:spPr>
          <a:noFill/>
          <a:ln/>
        </p:spPr>
        <p:txBody>
          <a:bodyPr/>
          <a:lstStyle/>
          <a:p>
            <a:endParaRPr lang="vi-VN" smtClean="0"/>
          </a:p>
        </p:txBody>
      </p:sp>
    </p:spTree>
    <p:extLst>
      <p:ext uri="{BB962C8B-B14F-4D97-AF65-F5344CB8AC3E}">
        <p14:creationId xmlns:p14="http://schemas.microsoft.com/office/powerpoint/2010/main" val="586424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p>
          <a:p>
            <a:r>
              <a:rPr lang="en-US" dirty="0" smtClean="0"/>
              <a:t>D</a:t>
            </a:r>
          </a:p>
          <a:p>
            <a:r>
              <a:rPr lang="en-US" dirty="0" smtClean="0"/>
              <a:t>B</a:t>
            </a:r>
            <a:endParaRPr lang="en-US" dirty="0" smtClean="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17</a:t>
            </a:fld>
            <a:endParaRPr lang="en-US"/>
          </a:p>
        </p:txBody>
      </p:sp>
    </p:spTree>
    <p:extLst>
      <p:ext uri="{BB962C8B-B14F-4D97-AF65-F5344CB8AC3E}">
        <p14:creationId xmlns:p14="http://schemas.microsoft.com/office/powerpoint/2010/main" val="2875842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r>
              <a:rPr lang="en-US" sz="2400" dirty="0" smtClean="0">
                <a:solidFill>
                  <a:srgbClr val="FF0000"/>
                </a:solidFill>
              </a:rPr>
              <a:t>Carry Generation </a:t>
            </a:r>
            <a:r>
              <a:rPr lang="en-US" sz="2400" dirty="0" smtClean="0"/>
              <a:t>occurs when both inputs are </a:t>
            </a:r>
            <a:r>
              <a:rPr lang="en-US" sz="2400" dirty="0" smtClean="0"/>
              <a:t>1</a:t>
            </a:r>
          </a:p>
          <a:p>
            <a:pPr lvl="1" algn="just"/>
            <a:r>
              <a:rPr lang="en-US" sz="2400" dirty="0" smtClean="0">
                <a:solidFill>
                  <a:srgbClr val="FF0000"/>
                </a:solidFill>
              </a:rPr>
              <a:t>Carry Propagation </a:t>
            </a:r>
            <a:r>
              <a:rPr lang="en-US" sz="2400" dirty="0" smtClean="0"/>
              <a:t>occurs when input is rippled to the output carry</a:t>
            </a:r>
          </a:p>
          <a:p>
            <a:pPr lvl="1" algn="just"/>
            <a:r>
              <a:rPr lang="en-US" sz="2400" dirty="0" smtClean="0"/>
              <a:t>Where </a:t>
            </a:r>
            <a:r>
              <a:rPr lang="en-US" sz="2400" dirty="0" err="1" smtClean="0"/>
              <a:t>Gi</a:t>
            </a:r>
            <a:r>
              <a:rPr lang="en-US" sz="2400" dirty="0" smtClean="0"/>
              <a:t> is a carry generate which produces the carry when both Ai, Bi are one regardless of the input carry. Pi is a carry propagate and it is associate with the propagation of carry from Ci to Ci +1.</a:t>
            </a:r>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20</a:t>
            </a:fld>
            <a:endParaRPr lang="en-US"/>
          </a:p>
        </p:txBody>
      </p:sp>
    </p:spTree>
    <p:extLst>
      <p:ext uri="{BB962C8B-B14F-4D97-AF65-F5344CB8AC3E}">
        <p14:creationId xmlns:p14="http://schemas.microsoft.com/office/powerpoint/2010/main" val="3892412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r>
              <a:rPr lang="en-US" sz="2400" dirty="0" smtClean="0">
                <a:solidFill>
                  <a:srgbClr val="FF0000"/>
                </a:solidFill>
              </a:rPr>
              <a:t>Carry Generation </a:t>
            </a:r>
            <a:r>
              <a:rPr lang="en-US" sz="2400" dirty="0" smtClean="0"/>
              <a:t>occurs when both inputs are 1</a:t>
            </a:r>
          </a:p>
          <a:p>
            <a:pPr lvl="1" algn="just"/>
            <a:r>
              <a:rPr lang="en-US" sz="2400" dirty="0" smtClean="0">
                <a:solidFill>
                  <a:srgbClr val="FF0000"/>
                </a:solidFill>
              </a:rPr>
              <a:t>Carry Propagation </a:t>
            </a:r>
            <a:r>
              <a:rPr lang="en-US" sz="2400" dirty="0" smtClean="0"/>
              <a:t>occurs when input is rippled to the output carry</a:t>
            </a:r>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21</a:t>
            </a:fld>
            <a:endParaRPr lang="en-US"/>
          </a:p>
        </p:txBody>
      </p:sp>
    </p:spTree>
    <p:extLst>
      <p:ext uri="{BB962C8B-B14F-4D97-AF65-F5344CB8AC3E}">
        <p14:creationId xmlns:p14="http://schemas.microsoft.com/office/powerpoint/2010/main" val="712353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
            </a:r>
          </a:p>
          <a:p>
            <a:r>
              <a:rPr lang="en-US" dirty="0" smtClean="0"/>
              <a:t>C</a:t>
            </a:r>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22</a:t>
            </a:fld>
            <a:endParaRPr lang="en-US"/>
          </a:p>
        </p:txBody>
      </p:sp>
    </p:spTree>
    <p:extLst>
      <p:ext uri="{BB962C8B-B14F-4D97-AF65-F5344CB8AC3E}">
        <p14:creationId xmlns:p14="http://schemas.microsoft.com/office/powerpoint/2010/main" val="1333161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
            </a:r>
            <a:r>
              <a:rPr lang="en-US" baseline="0" dirty="0" smtClean="0"/>
              <a:t> </a:t>
            </a:r>
            <a:r>
              <a:rPr lang="en-US" dirty="0" smtClean="0"/>
              <a:t>Each flip-flop is a binary cell capable of storing one bit of information</a:t>
            </a:r>
          </a:p>
          <a:p>
            <a:r>
              <a:rPr lang="en-US" dirty="0" smtClean="0"/>
              <a:t>B: A register in which data can be shifted only in one direction is called unidirectional shift register, while if data can shifted in both directions, it is known as a bidirectional shift register.</a:t>
            </a:r>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24</a:t>
            </a:fld>
            <a:endParaRPr lang="en-US"/>
          </a:p>
        </p:txBody>
      </p:sp>
    </p:spTree>
    <p:extLst>
      <p:ext uri="{BB962C8B-B14F-4D97-AF65-F5344CB8AC3E}">
        <p14:creationId xmlns:p14="http://schemas.microsoft.com/office/powerpoint/2010/main" val="873421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There are 4 types of shift registers, viz., Serial-In/Serial-Out, Serial-In/Parallel-Out, Parallel-In/Serial-Out and Parallel-In/Parallel-Out.</a:t>
            </a:r>
          </a:p>
          <a:p>
            <a:r>
              <a:rPr lang="en-US" dirty="0" smtClean="0"/>
              <a:t>C: 01110 -&gt; 10111 -&gt; 01011 -&gt; 00101</a:t>
            </a:r>
          </a:p>
          <a:p>
            <a:r>
              <a:rPr lang="en-US" dirty="0" smtClean="0"/>
              <a:t>B: Explanation: f = 200 KHZ; T = (1/200) m sec = (1/0.2) micro-sec = 5 micro-sec;</a:t>
            </a:r>
            <a:br>
              <a:rPr lang="en-US" dirty="0" smtClean="0"/>
            </a:br>
            <a:r>
              <a:rPr lang="en-US" dirty="0" smtClean="0"/>
              <a:t>In serial transmission, data enters one bit at a time. After 8 clock cycles only 8 bit will be loaded = 8 * 5 = 40 micro-sec.</a:t>
            </a:r>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25</a:t>
            </a:fld>
            <a:endParaRPr lang="en-US"/>
          </a:p>
        </p:txBody>
      </p:sp>
    </p:spTree>
    <p:extLst>
      <p:ext uri="{BB962C8B-B14F-4D97-AF65-F5344CB8AC3E}">
        <p14:creationId xmlns:p14="http://schemas.microsoft.com/office/powerpoint/2010/main" val="3236197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  A ripple counter is something that is derived by other flip-flops. It’s like a series of Flip Flops. The output of one FF becomes the input of the next. Because ripple counter is composed of FF only and no gates are there other than FF, so only propagation delay of FF will be taken into account. Propagation delay refers to the amount of time taken in producing an output when the input is </a:t>
            </a:r>
            <a:r>
              <a:rPr lang="en-US" dirty="0" smtClean="0"/>
              <a:t>altered</a:t>
            </a:r>
          </a:p>
          <a:p>
            <a:r>
              <a:rPr lang="en-US" dirty="0" smtClean="0"/>
              <a:t>A-</a:t>
            </a:r>
            <a:r>
              <a:rPr lang="en-US" baseline="0" dirty="0" smtClean="0"/>
              <a:t> </a:t>
            </a:r>
            <a:r>
              <a:rPr lang="en-US" dirty="0" smtClean="0"/>
              <a:t>There are 10 states, out of which MSB is high only for (1000, 1001) 2 times. Hence duty cycle is 2/10*100 = 20%. Since the duty cycle is the ratio of on-time to the total time.</a:t>
            </a:r>
          </a:p>
          <a:p>
            <a:r>
              <a:rPr lang="en-US" dirty="0" smtClean="0"/>
              <a:t>D- Since a counter is constructed using flip-flops, therefore, the propagation delay in the counter occurs only due to the flip-flops. Each bit has propagation delay = 12ns. So, 5 bits = 12ns * 5 = 60ns. </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32</a:t>
            </a:fld>
            <a:endParaRPr lang="en-US"/>
          </a:p>
        </p:txBody>
      </p:sp>
    </p:spTree>
    <p:extLst>
      <p:ext uri="{BB962C8B-B14F-4D97-AF65-F5344CB8AC3E}">
        <p14:creationId xmlns:p14="http://schemas.microsoft.com/office/powerpoint/2010/main" val="1081293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7688"/>
            <a:ext cx="3659188" cy="2744787"/>
          </a:xfrm>
        </p:spPr>
      </p:sp>
      <p:sp>
        <p:nvSpPr>
          <p:cNvPr id="3" name="Notes Placeholder 2"/>
          <p:cNvSpPr>
            <a:spLocks noGrp="1"/>
          </p:cNvSpPr>
          <p:nvPr>
            <p:ph type="body" idx="1"/>
          </p:nvPr>
        </p:nvSpPr>
        <p:spPr/>
        <p:txBody>
          <a:bodyPr>
            <a:normAutofit/>
          </a:bodyPr>
          <a:lstStyle/>
          <a:p>
            <a:r>
              <a:rPr lang="en-US" dirty="0" smtClean="0"/>
              <a:t>D</a:t>
            </a:r>
            <a:r>
              <a:rPr lang="en-US" baseline="0" dirty="0" smtClean="0"/>
              <a:t> - </a:t>
            </a:r>
            <a:r>
              <a:rPr lang="en-US" dirty="0" smtClean="0"/>
              <a:t>Reset</a:t>
            </a:r>
            <a:r>
              <a:rPr lang="en-US" baseline="0" dirty="0" smtClean="0"/>
              <a:t> state: </a:t>
            </a:r>
            <a:r>
              <a:rPr lang="en-US" dirty="0" smtClean="0"/>
              <a:t>DCBA = 1011 (11)</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33</a:t>
            </a:fld>
            <a:endParaRPr lang="en-US"/>
          </a:p>
        </p:txBody>
      </p:sp>
    </p:spTree>
    <p:extLst>
      <p:ext uri="{BB962C8B-B14F-4D97-AF65-F5344CB8AC3E}">
        <p14:creationId xmlns:p14="http://schemas.microsoft.com/office/powerpoint/2010/main" val="2880531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t>
            </a:r>
            <a:r>
              <a:rPr lang="en-US" baseline="0" dirty="0" smtClean="0"/>
              <a:t> </a:t>
            </a:r>
            <a:r>
              <a:rPr lang="en-US" dirty="0" smtClean="0"/>
              <a:t>1111000000 </a:t>
            </a:r>
          </a:p>
          <a:p>
            <a:r>
              <a:rPr lang="en-US" dirty="0" smtClean="0"/>
              <a:t>C: 4</a:t>
            </a:r>
            <a:r>
              <a:rPr lang="en-US" baseline="0" dirty="0" smtClean="0"/>
              <a:t>(1)/11</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34</a:t>
            </a:fld>
            <a:endParaRPr lang="en-US"/>
          </a:p>
        </p:txBody>
      </p:sp>
    </p:spTree>
    <p:extLst>
      <p:ext uri="{BB962C8B-B14F-4D97-AF65-F5344CB8AC3E}">
        <p14:creationId xmlns:p14="http://schemas.microsoft.com/office/powerpoint/2010/main" val="2849043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7688"/>
            <a:ext cx="3659188" cy="2744787"/>
          </a:xfrm>
        </p:spPr>
      </p:sp>
      <p:sp>
        <p:nvSpPr>
          <p:cNvPr id="3" name="Notes Placeholder 2"/>
          <p:cNvSpPr>
            <a:spLocks noGrp="1"/>
          </p:cNvSpPr>
          <p:nvPr>
            <p:ph type="body" idx="1"/>
          </p:nvPr>
        </p:nvSpPr>
        <p:spPr/>
        <p:txBody>
          <a:bodyPr>
            <a:normAutofit/>
          </a:bodyPr>
          <a:lstStyle/>
          <a:p>
            <a:r>
              <a:rPr lang="en-US" dirty="0" smtClean="0"/>
              <a:t>A: DCBA</a:t>
            </a:r>
            <a:r>
              <a:rPr lang="en-US" baseline="0" dirty="0" smtClean="0"/>
              <a:t> (100</a:t>
            </a:r>
            <a:r>
              <a:rPr lang="en-US" b="1" baseline="0" dirty="0" smtClean="0"/>
              <a:t>1</a:t>
            </a:r>
            <a:r>
              <a:rPr lang="en-US" baseline="0" dirty="0" smtClean="0"/>
              <a:t> -&gt; 101</a:t>
            </a:r>
            <a:r>
              <a:rPr lang="en-US" b="1" baseline="0" dirty="0" smtClean="0"/>
              <a:t>0</a:t>
            </a:r>
            <a:r>
              <a:rPr lang="en-US" baseline="0" dirty="0" smtClean="0"/>
              <a:t> -&gt; (101</a:t>
            </a:r>
            <a:r>
              <a:rPr lang="en-US" b="1" baseline="0" dirty="0" smtClean="0"/>
              <a:t>1</a:t>
            </a:r>
            <a:r>
              <a:rPr lang="en-US" baseline="0" dirty="0" smtClean="0"/>
              <a:t>) 000</a:t>
            </a:r>
            <a:r>
              <a:rPr lang="en-US" b="1" baseline="0" dirty="0" smtClean="0"/>
              <a:t>0</a:t>
            </a:r>
            <a:endParaRPr lang="en-US" b="1"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35</a:t>
            </a:fld>
            <a:endParaRPr lang="en-US"/>
          </a:p>
        </p:txBody>
      </p:sp>
    </p:spTree>
    <p:extLst>
      <p:ext uri="{BB962C8B-B14F-4D97-AF65-F5344CB8AC3E}">
        <p14:creationId xmlns:p14="http://schemas.microsoft.com/office/powerpoint/2010/main" val="2525213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2</a:t>
            </a:fld>
            <a:endParaRPr lang="en-US"/>
          </a:p>
        </p:txBody>
      </p:sp>
    </p:spTree>
    <p:extLst>
      <p:ext uri="{BB962C8B-B14F-4D97-AF65-F5344CB8AC3E}">
        <p14:creationId xmlns:p14="http://schemas.microsoft.com/office/powerpoint/2010/main" val="1401407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IC 74293: MOD</a:t>
            </a:r>
            <a:r>
              <a:rPr lang="en-US" baseline="0" dirty="0" smtClean="0"/>
              <a:t> 2 x MOD 8 (MOD-16) Ripple Counter</a:t>
            </a:r>
            <a:endParaRPr lang="en-US" dirty="0" smtClean="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36</a:t>
            </a:fld>
            <a:endParaRPr lang="en-US"/>
          </a:p>
        </p:txBody>
      </p:sp>
    </p:spTree>
    <p:extLst>
      <p:ext uri="{BB962C8B-B14F-4D97-AF65-F5344CB8AC3E}">
        <p14:creationId xmlns:p14="http://schemas.microsoft.com/office/powerpoint/2010/main" val="1473182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7688"/>
            <a:ext cx="3659188" cy="2744787"/>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37</a:t>
            </a:fld>
            <a:endParaRPr lang="en-US"/>
          </a:p>
        </p:txBody>
      </p:sp>
    </p:spTree>
    <p:extLst>
      <p:ext uri="{BB962C8B-B14F-4D97-AF65-F5344CB8AC3E}">
        <p14:creationId xmlns:p14="http://schemas.microsoft.com/office/powerpoint/2010/main" val="1581288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7688"/>
            <a:ext cx="3659188" cy="2744787"/>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39</a:t>
            </a:fld>
            <a:endParaRPr lang="en-US"/>
          </a:p>
        </p:txBody>
      </p:sp>
    </p:spTree>
    <p:extLst>
      <p:ext uri="{BB962C8B-B14F-4D97-AF65-F5344CB8AC3E}">
        <p14:creationId xmlns:p14="http://schemas.microsoft.com/office/powerpoint/2010/main" val="1744735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7688"/>
            <a:ext cx="3659188" cy="2744787"/>
          </a:xfrm>
        </p:spPr>
      </p:sp>
      <p:sp>
        <p:nvSpPr>
          <p:cNvPr id="3" name="Notes Placeholder 2"/>
          <p:cNvSpPr>
            <a:spLocks noGrp="1"/>
          </p:cNvSpPr>
          <p:nvPr>
            <p:ph type="body" idx="1"/>
          </p:nvPr>
        </p:nvSpPr>
        <p:spPr/>
        <p:txBody>
          <a:bodyPr>
            <a:normAutofit/>
          </a:bodyPr>
          <a:lstStyle/>
          <a:p>
            <a:r>
              <a:rPr lang="en-US" dirty="0" smtClean="0"/>
              <a:t>B</a:t>
            </a:r>
          </a:p>
          <a:p>
            <a:r>
              <a:rPr lang="en-US" dirty="0" smtClean="0"/>
              <a:t>D</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43</a:t>
            </a:fld>
            <a:endParaRPr lang="en-US"/>
          </a:p>
        </p:txBody>
      </p:sp>
    </p:spTree>
    <p:extLst>
      <p:ext uri="{BB962C8B-B14F-4D97-AF65-F5344CB8AC3E}">
        <p14:creationId xmlns:p14="http://schemas.microsoft.com/office/powerpoint/2010/main" val="896385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7688"/>
            <a:ext cx="3659188" cy="2744787"/>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44</a:t>
            </a:fld>
            <a:endParaRPr lang="en-US"/>
          </a:p>
        </p:txBody>
      </p:sp>
    </p:spTree>
    <p:extLst>
      <p:ext uri="{BB962C8B-B14F-4D97-AF65-F5344CB8AC3E}">
        <p14:creationId xmlns:p14="http://schemas.microsoft.com/office/powerpoint/2010/main" val="984825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t>
            </a:r>
          </a:p>
          <a:p>
            <a:r>
              <a:rPr lang="en-US" dirty="0" smtClean="0"/>
              <a:t>D</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45</a:t>
            </a:fld>
            <a:endParaRPr lang="en-US"/>
          </a:p>
        </p:txBody>
      </p:sp>
    </p:spTree>
    <p:extLst>
      <p:ext uri="{BB962C8B-B14F-4D97-AF65-F5344CB8AC3E}">
        <p14:creationId xmlns:p14="http://schemas.microsoft.com/office/powerpoint/2010/main" val="2750177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7688"/>
            <a:ext cx="3659188" cy="2744787"/>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46</a:t>
            </a:fld>
            <a:endParaRPr lang="en-US"/>
          </a:p>
        </p:txBody>
      </p:sp>
    </p:spTree>
    <p:extLst>
      <p:ext uri="{BB962C8B-B14F-4D97-AF65-F5344CB8AC3E}">
        <p14:creationId xmlns:p14="http://schemas.microsoft.com/office/powerpoint/2010/main" val="41289835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7688"/>
            <a:ext cx="3659188" cy="2744787"/>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47</a:t>
            </a:fld>
            <a:endParaRPr lang="en-US"/>
          </a:p>
        </p:txBody>
      </p:sp>
    </p:spTree>
    <p:extLst>
      <p:ext uri="{BB962C8B-B14F-4D97-AF65-F5344CB8AC3E}">
        <p14:creationId xmlns:p14="http://schemas.microsoft.com/office/powerpoint/2010/main" val="26564996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7688"/>
            <a:ext cx="3659188" cy="2744787"/>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48</a:t>
            </a:fld>
            <a:endParaRPr lang="en-US"/>
          </a:p>
        </p:txBody>
      </p:sp>
    </p:spTree>
    <p:extLst>
      <p:ext uri="{BB962C8B-B14F-4D97-AF65-F5344CB8AC3E}">
        <p14:creationId xmlns:p14="http://schemas.microsoft.com/office/powerpoint/2010/main" val="13055423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51</a:t>
            </a:fld>
            <a:endParaRPr lang="en-US"/>
          </a:p>
        </p:txBody>
      </p:sp>
    </p:spTree>
    <p:extLst>
      <p:ext uri="{BB962C8B-B14F-4D97-AF65-F5344CB8AC3E}">
        <p14:creationId xmlns:p14="http://schemas.microsoft.com/office/powerpoint/2010/main" val="3654280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7</a:t>
            </a:fld>
            <a:endParaRPr lang="en-US"/>
          </a:p>
        </p:txBody>
      </p:sp>
    </p:spTree>
    <p:extLst>
      <p:ext uri="{BB962C8B-B14F-4D97-AF65-F5344CB8AC3E}">
        <p14:creationId xmlns:p14="http://schemas.microsoft.com/office/powerpoint/2010/main" val="28430702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t>
            </a:r>
          </a:p>
          <a:p>
            <a:r>
              <a:rPr lang="en-US" dirty="0" smtClean="0"/>
              <a:t>C</a:t>
            </a:r>
          </a:p>
          <a:p>
            <a:r>
              <a:rPr lang="en-US" dirty="0" smtClean="0"/>
              <a:t>B</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52</a:t>
            </a:fld>
            <a:endParaRPr lang="en-US"/>
          </a:p>
        </p:txBody>
      </p:sp>
    </p:spTree>
    <p:extLst>
      <p:ext uri="{BB962C8B-B14F-4D97-AF65-F5344CB8AC3E}">
        <p14:creationId xmlns:p14="http://schemas.microsoft.com/office/powerpoint/2010/main" val="32519433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p>
          <a:p>
            <a:r>
              <a:rPr lang="en-US" dirty="0" smtClean="0"/>
              <a:t>A</a:t>
            </a:r>
          </a:p>
          <a:p>
            <a:r>
              <a:rPr lang="en-US" dirty="0" smtClean="0"/>
              <a:t>C</a:t>
            </a:r>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53</a:t>
            </a:fld>
            <a:endParaRPr lang="en-US"/>
          </a:p>
        </p:txBody>
      </p:sp>
    </p:spTree>
    <p:extLst>
      <p:ext uri="{BB962C8B-B14F-4D97-AF65-F5344CB8AC3E}">
        <p14:creationId xmlns:p14="http://schemas.microsoft.com/office/powerpoint/2010/main" val="16452510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54</a:t>
            </a:fld>
            <a:endParaRPr lang="en-US"/>
          </a:p>
        </p:txBody>
      </p:sp>
    </p:spTree>
    <p:extLst>
      <p:ext uri="{BB962C8B-B14F-4D97-AF65-F5344CB8AC3E}">
        <p14:creationId xmlns:p14="http://schemas.microsoft.com/office/powerpoint/2010/main" val="725803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6CA24B7-0A68-46B6-A4E3-A9BF96AC6CD1}" type="slidenum">
              <a:rPr lang="el-GR" altLang="en-US"/>
              <a:pPr eaLnBrk="1" hangingPunct="1"/>
              <a:t>56</a:t>
            </a:fld>
            <a:endParaRPr lang="el-GR" altLang="en-US"/>
          </a:p>
        </p:txBody>
      </p:sp>
      <p:sp>
        <p:nvSpPr>
          <p:cNvPr id="32771" name="Rectangle 2"/>
          <p:cNvSpPr>
            <a:spLocks noGrp="1" noRot="1" noChangeAspect="1" noChangeArrowheads="1" noTextEdit="1"/>
          </p:cNvSpPr>
          <p:nvPr>
            <p:ph type="sldImg"/>
          </p:nvPr>
        </p:nvSpPr>
        <p:spPr>
          <a:xfrm>
            <a:off x="1143000" y="685800"/>
            <a:ext cx="4573588" cy="3429000"/>
          </a:xfrm>
          <a:ln/>
        </p:spPr>
      </p:sp>
      <p:sp>
        <p:nvSpPr>
          <p:cNvPr id="32772" name="Rectangle 3"/>
          <p:cNvSpPr>
            <a:spLocks noGrp="1" noChangeArrowheads="1"/>
          </p:cNvSpPr>
          <p:nvPr>
            <p:ph type="body" idx="1"/>
          </p:nvPr>
        </p:nvSpPr>
        <p:spPr>
          <a:xfrm>
            <a:off x="914400" y="4343400"/>
            <a:ext cx="5029200" cy="4114800"/>
          </a:xfrm>
          <a:noFill/>
        </p:spPr>
        <p:txBody>
          <a:bodyPr/>
          <a:lstStyle/>
          <a:p>
            <a:pPr eaLnBrk="1" hangingPunct="1"/>
            <a:r>
              <a:rPr lang="en-GB" altLang="en-US" dirty="0" smtClean="0"/>
              <a:t>- Adders, Registers, Counters are</a:t>
            </a:r>
            <a:r>
              <a:rPr lang="en-GB" altLang="en-US" baseline="0" dirty="0" smtClean="0"/>
              <a:t> also types of MSI</a:t>
            </a:r>
            <a:endParaRPr lang="en-GB" altLang="en-US" dirty="0" smtClean="0"/>
          </a:p>
        </p:txBody>
      </p:sp>
    </p:spTree>
    <p:extLst>
      <p:ext uri="{BB962C8B-B14F-4D97-AF65-F5344CB8AC3E}">
        <p14:creationId xmlns:p14="http://schemas.microsoft.com/office/powerpoint/2010/main" val="30020942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4B4277-26BD-4306-997A-9178FE2696CB}" type="slidenum">
              <a:rPr lang="el-GR" altLang="en-US"/>
              <a:pPr eaLnBrk="1" hangingPunct="1"/>
              <a:t>57</a:t>
            </a:fld>
            <a:endParaRPr lang="el-GR" altLang="en-US"/>
          </a:p>
        </p:txBody>
      </p:sp>
      <p:sp>
        <p:nvSpPr>
          <p:cNvPr id="33795" name="Rectangle 2"/>
          <p:cNvSpPr>
            <a:spLocks noGrp="1" noRot="1" noChangeAspect="1" noChangeArrowheads="1" noTextEdit="1"/>
          </p:cNvSpPr>
          <p:nvPr>
            <p:ph type="sldImg"/>
          </p:nvPr>
        </p:nvSpPr>
        <p:spPr>
          <a:xfrm>
            <a:off x="1143000" y="685800"/>
            <a:ext cx="4573588" cy="3429000"/>
          </a:xfrm>
          <a:ln/>
        </p:spPr>
      </p:sp>
      <p:sp>
        <p:nvSpPr>
          <p:cNvPr id="33796" name="Rectangle 3"/>
          <p:cNvSpPr>
            <a:spLocks noGrp="1" noChangeArrowheads="1"/>
          </p:cNvSpPr>
          <p:nvPr>
            <p:ph type="body" idx="1"/>
          </p:nvPr>
        </p:nvSpPr>
        <p:spPr>
          <a:xfrm>
            <a:off x="914400" y="4343400"/>
            <a:ext cx="5029200" cy="4114800"/>
          </a:xfrm>
          <a:noFill/>
        </p:spPr>
        <p:txBody>
          <a:bodyPr/>
          <a:lstStyle/>
          <a:p>
            <a:pPr eaLnBrk="1" hangingPunct="1"/>
            <a:endParaRPr lang="en-GB" altLang="en-US" smtClean="0"/>
          </a:p>
        </p:txBody>
      </p:sp>
    </p:spTree>
    <p:extLst>
      <p:ext uri="{BB962C8B-B14F-4D97-AF65-F5344CB8AC3E}">
        <p14:creationId xmlns:p14="http://schemas.microsoft.com/office/powerpoint/2010/main" val="11079364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 name="Header Placeholder 3"/>
          <p:cNvSpPr>
            <a:spLocks noGrp="1"/>
          </p:cNvSpPr>
          <p:nvPr>
            <p:ph type="hdr" sz="quarter"/>
          </p:nvPr>
        </p:nvSpPr>
        <p:spPr/>
        <p:txBody>
          <a:bodyPr/>
          <a:lstStyle/>
          <a:p>
            <a:pPr>
              <a:defRPr/>
            </a:pPr>
            <a:r>
              <a:rPr lang="en-US"/>
              <a:t>Multiplexers &amp; Demultiplexers</a:t>
            </a:r>
          </a:p>
        </p:txBody>
      </p:sp>
      <p:sp>
        <p:nvSpPr>
          <p:cNvPr id="5" name="Date Placeholder 4"/>
          <p:cNvSpPr>
            <a:spLocks noGrp="1"/>
          </p:cNvSpPr>
          <p:nvPr>
            <p:ph type="dt" sz="quarter" idx="1"/>
          </p:nvPr>
        </p:nvSpPr>
        <p:spPr/>
        <p:txBody>
          <a:body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35846"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mtClean="0"/>
              <a:t>Project Lead The Way, Inc.</a:t>
            </a:r>
            <a:endParaRPr lang="en-US" altLang="en-US" baseline="30000" smtClean="0"/>
          </a:p>
          <a:p>
            <a:pPr eaLnBrk="1" hangingPunct="1"/>
            <a:r>
              <a:rPr lang="en-US" altLang="en-US" smtClean="0"/>
              <a:t>Copyright 2009</a:t>
            </a:r>
          </a:p>
        </p:txBody>
      </p:sp>
      <p:sp>
        <p:nvSpPr>
          <p:cNvPr id="7" name="Slide Number Placeholder 6"/>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779ABA-E8AD-4350-8D64-0C9FB6BA3FE3}" type="slidenum">
              <a:rPr lang="en-US" altLang="en-US"/>
              <a:pPr eaLnBrk="1" hangingPunct="1"/>
              <a:t>58</a:t>
            </a:fld>
            <a:endParaRPr lang="en-US" altLang="en-US"/>
          </a:p>
        </p:txBody>
      </p:sp>
    </p:spTree>
    <p:extLst>
      <p:ext uri="{BB962C8B-B14F-4D97-AF65-F5344CB8AC3E}">
        <p14:creationId xmlns:p14="http://schemas.microsoft.com/office/powerpoint/2010/main" val="18414837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ndParaRPr>
          </a:p>
        </p:txBody>
      </p:sp>
      <p:sp>
        <p:nvSpPr>
          <p:cNvPr id="4" name="Header Placeholder 3"/>
          <p:cNvSpPr>
            <a:spLocks noGrp="1"/>
          </p:cNvSpPr>
          <p:nvPr>
            <p:ph type="hdr" sz="quarter"/>
          </p:nvPr>
        </p:nvSpPr>
        <p:spPr/>
        <p:txBody>
          <a:bodyPr/>
          <a:lstStyle/>
          <a:p>
            <a:pPr>
              <a:defRPr/>
            </a:pPr>
            <a:r>
              <a:rPr lang="en-US"/>
              <a:t>Multiplexers &amp; Demultiplexers</a:t>
            </a:r>
          </a:p>
        </p:txBody>
      </p:sp>
      <p:sp>
        <p:nvSpPr>
          <p:cNvPr id="5" name="Date Placeholder 4"/>
          <p:cNvSpPr>
            <a:spLocks noGrp="1"/>
          </p:cNvSpPr>
          <p:nvPr>
            <p:ph type="dt" sz="quarter" idx="1"/>
          </p:nvPr>
        </p:nvSpPr>
        <p:spPr/>
        <p:txBody>
          <a:body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368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mtClean="0"/>
              <a:t>Project Lead The Way, Inc.</a:t>
            </a:r>
            <a:endParaRPr lang="en-US" altLang="en-US" baseline="30000" smtClean="0"/>
          </a:p>
          <a:p>
            <a:pPr eaLnBrk="1" hangingPunct="1"/>
            <a:r>
              <a:rPr lang="en-US" altLang="en-US" smtClean="0"/>
              <a:t>Copyright 2009</a:t>
            </a:r>
          </a:p>
        </p:txBody>
      </p:sp>
      <p:sp>
        <p:nvSpPr>
          <p:cNvPr id="7" name="Slide Number Placeholder 6"/>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6D27CC-C0DB-4787-B045-7F558433E32E}" type="slidenum">
              <a:rPr lang="en-US" altLang="en-US"/>
              <a:pPr eaLnBrk="1" hangingPunct="1"/>
              <a:t>59</a:t>
            </a:fld>
            <a:endParaRPr lang="en-US" altLang="en-US"/>
          </a:p>
        </p:txBody>
      </p:sp>
    </p:spTree>
    <p:extLst>
      <p:ext uri="{BB962C8B-B14F-4D97-AF65-F5344CB8AC3E}">
        <p14:creationId xmlns:p14="http://schemas.microsoft.com/office/powerpoint/2010/main" val="15082982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S1(B), S0(C), </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65</a:t>
            </a:fld>
            <a:endParaRPr lang="en-US"/>
          </a:p>
        </p:txBody>
      </p:sp>
    </p:spTree>
    <p:extLst>
      <p:ext uri="{BB962C8B-B14F-4D97-AF65-F5344CB8AC3E}">
        <p14:creationId xmlns:p14="http://schemas.microsoft.com/office/powerpoint/2010/main" val="23466905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66</a:t>
            </a:fld>
            <a:endParaRPr lang="en-US"/>
          </a:p>
        </p:txBody>
      </p:sp>
    </p:spTree>
    <p:extLst>
      <p:ext uri="{BB962C8B-B14F-4D97-AF65-F5344CB8AC3E}">
        <p14:creationId xmlns:p14="http://schemas.microsoft.com/office/powerpoint/2010/main" val="23481754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This slide explains the function of a demultiplexer.</a:t>
            </a:r>
          </a:p>
        </p:txBody>
      </p:sp>
      <p:sp>
        <p:nvSpPr>
          <p:cNvPr id="4" name="Header Placeholder 3"/>
          <p:cNvSpPr>
            <a:spLocks noGrp="1"/>
          </p:cNvSpPr>
          <p:nvPr>
            <p:ph type="hdr" sz="quarter"/>
          </p:nvPr>
        </p:nvSpPr>
        <p:spPr/>
        <p:txBody>
          <a:bodyPr/>
          <a:lstStyle/>
          <a:p>
            <a:pPr>
              <a:defRPr/>
            </a:pPr>
            <a:r>
              <a:rPr lang="en-US"/>
              <a:t>Multiplexers &amp; Demultiplexers</a:t>
            </a:r>
          </a:p>
        </p:txBody>
      </p:sp>
      <p:sp>
        <p:nvSpPr>
          <p:cNvPr id="5" name="Date Placeholder 4"/>
          <p:cNvSpPr>
            <a:spLocks noGrp="1"/>
          </p:cNvSpPr>
          <p:nvPr>
            <p:ph type="dt" sz="quarter" idx="1"/>
          </p:nvPr>
        </p:nvSpPr>
        <p:spPr/>
        <p:txBody>
          <a:body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40966"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mtClean="0"/>
              <a:t>Project Lead The Way, Inc.</a:t>
            </a:r>
            <a:endParaRPr lang="en-US" altLang="en-US" baseline="30000" smtClean="0"/>
          </a:p>
          <a:p>
            <a:pPr eaLnBrk="1" hangingPunct="1"/>
            <a:r>
              <a:rPr lang="en-US" altLang="en-US" smtClean="0"/>
              <a:t>Copyright 2009</a:t>
            </a:r>
          </a:p>
        </p:txBody>
      </p:sp>
      <p:sp>
        <p:nvSpPr>
          <p:cNvPr id="7" name="Slide Number Placeholder 6"/>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DA76F3-083B-4165-B210-839F3C1D7C11}" type="slidenum">
              <a:rPr lang="en-US" altLang="en-US"/>
              <a:pPr eaLnBrk="1" hangingPunct="1"/>
              <a:t>69</a:t>
            </a:fld>
            <a:endParaRPr lang="en-US" altLang="en-US"/>
          </a:p>
        </p:txBody>
      </p:sp>
    </p:spTree>
    <p:extLst>
      <p:ext uri="{BB962C8B-B14F-4D97-AF65-F5344CB8AC3E}">
        <p14:creationId xmlns:p14="http://schemas.microsoft.com/office/powerpoint/2010/main" val="2918806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1-1. C</a:t>
            </a:r>
          </a:p>
          <a:p>
            <a:r>
              <a:rPr lang="en-US" dirty="0" smtClean="0"/>
              <a:t>1-2. C</a:t>
            </a:r>
          </a:p>
          <a:p>
            <a:r>
              <a:rPr lang="en-US" dirty="0" smtClean="0"/>
              <a:t>1-3. D</a:t>
            </a:r>
            <a:r>
              <a:rPr lang="en-US" baseline="0" dirty="0" smtClean="0"/>
              <a:t> - </a:t>
            </a:r>
            <a:r>
              <a:rPr lang="en-US" dirty="0" smtClean="0"/>
              <a:t>Sign Extension:</a:t>
            </a:r>
            <a:r>
              <a:rPr lang="en-US" baseline="0" dirty="0" smtClean="0"/>
              <a:t> T</a:t>
            </a:r>
            <a:r>
              <a:rPr lang="en-US" dirty="0" smtClean="0"/>
              <a:t>he operation</a:t>
            </a:r>
            <a:r>
              <a:rPr lang="en-US" baseline="0" dirty="0" smtClean="0"/>
              <a:t> </a:t>
            </a:r>
            <a:r>
              <a:rPr lang="en-US" dirty="0" smtClean="0"/>
              <a:t>of increasing the number of bits of a binary number while preserving the number's </a:t>
            </a:r>
            <a:r>
              <a:rPr lang="en-US" b="1" dirty="0" smtClean="0"/>
              <a:t>sign</a:t>
            </a:r>
            <a:r>
              <a:rPr lang="en-US" dirty="0" smtClean="0"/>
              <a:t> (positive (0)/negative (1)) and value.</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8</a:t>
            </a:fld>
            <a:endParaRPr lang="en-US"/>
          </a:p>
        </p:txBody>
      </p:sp>
    </p:spTree>
    <p:extLst>
      <p:ext uri="{BB962C8B-B14F-4D97-AF65-F5344CB8AC3E}">
        <p14:creationId xmlns:p14="http://schemas.microsoft.com/office/powerpoint/2010/main" val="8093526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This slide shows a typical application of a demultiplexer (in this case a 1-to-4 DEMUX). Ask students to share other common applications of DEMUXs.</a:t>
            </a:r>
          </a:p>
        </p:txBody>
      </p:sp>
      <p:sp>
        <p:nvSpPr>
          <p:cNvPr id="4" name="Header Placeholder 3"/>
          <p:cNvSpPr>
            <a:spLocks noGrp="1"/>
          </p:cNvSpPr>
          <p:nvPr>
            <p:ph type="hdr" sz="quarter"/>
          </p:nvPr>
        </p:nvSpPr>
        <p:spPr/>
        <p:txBody>
          <a:bodyPr/>
          <a:lstStyle/>
          <a:p>
            <a:pPr>
              <a:defRPr/>
            </a:pPr>
            <a:r>
              <a:rPr lang="en-US"/>
              <a:t>Multiplexers &amp; Demultiplexers</a:t>
            </a:r>
          </a:p>
        </p:txBody>
      </p:sp>
      <p:sp>
        <p:nvSpPr>
          <p:cNvPr id="5" name="Date Placeholder 4"/>
          <p:cNvSpPr>
            <a:spLocks noGrp="1"/>
          </p:cNvSpPr>
          <p:nvPr>
            <p:ph type="dt" sz="quarter" idx="1"/>
          </p:nvPr>
        </p:nvSpPr>
        <p:spPr/>
        <p:txBody>
          <a:body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4199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mtClean="0"/>
              <a:t>Project Lead The Way, Inc.</a:t>
            </a:r>
            <a:endParaRPr lang="en-US" altLang="en-US" baseline="30000" smtClean="0"/>
          </a:p>
          <a:p>
            <a:pPr eaLnBrk="1" hangingPunct="1"/>
            <a:r>
              <a:rPr lang="en-US" altLang="en-US" smtClean="0"/>
              <a:t>Copyright 2009</a:t>
            </a:r>
          </a:p>
        </p:txBody>
      </p:sp>
      <p:sp>
        <p:nvSpPr>
          <p:cNvPr id="7" name="Slide Number Placeholder 6"/>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586B1A-35B5-4620-997D-5874EEF7115A}" type="slidenum">
              <a:rPr lang="en-US" altLang="en-US"/>
              <a:pPr eaLnBrk="1" hangingPunct="1"/>
              <a:t>70</a:t>
            </a:fld>
            <a:endParaRPr lang="en-US" altLang="en-US"/>
          </a:p>
        </p:txBody>
      </p:sp>
    </p:spTree>
    <p:extLst>
      <p:ext uri="{BB962C8B-B14F-4D97-AF65-F5344CB8AC3E}">
        <p14:creationId xmlns:p14="http://schemas.microsoft.com/office/powerpoint/2010/main" val="19849844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ndParaRPr>
          </a:p>
        </p:txBody>
      </p:sp>
      <p:sp>
        <p:nvSpPr>
          <p:cNvPr id="4" name="Header Placeholder 3"/>
          <p:cNvSpPr>
            <a:spLocks noGrp="1"/>
          </p:cNvSpPr>
          <p:nvPr>
            <p:ph type="hdr" sz="quarter"/>
          </p:nvPr>
        </p:nvSpPr>
        <p:spPr/>
        <p:txBody>
          <a:bodyPr/>
          <a:lstStyle/>
          <a:p>
            <a:pPr>
              <a:defRPr/>
            </a:pPr>
            <a:r>
              <a:rPr lang="en-US"/>
              <a:t>Multiplexers &amp; Demultiplexers</a:t>
            </a:r>
          </a:p>
        </p:txBody>
      </p:sp>
      <p:sp>
        <p:nvSpPr>
          <p:cNvPr id="5" name="Date Placeholder 4"/>
          <p:cNvSpPr>
            <a:spLocks noGrp="1"/>
          </p:cNvSpPr>
          <p:nvPr>
            <p:ph type="dt" sz="quarter" idx="1"/>
          </p:nvPr>
        </p:nvSpPr>
        <p:spPr/>
        <p:txBody>
          <a:body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40966"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mtClean="0"/>
              <a:t>Project Lead The Way, Inc.</a:t>
            </a:r>
            <a:endParaRPr lang="en-US" altLang="en-US" baseline="30000" smtClean="0"/>
          </a:p>
          <a:p>
            <a:pPr eaLnBrk="1" hangingPunct="1"/>
            <a:r>
              <a:rPr lang="en-US" altLang="en-US" smtClean="0"/>
              <a:t>Copyright 2009</a:t>
            </a:r>
          </a:p>
        </p:txBody>
      </p:sp>
      <p:sp>
        <p:nvSpPr>
          <p:cNvPr id="7" name="Slide Number Placeholder 6"/>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DA76F3-083B-4165-B210-839F3C1D7C11}" type="slidenum">
              <a:rPr lang="en-US" altLang="en-US"/>
              <a:pPr eaLnBrk="1" hangingPunct="1"/>
              <a:t>71</a:t>
            </a:fld>
            <a:endParaRPr lang="en-US" altLang="en-US"/>
          </a:p>
        </p:txBody>
      </p:sp>
    </p:spTree>
    <p:extLst>
      <p:ext uri="{BB962C8B-B14F-4D97-AF65-F5344CB8AC3E}">
        <p14:creationId xmlns:p14="http://schemas.microsoft.com/office/powerpoint/2010/main" val="25462149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5081453-6D30-4B97-94F1-5A3F459D5205}" type="slidenum">
              <a:rPr lang="el-GR" altLang="en-US"/>
              <a:pPr eaLnBrk="1" hangingPunct="1"/>
              <a:t>72</a:t>
            </a:fld>
            <a:endParaRPr lang="el-GR" altLang="en-US"/>
          </a:p>
        </p:txBody>
      </p:sp>
      <p:sp>
        <p:nvSpPr>
          <p:cNvPr id="34819" name="Rectangle 2"/>
          <p:cNvSpPr>
            <a:spLocks noGrp="1" noRot="1" noChangeAspect="1" noChangeArrowheads="1" noTextEdit="1"/>
          </p:cNvSpPr>
          <p:nvPr>
            <p:ph type="sldImg"/>
          </p:nvPr>
        </p:nvSpPr>
        <p:spPr>
          <a:xfrm>
            <a:off x="1143000" y="685800"/>
            <a:ext cx="4573588" cy="3429000"/>
          </a:xfrm>
          <a:ln/>
        </p:spPr>
      </p:sp>
      <p:sp>
        <p:nvSpPr>
          <p:cNvPr id="34820" name="Rectangle 3"/>
          <p:cNvSpPr>
            <a:spLocks noGrp="1" noChangeArrowheads="1"/>
          </p:cNvSpPr>
          <p:nvPr>
            <p:ph type="body" idx="1"/>
          </p:nvPr>
        </p:nvSpPr>
        <p:spPr>
          <a:xfrm>
            <a:off x="914400" y="4343400"/>
            <a:ext cx="5029200" cy="4114800"/>
          </a:xfrm>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dirty="0" smtClean="0"/>
              <a:t>On the circuit below, the inputs of the decoder are connected on three switches, forming the number 5 [(101)</a:t>
            </a:r>
            <a:r>
              <a:rPr lang="en-US" altLang="en-US" sz="1200" baseline="-25000" dirty="0" smtClean="0"/>
              <a:t>2</a:t>
            </a:r>
            <a:r>
              <a:rPr lang="en-US" altLang="en-US" sz="1200" dirty="0" smtClean="0"/>
              <a:t>], thus only the lamp #5 will be ON</a:t>
            </a:r>
          </a:p>
          <a:p>
            <a:pPr eaLnBrk="1" hangingPunct="1"/>
            <a:endParaRPr lang="en-GB" altLang="en-US" dirty="0" smtClean="0"/>
          </a:p>
        </p:txBody>
      </p:sp>
    </p:spTree>
    <p:extLst>
      <p:ext uri="{BB962C8B-B14F-4D97-AF65-F5344CB8AC3E}">
        <p14:creationId xmlns:p14="http://schemas.microsoft.com/office/powerpoint/2010/main" val="37663888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D1B559F-B15B-4A5E-AD07-987DD6256056}" type="slidenum">
              <a:rPr lang="el-GR" altLang="en-US"/>
              <a:pPr eaLnBrk="1" hangingPunct="1"/>
              <a:t>73</a:t>
            </a:fld>
            <a:endParaRPr lang="el-GR" altLang="en-US"/>
          </a:p>
        </p:txBody>
      </p:sp>
      <p:sp>
        <p:nvSpPr>
          <p:cNvPr id="35843" name="Rectangle 2"/>
          <p:cNvSpPr>
            <a:spLocks noGrp="1" noRot="1" noChangeAspect="1" noChangeArrowheads="1" noTextEdit="1"/>
          </p:cNvSpPr>
          <p:nvPr>
            <p:ph type="sldImg"/>
          </p:nvPr>
        </p:nvSpPr>
        <p:spPr>
          <a:xfrm>
            <a:off x="1141413" y="685800"/>
            <a:ext cx="4575175" cy="3430588"/>
          </a:xfrm>
          <a:ln/>
        </p:spPr>
      </p:sp>
      <p:sp>
        <p:nvSpPr>
          <p:cNvPr id="35844" name="Rectangle 3"/>
          <p:cNvSpPr>
            <a:spLocks noGrp="1" noChangeArrowheads="1"/>
          </p:cNvSpPr>
          <p:nvPr>
            <p:ph type="body" idx="1"/>
          </p:nvPr>
        </p:nvSpPr>
        <p:spPr>
          <a:xfrm>
            <a:off x="914400" y="4341813"/>
            <a:ext cx="5029200" cy="4116387"/>
          </a:xfrm>
          <a:noFill/>
        </p:spPr>
        <p:txBody>
          <a:bodyPr/>
          <a:lstStyle/>
          <a:p>
            <a:pPr eaLnBrk="1" hangingPunct="1"/>
            <a:endParaRPr lang="en-GB" altLang="en-US" smtClean="0"/>
          </a:p>
        </p:txBody>
      </p:sp>
    </p:spTree>
    <p:extLst>
      <p:ext uri="{BB962C8B-B14F-4D97-AF65-F5344CB8AC3E}">
        <p14:creationId xmlns:p14="http://schemas.microsoft.com/office/powerpoint/2010/main" val="12569491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CBA6A4F-7652-4FE7-9AC2-E03D629416E8}" type="slidenum">
              <a:rPr lang="el-GR" altLang="en-US"/>
              <a:pPr eaLnBrk="1" hangingPunct="1"/>
              <a:t>74</a:t>
            </a:fld>
            <a:endParaRPr lang="el-GR" altLang="en-US"/>
          </a:p>
        </p:txBody>
      </p:sp>
      <p:sp>
        <p:nvSpPr>
          <p:cNvPr id="36867" name="Rectangle 2"/>
          <p:cNvSpPr>
            <a:spLocks noGrp="1" noRot="1" noChangeAspect="1" noChangeArrowheads="1" noTextEdit="1"/>
          </p:cNvSpPr>
          <p:nvPr>
            <p:ph type="sldImg"/>
          </p:nvPr>
        </p:nvSpPr>
        <p:spPr>
          <a:xfrm>
            <a:off x="1141413" y="685800"/>
            <a:ext cx="4575175" cy="3430588"/>
          </a:xfrm>
          <a:ln/>
        </p:spPr>
      </p:sp>
      <p:sp>
        <p:nvSpPr>
          <p:cNvPr id="36868" name="Rectangle 3"/>
          <p:cNvSpPr>
            <a:spLocks noGrp="1" noChangeArrowheads="1"/>
          </p:cNvSpPr>
          <p:nvPr>
            <p:ph type="body" idx="1"/>
          </p:nvPr>
        </p:nvSpPr>
        <p:spPr>
          <a:xfrm>
            <a:off x="914400" y="4341813"/>
            <a:ext cx="5029200" cy="4116387"/>
          </a:xfrm>
          <a:noFill/>
        </p:spPr>
        <p:txBody>
          <a:bodyPr/>
          <a:lstStyle/>
          <a:p>
            <a:pPr eaLnBrk="1" hangingPunct="1"/>
            <a:endParaRPr lang="en-GB" altLang="en-US" smtClean="0"/>
          </a:p>
        </p:txBody>
      </p:sp>
    </p:spTree>
    <p:extLst>
      <p:ext uri="{BB962C8B-B14F-4D97-AF65-F5344CB8AC3E}">
        <p14:creationId xmlns:p14="http://schemas.microsoft.com/office/powerpoint/2010/main" val="42107582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75</a:t>
            </a:fld>
            <a:endParaRPr lang="en-US"/>
          </a:p>
        </p:txBody>
      </p:sp>
    </p:spTree>
    <p:extLst>
      <p:ext uri="{BB962C8B-B14F-4D97-AF65-F5344CB8AC3E}">
        <p14:creationId xmlns:p14="http://schemas.microsoft.com/office/powerpoint/2010/main" val="42809496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76</a:t>
            </a:fld>
            <a:endParaRPr lang="en-US"/>
          </a:p>
        </p:txBody>
      </p:sp>
    </p:spTree>
    <p:extLst>
      <p:ext uri="{BB962C8B-B14F-4D97-AF65-F5344CB8AC3E}">
        <p14:creationId xmlns:p14="http://schemas.microsoft.com/office/powerpoint/2010/main" val="11948555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
            </a:r>
          </a:p>
          <a:p>
            <a:r>
              <a:rPr lang="en-US" dirty="0" smtClean="0"/>
              <a:t>D</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81</a:t>
            </a:fld>
            <a:endParaRPr lang="en-US"/>
          </a:p>
        </p:txBody>
      </p:sp>
    </p:spTree>
    <p:extLst>
      <p:ext uri="{BB962C8B-B14F-4D97-AF65-F5344CB8AC3E}">
        <p14:creationId xmlns:p14="http://schemas.microsoft.com/office/powerpoint/2010/main" val="34676484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82</a:t>
            </a:fld>
            <a:endParaRPr lang="en-US"/>
          </a:p>
        </p:txBody>
      </p:sp>
    </p:spTree>
    <p:extLst>
      <p:ext uri="{BB962C8B-B14F-4D97-AF65-F5344CB8AC3E}">
        <p14:creationId xmlns:p14="http://schemas.microsoft.com/office/powerpoint/2010/main" val="1203858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r>
              <a:rPr lang="en-US" altLang="en-US" dirty="0" smtClean="0"/>
              <a:t>2 positives</a:t>
            </a:r>
          </a:p>
          <a:p>
            <a:pPr marL="228600" indent="-228600">
              <a:buFontTx/>
              <a:buAutoNum type="arabicPeriod"/>
            </a:pPr>
            <a:r>
              <a:rPr lang="en-US" altLang="en-US" dirty="0" smtClean="0"/>
              <a:t>positive and negative under</a:t>
            </a:r>
          </a:p>
          <a:p>
            <a:pPr marL="228600" indent="-228600">
              <a:buFontTx/>
              <a:buAutoNum type="arabicPeriod"/>
            </a:pPr>
            <a:r>
              <a:rPr lang="en-US" altLang="en-US" dirty="0" smtClean="0"/>
              <a:t>positive and negative numbers greater than</a:t>
            </a:r>
          </a:p>
          <a:p>
            <a:pPr marL="228600" indent="-228600">
              <a:buFontTx/>
              <a:buAutoNum type="arabicPeriod"/>
            </a:pPr>
            <a:r>
              <a:rPr lang="en-US" altLang="en-US" dirty="0" smtClean="0"/>
              <a:t>2 negatives</a:t>
            </a:r>
          </a:p>
          <a:p>
            <a:pPr marL="228600" indent="-228600">
              <a:buFontTx/>
              <a:buAutoNum type="arabicPeriod"/>
            </a:pPr>
            <a:r>
              <a:rPr lang="en-US" altLang="en-US" dirty="0" smtClean="0"/>
              <a:t>Equal</a:t>
            </a:r>
          </a:p>
          <a:p>
            <a:pPr marL="228600" indent="-228600">
              <a:buFontTx/>
              <a:buAutoNum type="arabicPeriod"/>
            </a:pPr>
            <a:endParaRPr lang="en-US" altLang="en-US" dirty="0" smtClean="0"/>
          </a:p>
        </p:txBody>
      </p:sp>
      <p:sp>
        <p:nvSpPr>
          <p:cNvPr id="4" name="Header Placeholder 3"/>
          <p:cNvSpPr>
            <a:spLocks noGrp="1"/>
          </p:cNvSpPr>
          <p:nvPr>
            <p:ph type="hdr" sz="quarter"/>
          </p:nvPr>
        </p:nvSpPr>
        <p:spPr/>
        <p:txBody>
          <a:bodyPr/>
          <a:lstStyle/>
          <a:p>
            <a:pPr>
              <a:defRPr/>
            </a:pPr>
            <a:r>
              <a:rPr lang="en-US" smtClean="0"/>
              <a:t>http://www.cse.hcmut.edu.vn/050007068/ </a:t>
            </a:r>
            <a:endParaRPr lang="en-US"/>
          </a:p>
        </p:txBody>
      </p:sp>
      <p:sp>
        <p:nvSpPr>
          <p:cNvPr id="5" name="Footer Placeholder 4"/>
          <p:cNvSpPr>
            <a:spLocks noGrp="1"/>
          </p:cNvSpPr>
          <p:nvPr>
            <p:ph type="ftr" sz="quarter" idx="4"/>
          </p:nvPr>
        </p:nvSpPr>
        <p:spPr/>
        <p:txBody>
          <a:bodyPr/>
          <a:lstStyle/>
          <a:p>
            <a:pPr>
              <a:defRPr/>
            </a:pPr>
            <a:r>
              <a:rPr lang="en-US" smtClean="0"/>
              <a:t>Electronic Design Automation</a:t>
            </a:r>
            <a:endParaRPr lang="en-US"/>
          </a:p>
        </p:txBody>
      </p:sp>
      <p:sp>
        <p:nvSpPr>
          <p:cNvPr id="2663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Times New Roman" panose="02020603050405020304" pitchFamily="18"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DEC20FA-037B-4153-9ACA-3C0A39707947}" type="slidenum">
              <a:rPr lang="en-US" altLang="en-US" smtClean="0"/>
              <a:pPr>
                <a:spcBef>
                  <a:spcPct val="0"/>
                </a:spcBef>
              </a:pPr>
              <a:t>12</a:t>
            </a:fld>
            <a:endParaRPr lang="en-US" altLang="en-US" smtClean="0"/>
          </a:p>
        </p:txBody>
      </p:sp>
    </p:spTree>
    <p:extLst>
      <p:ext uri="{BB962C8B-B14F-4D97-AF65-F5344CB8AC3E}">
        <p14:creationId xmlns:p14="http://schemas.microsoft.com/office/powerpoint/2010/main" val="4260719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 B</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13</a:t>
            </a:fld>
            <a:endParaRPr lang="en-US"/>
          </a:p>
        </p:txBody>
      </p:sp>
    </p:spTree>
    <p:extLst>
      <p:ext uri="{BB962C8B-B14F-4D97-AF65-F5344CB8AC3E}">
        <p14:creationId xmlns:p14="http://schemas.microsoft.com/office/powerpoint/2010/main" val="2430799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 C</a:t>
            </a:r>
          </a:p>
          <a:p>
            <a:r>
              <a:rPr lang="en-US" dirty="0" smtClean="0"/>
              <a:t>1-6.</a:t>
            </a:r>
            <a:r>
              <a:rPr lang="en-US" baseline="0" dirty="0" smtClean="0"/>
              <a:t> </a:t>
            </a:r>
            <a:r>
              <a:rPr lang="en-US" dirty="0" smtClean="0"/>
              <a:t>B</a:t>
            </a:r>
          </a:p>
          <a:p>
            <a:r>
              <a:rPr lang="en-US" dirty="0" smtClean="0"/>
              <a:t>1-7. B</a:t>
            </a:r>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14</a:t>
            </a:fld>
            <a:endParaRPr lang="en-US"/>
          </a:p>
        </p:txBody>
      </p:sp>
    </p:spTree>
    <p:extLst>
      <p:ext uri="{BB962C8B-B14F-4D97-AF65-F5344CB8AC3E}">
        <p14:creationId xmlns:p14="http://schemas.microsoft.com/office/powerpoint/2010/main" val="2687526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15</a:t>
            </a:fld>
            <a:endParaRPr lang="en-US"/>
          </a:p>
        </p:txBody>
      </p:sp>
    </p:spTree>
    <p:extLst>
      <p:ext uri="{BB962C8B-B14F-4D97-AF65-F5344CB8AC3E}">
        <p14:creationId xmlns:p14="http://schemas.microsoft.com/office/powerpoint/2010/main" val="1825587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BEE973-4831-41A8-8930-FB20B14C77B7}" type="slidenum">
              <a:rPr lang="en-US" smtClean="0"/>
              <a:pPr>
                <a:defRPr/>
              </a:pPr>
              <a:t>16</a:t>
            </a:fld>
            <a:endParaRPr lang="en-US"/>
          </a:p>
        </p:txBody>
      </p:sp>
    </p:spTree>
    <p:extLst>
      <p:ext uri="{BB962C8B-B14F-4D97-AF65-F5344CB8AC3E}">
        <p14:creationId xmlns:p14="http://schemas.microsoft.com/office/powerpoint/2010/main" val="2260179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npo000008"/>
          <p:cNvPicPr>
            <a:picLocks noChangeAspect="1" noChangeArrowheads="1"/>
          </p:cNvPicPr>
          <p:nvPr/>
        </p:nvPicPr>
        <p:blipFill>
          <a:blip r:embed="rId2"/>
          <a:srcRect/>
          <a:stretch>
            <a:fillRect/>
          </a:stretch>
        </p:blipFill>
        <p:spPr bwMode="auto">
          <a:xfrm>
            <a:off x="0" y="2"/>
            <a:ext cx="9144000" cy="2281239"/>
          </a:xfrm>
          <a:prstGeom prst="rect">
            <a:avLst/>
          </a:prstGeom>
          <a:noFill/>
          <a:ln w="9525" algn="ctr">
            <a:noFill/>
            <a:miter lim="800000"/>
            <a:headEnd/>
            <a:tailEnd/>
          </a:ln>
        </p:spPr>
      </p:pic>
      <p:sp>
        <p:nvSpPr>
          <p:cNvPr id="5" name="Rectangle 6"/>
          <p:cNvSpPr>
            <a:spLocks noChangeArrowheads="1"/>
          </p:cNvSpPr>
          <p:nvPr/>
        </p:nvSpPr>
        <p:spPr bwMode="auto">
          <a:xfrm>
            <a:off x="952500" y="6524626"/>
            <a:ext cx="8191500" cy="333375"/>
          </a:xfrm>
          <a:prstGeom prst="rect">
            <a:avLst/>
          </a:prstGeom>
          <a:gradFill rotWithShape="1">
            <a:gsLst>
              <a:gs pos="0">
                <a:srgbClr val="0099CC">
                  <a:gamma/>
                  <a:tint val="0"/>
                  <a:invGamma/>
                </a:srgbClr>
              </a:gs>
              <a:gs pos="100000">
                <a:srgbClr val="0099CC"/>
              </a:gs>
            </a:gsLst>
            <a:lin ang="0" scaled="1"/>
          </a:gradFill>
          <a:ln w="9525">
            <a:noFill/>
            <a:miter lim="800000"/>
            <a:headEnd/>
            <a:tailEnd/>
          </a:ln>
          <a:effectLst/>
        </p:spPr>
        <p:txBody>
          <a:bodyPr wrap="none" lIns="91429" tIns="45715" rIns="91429" bIns="45715" anchor="ctr"/>
          <a:lstStyle/>
          <a:p>
            <a:pPr algn="ctr">
              <a:spcBef>
                <a:spcPct val="20000"/>
              </a:spcBef>
              <a:defRPr/>
            </a:pPr>
            <a:endParaRPr lang="en-US">
              <a:latin typeface="Arial" pitchFamily="34" charset="0"/>
              <a:cs typeface="+mn-cs"/>
            </a:endParaRPr>
          </a:p>
        </p:txBody>
      </p:sp>
      <p:sp>
        <p:nvSpPr>
          <p:cNvPr id="6" name="AutoShape 7"/>
          <p:cNvSpPr>
            <a:spLocks noChangeAspect="1" noChangeArrowheads="1"/>
          </p:cNvSpPr>
          <p:nvPr/>
        </p:nvSpPr>
        <p:spPr bwMode="auto">
          <a:xfrm>
            <a:off x="0" y="2420940"/>
            <a:ext cx="1042988" cy="1031875"/>
          </a:xfrm>
          <a:prstGeom prst="rect">
            <a:avLst/>
          </a:prstGeom>
          <a:noFill/>
          <a:ln w="9525">
            <a:noFill/>
            <a:miter lim="800000"/>
            <a:headEnd/>
            <a:tailEnd/>
          </a:ln>
        </p:spPr>
        <p:txBody>
          <a:bodyPr lIns="91429" tIns="45715" rIns="91429" bIns="45715"/>
          <a:lstStyle/>
          <a:p>
            <a:pPr algn="ctr">
              <a:spcBef>
                <a:spcPct val="20000"/>
              </a:spcBef>
              <a:defRPr/>
            </a:pPr>
            <a:endParaRPr lang="en-US">
              <a:latin typeface="Arial" pitchFamily="34" charset="0"/>
              <a:cs typeface="+mn-cs"/>
            </a:endParaRPr>
          </a:p>
        </p:txBody>
      </p:sp>
      <p:grpSp>
        <p:nvGrpSpPr>
          <p:cNvPr id="7" name="Group 8"/>
          <p:cNvGrpSpPr>
            <a:grpSpLocks/>
          </p:cNvGrpSpPr>
          <p:nvPr/>
        </p:nvGrpSpPr>
        <p:grpSpPr bwMode="auto">
          <a:xfrm>
            <a:off x="182564" y="4149729"/>
            <a:ext cx="1035050" cy="1033463"/>
            <a:chOff x="125" y="2614"/>
            <a:chExt cx="706" cy="651"/>
          </a:xfrm>
        </p:grpSpPr>
        <p:sp>
          <p:nvSpPr>
            <p:cNvPr id="8" name="Freeform 9"/>
            <p:cNvSpPr>
              <a:spLocks/>
            </p:cNvSpPr>
            <p:nvPr/>
          </p:nvSpPr>
          <p:spPr bwMode="auto">
            <a:xfrm>
              <a:off x="299" y="2614"/>
              <a:ext cx="178" cy="283"/>
            </a:xfrm>
            <a:custGeom>
              <a:avLst/>
              <a:gdLst/>
              <a:ahLst/>
              <a:cxnLst>
                <a:cxn ang="0">
                  <a:pos x="0" y="2290"/>
                </a:cxn>
                <a:cxn ang="0">
                  <a:pos x="0" y="760"/>
                </a:cxn>
                <a:cxn ang="0">
                  <a:pos x="1327" y="0"/>
                </a:cxn>
                <a:cxn ang="0">
                  <a:pos x="1327" y="1525"/>
                </a:cxn>
                <a:cxn ang="0">
                  <a:pos x="0" y="2290"/>
                </a:cxn>
              </a:cxnLst>
              <a:rect l="0" t="0" r="r" b="b"/>
              <a:pathLst>
                <a:path w="1327" h="2290">
                  <a:moveTo>
                    <a:pt x="0" y="2290"/>
                  </a:moveTo>
                  <a:lnTo>
                    <a:pt x="0" y="760"/>
                  </a:lnTo>
                  <a:lnTo>
                    <a:pt x="1327" y="0"/>
                  </a:lnTo>
                  <a:lnTo>
                    <a:pt x="1327" y="1525"/>
                  </a:lnTo>
                  <a:lnTo>
                    <a:pt x="0" y="2290"/>
                  </a:lnTo>
                  <a:close/>
                </a:path>
              </a:pathLst>
            </a:custGeom>
            <a:solidFill>
              <a:srgbClr val="032B91"/>
            </a:solidFill>
            <a:ln w="6350" cmpd="sng">
              <a:noFill/>
              <a:round/>
              <a:headEnd/>
              <a:tailEnd/>
            </a:ln>
          </p:spPr>
          <p:txBody>
            <a:bodyPr/>
            <a:lstStyle/>
            <a:p>
              <a:pPr algn="ctr">
                <a:spcBef>
                  <a:spcPct val="20000"/>
                </a:spcBef>
                <a:defRPr/>
              </a:pPr>
              <a:endParaRPr lang="en-US">
                <a:latin typeface="Arial" pitchFamily="34" charset="0"/>
                <a:cs typeface="+mn-cs"/>
              </a:endParaRPr>
            </a:p>
          </p:txBody>
        </p:sp>
        <p:sp>
          <p:nvSpPr>
            <p:cNvPr id="9" name="Freeform 10"/>
            <p:cNvSpPr>
              <a:spLocks/>
            </p:cNvSpPr>
            <p:nvPr/>
          </p:nvSpPr>
          <p:spPr bwMode="auto">
            <a:xfrm>
              <a:off x="477" y="2614"/>
              <a:ext cx="178" cy="285"/>
            </a:xfrm>
            <a:custGeom>
              <a:avLst/>
              <a:gdLst/>
              <a:ahLst/>
              <a:cxnLst>
                <a:cxn ang="0">
                  <a:pos x="1496" y="2589"/>
                </a:cxn>
                <a:cxn ang="0">
                  <a:pos x="1497" y="856"/>
                </a:cxn>
                <a:cxn ang="0">
                  <a:pos x="0" y="0"/>
                </a:cxn>
                <a:cxn ang="0">
                  <a:pos x="0" y="1717"/>
                </a:cxn>
                <a:cxn ang="0">
                  <a:pos x="1496" y="2589"/>
                </a:cxn>
              </a:cxnLst>
              <a:rect l="0" t="0" r="r" b="b"/>
              <a:pathLst>
                <a:path w="1497" h="2589">
                  <a:moveTo>
                    <a:pt x="1496" y="2589"/>
                  </a:moveTo>
                  <a:lnTo>
                    <a:pt x="1497" y="856"/>
                  </a:lnTo>
                  <a:lnTo>
                    <a:pt x="0" y="0"/>
                  </a:lnTo>
                  <a:lnTo>
                    <a:pt x="0" y="1717"/>
                  </a:lnTo>
                  <a:lnTo>
                    <a:pt x="1496" y="2589"/>
                  </a:lnTo>
                  <a:close/>
                </a:path>
              </a:pathLst>
            </a:custGeom>
            <a:solidFill>
              <a:srgbClr val="1488DB"/>
            </a:solidFill>
            <a:ln w="6350" cmpd="sng">
              <a:noFill/>
              <a:round/>
              <a:headEnd/>
              <a:tailEnd/>
            </a:ln>
          </p:spPr>
          <p:txBody>
            <a:bodyPr/>
            <a:lstStyle/>
            <a:p>
              <a:pPr algn="ctr">
                <a:spcBef>
                  <a:spcPct val="20000"/>
                </a:spcBef>
                <a:defRPr/>
              </a:pPr>
              <a:endParaRPr lang="en-US">
                <a:latin typeface="Arial" pitchFamily="34" charset="0"/>
                <a:cs typeface="+mn-cs"/>
              </a:endParaRPr>
            </a:p>
          </p:txBody>
        </p:sp>
        <p:sp>
          <p:nvSpPr>
            <p:cNvPr id="10" name="Freeform 11"/>
            <p:cNvSpPr>
              <a:spLocks/>
            </p:cNvSpPr>
            <p:nvPr/>
          </p:nvSpPr>
          <p:spPr bwMode="auto">
            <a:xfrm>
              <a:off x="125" y="2897"/>
              <a:ext cx="178" cy="284"/>
            </a:xfrm>
            <a:custGeom>
              <a:avLst/>
              <a:gdLst/>
              <a:ahLst/>
              <a:cxnLst>
                <a:cxn ang="0">
                  <a:pos x="0" y="2290"/>
                </a:cxn>
                <a:cxn ang="0">
                  <a:pos x="0" y="760"/>
                </a:cxn>
                <a:cxn ang="0">
                  <a:pos x="1327" y="0"/>
                </a:cxn>
                <a:cxn ang="0">
                  <a:pos x="1327" y="1525"/>
                </a:cxn>
                <a:cxn ang="0">
                  <a:pos x="0" y="2290"/>
                </a:cxn>
              </a:cxnLst>
              <a:rect l="0" t="0" r="r" b="b"/>
              <a:pathLst>
                <a:path w="1327" h="2290">
                  <a:moveTo>
                    <a:pt x="0" y="2290"/>
                  </a:moveTo>
                  <a:lnTo>
                    <a:pt x="0" y="760"/>
                  </a:lnTo>
                  <a:lnTo>
                    <a:pt x="1327" y="0"/>
                  </a:lnTo>
                  <a:lnTo>
                    <a:pt x="1327" y="1525"/>
                  </a:lnTo>
                  <a:lnTo>
                    <a:pt x="0" y="2290"/>
                  </a:lnTo>
                  <a:close/>
                </a:path>
              </a:pathLst>
            </a:custGeom>
            <a:solidFill>
              <a:srgbClr val="1488DB"/>
            </a:solidFill>
            <a:ln w="6350" cmpd="sng">
              <a:noFill/>
              <a:round/>
              <a:headEnd/>
              <a:tailEnd/>
            </a:ln>
          </p:spPr>
          <p:txBody>
            <a:bodyPr/>
            <a:lstStyle/>
            <a:p>
              <a:pPr algn="ctr">
                <a:spcBef>
                  <a:spcPct val="20000"/>
                </a:spcBef>
                <a:defRPr/>
              </a:pPr>
              <a:endParaRPr lang="en-US">
                <a:latin typeface="Arial" pitchFamily="34" charset="0"/>
                <a:cs typeface="+mn-cs"/>
              </a:endParaRPr>
            </a:p>
          </p:txBody>
        </p:sp>
        <p:sp>
          <p:nvSpPr>
            <p:cNvPr id="11" name="Freeform 12"/>
            <p:cNvSpPr>
              <a:spLocks/>
            </p:cNvSpPr>
            <p:nvPr/>
          </p:nvSpPr>
          <p:spPr bwMode="auto">
            <a:xfrm flipH="1">
              <a:off x="652" y="2896"/>
              <a:ext cx="179" cy="284"/>
            </a:xfrm>
            <a:custGeom>
              <a:avLst/>
              <a:gdLst/>
              <a:ahLst/>
              <a:cxnLst>
                <a:cxn ang="0">
                  <a:pos x="0" y="2290"/>
                </a:cxn>
                <a:cxn ang="0">
                  <a:pos x="0" y="760"/>
                </a:cxn>
                <a:cxn ang="0">
                  <a:pos x="1327" y="0"/>
                </a:cxn>
                <a:cxn ang="0">
                  <a:pos x="1327" y="1525"/>
                </a:cxn>
                <a:cxn ang="0">
                  <a:pos x="0" y="2290"/>
                </a:cxn>
              </a:cxnLst>
              <a:rect l="0" t="0" r="r" b="b"/>
              <a:pathLst>
                <a:path w="1327" h="2290">
                  <a:moveTo>
                    <a:pt x="0" y="2290"/>
                  </a:moveTo>
                  <a:lnTo>
                    <a:pt x="0" y="760"/>
                  </a:lnTo>
                  <a:lnTo>
                    <a:pt x="1327" y="0"/>
                  </a:lnTo>
                  <a:lnTo>
                    <a:pt x="1327" y="1525"/>
                  </a:lnTo>
                  <a:lnTo>
                    <a:pt x="0" y="2290"/>
                  </a:lnTo>
                  <a:close/>
                </a:path>
              </a:pathLst>
            </a:custGeom>
            <a:solidFill>
              <a:srgbClr val="032B91"/>
            </a:solidFill>
            <a:ln w="6350" cmpd="sng">
              <a:noFill/>
              <a:round/>
              <a:headEnd/>
              <a:tailEnd/>
            </a:ln>
          </p:spPr>
          <p:txBody>
            <a:bodyPr/>
            <a:lstStyle/>
            <a:p>
              <a:pPr algn="ctr">
                <a:spcBef>
                  <a:spcPct val="20000"/>
                </a:spcBef>
                <a:defRPr/>
              </a:pPr>
              <a:endParaRPr lang="en-US">
                <a:latin typeface="Arial" pitchFamily="34" charset="0"/>
                <a:cs typeface="+mn-cs"/>
              </a:endParaRPr>
            </a:p>
          </p:txBody>
        </p:sp>
        <p:sp>
          <p:nvSpPr>
            <p:cNvPr id="12" name="Freeform 13"/>
            <p:cNvSpPr>
              <a:spLocks/>
            </p:cNvSpPr>
            <p:nvPr/>
          </p:nvSpPr>
          <p:spPr bwMode="auto">
            <a:xfrm rot="3690139">
              <a:off x="216" y="3028"/>
              <a:ext cx="165" cy="309"/>
            </a:xfrm>
            <a:custGeom>
              <a:avLst/>
              <a:gdLst/>
              <a:ahLst/>
              <a:cxnLst>
                <a:cxn ang="0">
                  <a:pos x="0" y="2290"/>
                </a:cxn>
                <a:cxn ang="0">
                  <a:pos x="0" y="760"/>
                </a:cxn>
                <a:cxn ang="0">
                  <a:pos x="1327" y="0"/>
                </a:cxn>
                <a:cxn ang="0">
                  <a:pos x="1327" y="1525"/>
                </a:cxn>
                <a:cxn ang="0">
                  <a:pos x="0" y="2290"/>
                </a:cxn>
              </a:cxnLst>
              <a:rect l="0" t="0" r="r" b="b"/>
              <a:pathLst>
                <a:path w="1327" h="2290">
                  <a:moveTo>
                    <a:pt x="0" y="2290"/>
                  </a:moveTo>
                  <a:lnTo>
                    <a:pt x="0" y="760"/>
                  </a:lnTo>
                  <a:lnTo>
                    <a:pt x="1327" y="0"/>
                  </a:lnTo>
                  <a:lnTo>
                    <a:pt x="1327" y="1525"/>
                  </a:lnTo>
                  <a:lnTo>
                    <a:pt x="0" y="2290"/>
                  </a:lnTo>
                  <a:close/>
                </a:path>
              </a:pathLst>
            </a:custGeom>
            <a:solidFill>
              <a:srgbClr val="032B91"/>
            </a:solidFill>
            <a:ln w="6350" cmpd="sng">
              <a:noFill/>
              <a:round/>
              <a:headEnd/>
              <a:tailEnd/>
            </a:ln>
          </p:spPr>
          <p:txBody>
            <a:bodyPr/>
            <a:lstStyle/>
            <a:p>
              <a:pPr algn="ctr">
                <a:spcBef>
                  <a:spcPct val="20000"/>
                </a:spcBef>
                <a:defRPr/>
              </a:pPr>
              <a:endParaRPr lang="en-US">
                <a:latin typeface="Arial" pitchFamily="34" charset="0"/>
                <a:cs typeface="+mn-cs"/>
              </a:endParaRPr>
            </a:p>
          </p:txBody>
        </p:sp>
        <p:sp>
          <p:nvSpPr>
            <p:cNvPr id="13" name="Freeform 14"/>
            <p:cNvSpPr>
              <a:spLocks/>
            </p:cNvSpPr>
            <p:nvPr/>
          </p:nvSpPr>
          <p:spPr bwMode="auto">
            <a:xfrm rot="3600000">
              <a:off x="570" y="3017"/>
              <a:ext cx="165" cy="306"/>
            </a:xfrm>
            <a:custGeom>
              <a:avLst/>
              <a:gdLst/>
              <a:ahLst/>
              <a:cxnLst>
                <a:cxn ang="0">
                  <a:pos x="0" y="2290"/>
                </a:cxn>
                <a:cxn ang="0">
                  <a:pos x="0" y="760"/>
                </a:cxn>
                <a:cxn ang="0">
                  <a:pos x="1327" y="0"/>
                </a:cxn>
                <a:cxn ang="0">
                  <a:pos x="1327" y="1525"/>
                </a:cxn>
                <a:cxn ang="0">
                  <a:pos x="0" y="2290"/>
                </a:cxn>
              </a:cxnLst>
              <a:rect l="0" t="0" r="r" b="b"/>
              <a:pathLst>
                <a:path w="1327" h="2290">
                  <a:moveTo>
                    <a:pt x="0" y="2290"/>
                  </a:moveTo>
                  <a:lnTo>
                    <a:pt x="0" y="760"/>
                  </a:lnTo>
                  <a:lnTo>
                    <a:pt x="1327" y="0"/>
                  </a:lnTo>
                  <a:lnTo>
                    <a:pt x="1327" y="1525"/>
                  </a:lnTo>
                  <a:lnTo>
                    <a:pt x="0" y="2290"/>
                  </a:lnTo>
                  <a:close/>
                </a:path>
              </a:pathLst>
            </a:custGeom>
            <a:solidFill>
              <a:srgbClr val="1488DB"/>
            </a:solidFill>
            <a:ln w="6350" cmpd="sng">
              <a:noFill/>
              <a:round/>
              <a:headEnd/>
              <a:tailEnd/>
            </a:ln>
          </p:spPr>
          <p:txBody>
            <a:bodyPr/>
            <a:lstStyle/>
            <a:p>
              <a:pPr algn="ctr">
                <a:spcBef>
                  <a:spcPct val="20000"/>
                </a:spcBef>
                <a:defRPr/>
              </a:pPr>
              <a:endParaRPr lang="en-US">
                <a:latin typeface="Arial" pitchFamily="34" charset="0"/>
                <a:cs typeface="+mn-cs"/>
              </a:endParaRPr>
            </a:p>
          </p:txBody>
        </p:sp>
        <p:sp>
          <p:nvSpPr>
            <p:cNvPr id="14" name="Text Box 15"/>
            <p:cNvSpPr txBox="1">
              <a:spLocks noChangeArrowheads="1"/>
            </p:cNvSpPr>
            <p:nvPr/>
          </p:nvSpPr>
          <p:spPr bwMode="auto">
            <a:xfrm>
              <a:off x="274" y="2847"/>
              <a:ext cx="392" cy="258"/>
            </a:xfrm>
            <a:prstGeom prst="rect">
              <a:avLst/>
            </a:prstGeom>
            <a:noFill/>
            <a:ln w="9525">
              <a:noFill/>
              <a:miter lim="800000"/>
              <a:headEnd/>
              <a:tailEnd/>
            </a:ln>
          </p:spPr>
          <p:txBody>
            <a:bodyPr lIns="66751" tIns="33376" rIns="66751" bIns="33376">
              <a:spAutoFit/>
            </a:bodyPr>
            <a:lstStyle/>
            <a:p>
              <a:pPr algn="ctr">
                <a:spcAft>
                  <a:spcPct val="10000"/>
                </a:spcAft>
                <a:defRPr/>
              </a:pPr>
              <a:r>
                <a:rPr lang="en-US" sz="1200" b="1">
                  <a:solidFill>
                    <a:srgbClr val="032B91"/>
                  </a:solidFill>
                  <a:latin typeface="Arial" pitchFamily="34" charset="0"/>
                  <a:cs typeface="+mn-cs"/>
                </a:rPr>
                <a:t>BK</a:t>
              </a:r>
            </a:p>
            <a:p>
              <a:pPr algn="ctr">
                <a:defRPr/>
              </a:pPr>
              <a:r>
                <a:rPr lang="en-US" sz="900" b="1">
                  <a:solidFill>
                    <a:srgbClr val="1488DB"/>
                  </a:solidFill>
                  <a:latin typeface="Arial" pitchFamily="34" charset="0"/>
                  <a:cs typeface="+mn-cs"/>
                </a:rPr>
                <a:t>TP.HCM</a:t>
              </a:r>
              <a:endParaRPr lang="en-US" sz="900">
                <a:solidFill>
                  <a:srgbClr val="1488DB"/>
                </a:solidFill>
                <a:latin typeface="Arial" pitchFamily="34" charset="0"/>
                <a:cs typeface="+mn-cs"/>
              </a:endParaRPr>
            </a:p>
          </p:txBody>
        </p:sp>
      </p:grpSp>
      <p:grpSp>
        <p:nvGrpSpPr>
          <p:cNvPr id="15" name="Group 16"/>
          <p:cNvGrpSpPr>
            <a:grpSpLocks/>
          </p:cNvGrpSpPr>
          <p:nvPr/>
        </p:nvGrpSpPr>
        <p:grpSpPr bwMode="auto">
          <a:xfrm>
            <a:off x="52393" y="44454"/>
            <a:ext cx="631825" cy="447675"/>
            <a:chOff x="36" y="28"/>
            <a:chExt cx="431" cy="282"/>
          </a:xfrm>
        </p:grpSpPr>
        <p:sp>
          <p:nvSpPr>
            <p:cNvPr id="16" name="Text Box 17"/>
            <p:cNvSpPr txBox="1">
              <a:spLocks noChangeArrowheads="1"/>
            </p:cNvSpPr>
            <p:nvPr userDrawn="1"/>
          </p:nvSpPr>
          <p:spPr bwMode="auto">
            <a:xfrm>
              <a:off x="150" y="223"/>
              <a:ext cx="317" cy="87"/>
            </a:xfrm>
            <a:prstGeom prst="rect">
              <a:avLst/>
            </a:prstGeom>
            <a:noFill/>
            <a:ln w="9525">
              <a:noFill/>
              <a:miter lim="800000"/>
              <a:headEnd/>
              <a:tailEnd/>
            </a:ln>
            <a:effectLst/>
          </p:spPr>
          <p:txBody>
            <a:bodyPr lIns="0" tIns="0" rIns="0" bIns="0">
              <a:spAutoFit/>
            </a:bodyPr>
            <a:lstStyle/>
            <a:p>
              <a:pPr algn="r" eaLnBrk="0" hangingPunct="0">
                <a:defRPr/>
              </a:pPr>
              <a:r>
                <a:rPr lang="en-US" sz="900" dirty="0" smtClean="0">
                  <a:solidFill>
                    <a:schemeClr val="bg1"/>
                  </a:solidFill>
                  <a:latin typeface="Arial Black" pitchFamily="34" charset="0"/>
                  <a:cs typeface="+mn-cs"/>
                </a:rPr>
                <a:t>2018</a:t>
              </a:r>
              <a:endParaRPr lang="en-US" sz="900" dirty="0">
                <a:solidFill>
                  <a:schemeClr val="bg1"/>
                </a:solidFill>
                <a:latin typeface="Arial Black" pitchFamily="34" charset="0"/>
                <a:cs typeface="+mn-cs"/>
              </a:endParaRPr>
            </a:p>
          </p:txBody>
        </p:sp>
        <p:sp>
          <p:nvSpPr>
            <p:cNvPr id="17" name="Text Box 18"/>
            <p:cNvSpPr txBox="1">
              <a:spLocks noChangeArrowheads="1"/>
            </p:cNvSpPr>
            <p:nvPr userDrawn="1"/>
          </p:nvSpPr>
          <p:spPr bwMode="auto">
            <a:xfrm>
              <a:off x="36" y="28"/>
              <a:ext cx="431" cy="182"/>
            </a:xfrm>
            <a:prstGeom prst="rect">
              <a:avLst/>
            </a:prstGeom>
            <a:noFill/>
            <a:ln w="9525" algn="ctr">
              <a:noFill/>
              <a:miter lim="800000"/>
              <a:headEnd/>
              <a:tailEnd/>
            </a:ln>
            <a:effectLst/>
          </p:spPr>
          <p:txBody>
            <a:bodyPr lIns="0" tIns="0" rIns="0" bIns="0"/>
            <a:lstStyle/>
            <a:p>
              <a:pPr algn="r">
                <a:spcBef>
                  <a:spcPct val="20000"/>
                </a:spcBef>
                <a:defRPr/>
              </a:pPr>
              <a:r>
                <a:rPr lang="en-US" sz="2400" b="1" dirty="0" err="1">
                  <a:solidFill>
                    <a:schemeClr val="bg1"/>
                  </a:solidFill>
                  <a:latin typeface="Arial Black" pitchFamily="34" charset="0"/>
                  <a:cs typeface="+mn-cs"/>
                </a:rPr>
                <a:t>dce</a:t>
              </a:r>
              <a:endParaRPr lang="en-US" sz="2400" b="1" dirty="0">
                <a:solidFill>
                  <a:schemeClr val="bg1"/>
                </a:solidFill>
                <a:latin typeface="Arial Black" pitchFamily="34" charset="0"/>
                <a:cs typeface="+mn-cs"/>
              </a:endParaRPr>
            </a:p>
          </p:txBody>
        </p:sp>
      </p:grpSp>
      <p:sp>
        <p:nvSpPr>
          <p:cNvPr id="116738" name="Rectangle 2"/>
          <p:cNvSpPr>
            <a:spLocks noGrp="1" noChangeArrowheads="1"/>
          </p:cNvSpPr>
          <p:nvPr>
            <p:ph type="ctrTitle"/>
          </p:nvPr>
        </p:nvSpPr>
        <p:spPr>
          <a:xfrm>
            <a:off x="685800" y="2130429"/>
            <a:ext cx="7772400" cy="1470025"/>
          </a:xfrm>
        </p:spPr>
        <p:txBody>
          <a:bodyPr/>
          <a:lstStyle>
            <a:lvl1pPr>
              <a:defRPr/>
            </a:lvl1pPr>
          </a:lstStyle>
          <a:p>
            <a:r>
              <a:rPr lang="en-US"/>
              <a:t>Click to edit Master title style</a:t>
            </a:r>
          </a:p>
        </p:txBody>
      </p:sp>
      <p:sp>
        <p:nvSpPr>
          <p:cNvPr id="11673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p:txBody>
          <a:bodyPr/>
          <a:lstStyle>
            <a:lvl1pPr>
              <a:defRPr/>
            </a:lvl1pPr>
          </a:lstStyle>
          <a:p>
            <a:pPr>
              <a:defRPr/>
            </a:pPr>
            <a:r>
              <a:rPr lang="en-US"/>
              <a:t>©2013, Dr. Tran Ngoc Thinh </a:t>
            </a:r>
          </a:p>
        </p:txBody>
      </p:sp>
      <p:sp>
        <p:nvSpPr>
          <p:cNvPr id="5" name="Rectangle 8"/>
          <p:cNvSpPr>
            <a:spLocks noGrp="1" noChangeArrowheads="1"/>
          </p:cNvSpPr>
          <p:nvPr>
            <p:ph type="sldNum" sz="quarter" idx="11"/>
          </p:nvPr>
        </p:nvSpPr>
        <p:spPr/>
        <p:txBody>
          <a:bodyPr/>
          <a:lstStyle>
            <a:lvl1pPr>
              <a:defRPr/>
            </a:lvl1pPr>
          </a:lstStyle>
          <a:p>
            <a:pPr>
              <a:defRPr/>
            </a:pPr>
            <a:fld id="{6D1E8F1B-D75F-4EAB-9A32-861C0242B822}"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27850" y="44452"/>
            <a:ext cx="2057400" cy="6264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55650" y="44452"/>
            <a:ext cx="6019800" cy="6264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p:txBody>
          <a:bodyPr/>
          <a:lstStyle>
            <a:lvl1pPr>
              <a:defRPr/>
            </a:lvl1pPr>
          </a:lstStyle>
          <a:p>
            <a:pPr>
              <a:defRPr/>
            </a:pPr>
            <a:r>
              <a:rPr lang="en-US"/>
              <a:t>©2013, Dr. Tran Ngoc Thinh </a:t>
            </a:r>
          </a:p>
        </p:txBody>
      </p:sp>
      <p:sp>
        <p:nvSpPr>
          <p:cNvPr id="5" name="Rectangle 8"/>
          <p:cNvSpPr>
            <a:spLocks noGrp="1" noChangeArrowheads="1"/>
          </p:cNvSpPr>
          <p:nvPr>
            <p:ph type="sldNum" sz="quarter" idx="11"/>
          </p:nvPr>
        </p:nvSpPr>
        <p:spPr/>
        <p:txBody>
          <a:bodyPr/>
          <a:lstStyle>
            <a:lvl1pPr>
              <a:defRPr/>
            </a:lvl1pPr>
          </a:lstStyle>
          <a:p>
            <a:pPr>
              <a:defRPr/>
            </a:pPr>
            <a:fld id="{1E86CBC2-5D88-4E75-8FE7-D69C55F0CACF}"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55650" y="44451"/>
            <a:ext cx="8229600" cy="863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55650" y="1125538"/>
            <a:ext cx="8229600" cy="5183187"/>
          </a:xfrm>
        </p:spPr>
        <p:txBody>
          <a:bodyPr/>
          <a:lstStyle/>
          <a:p>
            <a:pPr lvl="0"/>
            <a:endParaRPr lang="en-US" noProof="0"/>
          </a:p>
        </p:txBody>
      </p:sp>
      <p:sp>
        <p:nvSpPr>
          <p:cNvPr id="4" name="Rectangle 7"/>
          <p:cNvSpPr>
            <a:spLocks noGrp="1" noChangeArrowheads="1"/>
          </p:cNvSpPr>
          <p:nvPr>
            <p:ph type="ftr" sz="quarter" idx="10"/>
          </p:nvPr>
        </p:nvSpPr>
        <p:spPr/>
        <p:txBody>
          <a:bodyPr/>
          <a:lstStyle>
            <a:lvl1pPr>
              <a:defRPr/>
            </a:lvl1pPr>
          </a:lstStyle>
          <a:p>
            <a:pPr>
              <a:defRPr/>
            </a:pPr>
            <a:r>
              <a:rPr lang="en-US"/>
              <a:t>©2013, Dr. Tran Ngoc Thinh </a:t>
            </a:r>
          </a:p>
        </p:txBody>
      </p:sp>
      <p:sp>
        <p:nvSpPr>
          <p:cNvPr id="5" name="Rectangle 8"/>
          <p:cNvSpPr>
            <a:spLocks noGrp="1" noChangeArrowheads="1"/>
          </p:cNvSpPr>
          <p:nvPr>
            <p:ph type="sldNum" sz="quarter" idx="11"/>
          </p:nvPr>
        </p:nvSpPr>
        <p:spPr/>
        <p:txBody>
          <a:bodyPr/>
          <a:lstStyle>
            <a:lvl1pPr>
              <a:defRPr/>
            </a:lvl1pPr>
          </a:lstStyle>
          <a:p>
            <a:pPr>
              <a:defRPr/>
            </a:pPr>
            <a:fld id="{485D03C0-377A-43DC-8EDD-47EFDE9BDB04}"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pPr>
              <a:defRPr/>
            </a:pPr>
            <a:r>
              <a:rPr lang="en-US"/>
              <a:t>©2013, Dr. Tran Ngoc Thinh </a:t>
            </a:r>
          </a:p>
        </p:txBody>
      </p:sp>
      <p:sp>
        <p:nvSpPr>
          <p:cNvPr id="5" name="Slide Number Placeholder 4"/>
          <p:cNvSpPr>
            <a:spLocks noGrp="1"/>
          </p:cNvSpPr>
          <p:nvPr>
            <p:ph type="sldNum" sz="quarter" idx="11"/>
          </p:nvPr>
        </p:nvSpPr>
        <p:spPr/>
        <p:txBody>
          <a:bodyPr/>
          <a:lstStyle>
            <a:lvl1pPr>
              <a:defRPr/>
            </a:lvl1pPr>
          </a:lstStyle>
          <a:p>
            <a:pPr>
              <a:defRPr/>
            </a:pPr>
            <a:fld id="{5E756F51-A7B9-4546-9F16-622F5C5A3F74}"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46" indent="0">
              <a:buNone/>
              <a:defRPr sz="1800"/>
            </a:lvl2pPr>
            <a:lvl3pPr marL="914293" indent="0">
              <a:buNone/>
              <a:defRPr sz="1600"/>
            </a:lvl3pPr>
            <a:lvl4pPr marL="1371440" indent="0">
              <a:buNone/>
              <a:defRPr sz="1400"/>
            </a:lvl4pPr>
            <a:lvl5pPr marL="1828586" indent="0">
              <a:buNone/>
              <a:defRPr sz="1400"/>
            </a:lvl5pPr>
            <a:lvl6pPr marL="2285733" indent="0">
              <a:buNone/>
              <a:defRPr sz="1400"/>
            </a:lvl6pPr>
            <a:lvl7pPr marL="2742879" indent="0">
              <a:buNone/>
              <a:defRPr sz="1400"/>
            </a:lvl7pPr>
            <a:lvl8pPr marL="3200026" indent="0">
              <a:buNone/>
              <a:defRPr sz="1400"/>
            </a:lvl8pPr>
            <a:lvl9pPr marL="3657172" indent="0">
              <a:buNone/>
              <a:defRPr sz="1400"/>
            </a:lvl9pPr>
          </a:lstStyle>
          <a:p>
            <a:pPr lvl="0"/>
            <a:r>
              <a:rPr lang="en-US" dirty="0" smtClean="0"/>
              <a:t>Click to edit Master text styles</a:t>
            </a:r>
          </a:p>
        </p:txBody>
      </p:sp>
      <p:sp>
        <p:nvSpPr>
          <p:cNvPr id="4" name="Rectangle 7"/>
          <p:cNvSpPr>
            <a:spLocks noGrp="1" noChangeArrowheads="1"/>
          </p:cNvSpPr>
          <p:nvPr>
            <p:ph type="ftr" sz="quarter" idx="10"/>
          </p:nvPr>
        </p:nvSpPr>
        <p:spPr>
          <a:ln/>
        </p:spPr>
        <p:txBody>
          <a:bodyPr/>
          <a:lstStyle>
            <a:lvl1pPr>
              <a:defRPr/>
            </a:lvl1pPr>
          </a:lstStyle>
          <a:p>
            <a:pPr>
              <a:defRPr/>
            </a:pPr>
            <a:r>
              <a:rPr lang="en-US"/>
              <a:t>©2013, Dr. Tran Ngoc Thinh </a:t>
            </a:r>
          </a:p>
        </p:txBody>
      </p:sp>
      <p:sp>
        <p:nvSpPr>
          <p:cNvPr id="5" name="Rectangle 8"/>
          <p:cNvSpPr>
            <a:spLocks noGrp="1" noChangeArrowheads="1"/>
          </p:cNvSpPr>
          <p:nvPr>
            <p:ph type="sldNum" sz="quarter" idx="11"/>
          </p:nvPr>
        </p:nvSpPr>
        <p:spPr>
          <a:ln/>
        </p:spPr>
        <p:txBody>
          <a:bodyPr/>
          <a:lstStyle>
            <a:lvl1pPr>
              <a:defRPr/>
            </a:lvl1pPr>
          </a:lstStyle>
          <a:p>
            <a:pPr>
              <a:defRPr/>
            </a:pPr>
            <a:fld id="{DFAAB52C-AB96-4BF6-8932-6EA4FB191E76}" type="slidenum">
              <a:rPr lang="en-US"/>
              <a:pPr>
                <a:defRPr/>
              </a:pPr>
              <a:t>‹#›</a:t>
            </a:fld>
            <a:endParaRPr lang="en-US"/>
          </a:p>
        </p:txBody>
      </p:sp>
      <p:sp>
        <p:nvSpPr>
          <p:cNvPr id="6" name="Rectangle 9"/>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55650" y="1125538"/>
            <a:ext cx="40386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6650" y="1125538"/>
            <a:ext cx="40386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ftr" sz="quarter" idx="10"/>
          </p:nvPr>
        </p:nvSpPr>
        <p:spPr>
          <a:ln/>
        </p:spPr>
        <p:txBody>
          <a:bodyPr/>
          <a:lstStyle>
            <a:lvl1pPr>
              <a:defRPr/>
            </a:lvl1pPr>
          </a:lstStyle>
          <a:p>
            <a:pPr>
              <a:defRPr/>
            </a:pPr>
            <a:r>
              <a:rPr lang="en-US"/>
              <a:t>©2013, Dr. Tran Ngoc Thinh </a:t>
            </a:r>
          </a:p>
        </p:txBody>
      </p:sp>
      <p:sp>
        <p:nvSpPr>
          <p:cNvPr id="6" name="Rectangle 8"/>
          <p:cNvSpPr>
            <a:spLocks noGrp="1" noChangeArrowheads="1"/>
          </p:cNvSpPr>
          <p:nvPr>
            <p:ph type="sldNum" sz="quarter" idx="11"/>
          </p:nvPr>
        </p:nvSpPr>
        <p:spPr>
          <a:ln/>
        </p:spPr>
        <p:txBody>
          <a:bodyPr/>
          <a:lstStyle>
            <a:lvl1pPr>
              <a:defRPr/>
            </a:lvl1pPr>
          </a:lstStyle>
          <a:p>
            <a:pPr>
              <a:defRPr/>
            </a:pPr>
            <a:fld id="{A9D3CD59-197E-4979-BA5F-CABC56596BE8}" type="slidenum">
              <a:rPr lang="en-US"/>
              <a:pPr>
                <a:defRPr/>
              </a:pPr>
              <a:t>‹#›</a:t>
            </a:fld>
            <a:endParaRPr lang="en-US"/>
          </a:p>
        </p:txBody>
      </p:sp>
      <p:sp>
        <p:nvSpPr>
          <p:cNvPr id="7" name="Rectangle 9"/>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535113"/>
            <a:ext cx="4041775" cy="639763"/>
          </a:xfrm>
        </p:spPr>
        <p:txBody>
          <a:bodyPr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ftr" sz="quarter" idx="10"/>
          </p:nvPr>
        </p:nvSpPr>
        <p:spPr>
          <a:ln/>
        </p:spPr>
        <p:txBody>
          <a:bodyPr/>
          <a:lstStyle>
            <a:lvl1pPr>
              <a:defRPr/>
            </a:lvl1pPr>
          </a:lstStyle>
          <a:p>
            <a:pPr>
              <a:defRPr/>
            </a:pPr>
            <a:r>
              <a:rPr lang="en-US"/>
              <a:t>©2013, Dr. Tran Ngoc Thinh </a:t>
            </a:r>
          </a:p>
        </p:txBody>
      </p:sp>
      <p:sp>
        <p:nvSpPr>
          <p:cNvPr id="8" name="Rectangle 8"/>
          <p:cNvSpPr>
            <a:spLocks noGrp="1" noChangeArrowheads="1"/>
          </p:cNvSpPr>
          <p:nvPr>
            <p:ph type="sldNum" sz="quarter" idx="11"/>
          </p:nvPr>
        </p:nvSpPr>
        <p:spPr>
          <a:ln/>
        </p:spPr>
        <p:txBody>
          <a:bodyPr/>
          <a:lstStyle>
            <a:lvl1pPr>
              <a:defRPr/>
            </a:lvl1pPr>
          </a:lstStyle>
          <a:p>
            <a:pPr>
              <a:defRPr/>
            </a:pPr>
            <a:fld id="{C7532C3F-3DE6-4BB2-B46F-C766470D73CC}" type="slidenum">
              <a:rPr lang="en-US"/>
              <a:pPr>
                <a:defRPr/>
              </a:pPr>
              <a:t>‹#›</a:t>
            </a:fld>
            <a:endParaRPr lang="en-US"/>
          </a:p>
        </p:txBody>
      </p:sp>
      <p:sp>
        <p:nvSpPr>
          <p:cNvPr id="9" name="Rectangle 9"/>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ftr" sz="quarter" idx="10"/>
          </p:nvPr>
        </p:nvSpPr>
        <p:spPr>
          <a:ln/>
        </p:spPr>
        <p:txBody>
          <a:bodyPr/>
          <a:lstStyle>
            <a:lvl1pPr>
              <a:defRPr/>
            </a:lvl1pPr>
          </a:lstStyle>
          <a:p>
            <a:pPr>
              <a:defRPr/>
            </a:pPr>
            <a:r>
              <a:rPr lang="en-US"/>
              <a:t>©2013, Dr. Tran Ngoc Thinh </a:t>
            </a:r>
          </a:p>
        </p:txBody>
      </p:sp>
      <p:sp>
        <p:nvSpPr>
          <p:cNvPr id="4" name="Rectangle 8"/>
          <p:cNvSpPr>
            <a:spLocks noGrp="1" noChangeArrowheads="1"/>
          </p:cNvSpPr>
          <p:nvPr>
            <p:ph type="sldNum" sz="quarter" idx="11"/>
          </p:nvPr>
        </p:nvSpPr>
        <p:spPr>
          <a:ln/>
        </p:spPr>
        <p:txBody>
          <a:bodyPr/>
          <a:lstStyle>
            <a:lvl1pPr>
              <a:defRPr/>
            </a:lvl1pPr>
          </a:lstStyle>
          <a:p>
            <a:pPr>
              <a:defRPr/>
            </a:pPr>
            <a:fld id="{67687EF1-E7C1-4347-88B5-197404414B3D}" type="slidenum">
              <a:rPr lang="en-US"/>
              <a:pPr>
                <a:defRPr/>
              </a:pPr>
              <a:t>‹#›</a:t>
            </a:fld>
            <a:endParaRPr lang="en-US"/>
          </a:p>
        </p:txBody>
      </p:sp>
      <p:sp>
        <p:nvSpPr>
          <p:cNvPr id="5" name="Rectangle 9"/>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pPr>
              <a:defRPr/>
            </a:pPr>
            <a:r>
              <a:rPr lang="en-US"/>
              <a:t>©2013, Dr. Tran Ngoc Thinh </a:t>
            </a:r>
          </a:p>
        </p:txBody>
      </p:sp>
      <p:sp>
        <p:nvSpPr>
          <p:cNvPr id="3" name="Rectangle 8"/>
          <p:cNvSpPr>
            <a:spLocks noGrp="1" noChangeArrowheads="1"/>
          </p:cNvSpPr>
          <p:nvPr>
            <p:ph type="sldNum" sz="quarter" idx="11"/>
          </p:nvPr>
        </p:nvSpPr>
        <p:spPr>
          <a:ln/>
        </p:spPr>
        <p:txBody>
          <a:bodyPr/>
          <a:lstStyle>
            <a:lvl1pPr>
              <a:defRPr/>
            </a:lvl1pPr>
          </a:lstStyle>
          <a:p>
            <a:pPr>
              <a:defRPr/>
            </a:pPr>
            <a:fld id="{ED8F779E-3CC5-4B9C-BE35-55771B87E579}" type="slidenum">
              <a:rPr lang="en-US"/>
              <a:pPr>
                <a:defRPr/>
              </a:pPr>
              <a:t>‹#›</a:t>
            </a:fld>
            <a:endParaRPr lang="en-US"/>
          </a:p>
        </p:txBody>
      </p:sp>
      <p:sp>
        <p:nvSpPr>
          <p:cNvPr id="4" name="Rectangle 9"/>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435104"/>
            <a:ext cx="3008313" cy="4691063"/>
          </a:xfrm>
        </p:spPr>
        <p:txBody>
          <a:bodyPr/>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5" name="Rectangle 7"/>
          <p:cNvSpPr>
            <a:spLocks noGrp="1" noChangeArrowheads="1"/>
          </p:cNvSpPr>
          <p:nvPr>
            <p:ph type="ftr" sz="quarter" idx="10"/>
          </p:nvPr>
        </p:nvSpPr>
        <p:spPr/>
        <p:txBody>
          <a:bodyPr/>
          <a:lstStyle>
            <a:lvl1pPr>
              <a:defRPr/>
            </a:lvl1pPr>
          </a:lstStyle>
          <a:p>
            <a:pPr>
              <a:defRPr/>
            </a:pPr>
            <a:r>
              <a:rPr lang="en-US"/>
              <a:t>©2013, Dr. Tran Ngoc Thinh </a:t>
            </a:r>
          </a:p>
        </p:txBody>
      </p:sp>
      <p:sp>
        <p:nvSpPr>
          <p:cNvPr id="6" name="Rectangle 8"/>
          <p:cNvSpPr>
            <a:spLocks noGrp="1" noChangeArrowheads="1"/>
          </p:cNvSpPr>
          <p:nvPr>
            <p:ph type="sldNum" sz="quarter" idx="11"/>
          </p:nvPr>
        </p:nvSpPr>
        <p:spPr/>
        <p:txBody>
          <a:bodyPr/>
          <a:lstStyle>
            <a:lvl1pPr>
              <a:defRPr/>
            </a:lvl1pPr>
          </a:lstStyle>
          <a:p>
            <a:pPr>
              <a:defRPr/>
            </a:pPr>
            <a:fld id="{8DBBD756-7813-4918-AB1A-3BE55002B0E0}"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46" indent="0">
              <a:buNone/>
              <a:defRPr sz="2800"/>
            </a:lvl2pPr>
            <a:lvl3pPr marL="914293" indent="0">
              <a:buNone/>
              <a:defRPr sz="2400"/>
            </a:lvl3pPr>
            <a:lvl4pPr marL="1371440" indent="0">
              <a:buNone/>
              <a:defRPr sz="2000"/>
            </a:lvl4pPr>
            <a:lvl5pPr marL="1828586" indent="0">
              <a:buNone/>
              <a:defRPr sz="2000"/>
            </a:lvl5pPr>
            <a:lvl6pPr marL="2285733" indent="0">
              <a:buNone/>
              <a:defRPr sz="2000"/>
            </a:lvl6pPr>
            <a:lvl7pPr marL="2742879" indent="0">
              <a:buNone/>
              <a:defRPr sz="2000"/>
            </a:lvl7pPr>
            <a:lvl8pPr marL="3200026" indent="0">
              <a:buNone/>
              <a:defRPr sz="2000"/>
            </a:lvl8pPr>
            <a:lvl9pPr marL="3657172" indent="0">
              <a:buNone/>
              <a:defRPr sz="2000"/>
            </a:lvl9pPr>
          </a:lstStyle>
          <a:p>
            <a:pPr lvl="0"/>
            <a:endParaRPr lang="en-US" noProof="0"/>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5" name="Rectangle 7"/>
          <p:cNvSpPr>
            <a:spLocks noGrp="1" noChangeArrowheads="1"/>
          </p:cNvSpPr>
          <p:nvPr>
            <p:ph type="ftr" sz="quarter" idx="10"/>
          </p:nvPr>
        </p:nvSpPr>
        <p:spPr/>
        <p:txBody>
          <a:bodyPr/>
          <a:lstStyle>
            <a:lvl1pPr>
              <a:defRPr/>
            </a:lvl1pPr>
          </a:lstStyle>
          <a:p>
            <a:pPr>
              <a:defRPr/>
            </a:pPr>
            <a:r>
              <a:rPr lang="en-US"/>
              <a:t>©2013, Dr. Tran Ngoc Thinh </a:t>
            </a:r>
          </a:p>
        </p:txBody>
      </p:sp>
      <p:sp>
        <p:nvSpPr>
          <p:cNvPr id="6" name="Rectangle 8"/>
          <p:cNvSpPr>
            <a:spLocks noGrp="1" noChangeArrowheads="1"/>
          </p:cNvSpPr>
          <p:nvPr>
            <p:ph type="sldNum" sz="quarter" idx="11"/>
          </p:nvPr>
        </p:nvSpPr>
        <p:spPr/>
        <p:txBody>
          <a:bodyPr/>
          <a:lstStyle>
            <a:lvl1pPr>
              <a:defRPr/>
            </a:lvl1pPr>
          </a:lstStyle>
          <a:p>
            <a:pPr>
              <a:defRPr/>
            </a:pPr>
            <a:fld id="{106023C0-FA8C-4BE7-B51A-1F8EC6C26798}"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755650" y="44451"/>
            <a:ext cx="8229600" cy="863600"/>
          </a:xfrm>
          <a:prstGeom prst="rect">
            <a:avLst/>
          </a:prstGeom>
          <a:noFill/>
          <a:ln w="9525">
            <a:noFill/>
            <a:miter lim="800000"/>
            <a:headEnd/>
            <a:tailEnd/>
          </a:ln>
        </p:spPr>
        <p:txBody>
          <a:bodyPr vert="horz" wrap="square" lIns="91429" tIns="45715" rIns="91429" bIns="45715" numCol="1" anchor="ctr" anchorCtr="0" compatLnSpc="1">
            <a:prstTxWarp prst="textNoShape">
              <a:avLst/>
            </a:prstTxWarp>
          </a:bodyPr>
          <a:lstStyle/>
          <a:p>
            <a:pPr lvl="0"/>
            <a:r>
              <a:rPr lang="en-US" smtClean="0"/>
              <a:t>Click to edit Master title style</a:t>
            </a:r>
          </a:p>
        </p:txBody>
      </p:sp>
      <p:sp>
        <p:nvSpPr>
          <p:cNvPr id="10243" name="Rectangle 3"/>
          <p:cNvSpPr>
            <a:spLocks noGrp="1" noChangeArrowheads="1"/>
          </p:cNvSpPr>
          <p:nvPr>
            <p:ph type="body" idx="1"/>
          </p:nvPr>
        </p:nvSpPr>
        <p:spPr bwMode="auto">
          <a:xfrm>
            <a:off x="755650" y="1125538"/>
            <a:ext cx="8229600" cy="5183187"/>
          </a:xfrm>
          <a:prstGeom prst="rect">
            <a:avLst/>
          </a:prstGeom>
          <a:noFill/>
          <a:ln w="9525">
            <a:noFill/>
            <a:miter lim="800000"/>
            <a:headEnd/>
            <a:tailEnd/>
          </a:ln>
        </p:spPr>
        <p:txBody>
          <a:bodyPr vert="horz" wrap="square" lIns="91429" tIns="45715" rIns="91429" bIns="45715"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5716" name="Rectangle 4"/>
          <p:cNvSpPr>
            <a:spLocks noChangeArrowheads="1"/>
          </p:cNvSpPr>
          <p:nvPr/>
        </p:nvSpPr>
        <p:spPr bwMode="auto">
          <a:xfrm>
            <a:off x="0" y="1"/>
            <a:ext cx="719138" cy="1484313"/>
          </a:xfrm>
          <a:prstGeom prst="rect">
            <a:avLst/>
          </a:prstGeom>
          <a:gradFill rotWithShape="1">
            <a:gsLst>
              <a:gs pos="0">
                <a:srgbClr val="0099CC"/>
              </a:gs>
              <a:gs pos="100000">
                <a:srgbClr val="0099CC">
                  <a:gamma/>
                  <a:tint val="0"/>
                  <a:invGamma/>
                </a:srgbClr>
              </a:gs>
            </a:gsLst>
            <a:lin ang="5400000" scaled="1"/>
          </a:gradFill>
          <a:ln w="9525">
            <a:noFill/>
            <a:miter lim="800000"/>
            <a:headEnd/>
            <a:tailEnd/>
          </a:ln>
          <a:effectLst/>
        </p:spPr>
        <p:txBody>
          <a:bodyPr wrap="none" lIns="91429" tIns="45715" rIns="91429" bIns="45715" anchor="ctr"/>
          <a:lstStyle/>
          <a:p>
            <a:pPr algn="ctr" eaLnBrk="0" hangingPunct="0">
              <a:defRPr/>
            </a:pPr>
            <a:endParaRPr lang="en-US" sz="1800">
              <a:solidFill>
                <a:schemeClr val="tx1"/>
              </a:solidFill>
              <a:latin typeface="Arial" pitchFamily="34" charset="0"/>
              <a:cs typeface="+mn-cs"/>
            </a:endParaRPr>
          </a:p>
        </p:txBody>
      </p:sp>
      <p:sp>
        <p:nvSpPr>
          <p:cNvPr id="115717" name="Rectangle 5"/>
          <p:cNvSpPr>
            <a:spLocks noChangeArrowheads="1"/>
          </p:cNvSpPr>
          <p:nvPr/>
        </p:nvSpPr>
        <p:spPr bwMode="auto">
          <a:xfrm>
            <a:off x="701680" y="808039"/>
            <a:ext cx="8442325" cy="28575"/>
          </a:xfrm>
          <a:prstGeom prst="rect">
            <a:avLst/>
          </a:prstGeom>
          <a:gradFill rotWithShape="1">
            <a:gsLst>
              <a:gs pos="0">
                <a:schemeClr val="accent1"/>
              </a:gs>
              <a:gs pos="100000">
                <a:schemeClr val="accent1">
                  <a:gamma/>
                  <a:tint val="5490"/>
                  <a:invGamma/>
                </a:schemeClr>
              </a:gs>
            </a:gsLst>
            <a:lin ang="0" scaled="1"/>
          </a:gradFill>
          <a:ln w="9525">
            <a:noFill/>
            <a:miter lim="800000"/>
            <a:headEnd/>
            <a:tailEnd/>
          </a:ln>
          <a:effectLst/>
        </p:spPr>
        <p:txBody>
          <a:bodyPr wrap="none" lIns="91429" tIns="45715" rIns="91429" bIns="45715" anchor="ctr"/>
          <a:lstStyle/>
          <a:p>
            <a:pPr algn="ctr">
              <a:spcBef>
                <a:spcPct val="20000"/>
              </a:spcBef>
              <a:defRPr/>
            </a:pPr>
            <a:endParaRPr lang="en-US">
              <a:latin typeface="Arial" pitchFamily="34" charset="0"/>
              <a:cs typeface="+mn-cs"/>
            </a:endParaRPr>
          </a:p>
        </p:txBody>
      </p:sp>
      <p:sp>
        <p:nvSpPr>
          <p:cNvPr id="115718" name="Rectangle 6"/>
          <p:cNvSpPr>
            <a:spLocks noChangeArrowheads="1"/>
          </p:cNvSpPr>
          <p:nvPr/>
        </p:nvSpPr>
        <p:spPr bwMode="auto">
          <a:xfrm>
            <a:off x="952500" y="6524626"/>
            <a:ext cx="8191500" cy="333375"/>
          </a:xfrm>
          <a:prstGeom prst="rect">
            <a:avLst/>
          </a:prstGeom>
          <a:gradFill rotWithShape="1">
            <a:gsLst>
              <a:gs pos="0">
                <a:srgbClr val="0099CC">
                  <a:gamma/>
                  <a:tint val="0"/>
                  <a:invGamma/>
                </a:srgbClr>
              </a:gs>
              <a:gs pos="100000">
                <a:srgbClr val="0099CC"/>
              </a:gs>
            </a:gsLst>
            <a:lin ang="0" scaled="1"/>
          </a:gradFill>
          <a:ln w="9525">
            <a:noFill/>
            <a:miter lim="800000"/>
            <a:headEnd/>
            <a:tailEnd/>
          </a:ln>
          <a:effectLst/>
        </p:spPr>
        <p:txBody>
          <a:bodyPr wrap="none" lIns="91429" tIns="45715" rIns="91429" bIns="45715" anchor="ctr"/>
          <a:lstStyle/>
          <a:p>
            <a:pPr algn="ctr">
              <a:spcBef>
                <a:spcPct val="20000"/>
              </a:spcBef>
              <a:defRPr/>
            </a:pPr>
            <a:endParaRPr lang="en-US">
              <a:latin typeface="Arial" pitchFamily="34" charset="0"/>
              <a:cs typeface="+mn-cs"/>
            </a:endParaRPr>
          </a:p>
        </p:txBody>
      </p:sp>
      <p:sp>
        <p:nvSpPr>
          <p:cNvPr id="115719" name="Rectangle 7"/>
          <p:cNvSpPr>
            <a:spLocks noGrp="1" noChangeArrowheads="1"/>
          </p:cNvSpPr>
          <p:nvPr>
            <p:ph type="ftr" sz="quarter" idx="3"/>
          </p:nvPr>
        </p:nvSpPr>
        <p:spPr bwMode="auto">
          <a:xfrm>
            <a:off x="3656014" y="6559551"/>
            <a:ext cx="4995862" cy="298451"/>
          </a:xfrm>
          <a:prstGeom prst="rect">
            <a:avLst/>
          </a:prstGeom>
          <a:noFill/>
          <a:ln w="9525">
            <a:noFill/>
            <a:miter lim="800000"/>
            <a:headEnd/>
            <a:tailEnd/>
          </a:ln>
          <a:effectLst/>
        </p:spPr>
        <p:txBody>
          <a:bodyPr vert="horz" wrap="square" lIns="91429" tIns="45715" rIns="91429" bIns="45715" numCol="1" anchor="t" anchorCtr="0" compatLnSpc="1">
            <a:prstTxWarp prst="textNoShape">
              <a:avLst/>
            </a:prstTxWarp>
          </a:bodyPr>
          <a:lstStyle>
            <a:lvl1pPr algn="r">
              <a:spcBef>
                <a:spcPct val="0"/>
              </a:spcBef>
              <a:defRPr sz="1200" b="1">
                <a:solidFill>
                  <a:schemeClr val="bg1"/>
                </a:solidFill>
                <a:latin typeface="Arial" pitchFamily="34" charset="0"/>
                <a:cs typeface="+mn-cs"/>
              </a:defRPr>
            </a:lvl1pPr>
          </a:lstStyle>
          <a:p>
            <a:pPr>
              <a:defRPr/>
            </a:pPr>
            <a:r>
              <a:rPr lang="en-US" smtClean="0"/>
              <a:t>©2013, Dr. Tran Ngoc Thinh </a:t>
            </a:r>
            <a:endParaRPr lang="en-US" dirty="0"/>
          </a:p>
        </p:txBody>
      </p:sp>
      <p:sp>
        <p:nvSpPr>
          <p:cNvPr id="115720" name="Rectangle 8"/>
          <p:cNvSpPr>
            <a:spLocks noGrp="1" noChangeArrowheads="1"/>
          </p:cNvSpPr>
          <p:nvPr>
            <p:ph type="sldNum" sz="quarter" idx="4"/>
          </p:nvPr>
        </p:nvSpPr>
        <p:spPr bwMode="auto">
          <a:xfrm>
            <a:off x="8675688" y="6569078"/>
            <a:ext cx="442912" cy="288925"/>
          </a:xfrm>
          <a:prstGeom prst="rect">
            <a:avLst/>
          </a:prstGeom>
          <a:noFill/>
          <a:ln w="9525">
            <a:noFill/>
            <a:miter lim="800000"/>
            <a:headEnd/>
            <a:tailEnd/>
          </a:ln>
          <a:effectLst/>
        </p:spPr>
        <p:txBody>
          <a:bodyPr vert="horz" wrap="square" lIns="91429" tIns="45715" rIns="91429" bIns="45715" numCol="1" anchor="t" anchorCtr="0" compatLnSpc="1">
            <a:prstTxWarp prst="textNoShape">
              <a:avLst/>
            </a:prstTxWarp>
          </a:bodyPr>
          <a:lstStyle>
            <a:lvl1pPr algn="r">
              <a:spcBef>
                <a:spcPct val="0"/>
              </a:spcBef>
              <a:defRPr sz="1200" b="1">
                <a:solidFill>
                  <a:schemeClr val="bg1"/>
                </a:solidFill>
                <a:latin typeface="Arial" pitchFamily="34" charset="0"/>
                <a:cs typeface="+mn-cs"/>
              </a:defRPr>
            </a:lvl1pPr>
          </a:lstStyle>
          <a:p>
            <a:pPr>
              <a:defRPr/>
            </a:pPr>
            <a:fld id="{6831E8C0-A008-49BB-8D8C-42AB816AB654}" type="slidenum">
              <a:rPr lang="en-US"/>
              <a:pPr>
                <a:defRPr/>
              </a:pPr>
              <a:t>‹#›</a:t>
            </a:fld>
            <a:endParaRPr lang="en-US"/>
          </a:p>
        </p:txBody>
      </p:sp>
      <p:sp>
        <p:nvSpPr>
          <p:cNvPr id="115721" name="Rectangle 9"/>
          <p:cNvSpPr>
            <a:spLocks noGrp="1" noChangeArrowheads="1"/>
          </p:cNvSpPr>
          <p:nvPr>
            <p:ph type="dt" sz="half" idx="2"/>
          </p:nvPr>
        </p:nvSpPr>
        <p:spPr bwMode="auto">
          <a:xfrm>
            <a:off x="650875" y="6524626"/>
            <a:ext cx="6045200" cy="333375"/>
          </a:xfrm>
          <a:prstGeom prst="rect">
            <a:avLst/>
          </a:prstGeom>
          <a:noFill/>
          <a:ln w="9525">
            <a:noFill/>
            <a:miter lim="800000"/>
            <a:headEnd/>
            <a:tailEnd/>
          </a:ln>
          <a:effectLst/>
        </p:spPr>
        <p:txBody>
          <a:bodyPr vert="horz" wrap="square" lIns="91429" tIns="45715" rIns="91429" bIns="45715" numCol="1" anchor="ctr" anchorCtr="0" compatLnSpc="1">
            <a:prstTxWarp prst="textNoShape">
              <a:avLst/>
            </a:prstTxWarp>
          </a:bodyPr>
          <a:lstStyle>
            <a:lvl1pPr algn="l">
              <a:spcBef>
                <a:spcPct val="0"/>
              </a:spcBef>
              <a:tabLst>
                <a:tab pos="2866689" algn="ctr"/>
              </a:tabLst>
              <a:defRPr sz="1200" b="1">
                <a:solidFill>
                  <a:schemeClr val="tx1"/>
                </a:solidFill>
                <a:latin typeface="Verdana" pitchFamily="34" charset="0"/>
                <a:cs typeface="+mn-cs"/>
              </a:defRPr>
            </a:lvl1pPr>
          </a:lstStyle>
          <a:p>
            <a:pPr>
              <a:defRPr/>
            </a:pPr>
            <a:endParaRPr lang="en-US"/>
          </a:p>
        </p:txBody>
      </p:sp>
      <p:grpSp>
        <p:nvGrpSpPr>
          <p:cNvPr id="10250" name="Group 10"/>
          <p:cNvGrpSpPr>
            <a:grpSpLocks/>
          </p:cNvGrpSpPr>
          <p:nvPr/>
        </p:nvGrpSpPr>
        <p:grpSpPr bwMode="auto">
          <a:xfrm>
            <a:off x="52393" y="44454"/>
            <a:ext cx="631825" cy="447675"/>
            <a:chOff x="36" y="28"/>
            <a:chExt cx="431" cy="282"/>
          </a:xfrm>
        </p:grpSpPr>
        <p:sp>
          <p:nvSpPr>
            <p:cNvPr id="115723" name="Text Box 11"/>
            <p:cNvSpPr txBox="1">
              <a:spLocks noChangeArrowheads="1"/>
            </p:cNvSpPr>
            <p:nvPr userDrawn="1"/>
          </p:nvSpPr>
          <p:spPr bwMode="auto">
            <a:xfrm>
              <a:off x="150" y="223"/>
              <a:ext cx="317" cy="87"/>
            </a:xfrm>
            <a:prstGeom prst="rect">
              <a:avLst/>
            </a:prstGeom>
            <a:noFill/>
            <a:ln w="9525">
              <a:noFill/>
              <a:miter lim="800000"/>
              <a:headEnd/>
              <a:tailEnd/>
            </a:ln>
            <a:effectLst/>
          </p:spPr>
          <p:txBody>
            <a:bodyPr lIns="0" tIns="0" rIns="0" bIns="0">
              <a:spAutoFit/>
            </a:bodyPr>
            <a:lstStyle/>
            <a:p>
              <a:pPr algn="r" eaLnBrk="0" hangingPunct="0">
                <a:defRPr/>
              </a:pPr>
              <a:r>
                <a:rPr lang="en-US" sz="900" dirty="0" smtClean="0">
                  <a:solidFill>
                    <a:schemeClr val="bg1"/>
                  </a:solidFill>
                  <a:latin typeface="Arial Black" pitchFamily="34" charset="0"/>
                  <a:cs typeface="+mn-cs"/>
                </a:rPr>
                <a:t>2018</a:t>
              </a:r>
              <a:endParaRPr lang="en-US" sz="900" dirty="0">
                <a:solidFill>
                  <a:schemeClr val="bg1"/>
                </a:solidFill>
                <a:latin typeface="Arial Black" pitchFamily="34" charset="0"/>
                <a:cs typeface="+mn-cs"/>
              </a:endParaRPr>
            </a:p>
          </p:txBody>
        </p:sp>
        <p:sp>
          <p:nvSpPr>
            <p:cNvPr id="115724" name="Text Box 12"/>
            <p:cNvSpPr txBox="1">
              <a:spLocks noChangeArrowheads="1"/>
            </p:cNvSpPr>
            <p:nvPr userDrawn="1"/>
          </p:nvSpPr>
          <p:spPr bwMode="auto">
            <a:xfrm>
              <a:off x="36" y="28"/>
              <a:ext cx="431" cy="182"/>
            </a:xfrm>
            <a:prstGeom prst="rect">
              <a:avLst/>
            </a:prstGeom>
            <a:noFill/>
            <a:ln w="9525" algn="ctr">
              <a:noFill/>
              <a:miter lim="800000"/>
              <a:headEnd/>
              <a:tailEnd/>
            </a:ln>
            <a:effectLst/>
          </p:spPr>
          <p:txBody>
            <a:bodyPr lIns="0" tIns="0" rIns="0" bIns="0"/>
            <a:lstStyle/>
            <a:p>
              <a:pPr algn="r">
                <a:spcBef>
                  <a:spcPct val="20000"/>
                </a:spcBef>
                <a:defRPr/>
              </a:pPr>
              <a:r>
                <a:rPr lang="en-US" sz="2400" b="1">
                  <a:solidFill>
                    <a:schemeClr val="bg1"/>
                  </a:solidFill>
                  <a:latin typeface="Arial Black" pitchFamily="34" charset="0"/>
                  <a:cs typeface="+mn-cs"/>
                </a:rPr>
                <a:t>dce</a:t>
              </a:r>
            </a:p>
          </p:txBody>
        </p:sp>
      </p:grpSp>
      <p:pic>
        <p:nvPicPr>
          <p:cNvPr id="10251" name="Picture 13" descr="New_BK_HCM"/>
          <p:cNvPicPr>
            <a:picLocks noChangeAspect="1" noChangeArrowheads="1"/>
          </p:cNvPicPr>
          <p:nvPr/>
        </p:nvPicPr>
        <p:blipFill>
          <a:blip r:embed="rId14"/>
          <a:srcRect/>
          <a:stretch>
            <a:fillRect/>
          </a:stretch>
        </p:blipFill>
        <p:spPr bwMode="auto">
          <a:xfrm>
            <a:off x="5" y="6218239"/>
            <a:ext cx="633413" cy="6397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3" r:id="rId1"/>
    <p:sldLayoutId id="2147483824" r:id="rId2"/>
    <p:sldLayoutId id="2147483818" r:id="rId3"/>
    <p:sldLayoutId id="2147483819" r:id="rId4"/>
    <p:sldLayoutId id="2147483820" r:id="rId5"/>
    <p:sldLayoutId id="2147483821" r:id="rId6"/>
    <p:sldLayoutId id="2147483822" r:id="rId7"/>
    <p:sldLayoutId id="2147483825" r:id="rId8"/>
    <p:sldLayoutId id="2147483826" r:id="rId9"/>
    <p:sldLayoutId id="2147483827" r:id="rId10"/>
    <p:sldLayoutId id="2147483828" r:id="rId11"/>
    <p:sldLayoutId id="2147483829" r:id="rId12"/>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6E797F"/>
          </a:solidFill>
          <a:latin typeface="+mj-lt"/>
          <a:ea typeface="+mj-ea"/>
          <a:cs typeface="+mj-cs"/>
        </a:defRPr>
      </a:lvl1pPr>
      <a:lvl2pPr algn="l" rtl="0" eaLnBrk="0" fontAlgn="base" hangingPunct="0">
        <a:spcBef>
          <a:spcPct val="0"/>
        </a:spcBef>
        <a:spcAft>
          <a:spcPct val="0"/>
        </a:spcAft>
        <a:defRPr sz="4400">
          <a:solidFill>
            <a:srgbClr val="6E797F"/>
          </a:solidFill>
          <a:latin typeface="Arial" pitchFamily="34" charset="0"/>
        </a:defRPr>
      </a:lvl2pPr>
      <a:lvl3pPr algn="l" rtl="0" eaLnBrk="0" fontAlgn="base" hangingPunct="0">
        <a:spcBef>
          <a:spcPct val="0"/>
        </a:spcBef>
        <a:spcAft>
          <a:spcPct val="0"/>
        </a:spcAft>
        <a:defRPr sz="4400">
          <a:solidFill>
            <a:srgbClr val="6E797F"/>
          </a:solidFill>
          <a:latin typeface="Arial" pitchFamily="34" charset="0"/>
        </a:defRPr>
      </a:lvl3pPr>
      <a:lvl4pPr algn="l" rtl="0" eaLnBrk="0" fontAlgn="base" hangingPunct="0">
        <a:spcBef>
          <a:spcPct val="0"/>
        </a:spcBef>
        <a:spcAft>
          <a:spcPct val="0"/>
        </a:spcAft>
        <a:defRPr sz="4400">
          <a:solidFill>
            <a:srgbClr val="6E797F"/>
          </a:solidFill>
          <a:latin typeface="Arial" pitchFamily="34" charset="0"/>
        </a:defRPr>
      </a:lvl4pPr>
      <a:lvl5pPr algn="l" rtl="0" eaLnBrk="0" fontAlgn="base" hangingPunct="0">
        <a:spcBef>
          <a:spcPct val="0"/>
        </a:spcBef>
        <a:spcAft>
          <a:spcPct val="0"/>
        </a:spcAft>
        <a:defRPr sz="4400">
          <a:solidFill>
            <a:srgbClr val="6E797F"/>
          </a:solidFill>
          <a:latin typeface="Arial" pitchFamily="34" charset="0"/>
        </a:defRPr>
      </a:lvl5pPr>
      <a:lvl6pPr marL="457146" algn="l" rtl="0" fontAlgn="base">
        <a:spcBef>
          <a:spcPct val="0"/>
        </a:spcBef>
        <a:spcAft>
          <a:spcPct val="0"/>
        </a:spcAft>
        <a:defRPr sz="4400">
          <a:solidFill>
            <a:srgbClr val="6E797F"/>
          </a:solidFill>
          <a:latin typeface="Arial" pitchFamily="34" charset="0"/>
        </a:defRPr>
      </a:lvl6pPr>
      <a:lvl7pPr marL="914293" algn="l" rtl="0" fontAlgn="base">
        <a:spcBef>
          <a:spcPct val="0"/>
        </a:spcBef>
        <a:spcAft>
          <a:spcPct val="0"/>
        </a:spcAft>
        <a:defRPr sz="4400">
          <a:solidFill>
            <a:srgbClr val="6E797F"/>
          </a:solidFill>
          <a:latin typeface="Arial" pitchFamily="34" charset="0"/>
        </a:defRPr>
      </a:lvl7pPr>
      <a:lvl8pPr marL="1371440" algn="l" rtl="0" fontAlgn="base">
        <a:spcBef>
          <a:spcPct val="0"/>
        </a:spcBef>
        <a:spcAft>
          <a:spcPct val="0"/>
        </a:spcAft>
        <a:defRPr sz="4400">
          <a:solidFill>
            <a:srgbClr val="6E797F"/>
          </a:solidFill>
          <a:latin typeface="Arial" pitchFamily="34" charset="0"/>
        </a:defRPr>
      </a:lvl8pPr>
      <a:lvl9pPr marL="1828586" algn="l" rtl="0" fontAlgn="base">
        <a:spcBef>
          <a:spcPct val="0"/>
        </a:spcBef>
        <a:spcAft>
          <a:spcPct val="0"/>
        </a:spcAft>
        <a:defRPr sz="4400">
          <a:solidFill>
            <a:srgbClr val="6E797F"/>
          </a:solidFill>
          <a:latin typeface="Arial" pitchFamily="34" charset="0"/>
        </a:defRPr>
      </a:lvl9pPr>
    </p:titleStyle>
    <p:bodyStyle>
      <a:lvl1pPr marL="342860" indent="-342860" algn="l" rtl="0" eaLnBrk="0" fontAlgn="base" hangingPunct="0">
        <a:spcBef>
          <a:spcPct val="20000"/>
        </a:spcBef>
        <a:spcAft>
          <a:spcPct val="0"/>
        </a:spcAft>
        <a:buChar char="•"/>
        <a:defRPr sz="3200">
          <a:solidFill>
            <a:schemeClr val="tx1"/>
          </a:solidFill>
          <a:latin typeface="+mn-lt"/>
          <a:ea typeface="+mn-ea"/>
          <a:cs typeface="+mn-cs"/>
        </a:defRPr>
      </a:lvl1pPr>
      <a:lvl2pPr marL="742863" indent="-285716" algn="l" rtl="0" eaLnBrk="0" fontAlgn="base" hangingPunct="0">
        <a:spcBef>
          <a:spcPct val="20000"/>
        </a:spcBef>
        <a:spcAft>
          <a:spcPct val="0"/>
        </a:spcAft>
        <a:buChar char="–"/>
        <a:defRPr sz="2800">
          <a:solidFill>
            <a:schemeClr val="tx1"/>
          </a:solidFill>
          <a:latin typeface="+mn-lt"/>
        </a:defRPr>
      </a:lvl2pPr>
      <a:lvl3pPr marL="1142866" indent="-228574" algn="l" rtl="0" eaLnBrk="0" fontAlgn="base" hangingPunct="0">
        <a:spcBef>
          <a:spcPct val="20000"/>
        </a:spcBef>
        <a:spcAft>
          <a:spcPct val="0"/>
        </a:spcAft>
        <a:buChar char="•"/>
        <a:defRPr sz="2400">
          <a:solidFill>
            <a:schemeClr val="tx1"/>
          </a:solidFill>
          <a:latin typeface="+mn-lt"/>
        </a:defRPr>
      </a:lvl3pPr>
      <a:lvl4pPr marL="1600013" indent="-228574" algn="l" rtl="0" eaLnBrk="0" fontAlgn="base" hangingPunct="0">
        <a:spcBef>
          <a:spcPct val="20000"/>
        </a:spcBef>
        <a:spcAft>
          <a:spcPct val="0"/>
        </a:spcAft>
        <a:buChar char="–"/>
        <a:defRPr sz="2000">
          <a:solidFill>
            <a:schemeClr val="tx1"/>
          </a:solidFill>
          <a:latin typeface="+mn-lt"/>
        </a:defRPr>
      </a:lvl4pPr>
      <a:lvl5pPr marL="2057159" indent="-228574" algn="l" rtl="0" eaLnBrk="0" fontAlgn="base" hangingPunct="0">
        <a:spcBef>
          <a:spcPct val="20000"/>
        </a:spcBef>
        <a:spcAft>
          <a:spcPct val="0"/>
        </a:spcAft>
        <a:buChar char="»"/>
        <a:defRPr sz="2000">
          <a:solidFill>
            <a:schemeClr val="tx1"/>
          </a:solidFill>
          <a:latin typeface="+mn-lt"/>
        </a:defRPr>
      </a:lvl5pPr>
      <a:lvl6pPr marL="2514306" indent="-228574" algn="l" rtl="0" fontAlgn="base">
        <a:spcBef>
          <a:spcPct val="20000"/>
        </a:spcBef>
        <a:spcAft>
          <a:spcPct val="0"/>
        </a:spcAft>
        <a:buChar char="»"/>
        <a:defRPr sz="2000">
          <a:solidFill>
            <a:schemeClr val="tx1"/>
          </a:solidFill>
          <a:latin typeface="+mn-lt"/>
        </a:defRPr>
      </a:lvl6pPr>
      <a:lvl7pPr marL="2971453" indent="-228574" algn="l" rtl="0" fontAlgn="base">
        <a:spcBef>
          <a:spcPct val="20000"/>
        </a:spcBef>
        <a:spcAft>
          <a:spcPct val="0"/>
        </a:spcAft>
        <a:buChar char="»"/>
        <a:defRPr sz="2000">
          <a:solidFill>
            <a:schemeClr val="tx1"/>
          </a:solidFill>
          <a:latin typeface="+mn-lt"/>
        </a:defRPr>
      </a:lvl7pPr>
      <a:lvl8pPr marL="3428599" indent="-228574" algn="l" rtl="0" fontAlgn="base">
        <a:spcBef>
          <a:spcPct val="20000"/>
        </a:spcBef>
        <a:spcAft>
          <a:spcPct val="0"/>
        </a:spcAft>
        <a:buChar char="»"/>
        <a:defRPr sz="2000">
          <a:solidFill>
            <a:schemeClr val="tx1"/>
          </a:solidFill>
          <a:latin typeface="+mn-lt"/>
        </a:defRPr>
      </a:lvl8pPr>
      <a:lvl9pPr marL="3885746" indent="-228574"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anlong.ce@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5.webp"/><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4.xml"/><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4.wmf"/><Relationship Id="rId4" Type="http://schemas.openxmlformats.org/officeDocument/2006/relationships/oleObject" Target="../embeddings/oleObject1.bin"/><Relationship Id="rId9" Type="http://schemas.openxmlformats.org/officeDocument/2006/relationships/image" Target="../media/image46.w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6.xml"/><Relationship Id="rId6" Type="http://schemas.openxmlformats.org/officeDocument/2006/relationships/image" Target="../media/image50.png"/><Relationship Id="rId5" Type="http://schemas.openxmlformats.org/officeDocument/2006/relationships/image" Target="../media/image49.wmf"/><Relationship Id="rId4" Type="http://schemas.openxmlformats.org/officeDocument/2006/relationships/image" Target="../media/image48.wmf"/></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6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2.jpeg"/><Relationship Id="rId7" Type="http://schemas.openxmlformats.org/officeDocument/2006/relationships/image" Target="../media/image66.wmf"/><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wmf"/><Relationship Id="rId4" Type="http://schemas.openxmlformats.org/officeDocument/2006/relationships/image" Target="../media/image63.wmf"/></Relationships>
</file>

<file path=ppt/slides/_rels/slide7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9.wmf"/><Relationship Id="rId4" Type="http://schemas.openxmlformats.org/officeDocument/2006/relationships/oleObject" Target="../embeddings/oleObject4.bin"/></Relationships>
</file>

<file path=ppt/slides/_rels/slide7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3.gi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ctrTitle"/>
          </p:nvPr>
        </p:nvSpPr>
        <p:spPr/>
        <p:txBody>
          <a:bodyPr/>
          <a:lstStyle/>
          <a:p>
            <a:pPr algn="ctr" eaLnBrk="1" hangingPunct="1"/>
            <a:r>
              <a:rPr lang="en-US" dirty="0" smtClean="0"/>
              <a:t>Revision</a:t>
            </a:r>
          </a:p>
        </p:txBody>
      </p:sp>
      <p:sp>
        <p:nvSpPr>
          <p:cNvPr id="18435" name="Rectangle 5"/>
          <p:cNvSpPr>
            <a:spLocks noGrp="1" noChangeArrowheads="1"/>
          </p:cNvSpPr>
          <p:nvPr>
            <p:ph type="subTitle" idx="1"/>
          </p:nvPr>
        </p:nvSpPr>
        <p:spPr/>
        <p:txBody>
          <a:bodyPr/>
          <a:lstStyle/>
          <a:p>
            <a:pPr eaLnBrk="1" hangingPunct="1"/>
            <a:r>
              <a:rPr lang="en-US" sz="2800" dirty="0" smtClean="0"/>
              <a:t>Long Tan Le</a:t>
            </a:r>
            <a:endParaRPr lang="en-US" sz="2800" dirty="0"/>
          </a:p>
          <a:p>
            <a:pPr eaLnBrk="1" hangingPunct="1"/>
            <a:r>
              <a:rPr lang="en-US" sz="2800" dirty="0"/>
              <a:t>HCMC University of Technology</a:t>
            </a:r>
          </a:p>
          <a:p>
            <a:pPr eaLnBrk="1" hangingPunct="1"/>
            <a:r>
              <a:rPr lang="en-US" sz="2800" dirty="0">
                <a:hlinkClick r:id="rId3"/>
              </a:rPr>
              <a:t>t</a:t>
            </a:r>
            <a:r>
              <a:rPr lang="en-US" sz="2800" dirty="0" smtClean="0">
                <a:hlinkClick r:id="rId3"/>
              </a:rPr>
              <a:t>anlong.ce@gmail.com</a:t>
            </a:r>
            <a:r>
              <a:rPr lang="en-US" sz="2800" dirty="0" smtClean="0"/>
              <a:t>  </a:t>
            </a:r>
            <a:endParaRPr lang="en-US" sz="28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solidFill>
                  <a:schemeClr val="tx1"/>
                </a:solidFill>
                <a:latin typeface="Bodoni MT" panose="02070603080606020203" pitchFamily="18" charset="0"/>
              </a:rPr>
              <a:t>Addition of </a:t>
            </a:r>
            <a:r>
              <a:rPr lang="fr-FR" b="1" dirty="0" err="1" smtClean="0">
                <a:solidFill>
                  <a:schemeClr val="tx1"/>
                </a:solidFill>
                <a:latin typeface="Bodoni MT" panose="02070603080606020203" pitchFamily="18" charset="0"/>
              </a:rPr>
              <a:t>Two</a:t>
            </a:r>
            <a:r>
              <a:rPr lang="fr-FR" b="1" dirty="0" smtClean="0">
                <a:solidFill>
                  <a:schemeClr val="tx1"/>
                </a:solidFill>
                <a:latin typeface="Bodoni MT" panose="02070603080606020203" pitchFamily="18" charset="0"/>
              </a:rPr>
              <a:t> </a:t>
            </a:r>
            <a:r>
              <a:rPr lang="fr-FR" b="1" i="1" dirty="0" smtClean="0">
                <a:solidFill>
                  <a:schemeClr val="tx1"/>
                </a:solidFill>
                <a:latin typeface="Bodoni MT" panose="02070603080606020203" pitchFamily="18" charset="0"/>
              </a:rPr>
              <a:t>n-</a:t>
            </a:r>
            <a:r>
              <a:rPr lang="fr-FR" b="1" dirty="0" smtClean="0">
                <a:solidFill>
                  <a:schemeClr val="tx1"/>
                </a:solidFill>
                <a:latin typeface="Bodoni MT" panose="02070603080606020203" pitchFamily="18" charset="0"/>
              </a:rPr>
              <a:t>bit </a:t>
            </a:r>
            <a:r>
              <a:rPr lang="fr-FR" b="1" dirty="0" err="1">
                <a:solidFill>
                  <a:schemeClr val="tx1"/>
                </a:solidFill>
                <a:latin typeface="Bodoni MT" panose="02070603080606020203" pitchFamily="18" charset="0"/>
              </a:rPr>
              <a:t>numbers</a:t>
            </a:r>
            <a:endParaRPr lang="en-US" b="1" dirty="0">
              <a:latin typeface="Bodoni MT" panose="02070603080606020203" pitchFamily="18" charset="0"/>
            </a:endParaRPr>
          </a:p>
        </p:txBody>
      </p:sp>
      <p:sp>
        <p:nvSpPr>
          <p:cNvPr id="4" name="Text Placeholder 2"/>
          <p:cNvSpPr txBox="1">
            <a:spLocks/>
          </p:cNvSpPr>
          <p:nvPr/>
        </p:nvSpPr>
        <p:spPr>
          <a:xfrm>
            <a:off x="946242" y="4526511"/>
            <a:ext cx="7924800" cy="1752600"/>
          </a:xfrm>
          <a:prstGeom prst="rect">
            <a:avLst/>
          </a:prstGeo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lnSpc>
                <a:spcPct val="90000"/>
              </a:lnSpc>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lnSpc>
                <a:spcPct val="90000"/>
              </a:lnSpc>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lnSpc>
                <a:spcPct val="90000"/>
              </a:lnSpc>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lnSpc>
                <a:spcPct val="90000"/>
              </a:lnSpc>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lnSpc>
                <a:spcPct val="90000"/>
              </a:lnSpc>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lnSpc>
                <a:spcPct val="90000"/>
              </a:lnSpc>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lnSpc>
                <a:spcPct val="90000"/>
              </a:lnSpc>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lnSpc>
                <a:spcPct val="90000"/>
              </a:lnSpc>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lnSpc>
                <a:spcPct val="90000"/>
              </a:lnSpc>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buSzPct val="100000"/>
              <a:buFont typeface="Symbol" panose="05050102010706020507" pitchFamily="18" charset="2"/>
              <a:buChar char="*"/>
            </a:pPr>
            <a:r>
              <a:rPr lang="en-US" sz="2800" dirty="0" smtClean="0">
                <a:latin typeface="Garamond" panose="02020404030301010803" pitchFamily="18" charset="0"/>
              </a:rPr>
              <a:t>We start from the</a:t>
            </a:r>
            <a:r>
              <a:rPr lang="en-US" sz="2800" dirty="0" smtClean="0">
                <a:solidFill>
                  <a:srgbClr val="00AE00"/>
                </a:solidFill>
                <a:latin typeface="Garamond" panose="02020404030301010803" pitchFamily="18" charset="0"/>
              </a:rPr>
              <a:t> </a:t>
            </a:r>
            <a:r>
              <a:rPr lang="en-US" sz="2800" dirty="0" err="1" smtClean="0">
                <a:solidFill>
                  <a:srgbClr val="00AE00"/>
                </a:solidFill>
                <a:latin typeface="Garamond" panose="02020404030301010803" pitchFamily="18" charset="0"/>
              </a:rPr>
              <a:t>lsb</a:t>
            </a:r>
            <a:endParaRPr lang="en-US" sz="2800" dirty="0" smtClean="0">
              <a:solidFill>
                <a:srgbClr val="00AE00"/>
              </a:solidFill>
              <a:latin typeface="Garamond" panose="02020404030301010803" pitchFamily="18" charset="0"/>
            </a:endParaRPr>
          </a:p>
          <a:p>
            <a:pPr>
              <a:buSzPct val="100000"/>
              <a:buFont typeface="Symbol" panose="05050102010706020507" pitchFamily="18" charset="2"/>
              <a:buChar char="*"/>
            </a:pPr>
            <a:r>
              <a:rPr lang="en-US" sz="2800" dirty="0" smtClean="0">
                <a:latin typeface="Garamond" panose="02020404030301010803" pitchFamily="18" charset="0"/>
              </a:rPr>
              <a:t>Add the corresponding pair of bits and the </a:t>
            </a:r>
            <a:r>
              <a:rPr lang="en-US" sz="2800" dirty="0" smtClean="0">
                <a:solidFill>
                  <a:srgbClr val="0000FF"/>
                </a:solidFill>
                <a:latin typeface="Garamond" panose="02020404030301010803" pitchFamily="18" charset="0"/>
              </a:rPr>
              <a:t>carry in</a:t>
            </a:r>
          </a:p>
          <a:p>
            <a:pPr>
              <a:buSzPct val="100000"/>
              <a:buFont typeface="Symbol" panose="05050102010706020507" pitchFamily="18" charset="2"/>
              <a:buChar char="*"/>
            </a:pPr>
            <a:r>
              <a:rPr lang="en-US" sz="2800" dirty="0" smtClean="0">
                <a:latin typeface="Garamond" panose="02020404030301010803" pitchFamily="18" charset="0"/>
              </a:rPr>
              <a:t>Produce a </a:t>
            </a:r>
            <a:r>
              <a:rPr lang="en-US" sz="2800" dirty="0" smtClean="0">
                <a:solidFill>
                  <a:srgbClr val="0000FF"/>
                </a:solidFill>
                <a:latin typeface="Garamond" panose="02020404030301010803" pitchFamily="18" charset="0"/>
              </a:rPr>
              <a:t>sum bit</a:t>
            </a:r>
            <a:r>
              <a:rPr lang="en-US" sz="2800" dirty="0" smtClean="0">
                <a:latin typeface="Garamond" panose="02020404030301010803" pitchFamily="18" charset="0"/>
              </a:rPr>
              <a:t> and a </a:t>
            </a:r>
            <a:r>
              <a:rPr lang="en-US" sz="2800" dirty="0" smtClean="0">
                <a:solidFill>
                  <a:srgbClr val="FF0000"/>
                </a:solidFill>
                <a:latin typeface="Garamond" panose="02020404030301010803" pitchFamily="18" charset="0"/>
              </a:rPr>
              <a:t>carry out</a:t>
            </a:r>
            <a:endParaRPr lang="en-US" sz="2800" dirty="0">
              <a:solidFill>
                <a:srgbClr val="FF0000"/>
              </a:solidFill>
              <a:latin typeface="Garamond" panose="02020404030301010803" pitchFamily="18" charset="0"/>
            </a:endParaRPr>
          </a:p>
        </p:txBody>
      </p:sp>
      <p:grpSp>
        <p:nvGrpSpPr>
          <p:cNvPr id="5" name="Group 4"/>
          <p:cNvGrpSpPr>
            <a:grpSpLocks noChangeAspect="1"/>
          </p:cNvGrpSpPr>
          <p:nvPr/>
        </p:nvGrpSpPr>
        <p:grpSpPr bwMode="auto">
          <a:xfrm>
            <a:off x="2838542" y="1630911"/>
            <a:ext cx="2816225" cy="2706687"/>
            <a:chOff x="1960" y="955"/>
            <a:chExt cx="1774" cy="1705"/>
          </a:xfrm>
        </p:grpSpPr>
        <p:sp>
          <p:nvSpPr>
            <p:cNvPr id="6" name="AutoShape 3"/>
            <p:cNvSpPr>
              <a:spLocks noChangeAspect="1" noChangeArrowheads="1" noTextEdit="1"/>
            </p:cNvSpPr>
            <p:nvPr/>
          </p:nvSpPr>
          <p:spPr bwMode="auto">
            <a:xfrm>
              <a:off x="2026" y="955"/>
              <a:ext cx="1708" cy="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5"/>
            <p:cNvSpPr>
              <a:spLocks noChangeArrowheads="1"/>
            </p:cNvSpPr>
            <p:nvPr/>
          </p:nvSpPr>
          <p:spPr bwMode="auto">
            <a:xfrm>
              <a:off x="2533" y="1611"/>
              <a:ext cx="952"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300" b="0" i="0" u="none" strike="noStrike" cap="none" normalizeH="0" baseline="0" smtClean="0">
                  <a:ln>
                    <a:noFill/>
                  </a:ln>
                  <a:solidFill>
                    <a:srgbClr val="000000"/>
                  </a:solidFill>
                  <a:effectLst/>
                  <a:latin typeface="Bitstream Vera Sans"/>
                  <a:cs typeface="Arial" pitchFamily="34" charset="0"/>
                </a:rPr>
                <a:t>1 0 1 1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6"/>
            <p:cNvSpPr>
              <a:spLocks noChangeArrowheads="1"/>
            </p:cNvSpPr>
            <p:nvPr/>
          </p:nvSpPr>
          <p:spPr bwMode="auto">
            <a:xfrm>
              <a:off x="2533" y="1955"/>
              <a:ext cx="952"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300" b="0" i="0" u="none" strike="noStrike" cap="none" normalizeH="0" baseline="0" dirty="0" smtClean="0">
                  <a:ln>
                    <a:noFill/>
                  </a:ln>
                  <a:solidFill>
                    <a:srgbClr val="000000"/>
                  </a:solidFill>
                  <a:effectLst/>
                  <a:latin typeface="Bitstream Vera Sans"/>
                  <a:cs typeface="Arial" pitchFamily="34" charset="0"/>
                </a:rPr>
                <a:t>0 1 0 1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Line 7"/>
            <p:cNvSpPr>
              <a:spLocks noChangeShapeType="1"/>
            </p:cNvSpPr>
            <p:nvPr/>
          </p:nvSpPr>
          <p:spPr bwMode="auto">
            <a:xfrm>
              <a:off x="2401" y="2278"/>
              <a:ext cx="1265"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2103" y="1881"/>
              <a:ext cx="319" cy="7"/>
            </a:xfrm>
            <a:custGeom>
              <a:avLst/>
              <a:gdLst>
                <a:gd name="T0" fmla="*/ 0 w 1311"/>
                <a:gd name="T1" fmla="*/ 29 h 29"/>
                <a:gd name="T2" fmla="*/ 1311 w 1311"/>
                <a:gd name="T3" fmla="*/ 29 h 29"/>
                <a:gd name="T4" fmla="*/ 1311 w 1311"/>
                <a:gd name="T5" fmla="*/ 0 h 29"/>
              </a:gdLst>
              <a:ahLst/>
              <a:cxnLst>
                <a:cxn ang="0">
                  <a:pos x="T0" y="T1"/>
                </a:cxn>
                <a:cxn ang="0">
                  <a:pos x="T2" y="T3"/>
                </a:cxn>
                <a:cxn ang="0">
                  <a:pos x="T4" y="T5"/>
                </a:cxn>
              </a:cxnLst>
              <a:rect l="0" t="0" r="r" b="b"/>
              <a:pathLst>
                <a:path w="1311" h="29">
                  <a:moveTo>
                    <a:pt x="0" y="29"/>
                  </a:moveTo>
                  <a:lnTo>
                    <a:pt x="1311" y="29"/>
                  </a:lnTo>
                  <a:lnTo>
                    <a:pt x="1311" y="0"/>
                  </a:lnTo>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9"/>
            <p:cNvSpPr>
              <a:spLocks noChangeShapeType="1"/>
            </p:cNvSpPr>
            <p:nvPr/>
          </p:nvSpPr>
          <p:spPr bwMode="auto">
            <a:xfrm>
              <a:off x="2283" y="1721"/>
              <a:ext cx="0" cy="313"/>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1960" y="2298"/>
              <a:ext cx="1559"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300" b="0" i="0" u="none" strike="noStrike" cap="none" normalizeH="0" baseline="0" dirty="0" smtClean="0">
                  <a:ln>
                    <a:noFill/>
                  </a:ln>
                  <a:solidFill>
                    <a:srgbClr val="000000"/>
                  </a:solidFill>
                  <a:effectLst/>
                  <a:latin typeface="Bitstream Vera Sans"/>
                  <a:cs typeface="Arial" pitchFamily="34" charset="0"/>
                </a:rPr>
                <a:t>     1 0 0 0 0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Freeform 11"/>
            <p:cNvSpPr>
              <a:spLocks/>
            </p:cNvSpPr>
            <p:nvPr/>
          </p:nvSpPr>
          <p:spPr bwMode="auto">
            <a:xfrm>
              <a:off x="3172" y="1428"/>
              <a:ext cx="216" cy="147"/>
            </a:xfrm>
            <a:custGeom>
              <a:avLst/>
              <a:gdLst>
                <a:gd name="T0" fmla="*/ 886 w 886"/>
                <a:gd name="T1" fmla="*/ 515 h 601"/>
                <a:gd name="T2" fmla="*/ 690 w 886"/>
                <a:gd name="T3" fmla="*/ 0 h 601"/>
                <a:gd name="T4" fmla="*/ 143 w 886"/>
                <a:gd name="T5" fmla="*/ 0 h 601"/>
                <a:gd name="T6" fmla="*/ 0 w 886"/>
                <a:gd name="T7" fmla="*/ 601 h 601"/>
              </a:gdLst>
              <a:ahLst/>
              <a:cxnLst>
                <a:cxn ang="0">
                  <a:pos x="T0" y="T1"/>
                </a:cxn>
                <a:cxn ang="0">
                  <a:pos x="T2" y="T3"/>
                </a:cxn>
                <a:cxn ang="0">
                  <a:pos x="T4" y="T5"/>
                </a:cxn>
                <a:cxn ang="0">
                  <a:pos x="T6" y="T7"/>
                </a:cxn>
              </a:cxnLst>
              <a:rect l="0" t="0" r="r" b="b"/>
              <a:pathLst>
                <a:path w="886" h="601">
                  <a:moveTo>
                    <a:pt x="886" y="515"/>
                  </a:moveTo>
                  <a:lnTo>
                    <a:pt x="690" y="0"/>
                  </a:lnTo>
                  <a:lnTo>
                    <a:pt x="143" y="0"/>
                  </a:lnTo>
                  <a:lnTo>
                    <a:pt x="0" y="601"/>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3168" y="1483"/>
              <a:ext cx="49" cy="92"/>
            </a:xfrm>
            <a:custGeom>
              <a:avLst/>
              <a:gdLst>
                <a:gd name="T0" fmla="*/ 19 w 49"/>
                <a:gd name="T1" fmla="*/ 31 h 92"/>
                <a:gd name="T2" fmla="*/ 0 w 49"/>
                <a:gd name="T3" fmla="*/ 0 h 92"/>
                <a:gd name="T4" fmla="*/ 4 w 49"/>
                <a:gd name="T5" fmla="*/ 92 h 92"/>
                <a:gd name="T6" fmla="*/ 49 w 49"/>
                <a:gd name="T7" fmla="*/ 12 h 92"/>
                <a:gd name="T8" fmla="*/ 19 w 49"/>
                <a:gd name="T9" fmla="*/ 31 h 92"/>
              </a:gdLst>
              <a:ahLst/>
              <a:cxnLst>
                <a:cxn ang="0">
                  <a:pos x="T0" y="T1"/>
                </a:cxn>
                <a:cxn ang="0">
                  <a:pos x="T2" y="T3"/>
                </a:cxn>
                <a:cxn ang="0">
                  <a:pos x="T4" y="T5"/>
                </a:cxn>
                <a:cxn ang="0">
                  <a:pos x="T6" y="T7"/>
                </a:cxn>
                <a:cxn ang="0">
                  <a:pos x="T8" y="T9"/>
                </a:cxn>
              </a:cxnLst>
              <a:rect l="0" t="0" r="r" b="b"/>
              <a:pathLst>
                <a:path w="49" h="92">
                  <a:moveTo>
                    <a:pt x="19" y="31"/>
                  </a:moveTo>
                  <a:lnTo>
                    <a:pt x="0" y="0"/>
                  </a:lnTo>
                  <a:lnTo>
                    <a:pt x="4" y="92"/>
                  </a:lnTo>
                  <a:lnTo>
                    <a:pt x="49" y="12"/>
                  </a:lnTo>
                  <a:lnTo>
                    <a:pt x="19" y="31"/>
                  </a:lnTo>
                  <a:close/>
                </a:path>
              </a:pathLst>
            </a:custGeom>
            <a:solidFill>
              <a:srgbClr val="000000"/>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2877" y="1439"/>
              <a:ext cx="195" cy="147"/>
            </a:xfrm>
            <a:custGeom>
              <a:avLst/>
              <a:gdLst>
                <a:gd name="T0" fmla="*/ 801 w 801"/>
                <a:gd name="T1" fmla="*/ 516 h 602"/>
                <a:gd name="T2" fmla="*/ 650 w 801"/>
                <a:gd name="T3" fmla="*/ 0 h 602"/>
                <a:gd name="T4" fmla="*/ 130 w 801"/>
                <a:gd name="T5" fmla="*/ 0 h 602"/>
                <a:gd name="T6" fmla="*/ 0 w 801"/>
                <a:gd name="T7" fmla="*/ 602 h 602"/>
              </a:gdLst>
              <a:ahLst/>
              <a:cxnLst>
                <a:cxn ang="0">
                  <a:pos x="T0" y="T1"/>
                </a:cxn>
                <a:cxn ang="0">
                  <a:pos x="T2" y="T3"/>
                </a:cxn>
                <a:cxn ang="0">
                  <a:pos x="T4" y="T5"/>
                </a:cxn>
                <a:cxn ang="0">
                  <a:pos x="T6" y="T7"/>
                </a:cxn>
              </a:cxnLst>
              <a:rect l="0" t="0" r="r" b="b"/>
              <a:pathLst>
                <a:path w="801" h="602">
                  <a:moveTo>
                    <a:pt x="801" y="516"/>
                  </a:moveTo>
                  <a:lnTo>
                    <a:pt x="650" y="0"/>
                  </a:lnTo>
                  <a:lnTo>
                    <a:pt x="130" y="0"/>
                  </a:lnTo>
                  <a:lnTo>
                    <a:pt x="0" y="602"/>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2871" y="1498"/>
              <a:ext cx="47" cy="88"/>
            </a:xfrm>
            <a:custGeom>
              <a:avLst/>
              <a:gdLst>
                <a:gd name="T0" fmla="*/ 18 w 47"/>
                <a:gd name="T1" fmla="*/ 29 h 88"/>
                <a:gd name="T2" fmla="*/ 0 w 47"/>
                <a:gd name="T3" fmla="*/ 0 h 88"/>
                <a:gd name="T4" fmla="*/ 6 w 47"/>
                <a:gd name="T5" fmla="*/ 88 h 88"/>
                <a:gd name="T6" fmla="*/ 47 w 47"/>
                <a:gd name="T7" fmla="*/ 10 h 88"/>
                <a:gd name="T8" fmla="*/ 18 w 47"/>
                <a:gd name="T9" fmla="*/ 29 h 88"/>
              </a:gdLst>
              <a:ahLst/>
              <a:cxnLst>
                <a:cxn ang="0">
                  <a:pos x="T0" y="T1"/>
                </a:cxn>
                <a:cxn ang="0">
                  <a:pos x="T2" y="T3"/>
                </a:cxn>
                <a:cxn ang="0">
                  <a:pos x="T4" y="T5"/>
                </a:cxn>
                <a:cxn ang="0">
                  <a:pos x="T6" y="T7"/>
                </a:cxn>
                <a:cxn ang="0">
                  <a:pos x="T8" y="T9"/>
                </a:cxn>
              </a:cxnLst>
              <a:rect l="0" t="0" r="r" b="b"/>
              <a:pathLst>
                <a:path w="47" h="88">
                  <a:moveTo>
                    <a:pt x="18" y="29"/>
                  </a:moveTo>
                  <a:lnTo>
                    <a:pt x="0" y="0"/>
                  </a:lnTo>
                  <a:lnTo>
                    <a:pt x="6" y="88"/>
                  </a:lnTo>
                  <a:lnTo>
                    <a:pt x="47" y="10"/>
                  </a:lnTo>
                  <a:lnTo>
                    <a:pt x="18" y="29"/>
                  </a:lnTo>
                  <a:close/>
                </a:path>
              </a:pathLst>
            </a:custGeom>
            <a:solidFill>
              <a:srgbClr val="000000"/>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2592" y="1445"/>
              <a:ext cx="188" cy="148"/>
            </a:xfrm>
            <a:custGeom>
              <a:avLst/>
              <a:gdLst>
                <a:gd name="T0" fmla="*/ 774 w 774"/>
                <a:gd name="T1" fmla="*/ 517 h 603"/>
                <a:gd name="T2" fmla="*/ 656 w 774"/>
                <a:gd name="T3" fmla="*/ 1 h 603"/>
                <a:gd name="T4" fmla="*/ 126 w 774"/>
                <a:gd name="T5" fmla="*/ 0 h 603"/>
                <a:gd name="T6" fmla="*/ 0 w 774"/>
                <a:gd name="T7" fmla="*/ 603 h 603"/>
              </a:gdLst>
              <a:ahLst/>
              <a:cxnLst>
                <a:cxn ang="0">
                  <a:pos x="T0" y="T1"/>
                </a:cxn>
                <a:cxn ang="0">
                  <a:pos x="T2" y="T3"/>
                </a:cxn>
                <a:cxn ang="0">
                  <a:pos x="T4" y="T5"/>
                </a:cxn>
                <a:cxn ang="0">
                  <a:pos x="T6" y="T7"/>
                </a:cxn>
              </a:cxnLst>
              <a:rect l="0" t="0" r="r" b="b"/>
              <a:pathLst>
                <a:path w="774" h="603">
                  <a:moveTo>
                    <a:pt x="774" y="517"/>
                  </a:moveTo>
                  <a:lnTo>
                    <a:pt x="656" y="1"/>
                  </a:lnTo>
                  <a:lnTo>
                    <a:pt x="126" y="0"/>
                  </a:lnTo>
                  <a:lnTo>
                    <a:pt x="0" y="603"/>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2586" y="1507"/>
              <a:ext cx="46" cy="86"/>
            </a:xfrm>
            <a:custGeom>
              <a:avLst/>
              <a:gdLst>
                <a:gd name="T0" fmla="*/ 18 w 46"/>
                <a:gd name="T1" fmla="*/ 28 h 86"/>
                <a:gd name="T2" fmla="*/ 0 w 46"/>
                <a:gd name="T3" fmla="*/ 0 h 86"/>
                <a:gd name="T4" fmla="*/ 6 w 46"/>
                <a:gd name="T5" fmla="*/ 86 h 86"/>
                <a:gd name="T6" fmla="*/ 46 w 46"/>
                <a:gd name="T7" fmla="*/ 9 h 86"/>
                <a:gd name="T8" fmla="*/ 18 w 46"/>
                <a:gd name="T9" fmla="*/ 28 h 86"/>
              </a:gdLst>
              <a:ahLst/>
              <a:cxnLst>
                <a:cxn ang="0">
                  <a:pos x="T0" y="T1"/>
                </a:cxn>
                <a:cxn ang="0">
                  <a:pos x="T2" y="T3"/>
                </a:cxn>
                <a:cxn ang="0">
                  <a:pos x="T4" y="T5"/>
                </a:cxn>
                <a:cxn ang="0">
                  <a:pos x="T6" y="T7"/>
                </a:cxn>
                <a:cxn ang="0">
                  <a:pos x="T8" y="T9"/>
                </a:cxn>
              </a:cxnLst>
              <a:rect l="0" t="0" r="r" b="b"/>
              <a:pathLst>
                <a:path w="46" h="86">
                  <a:moveTo>
                    <a:pt x="18" y="28"/>
                  </a:moveTo>
                  <a:lnTo>
                    <a:pt x="0" y="0"/>
                  </a:lnTo>
                  <a:lnTo>
                    <a:pt x="6" y="86"/>
                  </a:lnTo>
                  <a:lnTo>
                    <a:pt x="46" y="9"/>
                  </a:lnTo>
                  <a:lnTo>
                    <a:pt x="18" y="28"/>
                  </a:lnTo>
                  <a:close/>
                </a:path>
              </a:pathLst>
            </a:custGeom>
            <a:solidFill>
              <a:srgbClr val="000000"/>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2331" y="1453"/>
              <a:ext cx="189" cy="147"/>
            </a:xfrm>
            <a:custGeom>
              <a:avLst/>
              <a:gdLst>
                <a:gd name="T0" fmla="*/ 774 w 774"/>
                <a:gd name="T1" fmla="*/ 516 h 603"/>
                <a:gd name="T2" fmla="*/ 656 w 774"/>
                <a:gd name="T3" fmla="*/ 0 h 603"/>
                <a:gd name="T4" fmla="*/ 125 w 774"/>
                <a:gd name="T5" fmla="*/ 0 h 603"/>
                <a:gd name="T6" fmla="*/ 0 w 774"/>
                <a:gd name="T7" fmla="*/ 603 h 603"/>
              </a:gdLst>
              <a:ahLst/>
              <a:cxnLst>
                <a:cxn ang="0">
                  <a:pos x="T0" y="T1"/>
                </a:cxn>
                <a:cxn ang="0">
                  <a:pos x="T2" y="T3"/>
                </a:cxn>
                <a:cxn ang="0">
                  <a:pos x="T4" y="T5"/>
                </a:cxn>
                <a:cxn ang="0">
                  <a:pos x="T6" y="T7"/>
                </a:cxn>
              </a:cxnLst>
              <a:rect l="0" t="0" r="r" b="b"/>
              <a:pathLst>
                <a:path w="774" h="603">
                  <a:moveTo>
                    <a:pt x="774" y="516"/>
                  </a:moveTo>
                  <a:lnTo>
                    <a:pt x="656" y="0"/>
                  </a:lnTo>
                  <a:lnTo>
                    <a:pt x="125" y="0"/>
                  </a:lnTo>
                  <a:lnTo>
                    <a:pt x="0" y="603"/>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2325" y="1514"/>
              <a:ext cx="46" cy="86"/>
            </a:xfrm>
            <a:custGeom>
              <a:avLst/>
              <a:gdLst>
                <a:gd name="T0" fmla="*/ 18 w 46"/>
                <a:gd name="T1" fmla="*/ 28 h 86"/>
                <a:gd name="T2" fmla="*/ 0 w 46"/>
                <a:gd name="T3" fmla="*/ 0 h 86"/>
                <a:gd name="T4" fmla="*/ 6 w 46"/>
                <a:gd name="T5" fmla="*/ 86 h 86"/>
                <a:gd name="T6" fmla="*/ 46 w 46"/>
                <a:gd name="T7" fmla="*/ 9 h 86"/>
                <a:gd name="T8" fmla="*/ 18 w 46"/>
                <a:gd name="T9" fmla="*/ 28 h 86"/>
              </a:gdLst>
              <a:ahLst/>
              <a:cxnLst>
                <a:cxn ang="0">
                  <a:pos x="T0" y="T1"/>
                </a:cxn>
                <a:cxn ang="0">
                  <a:pos x="T2" y="T3"/>
                </a:cxn>
                <a:cxn ang="0">
                  <a:pos x="T4" y="T5"/>
                </a:cxn>
                <a:cxn ang="0">
                  <a:pos x="T6" y="T7"/>
                </a:cxn>
                <a:cxn ang="0">
                  <a:pos x="T8" y="T9"/>
                </a:cxn>
              </a:cxnLst>
              <a:rect l="0" t="0" r="r" b="b"/>
              <a:pathLst>
                <a:path w="46" h="86">
                  <a:moveTo>
                    <a:pt x="18" y="28"/>
                  </a:moveTo>
                  <a:lnTo>
                    <a:pt x="0" y="0"/>
                  </a:lnTo>
                  <a:lnTo>
                    <a:pt x="6" y="86"/>
                  </a:lnTo>
                  <a:lnTo>
                    <a:pt x="46" y="9"/>
                  </a:lnTo>
                  <a:lnTo>
                    <a:pt x="18" y="28"/>
                  </a:lnTo>
                  <a:close/>
                </a:path>
              </a:pathLst>
            </a:custGeom>
            <a:solidFill>
              <a:srgbClr val="000000"/>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p:nvSpPr>
          <p:spPr bwMode="auto">
            <a:xfrm>
              <a:off x="3209" y="1177"/>
              <a:ext cx="211" cy="225"/>
            </a:xfrm>
            <a:prstGeom prst="rect">
              <a:avLst/>
            </a:prstGeom>
            <a:solidFill>
              <a:srgbClr val="BDC1EA"/>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20"/>
            <p:cNvSpPr>
              <a:spLocks noChangeArrowheads="1"/>
            </p:cNvSpPr>
            <p:nvPr/>
          </p:nvSpPr>
          <p:spPr bwMode="auto">
            <a:xfrm>
              <a:off x="3260" y="1206"/>
              <a:ext cx="1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Bitstream Vera Sans"/>
                  <a:cs typeface="Arial" pitchFamily="34" charset="0"/>
                </a:rPr>
                <a:t>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Rectangle 21"/>
            <p:cNvSpPr>
              <a:spLocks noChangeArrowheads="1"/>
            </p:cNvSpPr>
            <p:nvPr/>
          </p:nvSpPr>
          <p:spPr bwMode="auto">
            <a:xfrm>
              <a:off x="2601" y="1177"/>
              <a:ext cx="211" cy="225"/>
            </a:xfrm>
            <a:prstGeom prst="rect">
              <a:avLst/>
            </a:prstGeom>
            <a:solidFill>
              <a:srgbClr val="BDC1EA"/>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2"/>
            <p:cNvSpPr>
              <a:spLocks noChangeArrowheads="1"/>
            </p:cNvSpPr>
            <p:nvPr/>
          </p:nvSpPr>
          <p:spPr bwMode="auto">
            <a:xfrm>
              <a:off x="2652" y="1206"/>
              <a:ext cx="1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Bitstream Vera Sans"/>
                  <a:cs typeface="Arial" pitchFamily="34" charset="0"/>
                </a:rPr>
                <a:t>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23"/>
            <p:cNvSpPr>
              <a:spLocks noChangeArrowheads="1"/>
            </p:cNvSpPr>
            <p:nvPr/>
          </p:nvSpPr>
          <p:spPr bwMode="auto">
            <a:xfrm>
              <a:off x="2893" y="1177"/>
              <a:ext cx="211" cy="225"/>
            </a:xfrm>
            <a:prstGeom prst="rect">
              <a:avLst/>
            </a:prstGeom>
            <a:solidFill>
              <a:srgbClr val="BDC1EA"/>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4"/>
            <p:cNvSpPr>
              <a:spLocks noChangeArrowheads="1"/>
            </p:cNvSpPr>
            <p:nvPr/>
          </p:nvSpPr>
          <p:spPr bwMode="auto">
            <a:xfrm>
              <a:off x="2944" y="1206"/>
              <a:ext cx="1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Bitstream Vera Sans"/>
                  <a:cs typeface="Arial" pitchFamily="34" charset="0"/>
                </a:rPr>
                <a:t>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7" name="Rectangle 25"/>
            <p:cNvSpPr>
              <a:spLocks noChangeArrowheads="1"/>
            </p:cNvSpPr>
            <p:nvPr/>
          </p:nvSpPr>
          <p:spPr bwMode="auto">
            <a:xfrm>
              <a:off x="2317" y="1177"/>
              <a:ext cx="210" cy="225"/>
            </a:xfrm>
            <a:prstGeom prst="rect">
              <a:avLst/>
            </a:prstGeom>
            <a:solidFill>
              <a:srgbClr val="BDC1EA"/>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6"/>
            <p:cNvSpPr>
              <a:spLocks noChangeArrowheads="1"/>
            </p:cNvSpPr>
            <p:nvPr/>
          </p:nvSpPr>
          <p:spPr bwMode="auto">
            <a:xfrm>
              <a:off x="2367" y="1206"/>
              <a:ext cx="1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Bitstream Vera Sans"/>
                  <a:cs typeface="Arial" pitchFamily="34" charset="0"/>
                </a:rPr>
                <a:t>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334859922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fr-FR" b="1" dirty="0">
                <a:solidFill>
                  <a:schemeClr val="tx1"/>
                </a:solidFill>
                <a:latin typeface="Bodoni MT" panose="02070603080606020203" pitchFamily="18" charset="0"/>
              </a:rPr>
              <a:t>Subtraction (2’s Complement)</a:t>
            </a:r>
            <a:endParaRPr lang="en-US" b="1" dirty="0">
              <a:solidFill>
                <a:schemeClr val="tx1"/>
              </a:solidFill>
              <a:latin typeface="Bodoni MT" panose="02070603080606020203"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162" y="1628800"/>
            <a:ext cx="7788275"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5" name="TextBox 27"/>
              <p:cNvSpPr txBox="1">
                <a:spLocks noChangeArrowheads="1"/>
              </p:cNvSpPr>
              <p:nvPr/>
            </p:nvSpPr>
            <p:spPr bwMode="auto">
              <a:xfrm>
                <a:off x="3162350" y="4448200"/>
                <a:ext cx="2820003"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altLang="fr-FR" sz="2800" b="1" i="1" dirty="0" smtClean="0">
                          <a:solidFill>
                            <a:srgbClr val="FF0000"/>
                          </a:solidFill>
                          <a:latin typeface="Cambria Math" panose="02040503050406030204" pitchFamily="18" charset="0"/>
                        </a:rPr>
                        <m:t>𝑺</m:t>
                      </m:r>
                      <m:r>
                        <a:rPr lang="en-US" altLang="fr-FR" sz="2800" b="1" i="1" dirty="0" smtClean="0">
                          <a:solidFill>
                            <a:srgbClr val="FF0000"/>
                          </a:solidFill>
                          <a:latin typeface="Cambria Math" panose="02040503050406030204" pitchFamily="18" charset="0"/>
                        </a:rPr>
                        <m:t> = </m:t>
                      </m:r>
                      <m:r>
                        <a:rPr lang="en-US" altLang="fr-FR" sz="2800" b="1" i="1" dirty="0" smtClean="0">
                          <a:solidFill>
                            <a:srgbClr val="FF0000"/>
                          </a:solidFill>
                          <a:latin typeface="Cambria Math" panose="02040503050406030204" pitchFamily="18" charset="0"/>
                        </a:rPr>
                        <m:t>𝑨</m:t>
                      </m:r>
                      <m:r>
                        <a:rPr lang="en-US" altLang="fr-FR" sz="2800" b="1" i="1" dirty="0" smtClean="0">
                          <a:solidFill>
                            <a:srgbClr val="FF0000"/>
                          </a:solidFill>
                          <a:latin typeface="Cambria Math" panose="02040503050406030204" pitchFamily="18" charset="0"/>
                        </a:rPr>
                        <m:t> + ( −</m:t>
                      </m:r>
                      <m:r>
                        <a:rPr lang="en-US" altLang="fr-FR" sz="2800" b="1" i="1" dirty="0" smtClean="0">
                          <a:solidFill>
                            <a:srgbClr val="FF0000"/>
                          </a:solidFill>
                          <a:latin typeface="Cambria Math" panose="02040503050406030204" pitchFamily="18" charset="0"/>
                        </a:rPr>
                        <m:t>𝑩</m:t>
                      </m:r>
                      <m:r>
                        <a:rPr lang="en-US" altLang="fr-FR" sz="2800" b="1" i="1" dirty="0" smtClean="0">
                          <a:solidFill>
                            <a:srgbClr val="FF0000"/>
                          </a:solidFill>
                          <a:latin typeface="Cambria Math" panose="02040503050406030204" pitchFamily="18" charset="0"/>
                        </a:rPr>
                        <m:t>)</m:t>
                      </m:r>
                    </m:oMath>
                  </m:oMathPara>
                </a14:m>
                <a:endParaRPr lang="en-US" altLang="fr-FR" sz="2800" b="1" i="1" dirty="0">
                  <a:solidFill>
                    <a:srgbClr val="FF0000"/>
                  </a:solidFill>
                </a:endParaRPr>
              </a:p>
            </p:txBody>
          </p:sp>
        </mc:Choice>
        <mc:Fallback xmlns="">
          <p:sp>
            <p:nvSpPr>
              <p:cNvPr id="5" name="TextBox 27"/>
              <p:cNvSpPr txBox="1">
                <a:spLocks noRot="1" noChangeAspect="1" noMove="1" noResize="1" noEditPoints="1" noAdjustHandles="1" noChangeArrowheads="1" noChangeShapeType="1" noTextEdit="1"/>
              </p:cNvSpPr>
              <p:nvPr/>
            </p:nvSpPr>
            <p:spPr bwMode="auto">
              <a:xfrm>
                <a:off x="3162350" y="4448200"/>
                <a:ext cx="2820003" cy="523220"/>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nvGrpSpPr>
          <p:cNvPr id="6" name="Group 7"/>
          <p:cNvGrpSpPr>
            <a:grpSpLocks/>
          </p:cNvGrpSpPr>
          <p:nvPr/>
        </p:nvGrpSpPr>
        <p:grpSpPr bwMode="auto">
          <a:xfrm>
            <a:off x="1571675" y="2340307"/>
            <a:ext cx="196850" cy="217487"/>
            <a:chOff x="945142" y="3649400"/>
            <a:chExt cx="288758" cy="313000"/>
          </a:xfrm>
        </p:grpSpPr>
        <p:sp>
          <p:nvSpPr>
            <p:cNvPr id="7" name="Isosceles Triangle 5"/>
            <p:cNvSpPr>
              <a:spLocks noChangeArrowheads="1"/>
            </p:cNvSpPr>
            <p:nvPr/>
          </p:nvSpPr>
          <p:spPr bwMode="auto">
            <a:xfrm flipV="1">
              <a:off x="945142" y="3649400"/>
              <a:ext cx="288758" cy="236800"/>
            </a:xfrm>
            <a:prstGeom prst="triangle">
              <a:avLst>
                <a:gd name="adj" fmla="val 50000"/>
              </a:avLst>
            </a:prstGeom>
            <a:solidFill>
              <a:srgbClr val="FF0000"/>
            </a:solidFill>
            <a:ln w="9525" algn="ctr">
              <a:solidFill>
                <a:schemeClr val="tx1"/>
              </a:solidFill>
              <a:round/>
              <a:headEnd/>
              <a:tailEnd/>
            </a:ln>
          </p:spPr>
          <p:txBody>
            <a:bodyPr/>
            <a:lstStyle/>
            <a:p>
              <a:endParaRPr lang="en-US" altLang="fr-FR"/>
            </a:p>
          </p:txBody>
        </p:sp>
        <p:sp>
          <p:nvSpPr>
            <p:cNvPr id="8" name="Oval 6"/>
            <p:cNvSpPr>
              <a:spLocks noChangeArrowheads="1"/>
            </p:cNvSpPr>
            <p:nvPr/>
          </p:nvSpPr>
          <p:spPr bwMode="auto">
            <a:xfrm flipV="1">
              <a:off x="1050400" y="3886200"/>
              <a:ext cx="76200" cy="76200"/>
            </a:xfrm>
            <a:prstGeom prst="ellipse">
              <a:avLst/>
            </a:prstGeom>
            <a:solidFill>
              <a:srgbClr val="FF0000"/>
            </a:solidFill>
            <a:ln w="9525" algn="ctr">
              <a:solidFill>
                <a:schemeClr val="tx1"/>
              </a:solidFill>
              <a:round/>
              <a:headEnd/>
              <a:tailEnd/>
            </a:ln>
          </p:spPr>
          <p:txBody>
            <a:bodyPr/>
            <a:lstStyle/>
            <a:p>
              <a:endParaRPr lang="en-US" altLang="fr-FR"/>
            </a:p>
          </p:txBody>
        </p:sp>
      </p:grpSp>
      <p:grpSp>
        <p:nvGrpSpPr>
          <p:cNvPr id="9" name="Group 17"/>
          <p:cNvGrpSpPr>
            <a:grpSpLocks/>
          </p:cNvGrpSpPr>
          <p:nvPr/>
        </p:nvGrpSpPr>
        <p:grpSpPr bwMode="auto">
          <a:xfrm>
            <a:off x="3222675" y="2340307"/>
            <a:ext cx="196850" cy="217487"/>
            <a:chOff x="945142" y="3649400"/>
            <a:chExt cx="288758" cy="313000"/>
          </a:xfrm>
        </p:grpSpPr>
        <p:sp>
          <p:nvSpPr>
            <p:cNvPr id="10" name="Isosceles Triangle 18"/>
            <p:cNvSpPr>
              <a:spLocks noChangeArrowheads="1"/>
            </p:cNvSpPr>
            <p:nvPr/>
          </p:nvSpPr>
          <p:spPr bwMode="auto">
            <a:xfrm flipV="1">
              <a:off x="945142" y="3649400"/>
              <a:ext cx="288758" cy="236800"/>
            </a:xfrm>
            <a:prstGeom prst="triangle">
              <a:avLst>
                <a:gd name="adj" fmla="val 50000"/>
              </a:avLst>
            </a:prstGeom>
            <a:solidFill>
              <a:srgbClr val="FF0000"/>
            </a:solidFill>
            <a:ln w="9525" algn="ctr">
              <a:solidFill>
                <a:schemeClr val="tx1"/>
              </a:solidFill>
              <a:round/>
              <a:headEnd/>
              <a:tailEnd/>
            </a:ln>
          </p:spPr>
          <p:txBody>
            <a:bodyPr/>
            <a:lstStyle/>
            <a:p>
              <a:endParaRPr lang="en-US" altLang="fr-FR"/>
            </a:p>
          </p:txBody>
        </p:sp>
        <p:sp>
          <p:nvSpPr>
            <p:cNvPr id="11" name="Oval 19"/>
            <p:cNvSpPr>
              <a:spLocks noChangeArrowheads="1"/>
            </p:cNvSpPr>
            <p:nvPr/>
          </p:nvSpPr>
          <p:spPr bwMode="auto">
            <a:xfrm flipV="1">
              <a:off x="1050400" y="3886200"/>
              <a:ext cx="76200" cy="76200"/>
            </a:xfrm>
            <a:prstGeom prst="ellipse">
              <a:avLst/>
            </a:prstGeom>
            <a:solidFill>
              <a:srgbClr val="FF0000"/>
            </a:solidFill>
            <a:ln w="9525" algn="ctr">
              <a:solidFill>
                <a:schemeClr val="tx1"/>
              </a:solidFill>
              <a:round/>
              <a:headEnd/>
              <a:tailEnd/>
            </a:ln>
          </p:spPr>
          <p:txBody>
            <a:bodyPr/>
            <a:lstStyle/>
            <a:p>
              <a:endParaRPr lang="en-US" altLang="fr-FR"/>
            </a:p>
          </p:txBody>
        </p:sp>
      </p:grpSp>
      <p:grpSp>
        <p:nvGrpSpPr>
          <p:cNvPr id="12" name="Group 20"/>
          <p:cNvGrpSpPr>
            <a:grpSpLocks/>
          </p:cNvGrpSpPr>
          <p:nvPr/>
        </p:nvGrpSpPr>
        <p:grpSpPr bwMode="auto">
          <a:xfrm>
            <a:off x="4868912" y="2340307"/>
            <a:ext cx="196850" cy="217487"/>
            <a:chOff x="945142" y="3649400"/>
            <a:chExt cx="288758" cy="313000"/>
          </a:xfrm>
        </p:grpSpPr>
        <p:sp>
          <p:nvSpPr>
            <p:cNvPr id="13" name="Isosceles Triangle 21"/>
            <p:cNvSpPr>
              <a:spLocks noChangeArrowheads="1"/>
            </p:cNvSpPr>
            <p:nvPr/>
          </p:nvSpPr>
          <p:spPr bwMode="auto">
            <a:xfrm flipV="1">
              <a:off x="945142" y="3649400"/>
              <a:ext cx="288758" cy="236800"/>
            </a:xfrm>
            <a:prstGeom prst="triangle">
              <a:avLst>
                <a:gd name="adj" fmla="val 50000"/>
              </a:avLst>
            </a:prstGeom>
            <a:solidFill>
              <a:srgbClr val="FF0000"/>
            </a:solidFill>
            <a:ln w="9525" algn="ctr">
              <a:solidFill>
                <a:schemeClr val="tx1"/>
              </a:solidFill>
              <a:round/>
              <a:headEnd/>
              <a:tailEnd/>
            </a:ln>
          </p:spPr>
          <p:txBody>
            <a:bodyPr/>
            <a:lstStyle/>
            <a:p>
              <a:endParaRPr lang="en-US" altLang="fr-FR"/>
            </a:p>
          </p:txBody>
        </p:sp>
        <p:sp>
          <p:nvSpPr>
            <p:cNvPr id="14" name="Oval 22"/>
            <p:cNvSpPr>
              <a:spLocks noChangeArrowheads="1"/>
            </p:cNvSpPr>
            <p:nvPr/>
          </p:nvSpPr>
          <p:spPr bwMode="auto">
            <a:xfrm flipV="1">
              <a:off x="1050400" y="3886200"/>
              <a:ext cx="76200" cy="76200"/>
            </a:xfrm>
            <a:prstGeom prst="ellipse">
              <a:avLst/>
            </a:prstGeom>
            <a:solidFill>
              <a:srgbClr val="FF0000"/>
            </a:solidFill>
            <a:ln w="9525" algn="ctr">
              <a:solidFill>
                <a:schemeClr val="tx1"/>
              </a:solidFill>
              <a:round/>
              <a:headEnd/>
              <a:tailEnd/>
            </a:ln>
          </p:spPr>
          <p:txBody>
            <a:bodyPr/>
            <a:lstStyle/>
            <a:p>
              <a:endParaRPr lang="en-US" altLang="fr-FR"/>
            </a:p>
          </p:txBody>
        </p:sp>
      </p:grpSp>
      <p:grpSp>
        <p:nvGrpSpPr>
          <p:cNvPr id="15" name="Group 23"/>
          <p:cNvGrpSpPr>
            <a:grpSpLocks/>
          </p:cNvGrpSpPr>
          <p:nvPr/>
        </p:nvGrpSpPr>
        <p:grpSpPr bwMode="auto">
          <a:xfrm>
            <a:off x="6524675" y="2340307"/>
            <a:ext cx="198437" cy="217487"/>
            <a:chOff x="945142" y="3649400"/>
            <a:chExt cx="288758" cy="313000"/>
          </a:xfrm>
        </p:grpSpPr>
        <p:sp>
          <p:nvSpPr>
            <p:cNvPr id="16" name="Isosceles Triangle 24"/>
            <p:cNvSpPr>
              <a:spLocks noChangeArrowheads="1"/>
            </p:cNvSpPr>
            <p:nvPr/>
          </p:nvSpPr>
          <p:spPr bwMode="auto">
            <a:xfrm flipV="1">
              <a:off x="945142" y="3649400"/>
              <a:ext cx="288758" cy="236800"/>
            </a:xfrm>
            <a:prstGeom prst="triangle">
              <a:avLst>
                <a:gd name="adj" fmla="val 50000"/>
              </a:avLst>
            </a:prstGeom>
            <a:solidFill>
              <a:srgbClr val="FF0000"/>
            </a:solidFill>
            <a:ln w="9525" algn="ctr">
              <a:solidFill>
                <a:schemeClr val="tx1"/>
              </a:solidFill>
              <a:round/>
              <a:headEnd/>
              <a:tailEnd/>
            </a:ln>
          </p:spPr>
          <p:txBody>
            <a:bodyPr/>
            <a:lstStyle/>
            <a:p>
              <a:endParaRPr lang="en-US" altLang="fr-FR"/>
            </a:p>
          </p:txBody>
        </p:sp>
        <p:sp>
          <p:nvSpPr>
            <p:cNvPr id="17" name="Oval 25"/>
            <p:cNvSpPr>
              <a:spLocks noChangeArrowheads="1"/>
            </p:cNvSpPr>
            <p:nvPr/>
          </p:nvSpPr>
          <p:spPr bwMode="auto">
            <a:xfrm flipV="1">
              <a:off x="1050400" y="3886200"/>
              <a:ext cx="76200" cy="76200"/>
            </a:xfrm>
            <a:prstGeom prst="ellipse">
              <a:avLst/>
            </a:prstGeom>
            <a:solidFill>
              <a:srgbClr val="FF0000"/>
            </a:solidFill>
            <a:ln w="9525" algn="ctr">
              <a:solidFill>
                <a:schemeClr val="tx1"/>
              </a:solidFill>
              <a:round/>
              <a:headEnd/>
              <a:tailEnd/>
            </a:ln>
          </p:spPr>
          <p:txBody>
            <a:bodyPr/>
            <a:lstStyle/>
            <a:p>
              <a:endParaRPr lang="en-US" altLang="fr-FR"/>
            </a:p>
          </p:txBody>
        </p:sp>
      </p:grpSp>
      <p:sp>
        <p:nvSpPr>
          <p:cNvPr id="3" name="Rectangle 2"/>
          <p:cNvSpPr/>
          <p:nvPr/>
        </p:nvSpPr>
        <p:spPr>
          <a:xfrm>
            <a:off x="323528" y="5258583"/>
            <a:ext cx="8661722" cy="978729"/>
          </a:xfrm>
          <a:prstGeom prst="rect">
            <a:avLst/>
          </a:prstGeom>
          <a:ln>
            <a:solidFill>
              <a:srgbClr val="FF0000"/>
            </a:solidFill>
          </a:ln>
        </p:spPr>
        <p:txBody>
          <a:bodyPr wrap="square">
            <a:spAutoFit/>
          </a:bodyPr>
          <a:lstStyle/>
          <a:p>
            <a:pPr marL="469900" indent="-469900" algn="just">
              <a:lnSpc>
                <a:spcPct val="80000"/>
              </a:lnSpc>
            </a:pPr>
            <a:r>
              <a:rPr lang="en-US" altLang="ko-KR" sz="2400" dirty="0" smtClean="0">
                <a:solidFill>
                  <a:schemeClr val="tx1"/>
                </a:solidFill>
                <a:latin typeface="Arial" panose="020B0604020202020204" pitchFamily="34" charset="0"/>
                <a:ea typeface="굴림" charset="-127"/>
              </a:rPr>
              <a:t>	If </a:t>
            </a:r>
            <a:r>
              <a:rPr lang="en-US" altLang="ko-KR" sz="2400" dirty="0">
                <a:solidFill>
                  <a:schemeClr val="tx1"/>
                </a:solidFill>
                <a:latin typeface="Arial" panose="020B0604020202020204" pitchFamily="34" charset="0"/>
                <a:ea typeface="굴림" charset="-127"/>
              </a:rPr>
              <a:t>we represent signed numbers in </a:t>
            </a:r>
            <a:r>
              <a:rPr lang="en-US" altLang="ko-KR" sz="2400" dirty="0" smtClean="0">
                <a:solidFill>
                  <a:schemeClr val="tx1"/>
                </a:solidFill>
                <a:latin typeface="Arial" panose="020B0604020202020204" pitchFamily="34" charset="0"/>
                <a:ea typeface="굴림" charset="-127"/>
              </a:rPr>
              <a:t>2’s complement </a:t>
            </a:r>
            <a:r>
              <a:rPr lang="en-US" altLang="ko-KR" sz="2400" dirty="0">
                <a:solidFill>
                  <a:schemeClr val="tx1"/>
                </a:solidFill>
                <a:latin typeface="Arial" panose="020B0604020202020204" pitchFamily="34" charset="0"/>
                <a:ea typeface="굴림" charset="-127"/>
              </a:rPr>
              <a:t>form, subtraction is the same as addition to negative (2’s complemented) number.</a:t>
            </a:r>
          </a:p>
        </p:txBody>
      </p:sp>
    </p:spTree>
    <p:extLst>
      <p:ext uri="{BB962C8B-B14F-4D97-AF65-F5344CB8AC3E}">
        <p14:creationId xmlns:p14="http://schemas.microsoft.com/office/powerpoint/2010/main" val="2015505569"/>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nchor="b"/>
          <a:lstStyle/>
          <a:p>
            <a:pPr eaLnBrk="1" hangingPunct="1"/>
            <a:r>
              <a:rPr lang="en-US" altLang="ko-KR" sz="3400" smtClean="0">
                <a:latin typeface="Arial" panose="020B0604020202020204" pitchFamily="34" charset="0"/>
                <a:ea typeface="굴림" charset="-127"/>
              </a:rPr>
              <a:t>Addition in the 2’s Complement System</a:t>
            </a:r>
          </a:p>
        </p:txBody>
      </p:sp>
      <p:sp>
        <p:nvSpPr>
          <p:cNvPr id="25603" name="Rectangle 3"/>
          <p:cNvSpPr>
            <a:spLocks noGrp="1" noChangeArrowheads="1"/>
          </p:cNvSpPr>
          <p:nvPr>
            <p:ph type="body" idx="4294967295"/>
          </p:nvPr>
        </p:nvSpPr>
        <p:spPr>
          <a:xfrm>
            <a:off x="685800" y="1052513"/>
            <a:ext cx="8458200" cy="1135062"/>
          </a:xfrm>
        </p:spPr>
        <p:txBody>
          <a:bodyPr/>
          <a:lstStyle/>
          <a:p>
            <a:pPr marL="469900" indent="-469900" eaLnBrk="1" hangingPunct="1"/>
            <a:r>
              <a:rPr lang="en-US" altLang="ko-KR" sz="2800" smtClean="0">
                <a:latin typeface="Arial" panose="020B0604020202020204" pitchFamily="34" charset="0"/>
                <a:ea typeface="굴림" charset="-127"/>
              </a:rPr>
              <a:t>Perform normal binary addition of magnitudes.</a:t>
            </a:r>
          </a:p>
        </p:txBody>
      </p:sp>
      <p:pic>
        <p:nvPicPr>
          <p:cNvPr id="2560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1895475"/>
            <a:ext cx="4016375"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0363" y="1968500"/>
            <a:ext cx="4764087"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794125"/>
            <a:ext cx="3541713"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6413" y="3721100"/>
            <a:ext cx="445135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125" y="5383039"/>
            <a:ext cx="4197350"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7"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6016" y="6413326"/>
            <a:ext cx="1104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5EE7317-F629-452A-9047-64925FCE1D82}" type="slidenum">
              <a:rPr lang="en-US" altLang="en-US" sz="1200" smtClean="0">
                <a:solidFill>
                  <a:schemeClr val="bg1"/>
                </a:solidFill>
              </a:rPr>
              <a:pPr>
                <a:spcBef>
                  <a:spcPct val="0"/>
                </a:spcBef>
                <a:buFontTx/>
                <a:buNone/>
              </a:pPr>
              <a:t>12</a:t>
            </a:fld>
            <a:endParaRPr lang="en-US" altLang="en-US" sz="1200" smtClean="0">
              <a:solidFill>
                <a:schemeClr val="bg1"/>
              </a:solidFill>
            </a:endParaRPr>
          </a:p>
        </p:txBody>
      </p:sp>
    </p:spTree>
    <p:extLst>
      <p:ext uri="{BB962C8B-B14F-4D97-AF65-F5344CB8AC3E}">
        <p14:creationId xmlns:p14="http://schemas.microsoft.com/office/powerpoint/2010/main" val="12954559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box(in)">
                                      <p:cBhvr>
                                        <p:cTn id="7" dur="500"/>
                                        <p:tgtEl>
                                          <p:spTgt spid="71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1684"/>
                                        </p:tgtEl>
                                        <p:attrNameLst>
                                          <p:attrName>style.visibility</p:attrName>
                                        </p:attrNameLst>
                                      </p:cBhvr>
                                      <p:to>
                                        <p:strVal val="visible"/>
                                      </p:to>
                                    </p:set>
                                    <p:animEffect transition="in" filter="box(in)">
                                      <p:cBhvr>
                                        <p:cTn id="12" dur="500"/>
                                        <p:tgtEl>
                                          <p:spTgt spid="716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1685"/>
                                        </p:tgtEl>
                                        <p:attrNameLst>
                                          <p:attrName>style.visibility</p:attrName>
                                        </p:attrNameLst>
                                      </p:cBhvr>
                                      <p:to>
                                        <p:strVal val="visible"/>
                                      </p:to>
                                    </p:set>
                                    <p:animEffect transition="in" filter="box(in)">
                                      <p:cBhvr>
                                        <p:cTn id="17" dur="500"/>
                                        <p:tgtEl>
                                          <p:spTgt spid="716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71686"/>
                                        </p:tgtEl>
                                        <p:attrNameLst>
                                          <p:attrName>style.visibility</p:attrName>
                                        </p:attrNameLst>
                                      </p:cBhvr>
                                      <p:to>
                                        <p:strVal val="visible"/>
                                      </p:to>
                                    </p:set>
                                    <p:animEffect transition="in" filter="box(in)">
                                      <p:cBhvr>
                                        <p:cTn id="22" dur="500"/>
                                        <p:tgtEl>
                                          <p:spTgt spid="71686"/>
                                        </p:tgtEl>
                                      </p:cBhvr>
                                    </p:animEffect>
                                  </p:childTnLst>
                                </p:cTn>
                              </p:par>
                              <p:par>
                                <p:cTn id="23" presetID="3" presetClass="entr" presetSubtype="10" fill="hold" nodeType="withEffect">
                                  <p:stCondLst>
                                    <p:cond delay="0"/>
                                  </p:stCondLst>
                                  <p:childTnLst>
                                    <p:set>
                                      <p:cBhvr>
                                        <p:cTn id="24" dur="1" fill="hold">
                                          <p:stCondLst>
                                            <p:cond delay="0"/>
                                          </p:stCondLst>
                                        </p:cTn>
                                        <p:tgtEl>
                                          <p:spTgt spid="71687"/>
                                        </p:tgtEl>
                                        <p:attrNameLst>
                                          <p:attrName>style.visibility</p:attrName>
                                        </p:attrNameLst>
                                      </p:cBhvr>
                                      <p:to>
                                        <p:strVal val="visible"/>
                                      </p:to>
                                    </p:set>
                                    <p:animEffect transition="in" filter="blinds(horizontal)">
                                      <p:cBhvr>
                                        <p:cTn id="25" dur="500"/>
                                        <p:tgtEl>
                                          <p:spTgt spid="71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tx1"/>
                </a:solidFill>
                <a:latin typeface="Bodoni MT" panose="02070603080606020203" pitchFamily="18" charset="0"/>
              </a:rPr>
              <a:t>Full Adder from </a:t>
            </a:r>
            <a:r>
              <a:rPr lang="en-US" altLang="en-US" b="1" dirty="0" smtClean="0">
                <a:solidFill>
                  <a:schemeClr val="tx1"/>
                </a:solidFill>
                <a:latin typeface="Bodoni MT" panose="02070603080606020203" pitchFamily="18" charset="0"/>
              </a:rPr>
              <a:t>Half </a:t>
            </a:r>
            <a:r>
              <a:rPr lang="en-US" altLang="en-US" b="1" dirty="0">
                <a:solidFill>
                  <a:schemeClr val="tx1"/>
                </a:solidFill>
                <a:latin typeface="Bodoni MT" panose="02070603080606020203" pitchFamily="18" charset="0"/>
              </a:rPr>
              <a:t>Adders</a:t>
            </a:r>
            <a:endParaRPr lang="en-US" dirty="0">
              <a:solidFill>
                <a:schemeClr val="tx1"/>
              </a:solidFill>
              <a:latin typeface="Bodoni MT" panose="02070603080606020203" pitchFamily="18" charset="0"/>
            </a:endParaRPr>
          </a:p>
        </p:txBody>
      </p:sp>
      <p:sp>
        <p:nvSpPr>
          <p:cNvPr id="4" name="Rectangle 3"/>
          <p:cNvSpPr txBox="1">
            <a:spLocks noChangeArrowheads="1"/>
          </p:cNvSpPr>
          <p:nvPr/>
        </p:nvSpPr>
        <p:spPr>
          <a:xfrm>
            <a:off x="914400" y="1922771"/>
            <a:ext cx="8229600" cy="518318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69900" indent="-469900"/>
            <a:endParaRPr lang="de-DE" altLang="en-US" sz="2800" dirty="0" smtClean="0">
              <a:latin typeface="Arial" panose="020B0604020202020204" pitchFamily="34" charset="0"/>
            </a:endParaRPr>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l="32353" t="53813" r="16667" b="22238"/>
          <a:stretch>
            <a:fillRect/>
          </a:stretch>
        </p:blipFill>
        <p:spPr bwMode="auto">
          <a:xfrm>
            <a:off x="298450" y="1777974"/>
            <a:ext cx="8686800"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Table 7"/>
          <p:cNvGraphicFramePr>
            <a:graphicFrameLocks noGrp="1"/>
          </p:cNvGraphicFramePr>
          <p:nvPr>
            <p:extLst>
              <p:ext uri="{D42A27DB-BD31-4B8C-83A1-F6EECF244321}">
                <p14:modId xmlns:p14="http://schemas.microsoft.com/office/powerpoint/2010/main" val="654166261"/>
              </p:ext>
            </p:extLst>
          </p:nvPr>
        </p:nvGraphicFramePr>
        <p:xfrm>
          <a:off x="280938" y="4605470"/>
          <a:ext cx="8552856" cy="1280160"/>
        </p:xfrm>
        <a:graphic>
          <a:graphicData uri="http://schemas.openxmlformats.org/drawingml/2006/table">
            <a:tbl>
              <a:tblPr firstRow="1" bandRow="1">
                <a:tableStyleId>{F5AB1C69-6EDB-4FF4-983F-18BD219EF322}</a:tableStyleId>
              </a:tblPr>
              <a:tblGrid>
                <a:gridCol w="2138214">
                  <a:extLst>
                    <a:ext uri="{9D8B030D-6E8A-4147-A177-3AD203B41FA5}">
                      <a16:colId xmlns:a16="http://schemas.microsoft.com/office/drawing/2014/main" val="3696033719"/>
                    </a:ext>
                  </a:extLst>
                </a:gridCol>
                <a:gridCol w="2138214">
                  <a:extLst>
                    <a:ext uri="{9D8B030D-6E8A-4147-A177-3AD203B41FA5}">
                      <a16:colId xmlns:a16="http://schemas.microsoft.com/office/drawing/2014/main" val="470179891"/>
                    </a:ext>
                  </a:extLst>
                </a:gridCol>
                <a:gridCol w="2138214">
                  <a:extLst>
                    <a:ext uri="{9D8B030D-6E8A-4147-A177-3AD203B41FA5}">
                      <a16:colId xmlns:a16="http://schemas.microsoft.com/office/drawing/2014/main" val="707726898"/>
                    </a:ext>
                  </a:extLst>
                </a:gridCol>
                <a:gridCol w="2138214">
                  <a:extLst>
                    <a:ext uri="{9D8B030D-6E8A-4147-A177-3AD203B41FA5}">
                      <a16:colId xmlns:a16="http://schemas.microsoft.com/office/drawing/2014/main" val="683744131"/>
                    </a:ext>
                  </a:extLst>
                </a:gridCol>
              </a:tblGrid>
              <a:tr h="370840">
                <a:tc gridSpan="4">
                  <a:txBody>
                    <a:bodyPr/>
                    <a:lstStyle/>
                    <a:p>
                      <a:pPr marL="0" indent="0" algn="just">
                        <a:buFontTx/>
                        <a:buNone/>
                      </a:pPr>
                      <a:r>
                        <a:rPr lang="en-US" sz="2400" b="1" kern="0" dirty="0" smtClean="0">
                          <a:solidFill>
                            <a:schemeClr val="tx1"/>
                          </a:solidFill>
                          <a:latin typeface="Times New Roman" panose="02020603050405020304" pitchFamily="18" charset="0"/>
                          <a:cs typeface="Times New Roman" panose="02020603050405020304" pitchFamily="18" charset="0"/>
                        </a:rPr>
                        <a:t>1-4. How</a:t>
                      </a:r>
                      <a:r>
                        <a:rPr lang="en-US" sz="2400" b="1" kern="0" baseline="0" dirty="0" smtClean="0">
                          <a:solidFill>
                            <a:schemeClr val="tx1"/>
                          </a:solidFill>
                          <a:latin typeface="Times New Roman" panose="02020603050405020304" pitchFamily="18" charset="0"/>
                          <a:cs typeface="Times New Roman" panose="02020603050405020304" pitchFamily="18" charset="0"/>
                        </a:rPr>
                        <a:t> many AND, OR and EX-OR gates are requires for the configuration of full adder?</a:t>
                      </a:r>
                      <a:endParaRPr lang="en-US" sz="2400" b="1" kern="0" dirty="0" smtClean="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2857702001"/>
                  </a:ext>
                </a:extLst>
              </a:tr>
              <a:tr h="41895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A. 1, 2, 2</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65125" marR="0" lvl="0" indent="0" algn="just" defTabSz="91429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Times New Roman" panose="02020603050405020304" pitchFamily="18" charset="0"/>
                          <a:cs typeface="Times New Roman" panose="02020603050405020304" pitchFamily="18" charset="0"/>
                        </a:rPr>
                        <a:t>B. 2, 1, 2</a:t>
                      </a:r>
                    </a:p>
                  </a:txBody>
                  <a:tcPr/>
                </a:tc>
                <a:tc>
                  <a:txBody>
                    <a:bodyPr/>
                    <a:lstStyle/>
                    <a:p>
                      <a:pPr algn="just"/>
                      <a:r>
                        <a:rPr lang="en-US" sz="2400" dirty="0" smtClean="0">
                          <a:solidFill>
                            <a:schemeClr val="tx1"/>
                          </a:solidFill>
                          <a:latin typeface="Times New Roman" panose="02020603050405020304" pitchFamily="18" charset="0"/>
                          <a:cs typeface="Times New Roman" panose="02020603050405020304" pitchFamily="18" charset="0"/>
                        </a:rPr>
                        <a:t>C. 3,</a:t>
                      </a:r>
                      <a:r>
                        <a:rPr lang="en-US" sz="2400" baseline="0" dirty="0" smtClean="0">
                          <a:solidFill>
                            <a:schemeClr val="tx1"/>
                          </a:solidFill>
                          <a:latin typeface="Times New Roman" panose="02020603050405020304" pitchFamily="18" charset="0"/>
                          <a:cs typeface="Times New Roman" panose="02020603050405020304" pitchFamily="18" charset="0"/>
                        </a:rPr>
                        <a:t> 1, 2</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just" defTabSz="91429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Times New Roman" panose="02020603050405020304" pitchFamily="18" charset="0"/>
                          <a:cs typeface="Times New Roman" panose="02020603050405020304" pitchFamily="18" charset="0"/>
                        </a:rPr>
                        <a:t>D. 4, 0 ,1</a:t>
                      </a:r>
                    </a:p>
                  </a:txBody>
                  <a:tcPr/>
                </a:tc>
                <a:extLst>
                  <a:ext uri="{0D108BD9-81ED-4DB2-BD59-A6C34878D82A}">
                    <a16:rowId xmlns:a16="http://schemas.microsoft.com/office/drawing/2014/main" val="753656215"/>
                  </a:ext>
                </a:extLst>
              </a:tr>
            </a:tbl>
          </a:graphicData>
        </a:graphic>
      </p:graphicFrame>
    </p:spTree>
    <p:extLst>
      <p:ext uri="{BB962C8B-B14F-4D97-AF65-F5344CB8AC3E}">
        <p14:creationId xmlns:p14="http://schemas.microsoft.com/office/powerpoint/2010/main" val="42641866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Adders &amp; </a:t>
            </a:r>
            <a:r>
              <a:rPr lang="en-US" dirty="0" err="1" smtClean="0"/>
              <a:t>Subtractors</a:t>
            </a:r>
            <a:endParaRPr lang="en-US" dirty="0"/>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14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773930830"/>
              </p:ext>
            </p:extLst>
          </p:nvPr>
        </p:nvGraphicFramePr>
        <p:xfrm>
          <a:off x="570908" y="1344872"/>
          <a:ext cx="8552854" cy="2286000"/>
        </p:xfrm>
        <a:graphic>
          <a:graphicData uri="http://schemas.openxmlformats.org/drawingml/2006/table">
            <a:tbl>
              <a:tblPr firstRow="1" bandRow="1">
                <a:tableStyleId>{F5AB1C69-6EDB-4FF4-983F-18BD219EF322}</a:tableStyleId>
              </a:tblPr>
              <a:tblGrid>
                <a:gridCol w="8552854">
                  <a:extLst>
                    <a:ext uri="{9D8B030D-6E8A-4147-A177-3AD203B41FA5}">
                      <a16:colId xmlns:a16="http://schemas.microsoft.com/office/drawing/2014/main" val="3696033719"/>
                    </a:ext>
                  </a:extLst>
                </a:gridCol>
              </a:tblGrid>
              <a:tr h="370840">
                <a:tc>
                  <a:txBody>
                    <a:bodyPr/>
                    <a:lstStyle/>
                    <a:p>
                      <a:pPr algn="just"/>
                      <a:r>
                        <a:rPr lang="en-US" sz="2400" kern="0" dirty="0" smtClean="0">
                          <a:solidFill>
                            <a:schemeClr val="tx1"/>
                          </a:solidFill>
                          <a:latin typeface="Times New Roman" panose="02020603050405020304" pitchFamily="18" charset="0"/>
                          <a:cs typeface="Times New Roman" panose="02020603050405020304" pitchFamily="18" charset="0"/>
                        </a:rPr>
                        <a:t>1-5. Half-adders</a:t>
                      </a:r>
                      <a:r>
                        <a:rPr lang="en-US" sz="2400" kern="0" baseline="0" dirty="0" smtClean="0">
                          <a:solidFill>
                            <a:schemeClr val="tx1"/>
                          </a:solidFill>
                          <a:latin typeface="Times New Roman" panose="02020603050405020304" pitchFamily="18" charset="0"/>
                          <a:cs typeface="Times New Roman" panose="02020603050405020304" pitchFamily="18" charset="0"/>
                        </a:rPr>
                        <a:t> have a major limitation in that they cannot</a:t>
                      </a:r>
                      <a:r>
                        <a:rPr lang="en-US" sz="2400" kern="0" dirty="0" smtClean="0">
                          <a:solidFill>
                            <a:schemeClr val="tx1"/>
                          </a:solidFill>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857702001"/>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A. Accept a carry</a:t>
                      </a:r>
                      <a:r>
                        <a:rPr lang="en-US" sz="2400" baseline="0" dirty="0" smtClean="0">
                          <a:solidFill>
                            <a:schemeClr val="tx1"/>
                          </a:solidFill>
                          <a:latin typeface="Times New Roman" panose="02020603050405020304" pitchFamily="18" charset="0"/>
                          <a:cs typeface="Times New Roman" panose="02020603050405020304" pitchFamily="18" charset="0"/>
                        </a:rPr>
                        <a:t> from a present stage</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3656215"/>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B. Accept</a:t>
                      </a:r>
                      <a:r>
                        <a:rPr lang="en-US" sz="2400" baseline="0" dirty="0" smtClean="0">
                          <a:solidFill>
                            <a:schemeClr val="tx1"/>
                          </a:solidFill>
                          <a:latin typeface="Times New Roman" panose="02020603050405020304" pitchFamily="18" charset="0"/>
                          <a:cs typeface="Times New Roman" panose="02020603050405020304" pitchFamily="18" charset="0"/>
                        </a:rPr>
                        <a:t> a carry bit from a next stage</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4004985"/>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C. Accept a carry</a:t>
                      </a:r>
                      <a:r>
                        <a:rPr lang="en-US" sz="2400" baseline="0" dirty="0" smtClean="0">
                          <a:solidFill>
                            <a:schemeClr val="tx1"/>
                          </a:solidFill>
                          <a:latin typeface="Times New Roman" panose="02020603050405020304" pitchFamily="18" charset="0"/>
                          <a:cs typeface="Times New Roman" panose="02020603050405020304" pitchFamily="18" charset="0"/>
                        </a:rPr>
                        <a:t> bit from a previous stage</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94055800"/>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D. Accept a carry</a:t>
                      </a:r>
                      <a:r>
                        <a:rPr lang="en-US" sz="2400" baseline="0" dirty="0" smtClean="0">
                          <a:solidFill>
                            <a:schemeClr val="tx1"/>
                          </a:solidFill>
                          <a:latin typeface="Times New Roman" panose="02020603050405020304" pitchFamily="18" charset="0"/>
                          <a:cs typeface="Times New Roman" panose="02020603050405020304" pitchFamily="18" charset="0"/>
                        </a:rPr>
                        <a:t> bit from the following stages</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32975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73489145"/>
              </p:ext>
            </p:extLst>
          </p:nvPr>
        </p:nvGraphicFramePr>
        <p:xfrm>
          <a:off x="565744" y="3827510"/>
          <a:ext cx="8552856" cy="914400"/>
        </p:xfrm>
        <a:graphic>
          <a:graphicData uri="http://schemas.openxmlformats.org/drawingml/2006/table">
            <a:tbl>
              <a:tblPr firstRow="1" bandRow="1">
                <a:tableStyleId>{F5AB1C69-6EDB-4FF4-983F-18BD219EF322}</a:tableStyleId>
              </a:tblPr>
              <a:tblGrid>
                <a:gridCol w="2138214">
                  <a:extLst>
                    <a:ext uri="{9D8B030D-6E8A-4147-A177-3AD203B41FA5}">
                      <a16:colId xmlns:a16="http://schemas.microsoft.com/office/drawing/2014/main" val="3696033719"/>
                    </a:ext>
                  </a:extLst>
                </a:gridCol>
                <a:gridCol w="2138214">
                  <a:extLst>
                    <a:ext uri="{9D8B030D-6E8A-4147-A177-3AD203B41FA5}">
                      <a16:colId xmlns:a16="http://schemas.microsoft.com/office/drawing/2014/main" val="1761842214"/>
                    </a:ext>
                  </a:extLst>
                </a:gridCol>
                <a:gridCol w="2138214">
                  <a:extLst>
                    <a:ext uri="{9D8B030D-6E8A-4147-A177-3AD203B41FA5}">
                      <a16:colId xmlns:a16="http://schemas.microsoft.com/office/drawing/2014/main" val="707726898"/>
                    </a:ext>
                  </a:extLst>
                </a:gridCol>
                <a:gridCol w="2138214">
                  <a:extLst>
                    <a:ext uri="{9D8B030D-6E8A-4147-A177-3AD203B41FA5}">
                      <a16:colId xmlns:a16="http://schemas.microsoft.com/office/drawing/2014/main" val="3134552918"/>
                    </a:ext>
                  </a:extLst>
                </a:gridCol>
              </a:tblGrid>
              <a:tr h="370840">
                <a:tc gridSpan="4">
                  <a:txBody>
                    <a:bodyPr/>
                    <a:lstStyle/>
                    <a:p>
                      <a:pPr marL="0" indent="0" algn="just">
                        <a:buFontTx/>
                        <a:buNone/>
                      </a:pPr>
                      <a:r>
                        <a:rPr lang="en-US" sz="2400" b="1" kern="0" dirty="0" smtClean="0">
                          <a:solidFill>
                            <a:schemeClr val="tx1"/>
                          </a:solidFill>
                          <a:latin typeface="Times New Roman" panose="02020603050405020304" pitchFamily="18" charset="0"/>
                          <a:cs typeface="Times New Roman" panose="02020603050405020304" pitchFamily="18" charset="0"/>
                        </a:rPr>
                        <a:t>1-6. Full </a:t>
                      </a:r>
                      <a:r>
                        <a:rPr lang="en-US" sz="2400" b="1" kern="0" dirty="0" err="1" smtClean="0">
                          <a:solidFill>
                            <a:schemeClr val="tx1"/>
                          </a:solidFill>
                          <a:latin typeface="Times New Roman" panose="02020603050405020304" pitchFamily="18" charset="0"/>
                          <a:cs typeface="Times New Roman" panose="02020603050405020304" pitchFamily="18" charset="0"/>
                        </a:rPr>
                        <a:t>subtractor</a:t>
                      </a:r>
                      <a:r>
                        <a:rPr lang="en-US" sz="2400" b="1" kern="0" baseline="0" dirty="0" smtClean="0">
                          <a:solidFill>
                            <a:schemeClr val="tx1"/>
                          </a:solidFill>
                          <a:latin typeface="Times New Roman" panose="02020603050405020304" pitchFamily="18" charset="0"/>
                          <a:cs typeface="Times New Roman" panose="02020603050405020304" pitchFamily="18" charset="0"/>
                        </a:rPr>
                        <a:t> is used to perform subtraction of?</a:t>
                      </a:r>
                      <a:endParaRPr lang="en-US" sz="2400" b="1" kern="0" dirty="0" smtClean="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2857702001"/>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A. 2 bits</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B. 3 bits</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2400" dirty="0" smtClean="0">
                          <a:solidFill>
                            <a:schemeClr val="tx1"/>
                          </a:solidFill>
                          <a:latin typeface="Times New Roman" panose="02020603050405020304" pitchFamily="18" charset="0"/>
                          <a:cs typeface="Times New Roman" panose="02020603050405020304" pitchFamily="18" charset="0"/>
                        </a:rPr>
                        <a:t>C. 4 bits</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2400" dirty="0" smtClean="0">
                          <a:solidFill>
                            <a:schemeClr val="tx1"/>
                          </a:solidFill>
                          <a:latin typeface="Times New Roman" panose="02020603050405020304" pitchFamily="18" charset="0"/>
                          <a:cs typeface="Times New Roman" panose="02020603050405020304" pitchFamily="18" charset="0"/>
                        </a:rPr>
                        <a:t>D.  8 bits</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365621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65116786"/>
              </p:ext>
            </p:extLst>
          </p:nvPr>
        </p:nvGraphicFramePr>
        <p:xfrm>
          <a:off x="565744" y="4905164"/>
          <a:ext cx="8552856" cy="914400"/>
        </p:xfrm>
        <a:graphic>
          <a:graphicData uri="http://schemas.openxmlformats.org/drawingml/2006/table">
            <a:tbl>
              <a:tblPr firstRow="1" bandRow="1">
                <a:tableStyleId>{F5AB1C69-6EDB-4FF4-983F-18BD219EF322}</a:tableStyleId>
              </a:tblPr>
              <a:tblGrid>
                <a:gridCol w="2850952">
                  <a:extLst>
                    <a:ext uri="{9D8B030D-6E8A-4147-A177-3AD203B41FA5}">
                      <a16:colId xmlns:a16="http://schemas.microsoft.com/office/drawing/2014/main" val="3696033719"/>
                    </a:ext>
                  </a:extLst>
                </a:gridCol>
                <a:gridCol w="2850952">
                  <a:extLst>
                    <a:ext uri="{9D8B030D-6E8A-4147-A177-3AD203B41FA5}">
                      <a16:colId xmlns:a16="http://schemas.microsoft.com/office/drawing/2014/main" val="729170250"/>
                    </a:ext>
                  </a:extLst>
                </a:gridCol>
                <a:gridCol w="2850952">
                  <a:extLst>
                    <a:ext uri="{9D8B030D-6E8A-4147-A177-3AD203B41FA5}">
                      <a16:colId xmlns:a16="http://schemas.microsoft.com/office/drawing/2014/main" val="609017305"/>
                    </a:ext>
                  </a:extLst>
                </a:gridCol>
              </a:tblGrid>
              <a:tr h="370840">
                <a:tc gridSpan="3">
                  <a:txBody>
                    <a:bodyPr/>
                    <a:lstStyle/>
                    <a:p>
                      <a:pPr marL="0" indent="0" algn="just">
                        <a:buFontTx/>
                        <a:buNone/>
                      </a:pPr>
                      <a:r>
                        <a:rPr lang="en-US" sz="2400" b="1" kern="0" dirty="0" smtClean="0">
                          <a:solidFill>
                            <a:schemeClr val="tx1"/>
                          </a:solidFill>
                          <a:latin typeface="Times New Roman" panose="02020603050405020304" pitchFamily="18" charset="0"/>
                          <a:cs typeface="Times New Roman" panose="02020603050405020304" pitchFamily="18" charset="0"/>
                        </a:rPr>
                        <a:t>1-7. The output</a:t>
                      </a:r>
                      <a:r>
                        <a:rPr lang="en-US" sz="2400" b="1" kern="0" baseline="0" dirty="0" smtClean="0">
                          <a:solidFill>
                            <a:schemeClr val="tx1"/>
                          </a:solidFill>
                          <a:latin typeface="Times New Roman" panose="02020603050405020304" pitchFamily="18" charset="0"/>
                          <a:cs typeface="Times New Roman" panose="02020603050405020304" pitchFamily="18" charset="0"/>
                        </a:rPr>
                        <a:t> of a full </a:t>
                      </a:r>
                      <a:r>
                        <a:rPr lang="en-US" sz="2400" b="1" kern="0" baseline="0" dirty="0" err="1" smtClean="0">
                          <a:solidFill>
                            <a:schemeClr val="tx1"/>
                          </a:solidFill>
                          <a:latin typeface="Times New Roman" panose="02020603050405020304" pitchFamily="18" charset="0"/>
                          <a:cs typeface="Times New Roman" panose="02020603050405020304" pitchFamily="18" charset="0"/>
                        </a:rPr>
                        <a:t>subtractor</a:t>
                      </a:r>
                      <a:r>
                        <a:rPr lang="en-US" sz="2400" b="1" kern="0" baseline="0" dirty="0" smtClean="0">
                          <a:solidFill>
                            <a:schemeClr val="tx1"/>
                          </a:solidFill>
                          <a:latin typeface="Times New Roman" panose="02020603050405020304" pitchFamily="18" charset="0"/>
                          <a:cs typeface="Times New Roman" panose="02020603050405020304" pitchFamily="18" charset="0"/>
                        </a:rPr>
                        <a:t> is same as:</a:t>
                      </a:r>
                      <a:endParaRPr lang="en-US" sz="2400" b="1" kern="0" dirty="0" smtClean="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57702001"/>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A. Half</a:t>
                      </a:r>
                      <a:r>
                        <a:rPr lang="en-US" sz="2400" baseline="0" dirty="0" smtClean="0">
                          <a:solidFill>
                            <a:schemeClr val="tx1"/>
                          </a:solidFill>
                          <a:latin typeface="Times New Roman" panose="02020603050405020304" pitchFamily="18" charset="0"/>
                          <a:cs typeface="Times New Roman" panose="02020603050405020304" pitchFamily="18" charset="0"/>
                        </a:rPr>
                        <a:t> Adder</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2400" dirty="0" smtClean="0">
                          <a:solidFill>
                            <a:schemeClr val="tx1"/>
                          </a:solidFill>
                          <a:latin typeface="Times New Roman" panose="02020603050405020304" pitchFamily="18" charset="0"/>
                          <a:cs typeface="Times New Roman" panose="02020603050405020304" pitchFamily="18" charset="0"/>
                        </a:rPr>
                        <a:t>B.</a:t>
                      </a:r>
                      <a:r>
                        <a:rPr lang="en-US" sz="2400" baseline="0" dirty="0" smtClean="0">
                          <a:solidFill>
                            <a:schemeClr val="tx1"/>
                          </a:solidFill>
                          <a:latin typeface="Times New Roman" panose="02020603050405020304" pitchFamily="18" charset="0"/>
                          <a:cs typeface="Times New Roman" panose="02020603050405020304" pitchFamily="18" charset="0"/>
                        </a:rPr>
                        <a:t> Full Adder</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2400" dirty="0" smtClean="0">
                          <a:solidFill>
                            <a:schemeClr val="tx1"/>
                          </a:solidFill>
                          <a:latin typeface="Times New Roman" panose="02020603050405020304" pitchFamily="18" charset="0"/>
                          <a:cs typeface="Times New Roman" panose="02020603050405020304" pitchFamily="18" charset="0"/>
                        </a:rPr>
                        <a:t>C.</a:t>
                      </a:r>
                      <a:r>
                        <a:rPr lang="en-US" sz="2400" baseline="0" dirty="0" smtClean="0">
                          <a:solidFill>
                            <a:schemeClr val="tx1"/>
                          </a:solidFill>
                          <a:latin typeface="Times New Roman" panose="02020603050405020304" pitchFamily="18" charset="0"/>
                          <a:cs typeface="Times New Roman" panose="02020603050405020304" pitchFamily="18" charset="0"/>
                        </a:rPr>
                        <a:t> Half </a:t>
                      </a:r>
                      <a:r>
                        <a:rPr lang="en-US" sz="2400" baseline="0" dirty="0" err="1" smtClean="0">
                          <a:solidFill>
                            <a:schemeClr val="tx1"/>
                          </a:solidFill>
                          <a:latin typeface="Times New Roman" panose="02020603050405020304" pitchFamily="18" charset="0"/>
                          <a:cs typeface="Times New Roman" panose="02020603050405020304" pitchFamily="18" charset="0"/>
                        </a:rPr>
                        <a:t>Subtractor</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3656215"/>
                  </a:ext>
                </a:extLst>
              </a:tr>
            </a:tbl>
          </a:graphicData>
        </a:graphic>
      </p:graphicFrame>
    </p:spTree>
    <p:extLst>
      <p:ext uri="{BB962C8B-B14F-4D97-AF65-F5344CB8AC3E}">
        <p14:creationId xmlns:p14="http://schemas.microsoft.com/office/powerpoint/2010/main" val="120125861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Multiplication &amp; Division</a:t>
            </a:r>
            <a:endParaRPr lang="en-US" dirty="0"/>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15</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650" y="1052736"/>
            <a:ext cx="8213969" cy="5286087"/>
          </a:xfrm>
          <a:prstGeom prst="rect">
            <a:avLst/>
          </a:prstGeom>
        </p:spPr>
      </p:pic>
    </p:spTree>
    <p:extLst>
      <p:ext uri="{BB962C8B-B14F-4D97-AF65-F5344CB8AC3E}">
        <p14:creationId xmlns:p14="http://schemas.microsoft.com/office/powerpoint/2010/main" val="129759996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Multiplication &amp; Division</a:t>
            </a:r>
            <a:endParaRPr lang="en-US" dirty="0"/>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16</a:t>
            </a:fld>
            <a:endParaRPr lang="en-US"/>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4813"/>
          <a:stretch/>
        </p:blipFill>
        <p:spPr>
          <a:xfrm>
            <a:off x="899591" y="908052"/>
            <a:ext cx="7706669" cy="5501824"/>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5213"/>
          <a:stretch/>
        </p:blipFill>
        <p:spPr>
          <a:xfrm>
            <a:off x="899591" y="932254"/>
            <a:ext cx="7706669" cy="5478721"/>
          </a:xfrm>
          <a:prstGeom prst="rect">
            <a:avLst/>
          </a:prstGeo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b="5600"/>
          <a:stretch/>
        </p:blipFill>
        <p:spPr>
          <a:xfrm>
            <a:off x="901198" y="931585"/>
            <a:ext cx="7697392" cy="5449744"/>
          </a:xfrm>
          <a:prstGeom prst="rect">
            <a:avLst/>
          </a:prstGeom>
        </p:spPr>
      </p:pic>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b="4570"/>
          <a:stretch/>
        </p:blipFill>
        <p:spPr>
          <a:xfrm>
            <a:off x="893528" y="931584"/>
            <a:ext cx="7698998" cy="5510380"/>
          </a:xfrm>
          <a:prstGeom prst="rect">
            <a:avLst/>
          </a:prstGeom>
        </p:spPr>
      </p:pic>
      <p:pic>
        <p:nvPicPr>
          <p:cNvPr id="13" name="Picture 12"/>
          <p:cNvPicPr>
            <a:picLocks noChangeAspect="1"/>
          </p:cNvPicPr>
          <p:nvPr/>
        </p:nvPicPr>
        <p:blipFill rotWithShape="1">
          <a:blip r:embed="rId7" cstate="print">
            <a:extLst>
              <a:ext uri="{28A0092B-C50C-407E-A947-70E740481C1C}">
                <a14:useLocalDpi xmlns:a14="http://schemas.microsoft.com/office/drawing/2010/main" val="0"/>
              </a:ext>
            </a:extLst>
          </a:blip>
          <a:srcRect b="4795"/>
          <a:stretch/>
        </p:blipFill>
        <p:spPr>
          <a:xfrm>
            <a:off x="899591" y="906953"/>
            <a:ext cx="7713883" cy="5508027"/>
          </a:xfrm>
          <a:prstGeom prst="rect">
            <a:avLst/>
          </a:prstGeom>
        </p:spPr>
      </p:pic>
    </p:spTree>
    <p:extLst>
      <p:ext uri="{BB962C8B-B14F-4D97-AF65-F5344CB8AC3E}">
        <p14:creationId xmlns:p14="http://schemas.microsoft.com/office/powerpoint/2010/main" val="342622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Multiplication &amp; Division</a:t>
            </a:r>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17</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042832292"/>
              </p:ext>
            </p:extLst>
          </p:nvPr>
        </p:nvGraphicFramePr>
        <p:xfrm>
          <a:off x="303622" y="1293258"/>
          <a:ext cx="8552854" cy="1737360"/>
        </p:xfrm>
        <a:graphic>
          <a:graphicData uri="http://schemas.openxmlformats.org/drawingml/2006/table">
            <a:tbl>
              <a:tblPr firstRow="1" bandRow="1">
                <a:tableStyleId>{F5AB1C69-6EDB-4FF4-983F-18BD219EF322}</a:tableStyleId>
              </a:tblPr>
              <a:tblGrid>
                <a:gridCol w="4276427">
                  <a:extLst>
                    <a:ext uri="{9D8B030D-6E8A-4147-A177-3AD203B41FA5}">
                      <a16:colId xmlns:a16="http://schemas.microsoft.com/office/drawing/2014/main" val="3696033719"/>
                    </a:ext>
                  </a:extLst>
                </a:gridCol>
                <a:gridCol w="4276427">
                  <a:extLst>
                    <a:ext uri="{9D8B030D-6E8A-4147-A177-3AD203B41FA5}">
                      <a16:colId xmlns:a16="http://schemas.microsoft.com/office/drawing/2014/main" val="2761972061"/>
                    </a:ext>
                  </a:extLst>
                </a:gridCol>
              </a:tblGrid>
              <a:tr h="370840">
                <a:tc gridSpan="2">
                  <a:txBody>
                    <a:bodyPr/>
                    <a:lstStyle/>
                    <a:p>
                      <a:pPr algn="just"/>
                      <a:r>
                        <a:rPr lang="en-US" sz="2400" kern="0" dirty="0" smtClean="0">
                          <a:solidFill>
                            <a:schemeClr val="tx1"/>
                          </a:solidFill>
                          <a:latin typeface="Times New Roman" panose="02020603050405020304" pitchFamily="18" charset="0"/>
                          <a:cs typeface="Times New Roman" panose="02020603050405020304" pitchFamily="18" charset="0"/>
                        </a:rPr>
                        <a:t>1-8. Perform</a:t>
                      </a:r>
                      <a:r>
                        <a:rPr lang="en-US" sz="2400" kern="0" baseline="0" dirty="0" smtClean="0">
                          <a:solidFill>
                            <a:schemeClr val="tx1"/>
                          </a:solidFill>
                          <a:latin typeface="Times New Roman" panose="02020603050405020304" pitchFamily="18" charset="0"/>
                          <a:cs typeface="Times New Roman" panose="02020603050405020304" pitchFamily="18" charset="0"/>
                        </a:rPr>
                        <a:t> multiplication of the binary number: 01001 x 01011</a:t>
                      </a:r>
                      <a:endParaRPr lang="en-US" sz="2400" kern="0" dirty="0" smtClean="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val="2857702001"/>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A. 001100011</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65125" marR="0" lvl="0" indent="0" algn="just" defTabSz="91429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Times New Roman" panose="02020603050405020304" pitchFamily="18" charset="0"/>
                          <a:cs typeface="Times New Roman" panose="02020603050405020304" pitchFamily="18" charset="0"/>
                        </a:rPr>
                        <a:t>C. 010100110</a:t>
                      </a:r>
                    </a:p>
                  </a:txBody>
                  <a:tcPr/>
                </a:tc>
                <a:extLst>
                  <a:ext uri="{0D108BD9-81ED-4DB2-BD59-A6C34878D82A}">
                    <a16:rowId xmlns:a16="http://schemas.microsoft.com/office/drawing/2014/main" val="753656215"/>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B. 110011100</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65125" marR="0" lvl="0" indent="0" algn="just" defTabSz="91429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Times New Roman" panose="02020603050405020304" pitchFamily="18" charset="0"/>
                          <a:cs typeface="Times New Roman" panose="02020603050405020304" pitchFamily="18" charset="0"/>
                        </a:rPr>
                        <a:t>D. 101010111</a:t>
                      </a:r>
                    </a:p>
                  </a:txBody>
                  <a:tcPr/>
                </a:tc>
                <a:extLst>
                  <a:ext uri="{0D108BD9-81ED-4DB2-BD59-A6C34878D82A}">
                    <a16:rowId xmlns:a16="http://schemas.microsoft.com/office/drawing/2014/main" val="347400498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72094026"/>
              </p:ext>
            </p:extLst>
          </p:nvPr>
        </p:nvGraphicFramePr>
        <p:xfrm>
          <a:off x="303622" y="3139299"/>
          <a:ext cx="8551676" cy="1455802"/>
        </p:xfrm>
        <a:graphic>
          <a:graphicData uri="http://schemas.openxmlformats.org/drawingml/2006/table">
            <a:tbl>
              <a:tblPr firstRow="1" bandRow="1">
                <a:tableStyleId>{F5AB1C69-6EDB-4FF4-983F-18BD219EF322}</a:tableStyleId>
              </a:tblPr>
              <a:tblGrid>
                <a:gridCol w="4275838">
                  <a:extLst>
                    <a:ext uri="{9D8B030D-6E8A-4147-A177-3AD203B41FA5}">
                      <a16:colId xmlns:a16="http://schemas.microsoft.com/office/drawing/2014/main" val="3696033719"/>
                    </a:ext>
                  </a:extLst>
                </a:gridCol>
                <a:gridCol w="4275838">
                  <a:extLst>
                    <a:ext uri="{9D8B030D-6E8A-4147-A177-3AD203B41FA5}">
                      <a16:colId xmlns:a16="http://schemas.microsoft.com/office/drawing/2014/main" val="2590496169"/>
                    </a:ext>
                  </a:extLst>
                </a:gridCol>
              </a:tblGrid>
              <a:tr h="300779">
                <a:tc gridSpan="2">
                  <a:txBody>
                    <a:bodyPr/>
                    <a:lstStyle/>
                    <a:p>
                      <a:pPr algn="just"/>
                      <a:r>
                        <a:rPr lang="en-US" sz="2400" kern="0" dirty="0" smtClean="0">
                          <a:solidFill>
                            <a:schemeClr val="tx1"/>
                          </a:solidFill>
                          <a:latin typeface="Times New Roman" panose="02020603050405020304" pitchFamily="18" charset="0"/>
                          <a:cs typeface="Times New Roman" panose="02020603050405020304" pitchFamily="18" charset="0"/>
                        </a:rPr>
                        <a:t>1-9. The</a:t>
                      </a:r>
                      <a:r>
                        <a:rPr lang="en-US" sz="2400" kern="0" baseline="0" dirty="0" smtClean="0">
                          <a:solidFill>
                            <a:schemeClr val="tx1"/>
                          </a:solidFill>
                          <a:latin typeface="Times New Roman" panose="02020603050405020304" pitchFamily="18" charset="0"/>
                          <a:cs typeface="Times New Roman" panose="02020603050405020304" pitchFamily="18" charset="0"/>
                        </a:rPr>
                        <a:t> quotient of </a:t>
                      </a:r>
                      <a:r>
                        <a:rPr lang="en-US" sz="2400" kern="0" dirty="0" smtClean="0">
                          <a:solidFill>
                            <a:schemeClr val="tx1"/>
                          </a:solidFill>
                          <a:latin typeface="Times New Roman" panose="02020603050405020304" pitchFamily="18" charset="0"/>
                          <a:cs typeface="Times New Roman" panose="02020603050405020304" pitchFamily="18" charset="0"/>
                        </a:rPr>
                        <a:t>111101 </a:t>
                      </a:r>
                      <a:r>
                        <a:rPr lang="en-US" sz="2400" dirty="0" smtClean="0">
                          <a:solidFill>
                            <a:schemeClr val="tx1"/>
                          </a:solidFill>
                        </a:rPr>
                        <a:t>÷</a:t>
                      </a:r>
                      <a:r>
                        <a:rPr lang="en-US" sz="2400" dirty="0" smtClean="0"/>
                        <a:t> </a:t>
                      </a:r>
                      <a:r>
                        <a:rPr lang="en-US" sz="2400" kern="0" dirty="0" smtClean="0">
                          <a:solidFill>
                            <a:schemeClr val="tx1"/>
                          </a:solidFill>
                          <a:latin typeface="Times New Roman" panose="02020603050405020304" pitchFamily="18" charset="0"/>
                          <a:cs typeface="Times New Roman" panose="02020603050405020304" pitchFamily="18" charset="0"/>
                        </a:rPr>
                        <a:t>1001</a:t>
                      </a:r>
                      <a:r>
                        <a:rPr lang="en-US" sz="2400" kern="0" baseline="0" dirty="0" smtClean="0">
                          <a:solidFill>
                            <a:schemeClr val="tx1"/>
                          </a:solidFill>
                          <a:latin typeface="Times New Roman" panose="02020603050405020304" pitchFamily="18" charset="0"/>
                          <a:cs typeface="Times New Roman" panose="02020603050405020304" pitchFamily="18" charset="0"/>
                        </a:rPr>
                        <a:t> is</a:t>
                      </a:r>
                      <a:endParaRPr lang="en-US" sz="2400" kern="0" dirty="0" smtClean="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val="2857702001"/>
                  </a:ext>
                </a:extLst>
              </a:tr>
              <a:tr h="300779">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A. 0010</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65125" marR="0" lvl="0" indent="0" algn="just" defTabSz="91429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Times New Roman" panose="02020603050405020304" pitchFamily="18" charset="0"/>
                          <a:cs typeface="Times New Roman" panose="02020603050405020304" pitchFamily="18" charset="0"/>
                        </a:rPr>
                        <a:t>C. 1100</a:t>
                      </a:r>
                    </a:p>
                  </a:txBody>
                  <a:tcPr/>
                </a:tc>
                <a:extLst>
                  <a:ext uri="{0D108BD9-81ED-4DB2-BD59-A6C34878D82A}">
                    <a16:rowId xmlns:a16="http://schemas.microsoft.com/office/drawing/2014/main" val="753656215"/>
                  </a:ext>
                </a:extLst>
              </a:tr>
              <a:tr h="541402">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B. 1010</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65125" marR="0" lvl="0" indent="0" algn="just" defTabSz="91429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Times New Roman" panose="02020603050405020304" pitchFamily="18" charset="0"/>
                          <a:cs typeface="Times New Roman" panose="02020603050405020304" pitchFamily="18" charset="0"/>
                        </a:rPr>
                        <a:t>D. 0011</a:t>
                      </a:r>
                    </a:p>
                  </a:txBody>
                  <a:tcPr/>
                </a:tc>
                <a:extLst>
                  <a:ext uri="{0D108BD9-81ED-4DB2-BD59-A6C34878D82A}">
                    <a16:rowId xmlns:a16="http://schemas.microsoft.com/office/drawing/2014/main" val="347400498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55379019"/>
              </p:ext>
            </p:extLst>
          </p:nvPr>
        </p:nvGraphicFramePr>
        <p:xfrm>
          <a:off x="304788" y="4703782"/>
          <a:ext cx="8551676" cy="1821562"/>
        </p:xfrm>
        <a:graphic>
          <a:graphicData uri="http://schemas.openxmlformats.org/drawingml/2006/table">
            <a:tbl>
              <a:tblPr firstRow="1" bandRow="1">
                <a:tableStyleId>{F5AB1C69-6EDB-4FF4-983F-18BD219EF322}</a:tableStyleId>
              </a:tblPr>
              <a:tblGrid>
                <a:gridCol w="4275838">
                  <a:extLst>
                    <a:ext uri="{9D8B030D-6E8A-4147-A177-3AD203B41FA5}">
                      <a16:colId xmlns:a16="http://schemas.microsoft.com/office/drawing/2014/main" val="3696033719"/>
                    </a:ext>
                  </a:extLst>
                </a:gridCol>
                <a:gridCol w="4275838">
                  <a:extLst>
                    <a:ext uri="{9D8B030D-6E8A-4147-A177-3AD203B41FA5}">
                      <a16:colId xmlns:a16="http://schemas.microsoft.com/office/drawing/2014/main" val="2590496169"/>
                    </a:ext>
                  </a:extLst>
                </a:gridCol>
              </a:tblGrid>
              <a:tr h="300779">
                <a:tc gridSpan="2">
                  <a:txBody>
                    <a:bodyPr/>
                    <a:lstStyle/>
                    <a:p>
                      <a:pPr algn="just"/>
                      <a:r>
                        <a:rPr lang="en-US" sz="2400" kern="0" dirty="0" smtClean="0">
                          <a:solidFill>
                            <a:schemeClr val="tx1"/>
                          </a:solidFill>
                          <a:latin typeface="Times New Roman" panose="02020603050405020304" pitchFamily="18" charset="0"/>
                          <a:cs typeface="Times New Roman" panose="02020603050405020304" pitchFamily="18" charset="0"/>
                        </a:rPr>
                        <a:t>1-10.</a:t>
                      </a:r>
                      <a:r>
                        <a:rPr lang="en-US" sz="2400" kern="0" baseline="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In binary division process, a</a:t>
                      </a:r>
                      <a:r>
                        <a:rPr lang="en-US" sz="2400" baseline="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series of performed operations is said to be of</a:t>
                      </a:r>
                      <a:endParaRPr lang="en-US" sz="2400" kern="0" dirty="0" smtClean="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val="2857702001"/>
                  </a:ext>
                </a:extLst>
              </a:tr>
              <a:tr h="300779">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A. </a:t>
                      </a:r>
                      <a:r>
                        <a:rPr lang="en-US" sz="2400" dirty="0" smtClean="0">
                          <a:solidFill>
                            <a:schemeClr val="tx1"/>
                          </a:solidFill>
                          <a:latin typeface="Times New Roman" panose="02020603050405020304" pitchFamily="18" charset="0"/>
                          <a:cs typeface="Times New Roman" panose="02020603050405020304" pitchFamily="18" charset="0"/>
                        </a:rPr>
                        <a:t>Additions</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65125" marR="0" lvl="0" indent="0" algn="just" defTabSz="91429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Times New Roman" panose="02020603050405020304" pitchFamily="18" charset="0"/>
                          <a:cs typeface="Times New Roman" panose="02020603050405020304" pitchFamily="18" charset="0"/>
                        </a:rPr>
                        <a:t>C. </a:t>
                      </a:r>
                      <a:r>
                        <a:rPr lang="en-US" sz="2400" dirty="0" smtClean="0">
                          <a:solidFill>
                            <a:schemeClr val="tx1"/>
                          </a:solidFill>
                          <a:latin typeface="Times New Roman" panose="02020603050405020304" pitchFamily="18" charset="0"/>
                          <a:cs typeface="Times New Roman" panose="02020603050405020304" pitchFamily="18" charset="0"/>
                        </a:rPr>
                        <a:t>Multiplications</a:t>
                      </a:r>
                      <a:endParaRPr lang="en-US" sz="2400" dirty="0" smtClean="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3656215"/>
                  </a:ext>
                </a:extLst>
              </a:tr>
              <a:tr h="541402">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B. </a:t>
                      </a:r>
                      <a:r>
                        <a:rPr lang="en-US" sz="2400" dirty="0" smtClean="0">
                          <a:solidFill>
                            <a:schemeClr val="tx1"/>
                          </a:solidFill>
                          <a:latin typeface="Times New Roman" panose="02020603050405020304" pitchFamily="18" charset="0"/>
                          <a:cs typeface="Times New Roman" panose="02020603050405020304" pitchFamily="18" charset="0"/>
                        </a:rPr>
                        <a:t>Subtractions</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65125" marR="0" lvl="0" indent="0" algn="just" defTabSz="91429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Times New Roman" panose="02020603050405020304" pitchFamily="18" charset="0"/>
                          <a:cs typeface="Times New Roman" panose="02020603050405020304" pitchFamily="18" charset="0"/>
                        </a:rPr>
                        <a:t>D. </a:t>
                      </a:r>
                      <a:r>
                        <a:rPr lang="en-US" sz="2400" dirty="0" smtClean="0">
                          <a:solidFill>
                            <a:schemeClr val="tx1"/>
                          </a:solidFill>
                          <a:latin typeface="Times New Roman" panose="02020603050405020304" pitchFamily="18" charset="0"/>
                          <a:cs typeface="Times New Roman" panose="02020603050405020304" pitchFamily="18" charset="0"/>
                        </a:rPr>
                        <a:t>Complement</a:t>
                      </a:r>
                      <a:endParaRPr lang="en-US" sz="2400" dirty="0" smtClean="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4004985"/>
                  </a:ext>
                </a:extLst>
              </a:tr>
            </a:tbl>
          </a:graphicData>
        </a:graphic>
      </p:graphicFrame>
    </p:spTree>
    <p:extLst>
      <p:ext uri="{BB962C8B-B14F-4D97-AF65-F5344CB8AC3E}">
        <p14:creationId xmlns:p14="http://schemas.microsoft.com/office/powerpoint/2010/main" val="252481157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BCD </a:t>
            </a:r>
            <a:r>
              <a:rPr lang="en-US" dirty="0" smtClean="0"/>
              <a:t>A</a:t>
            </a:r>
            <a:r>
              <a:rPr lang="en-US" dirty="0" smtClean="0"/>
              <a:t>dder</a:t>
            </a:r>
            <a:endParaRPr lang="en-US" dirty="0"/>
          </a:p>
        </p:txBody>
      </p:sp>
      <p:sp>
        <p:nvSpPr>
          <p:cNvPr id="3" name="Content Placeholder 2"/>
          <p:cNvSpPr>
            <a:spLocks noGrp="1"/>
          </p:cNvSpPr>
          <p:nvPr>
            <p:ph idx="1"/>
          </p:nvPr>
        </p:nvSpPr>
        <p:spPr>
          <a:xfrm>
            <a:off x="755650" y="1304764"/>
            <a:ext cx="7740786" cy="5003961"/>
          </a:xfrm>
        </p:spPr>
        <p:txBody>
          <a:bodyPr/>
          <a:lstStyle/>
          <a:p>
            <a:pPr marL="0" indent="0" algn="just">
              <a:buNone/>
            </a:pPr>
            <a:r>
              <a:rPr lang="en-US" sz="2800" b="1" dirty="0" smtClean="0"/>
              <a:t>BCD </a:t>
            </a:r>
            <a:r>
              <a:rPr lang="en-US" sz="2800" b="1" dirty="0" smtClean="0"/>
              <a:t>Adder</a:t>
            </a:r>
            <a:endParaRPr lang="en-US" sz="2800" b="1" dirty="0" smtClean="0"/>
          </a:p>
          <a:p>
            <a:pPr algn="just">
              <a:spcBef>
                <a:spcPts val="1200"/>
              </a:spcBef>
            </a:pPr>
            <a:r>
              <a:rPr lang="en-US" sz="2400" dirty="0" smtClean="0"/>
              <a:t>When </a:t>
            </a:r>
            <a:r>
              <a:rPr lang="en-US" sz="2400" dirty="0"/>
              <a:t>the sum of two digits is less than or equal to 9 then the ordinary 4-bit adder can be used</a:t>
            </a:r>
          </a:p>
          <a:p>
            <a:pPr algn="just">
              <a:spcBef>
                <a:spcPts val="1200"/>
              </a:spcBef>
            </a:pPr>
            <a:r>
              <a:rPr lang="en-US" sz="2400" dirty="0"/>
              <a:t>But if the sum of two digits is greater than 9 then a correction must be added </a:t>
            </a:r>
            <a:r>
              <a:rPr lang="en-US" sz="2400" dirty="0" smtClean="0"/>
              <a:t>“</a:t>
            </a:r>
            <a:r>
              <a:rPr lang="en-US" sz="2400" b="1" dirty="0" smtClean="0">
                <a:solidFill>
                  <a:srgbClr val="FF0000"/>
                </a:solidFill>
              </a:rPr>
              <a:t>i.e.  </a:t>
            </a:r>
            <a:r>
              <a:rPr lang="en-US" sz="2400" b="1" dirty="0">
                <a:solidFill>
                  <a:srgbClr val="FF0000"/>
                </a:solidFill>
              </a:rPr>
              <a:t>adding 0110</a:t>
            </a:r>
            <a:r>
              <a:rPr lang="en-US" sz="2400" dirty="0"/>
              <a:t>”</a:t>
            </a:r>
          </a:p>
          <a:p>
            <a:pPr algn="just">
              <a:spcBef>
                <a:spcPts val="1200"/>
              </a:spcBef>
            </a:pPr>
            <a:r>
              <a:rPr lang="en-US" sz="2400" dirty="0"/>
              <a:t>We need to design a circuit that is capable of doing the correct </a:t>
            </a:r>
            <a:r>
              <a:rPr lang="en-US" sz="2400" dirty="0" smtClean="0"/>
              <a:t>addition</a:t>
            </a:r>
            <a:endParaRPr lang="en-US" sz="2400" dirty="0"/>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18</a:t>
            </a:fld>
            <a:endParaRPr lang="en-US"/>
          </a:p>
        </p:txBody>
      </p:sp>
    </p:spTree>
    <p:extLst>
      <p:ext uri="{BB962C8B-B14F-4D97-AF65-F5344CB8AC3E}">
        <p14:creationId xmlns:p14="http://schemas.microsoft.com/office/powerpoint/2010/main" val="137409069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BCD Adder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1134111"/>
            <a:ext cx="6480720" cy="5434967"/>
          </a:xfrm>
        </p:spPr>
      </p:pic>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19</a:t>
            </a:fld>
            <a:endParaRPr lang="en-US"/>
          </a:p>
        </p:txBody>
      </p:sp>
    </p:spTree>
    <p:extLst>
      <p:ext uri="{BB962C8B-B14F-4D97-AF65-F5344CB8AC3E}">
        <p14:creationId xmlns:p14="http://schemas.microsoft.com/office/powerpoint/2010/main" val="279306779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590872" y="1052736"/>
            <a:ext cx="8229600" cy="5652628"/>
          </a:xfrm>
        </p:spPr>
        <p:txBody>
          <a:bodyPr/>
          <a:lstStyle/>
          <a:p>
            <a:pPr>
              <a:spcBef>
                <a:spcPts val="300"/>
              </a:spcBef>
            </a:pPr>
            <a:r>
              <a:rPr lang="en-US" sz="2800" b="1" dirty="0" smtClean="0">
                <a:latin typeface="+mj-lt"/>
              </a:rPr>
              <a:t>Arithmetic </a:t>
            </a:r>
            <a:r>
              <a:rPr lang="en-US" sz="2800" b="1" dirty="0" smtClean="0">
                <a:latin typeface="+mj-lt"/>
              </a:rPr>
              <a:t>Circuits</a:t>
            </a:r>
            <a:endParaRPr lang="en-US" sz="2800" b="1" dirty="0" smtClean="0">
              <a:latin typeface="+mj-lt"/>
            </a:endParaRPr>
          </a:p>
          <a:p>
            <a:pPr lvl="1">
              <a:spcBef>
                <a:spcPts val="300"/>
              </a:spcBef>
            </a:pPr>
            <a:r>
              <a:rPr lang="en-US" sz="2000" dirty="0" smtClean="0">
                <a:latin typeface="+mj-lt"/>
              </a:rPr>
              <a:t>Binary {Addition, Subtraction, Multiplication, Division}</a:t>
            </a:r>
          </a:p>
          <a:p>
            <a:pPr lvl="1">
              <a:spcBef>
                <a:spcPts val="300"/>
              </a:spcBef>
            </a:pPr>
            <a:r>
              <a:rPr lang="en-US" sz="2000" dirty="0" smtClean="0">
                <a:latin typeface="+mj-lt"/>
              </a:rPr>
              <a:t>Number Representation</a:t>
            </a:r>
          </a:p>
          <a:p>
            <a:pPr lvl="1">
              <a:spcBef>
                <a:spcPts val="300"/>
              </a:spcBef>
            </a:pPr>
            <a:r>
              <a:rPr lang="en-US" sz="2000" dirty="0" smtClean="0">
                <a:latin typeface="+mj-lt"/>
              </a:rPr>
              <a:t>Adders, </a:t>
            </a:r>
            <a:r>
              <a:rPr lang="en-US" sz="2000" dirty="0" err="1" smtClean="0">
                <a:latin typeface="+mj-lt"/>
              </a:rPr>
              <a:t>Subtractors</a:t>
            </a:r>
            <a:r>
              <a:rPr lang="en-US" sz="2000" dirty="0" smtClean="0">
                <a:latin typeface="+mj-lt"/>
              </a:rPr>
              <a:t>, BCD Adder, Carry Look-Ahead Adder</a:t>
            </a:r>
            <a:endParaRPr lang="en-US" sz="2000" dirty="0" smtClean="0">
              <a:latin typeface="+mj-lt"/>
            </a:endParaRPr>
          </a:p>
          <a:p>
            <a:pPr>
              <a:spcBef>
                <a:spcPts val="300"/>
              </a:spcBef>
            </a:pPr>
            <a:r>
              <a:rPr lang="en-US" sz="2800" b="1" dirty="0" smtClean="0">
                <a:latin typeface="+mj-lt"/>
              </a:rPr>
              <a:t>Counters &amp; </a:t>
            </a:r>
            <a:r>
              <a:rPr lang="en-US" sz="2800" b="1" dirty="0" smtClean="0">
                <a:latin typeface="+mj-lt"/>
              </a:rPr>
              <a:t>Registers</a:t>
            </a:r>
            <a:endParaRPr lang="en-US" sz="2800" b="1" dirty="0" smtClean="0">
              <a:latin typeface="+mj-lt"/>
            </a:endParaRPr>
          </a:p>
          <a:p>
            <a:pPr lvl="1">
              <a:spcBef>
                <a:spcPts val="300"/>
              </a:spcBef>
            </a:pPr>
            <a:r>
              <a:rPr lang="en-US" sz="2000" dirty="0" smtClean="0">
                <a:latin typeface="+mj-lt"/>
              </a:rPr>
              <a:t>Shift Register, Integrated-Circuit Registers</a:t>
            </a:r>
          </a:p>
          <a:p>
            <a:pPr lvl="1">
              <a:spcBef>
                <a:spcPts val="300"/>
              </a:spcBef>
            </a:pPr>
            <a:r>
              <a:rPr lang="en-US" sz="2000" dirty="0" smtClean="0">
                <a:latin typeface="+mj-lt"/>
              </a:rPr>
              <a:t>Asynchronous Counter, Synchronous Counter</a:t>
            </a:r>
          </a:p>
          <a:p>
            <a:pPr lvl="1">
              <a:spcBef>
                <a:spcPts val="300"/>
              </a:spcBef>
            </a:pPr>
            <a:r>
              <a:rPr lang="en-US" sz="2000" dirty="0" smtClean="0">
                <a:latin typeface="+mj-lt"/>
              </a:rPr>
              <a:t>Ring Counter, Johnson Counter</a:t>
            </a:r>
          </a:p>
          <a:p>
            <a:pPr lvl="1">
              <a:spcBef>
                <a:spcPts val="300"/>
              </a:spcBef>
            </a:pPr>
            <a:r>
              <a:rPr lang="en-US" sz="2000" dirty="0" smtClean="0">
                <a:latin typeface="+mj-lt"/>
              </a:rPr>
              <a:t>ICs for Counters</a:t>
            </a:r>
          </a:p>
          <a:p>
            <a:pPr>
              <a:spcBef>
                <a:spcPts val="300"/>
              </a:spcBef>
            </a:pPr>
            <a:r>
              <a:rPr lang="en-US" sz="2800" b="1" dirty="0" smtClean="0">
                <a:latin typeface="+mj-lt"/>
              </a:rPr>
              <a:t>MSI Logic </a:t>
            </a:r>
            <a:r>
              <a:rPr lang="en-US" sz="2800" b="1" dirty="0" smtClean="0">
                <a:latin typeface="+mj-lt"/>
              </a:rPr>
              <a:t>Circuits</a:t>
            </a:r>
            <a:endParaRPr lang="en-US" sz="2800" b="1" dirty="0" smtClean="0">
              <a:latin typeface="+mj-lt"/>
            </a:endParaRPr>
          </a:p>
          <a:p>
            <a:pPr lvl="1">
              <a:spcBef>
                <a:spcPts val="300"/>
              </a:spcBef>
            </a:pPr>
            <a:r>
              <a:rPr lang="en-US" sz="2000" dirty="0" smtClean="0">
                <a:latin typeface="+mj-lt"/>
              </a:rPr>
              <a:t>Multiplexer , </a:t>
            </a:r>
            <a:r>
              <a:rPr lang="en-US" sz="2000" dirty="0" err="1" smtClean="0">
                <a:latin typeface="+mj-lt"/>
              </a:rPr>
              <a:t>Demultiplexer</a:t>
            </a:r>
            <a:endParaRPr lang="en-US" sz="2000" dirty="0" smtClean="0">
              <a:latin typeface="+mj-lt"/>
            </a:endParaRPr>
          </a:p>
          <a:p>
            <a:pPr lvl="1">
              <a:spcBef>
                <a:spcPts val="300"/>
              </a:spcBef>
            </a:pPr>
            <a:r>
              <a:rPr lang="en-US" sz="2000" dirty="0" smtClean="0">
                <a:latin typeface="+mj-lt"/>
              </a:rPr>
              <a:t>Decoder, Encoder</a:t>
            </a:r>
          </a:p>
          <a:p>
            <a:pPr lvl="1">
              <a:spcBef>
                <a:spcPts val="300"/>
              </a:spcBef>
            </a:pPr>
            <a:r>
              <a:rPr lang="en-US" sz="2000" dirty="0" smtClean="0">
                <a:latin typeface="+mj-lt"/>
              </a:rPr>
              <a:t>Comparator</a:t>
            </a:r>
          </a:p>
          <a:p>
            <a:pPr lvl="1">
              <a:spcBef>
                <a:spcPts val="300"/>
              </a:spcBef>
            </a:pPr>
            <a:r>
              <a:rPr lang="en-US" sz="2000" dirty="0" smtClean="0">
                <a:latin typeface="+mj-lt"/>
              </a:rPr>
              <a:t>Logic Implementation using MSI circuits</a:t>
            </a:r>
          </a:p>
          <a:p>
            <a:pPr lvl="1">
              <a:spcBef>
                <a:spcPts val="300"/>
              </a:spcBef>
            </a:pPr>
            <a:r>
              <a:rPr lang="en-US" sz="2000" dirty="0" smtClean="0">
                <a:latin typeface="+mj-lt"/>
              </a:rPr>
              <a:t>ICs for MSI Circuits</a:t>
            </a:r>
            <a:endParaRPr lang="en-US" dirty="0" smtClean="0">
              <a:latin typeface="+mj-lt"/>
            </a:endParaRPr>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2</a:t>
            </a:fld>
            <a:endParaRPr lang="en-US"/>
          </a:p>
        </p:txBody>
      </p:sp>
      <p:sp>
        <p:nvSpPr>
          <p:cNvPr id="5" name="Rectangle 4"/>
          <p:cNvSpPr/>
          <p:nvPr/>
        </p:nvSpPr>
        <p:spPr>
          <a:xfrm>
            <a:off x="5573463" y="4257092"/>
            <a:ext cx="3527761" cy="954107"/>
          </a:xfrm>
          <a:prstGeom prst="rect">
            <a:avLst/>
          </a:prstGeom>
          <a:noFill/>
        </p:spPr>
        <p:txBody>
          <a:bodyPr wrap="square" lIns="91440" tIns="45720" rIns="91440" bIns="45720">
            <a:spAutoFit/>
          </a:bodyPr>
          <a:lstStyle/>
          <a:p>
            <a:pPr algn="ctr"/>
            <a:r>
              <a:rPr lang="en-US" sz="2800" b="0" cap="none" spc="0" dirty="0" smtClean="0">
                <a:ln w="0"/>
                <a:solidFill>
                  <a:srgbClr val="FF0000"/>
                </a:solidFill>
                <a:effectLst>
                  <a:outerShdw blurRad="38100" dist="19050" dir="2700000" algn="tl" rotWithShape="0">
                    <a:schemeClr val="dk1">
                      <a:alpha val="40000"/>
                    </a:schemeClr>
                  </a:outerShdw>
                </a:effectLst>
              </a:rPr>
              <a:t>Chapter 1,2,3,4</a:t>
            </a:r>
          </a:p>
          <a:p>
            <a:pPr algn="ctr"/>
            <a:r>
              <a:rPr lang="en-US" sz="2800" dirty="0" smtClean="0">
                <a:ln w="0"/>
                <a:solidFill>
                  <a:srgbClr val="FF0000"/>
                </a:solidFill>
                <a:effectLst>
                  <a:outerShdw blurRad="38100" dist="19050" dir="2700000" algn="tl" rotWithShape="0">
                    <a:schemeClr val="dk1">
                      <a:alpha val="40000"/>
                    </a:schemeClr>
                  </a:outerShdw>
                </a:effectLst>
              </a:rPr>
              <a:t>Self-revision! </a:t>
            </a:r>
            <a:endParaRPr lang="en-US" sz="28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500742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sz="3600" b="1" dirty="0"/>
              <a:t>Carry Look Ahead (CLA) </a:t>
            </a:r>
            <a:r>
              <a:rPr lang="en-US" sz="3600" b="1" dirty="0" smtClean="0"/>
              <a:t>Adder</a:t>
            </a:r>
            <a:endParaRPr lang="en-US" sz="3600" b="1" dirty="0"/>
          </a:p>
        </p:txBody>
      </p:sp>
      <p:sp>
        <p:nvSpPr>
          <p:cNvPr id="3" name="Content Placeholder 2"/>
          <p:cNvSpPr>
            <a:spLocks noGrp="1"/>
          </p:cNvSpPr>
          <p:nvPr>
            <p:ph idx="1"/>
          </p:nvPr>
        </p:nvSpPr>
        <p:spPr>
          <a:xfrm>
            <a:off x="755650" y="1232756"/>
            <a:ext cx="8028818" cy="5336322"/>
          </a:xfrm>
        </p:spPr>
        <p:txBody>
          <a:bodyPr/>
          <a:lstStyle/>
          <a:p>
            <a:r>
              <a:rPr lang="en-US" sz="2400" dirty="0" smtClean="0"/>
              <a:t>Used </a:t>
            </a:r>
            <a:r>
              <a:rPr lang="en-US" sz="2400" dirty="0"/>
              <a:t>in most ALU designs</a:t>
            </a:r>
          </a:p>
          <a:p>
            <a:r>
              <a:rPr lang="en-US" sz="2400" b="1" dirty="0" smtClean="0">
                <a:solidFill>
                  <a:srgbClr val="FF0000"/>
                </a:solidFill>
              </a:rPr>
              <a:t>Faster</a:t>
            </a:r>
            <a:r>
              <a:rPr lang="en-US" sz="2400" dirty="0" smtClean="0"/>
              <a:t> than ripple </a:t>
            </a:r>
            <a:r>
              <a:rPr lang="en-US" sz="2400" dirty="0"/>
              <a:t>carry logic adders or full adders </a:t>
            </a:r>
            <a:endParaRPr lang="en-US" sz="2400" dirty="0" smtClean="0"/>
          </a:p>
          <a:p>
            <a:pPr lvl="1"/>
            <a:r>
              <a:rPr lang="en-US" sz="2000" dirty="0"/>
              <a:t>E</a:t>
            </a:r>
            <a:r>
              <a:rPr lang="en-US" sz="2000" dirty="0" smtClean="0"/>
              <a:t>specially </a:t>
            </a:r>
            <a:r>
              <a:rPr lang="en-US" sz="2000" dirty="0"/>
              <a:t>when adding a large number of bits.</a:t>
            </a:r>
          </a:p>
          <a:p>
            <a:r>
              <a:rPr lang="en-US" sz="2400" dirty="0" smtClean="0"/>
              <a:t>Be able </a:t>
            </a:r>
            <a:r>
              <a:rPr lang="en-US" sz="2400" dirty="0"/>
              <a:t>to </a:t>
            </a:r>
            <a:r>
              <a:rPr lang="en-US" sz="2400" b="1" dirty="0">
                <a:solidFill>
                  <a:srgbClr val="FF0000"/>
                </a:solidFill>
              </a:rPr>
              <a:t>generate carries before the </a:t>
            </a:r>
            <a:r>
              <a:rPr lang="en-US" sz="2400" b="1" dirty="0" smtClean="0">
                <a:solidFill>
                  <a:srgbClr val="FF0000"/>
                </a:solidFill>
              </a:rPr>
              <a:t>sum</a:t>
            </a:r>
          </a:p>
          <a:p>
            <a:pPr lvl="1"/>
            <a:r>
              <a:rPr lang="en-US" sz="2000" dirty="0" smtClean="0"/>
              <a:t>Using </a:t>
            </a:r>
            <a:r>
              <a:rPr lang="en-US" sz="2000" dirty="0"/>
              <a:t>the </a:t>
            </a:r>
            <a:r>
              <a:rPr lang="en-US" sz="2000" dirty="0" smtClean="0">
                <a:solidFill>
                  <a:srgbClr val="FF0000"/>
                </a:solidFill>
              </a:rPr>
              <a:t>Carry Propagation (Pi) </a:t>
            </a:r>
            <a:r>
              <a:rPr lang="en-US" sz="2000" dirty="0"/>
              <a:t>and </a:t>
            </a:r>
            <a:r>
              <a:rPr lang="en-US" sz="2000" dirty="0" smtClean="0">
                <a:solidFill>
                  <a:srgbClr val="FF0000"/>
                </a:solidFill>
              </a:rPr>
              <a:t>Carry Generation (</a:t>
            </a:r>
            <a:r>
              <a:rPr lang="en-US" sz="2000" dirty="0" err="1" smtClean="0">
                <a:solidFill>
                  <a:srgbClr val="FF0000"/>
                </a:solidFill>
              </a:rPr>
              <a:t>Gi</a:t>
            </a:r>
            <a:r>
              <a:rPr lang="en-US" sz="2000" dirty="0" smtClean="0">
                <a:solidFill>
                  <a:srgbClr val="FF0000"/>
                </a:solidFill>
              </a:rPr>
              <a:t>) </a:t>
            </a:r>
            <a:r>
              <a:rPr lang="en-US" sz="2000" dirty="0"/>
              <a:t>logic to make addition much faster</a:t>
            </a:r>
            <a:r>
              <a:rPr lang="en-US" sz="2000" dirty="0" smtClean="0"/>
              <a:t>.</a:t>
            </a:r>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20</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918" y="4056681"/>
            <a:ext cx="5716986" cy="2512397"/>
          </a:xfrm>
          <a:prstGeom prst="rect">
            <a:avLst/>
          </a:prstGeom>
        </p:spPr>
      </p:pic>
    </p:spTree>
    <p:extLst>
      <p:ext uri="{BB962C8B-B14F-4D97-AF65-F5344CB8AC3E}">
        <p14:creationId xmlns:p14="http://schemas.microsoft.com/office/powerpoint/2010/main" val="129355559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sz="3600" b="1" dirty="0"/>
              <a:t>Carry Look Ahead (CLA) </a:t>
            </a:r>
            <a:r>
              <a:rPr lang="en-US" sz="3600" b="1" dirty="0" smtClean="0"/>
              <a:t>Adder</a:t>
            </a:r>
            <a:endParaRPr lang="en-US" sz="3600" b="1" dirty="0"/>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21</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665" y="1277788"/>
            <a:ext cx="8162023" cy="4897213"/>
          </a:xfrm>
          <a:prstGeom prst="rect">
            <a:avLst/>
          </a:prstGeom>
        </p:spPr>
      </p:pic>
    </p:spTree>
    <p:extLst>
      <p:ext uri="{BB962C8B-B14F-4D97-AF65-F5344CB8AC3E}">
        <p14:creationId xmlns:p14="http://schemas.microsoft.com/office/powerpoint/2010/main" val="56066384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Adders</a:t>
            </a:r>
            <a:endParaRPr lang="en-US" dirty="0"/>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22</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572131647"/>
              </p:ext>
            </p:extLst>
          </p:nvPr>
        </p:nvGraphicFramePr>
        <p:xfrm>
          <a:off x="575556" y="1016732"/>
          <a:ext cx="8280920" cy="2651760"/>
        </p:xfrm>
        <a:graphic>
          <a:graphicData uri="http://schemas.openxmlformats.org/drawingml/2006/table">
            <a:tbl>
              <a:tblPr firstRow="1" bandRow="1">
                <a:tableStyleId>{F5AB1C69-6EDB-4FF4-983F-18BD219EF322}</a:tableStyleId>
              </a:tblPr>
              <a:tblGrid>
                <a:gridCol w="8280920">
                  <a:extLst>
                    <a:ext uri="{9D8B030D-6E8A-4147-A177-3AD203B41FA5}">
                      <a16:colId xmlns:a16="http://schemas.microsoft.com/office/drawing/2014/main" val="3696033719"/>
                    </a:ext>
                  </a:extLst>
                </a:gridCol>
              </a:tblGrid>
              <a:tr h="324036">
                <a:tc>
                  <a:txBody>
                    <a:bodyPr/>
                    <a:lstStyle/>
                    <a:p>
                      <a:pPr algn="just"/>
                      <a:r>
                        <a:rPr lang="en-US" sz="2400" kern="0" dirty="0" smtClean="0">
                          <a:solidFill>
                            <a:schemeClr val="tx1"/>
                          </a:solidFill>
                          <a:latin typeface="Times New Roman" panose="02020603050405020304" pitchFamily="18" charset="0"/>
                          <a:cs typeface="Times New Roman" panose="02020603050405020304" pitchFamily="18" charset="0"/>
                        </a:rPr>
                        <a:t>1-11.</a:t>
                      </a:r>
                      <a:r>
                        <a:rPr lang="en-US" sz="2400" kern="0" baseline="0" dirty="0" smtClean="0">
                          <a:solidFill>
                            <a:schemeClr val="tx1"/>
                          </a:solidFill>
                          <a:latin typeface="Times New Roman" panose="02020603050405020304" pitchFamily="18" charset="0"/>
                          <a:cs typeface="Times New Roman" panose="02020603050405020304" pitchFamily="18" charset="0"/>
                        </a:rPr>
                        <a:t> </a:t>
                      </a:r>
                      <a:r>
                        <a:rPr lang="en-US" sz="2400" kern="0" baseline="0" dirty="0" smtClean="0">
                          <a:solidFill>
                            <a:schemeClr val="tx1"/>
                          </a:solidFill>
                          <a:latin typeface="Times New Roman" panose="02020603050405020304" pitchFamily="18" charset="0"/>
                          <a:cs typeface="Times New Roman" panose="02020603050405020304" pitchFamily="18" charset="0"/>
                        </a:rPr>
                        <a:t>One of the advantages of the </a:t>
                      </a:r>
                      <a:r>
                        <a:rPr lang="en-US" sz="2400" kern="0" dirty="0" smtClean="0">
                          <a:solidFill>
                            <a:schemeClr val="tx1"/>
                          </a:solidFill>
                          <a:latin typeface="Times New Roman" panose="02020603050405020304" pitchFamily="18" charset="0"/>
                          <a:cs typeface="Times New Roman" panose="02020603050405020304" pitchFamily="18" charset="0"/>
                        </a:rPr>
                        <a:t>fast</a:t>
                      </a:r>
                      <a:r>
                        <a:rPr lang="en-US" sz="2400" kern="0" baseline="0" dirty="0" smtClean="0">
                          <a:solidFill>
                            <a:schemeClr val="tx1"/>
                          </a:solidFill>
                          <a:latin typeface="Times New Roman" panose="02020603050405020304" pitchFamily="18" charset="0"/>
                          <a:cs typeface="Times New Roman" panose="02020603050405020304" pitchFamily="18" charset="0"/>
                        </a:rPr>
                        <a:t> carry or look-ahead carry circuits found in most 4-bit parallel-adder circuits </a:t>
                      </a:r>
                      <a:endParaRPr lang="en-US" sz="2400" kern="0" dirty="0" smtClean="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7702001"/>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A. Add a</a:t>
                      </a:r>
                      <a:r>
                        <a:rPr lang="en-US" sz="2400" baseline="0" dirty="0" smtClean="0">
                          <a:solidFill>
                            <a:schemeClr val="tx1"/>
                          </a:solidFill>
                          <a:latin typeface="Times New Roman" panose="02020603050405020304" pitchFamily="18" charset="0"/>
                          <a:cs typeface="Times New Roman" panose="02020603050405020304" pitchFamily="18" charset="0"/>
                        </a:rPr>
                        <a:t> 1 to complemented inputs</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3656215"/>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B. Increase</a:t>
                      </a:r>
                      <a:r>
                        <a:rPr lang="en-US" sz="2400" baseline="0" dirty="0" smtClean="0">
                          <a:solidFill>
                            <a:schemeClr val="tx1"/>
                          </a:solidFill>
                          <a:latin typeface="Times New Roman" panose="02020603050405020304" pitchFamily="18" charset="0"/>
                          <a:cs typeface="Times New Roman" panose="02020603050405020304" pitchFamily="18" charset="0"/>
                        </a:rPr>
                        <a:t> ripple delay</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4004985"/>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C. Determine</a:t>
                      </a:r>
                      <a:r>
                        <a:rPr lang="en-US" sz="2400" baseline="0" dirty="0" smtClean="0">
                          <a:solidFill>
                            <a:schemeClr val="tx1"/>
                          </a:solidFill>
                          <a:latin typeface="Times New Roman" panose="02020603050405020304" pitchFamily="18" charset="0"/>
                          <a:cs typeface="Times New Roman" panose="02020603050405020304" pitchFamily="18" charset="0"/>
                        </a:rPr>
                        <a:t> sign and magnitude</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94055800"/>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D. Reduce propagation</a:t>
                      </a:r>
                      <a:r>
                        <a:rPr lang="en-US" sz="2400" baseline="0" dirty="0" smtClean="0">
                          <a:solidFill>
                            <a:schemeClr val="tx1"/>
                          </a:solidFill>
                          <a:latin typeface="Times New Roman" panose="02020603050405020304" pitchFamily="18" charset="0"/>
                          <a:cs typeface="Times New Roman" panose="02020603050405020304" pitchFamily="18" charset="0"/>
                        </a:rPr>
                        <a:t> delay</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32975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22285850"/>
              </p:ext>
            </p:extLst>
          </p:nvPr>
        </p:nvGraphicFramePr>
        <p:xfrm>
          <a:off x="575556" y="3777173"/>
          <a:ext cx="8283240" cy="2651760"/>
        </p:xfrm>
        <a:graphic>
          <a:graphicData uri="http://schemas.openxmlformats.org/drawingml/2006/table">
            <a:tbl>
              <a:tblPr firstRow="1" bandRow="1">
                <a:tableStyleId>{F5AB1C69-6EDB-4FF4-983F-18BD219EF322}</a:tableStyleId>
              </a:tblPr>
              <a:tblGrid>
                <a:gridCol w="8283240">
                  <a:extLst>
                    <a:ext uri="{9D8B030D-6E8A-4147-A177-3AD203B41FA5}">
                      <a16:colId xmlns:a16="http://schemas.microsoft.com/office/drawing/2014/main" val="3696033719"/>
                    </a:ext>
                  </a:extLst>
                </a:gridCol>
              </a:tblGrid>
              <a:tr h="370840">
                <a:tc>
                  <a:txBody>
                    <a:bodyPr/>
                    <a:lstStyle/>
                    <a:p>
                      <a:pPr algn="just"/>
                      <a:r>
                        <a:rPr lang="en-US" sz="2400" kern="0" dirty="0" smtClean="0">
                          <a:solidFill>
                            <a:schemeClr val="tx1"/>
                          </a:solidFill>
                          <a:latin typeface="Times New Roman" panose="02020603050405020304" pitchFamily="18" charset="0"/>
                          <a:cs typeface="Times New Roman" panose="02020603050405020304" pitchFamily="18" charset="0"/>
                        </a:rPr>
                        <a:t>1-12. </a:t>
                      </a:r>
                      <a:r>
                        <a:rPr lang="en-US" sz="2400" kern="0" dirty="0" smtClean="0">
                          <a:solidFill>
                            <a:schemeClr val="tx1"/>
                          </a:solidFill>
                          <a:latin typeface="Times New Roman" panose="02020603050405020304" pitchFamily="18" charset="0"/>
                          <a:cs typeface="Times New Roman" panose="02020603050405020304" pitchFamily="18" charset="0"/>
                        </a:rPr>
                        <a:t>The </a:t>
                      </a:r>
                      <a:r>
                        <a:rPr lang="en-US" sz="2400" kern="0" dirty="0" smtClean="0">
                          <a:solidFill>
                            <a:srgbClr val="FF0000"/>
                          </a:solidFill>
                          <a:latin typeface="Times New Roman" panose="02020603050405020304" pitchFamily="18" charset="0"/>
                          <a:cs typeface="Times New Roman" panose="02020603050405020304" pitchFamily="18" charset="0"/>
                        </a:rPr>
                        <a:t>carry</a:t>
                      </a:r>
                      <a:r>
                        <a:rPr lang="en-US" sz="2400" kern="0" baseline="0" dirty="0" smtClean="0">
                          <a:solidFill>
                            <a:srgbClr val="FF0000"/>
                          </a:solidFill>
                          <a:latin typeface="Times New Roman" panose="02020603050405020304" pitchFamily="18" charset="0"/>
                          <a:cs typeface="Times New Roman" panose="02020603050405020304" pitchFamily="18" charset="0"/>
                        </a:rPr>
                        <a:t> generate (CG) </a:t>
                      </a:r>
                      <a:r>
                        <a:rPr lang="en-US" sz="2400" kern="0" baseline="0" dirty="0" smtClean="0">
                          <a:solidFill>
                            <a:schemeClr val="tx1"/>
                          </a:solidFill>
                          <a:latin typeface="Times New Roman" panose="02020603050405020304" pitchFamily="18" charset="0"/>
                          <a:cs typeface="Times New Roman" panose="02020603050405020304" pitchFamily="18" charset="0"/>
                        </a:rPr>
                        <a:t>and </a:t>
                      </a:r>
                      <a:r>
                        <a:rPr lang="en-US" sz="2400" kern="0" baseline="0" dirty="0" smtClean="0">
                          <a:solidFill>
                            <a:srgbClr val="FF0000"/>
                          </a:solidFill>
                          <a:latin typeface="Times New Roman" panose="02020603050405020304" pitchFamily="18" charset="0"/>
                          <a:cs typeface="Times New Roman" panose="02020603050405020304" pitchFamily="18" charset="0"/>
                        </a:rPr>
                        <a:t>carry propagate (CP) </a:t>
                      </a:r>
                      <a:r>
                        <a:rPr lang="en-US" sz="2400" kern="0" baseline="0" dirty="0" smtClean="0">
                          <a:solidFill>
                            <a:schemeClr val="tx1"/>
                          </a:solidFill>
                          <a:latin typeface="Times New Roman" panose="02020603050405020304" pitchFamily="18" charset="0"/>
                          <a:cs typeface="Times New Roman" panose="02020603050405020304" pitchFamily="18" charset="0"/>
                        </a:rPr>
                        <a:t>function of the Carry Look-Ahead adder is</a:t>
                      </a:r>
                      <a:endParaRPr lang="en-US" sz="2400" kern="0" dirty="0" smtClean="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7702001"/>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A. CG = A or B, CP = A </a:t>
                      </a:r>
                      <a:r>
                        <a:rPr lang="en-US" sz="2400" dirty="0" err="1" smtClean="0">
                          <a:solidFill>
                            <a:schemeClr val="tx1"/>
                          </a:solidFill>
                          <a:latin typeface="Times New Roman" panose="02020603050405020304" pitchFamily="18" charset="0"/>
                          <a:cs typeface="Times New Roman" panose="02020603050405020304" pitchFamily="18" charset="0"/>
                        </a:rPr>
                        <a:t>xor</a:t>
                      </a:r>
                      <a:r>
                        <a:rPr lang="en-US" sz="2400" baseline="0" dirty="0" smtClean="0">
                          <a:solidFill>
                            <a:schemeClr val="tx1"/>
                          </a:solidFill>
                          <a:latin typeface="Times New Roman" panose="02020603050405020304" pitchFamily="18" charset="0"/>
                          <a:cs typeface="Times New Roman" panose="02020603050405020304" pitchFamily="18" charset="0"/>
                        </a:rPr>
                        <a:t> B</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3656215"/>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B. CG = A </a:t>
                      </a:r>
                      <a:r>
                        <a:rPr lang="en-US" sz="2400" dirty="0" err="1" smtClean="0">
                          <a:solidFill>
                            <a:schemeClr val="tx1"/>
                          </a:solidFill>
                          <a:latin typeface="Times New Roman" panose="02020603050405020304" pitchFamily="18" charset="0"/>
                          <a:cs typeface="Times New Roman" panose="02020603050405020304" pitchFamily="18" charset="0"/>
                        </a:rPr>
                        <a:t>xor</a:t>
                      </a:r>
                      <a:r>
                        <a:rPr lang="en-US" sz="2400" baseline="0" dirty="0" smtClean="0">
                          <a:solidFill>
                            <a:schemeClr val="tx1"/>
                          </a:solidFill>
                          <a:latin typeface="Times New Roman" panose="02020603050405020304" pitchFamily="18" charset="0"/>
                          <a:cs typeface="Times New Roman" panose="02020603050405020304" pitchFamily="18" charset="0"/>
                        </a:rPr>
                        <a:t> B, CP = A or B</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4004985"/>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C. CG</a:t>
                      </a:r>
                      <a:r>
                        <a:rPr lang="en-US" sz="2400" baseline="0" dirty="0" smtClean="0">
                          <a:solidFill>
                            <a:schemeClr val="tx1"/>
                          </a:solidFill>
                          <a:latin typeface="Times New Roman" panose="02020603050405020304" pitchFamily="18" charset="0"/>
                          <a:cs typeface="Times New Roman" panose="02020603050405020304" pitchFamily="18" charset="0"/>
                        </a:rPr>
                        <a:t> = A and B, CP = A </a:t>
                      </a:r>
                      <a:r>
                        <a:rPr lang="en-US" sz="2400" baseline="0" dirty="0" err="1" smtClean="0">
                          <a:solidFill>
                            <a:schemeClr val="tx1"/>
                          </a:solidFill>
                          <a:latin typeface="Times New Roman" panose="02020603050405020304" pitchFamily="18" charset="0"/>
                          <a:cs typeface="Times New Roman" panose="02020603050405020304" pitchFamily="18" charset="0"/>
                        </a:rPr>
                        <a:t>xor</a:t>
                      </a:r>
                      <a:r>
                        <a:rPr lang="en-US" sz="2400" baseline="0" dirty="0" smtClean="0">
                          <a:solidFill>
                            <a:schemeClr val="tx1"/>
                          </a:solidFill>
                          <a:latin typeface="Times New Roman" panose="02020603050405020304" pitchFamily="18" charset="0"/>
                          <a:cs typeface="Times New Roman" panose="02020603050405020304" pitchFamily="18" charset="0"/>
                        </a:rPr>
                        <a:t> B</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94055800"/>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D. CG = A and B, CP = A or</a:t>
                      </a:r>
                      <a:r>
                        <a:rPr lang="en-US" sz="2400" baseline="0" dirty="0" smtClean="0">
                          <a:solidFill>
                            <a:schemeClr val="tx1"/>
                          </a:solidFill>
                          <a:latin typeface="Times New Roman" panose="02020603050405020304" pitchFamily="18" charset="0"/>
                          <a:cs typeface="Times New Roman" panose="02020603050405020304" pitchFamily="18" charset="0"/>
                        </a:rPr>
                        <a:t> B</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329756"/>
                  </a:ext>
                </a:extLst>
              </a:tr>
            </a:tbl>
          </a:graphicData>
        </a:graphic>
      </p:graphicFrame>
    </p:spTree>
    <p:extLst>
      <p:ext uri="{BB962C8B-B14F-4D97-AF65-F5344CB8AC3E}">
        <p14:creationId xmlns:p14="http://schemas.microsoft.com/office/powerpoint/2010/main" val="360331881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Counters and Registers</a:t>
            </a:r>
            <a:endParaRPr lang="en-US" dirty="0"/>
          </a:p>
        </p:txBody>
      </p:sp>
      <p:sp>
        <p:nvSpPr>
          <p:cNvPr id="6" name="Text Placeholder 5"/>
          <p:cNvSpPr>
            <a:spLocks noGrp="1"/>
          </p:cNvSpPr>
          <p:nvPr>
            <p:ph type="body" idx="1"/>
          </p:nvPr>
        </p:nvSpPr>
        <p:spPr/>
        <p:txBody>
          <a:bodyPr/>
          <a:lstStyle/>
          <a:p>
            <a:r>
              <a:rPr lang="en-US" dirty="0" smtClean="0"/>
              <a:t>Topic 2</a:t>
            </a:r>
            <a:endParaRPr lang="en-US" dirty="0"/>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23</a:t>
            </a:fld>
            <a:endParaRPr lang="en-US"/>
          </a:p>
        </p:txBody>
      </p:sp>
    </p:spTree>
    <p:extLst>
      <p:ext uri="{BB962C8B-B14F-4D97-AF65-F5344CB8AC3E}">
        <p14:creationId xmlns:p14="http://schemas.microsoft.com/office/powerpoint/2010/main" val="396254071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Registers</a:t>
            </a:r>
            <a:endParaRPr lang="en-US" dirty="0"/>
          </a:p>
        </p:txBody>
      </p:sp>
      <p:sp>
        <p:nvSpPr>
          <p:cNvPr id="4" name="Slide Number Placeholder 3"/>
          <p:cNvSpPr>
            <a:spLocks noGrp="1"/>
          </p:cNvSpPr>
          <p:nvPr>
            <p:ph type="sldNum" sz="quarter" idx="11"/>
          </p:nvPr>
        </p:nvSpPr>
        <p:spPr/>
        <p:txBody>
          <a:bodyPr/>
          <a:lstStyle/>
          <a:p>
            <a:pPr>
              <a:defRPr/>
            </a:pPr>
            <a:fld id="{DFAAB52C-AB96-4BF6-8932-6EA4FB191E76}" type="slidenum">
              <a:rPr lang="en-US" smtClean="0"/>
              <a:pPr>
                <a:defRPr/>
              </a:pPr>
              <a:t>24</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3282110867"/>
              </p:ext>
            </p:extLst>
          </p:nvPr>
        </p:nvGraphicFramePr>
        <p:xfrm>
          <a:off x="303622" y="1016732"/>
          <a:ext cx="8552854" cy="2651760"/>
        </p:xfrm>
        <a:graphic>
          <a:graphicData uri="http://schemas.openxmlformats.org/drawingml/2006/table">
            <a:tbl>
              <a:tblPr firstRow="1" bandRow="1">
                <a:tableStyleId>{F5AB1C69-6EDB-4FF4-983F-18BD219EF322}</a:tableStyleId>
              </a:tblPr>
              <a:tblGrid>
                <a:gridCol w="8552854">
                  <a:extLst>
                    <a:ext uri="{9D8B030D-6E8A-4147-A177-3AD203B41FA5}">
                      <a16:colId xmlns:a16="http://schemas.microsoft.com/office/drawing/2014/main" val="3696033719"/>
                    </a:ext>
                  </a:extLst>
                </a:gridCol>
              </a:tblGrid>
              <a:tr h="378663">
                <a:tc>
                  <a:txBody>
                    <a:bodyPr/>
                    <a:lstStyle/>
                    <a:p>
                      <a:pPr algn="just"/>
                      <a:r>
                        <a:rPr lang="en-US" sz="2400" kern="0" dirty="0" smtClean="0">
                          <a:solidFill>
                            <a:schemeClr val="tx1"/>
                          </a:solidFill>
                          <a:latin typeface="Times New Roman" panose="02020603050405020304" pitchFamily="18" charset="0"/>
                          <a:cs typeface="Times New Roman" panose="02020603050405020304" pitchFamily="18" charset="0"/>
                        </a:rPr>
                        <a:t>2-1.</a:t>
                      </a:r>
                      <a:r>
                        <a:rPr lang="en-US" sz="2400" kern="0" baseline="0" dirty="0" smtClean="0">
                          <a:solidFill>
                            <a:schemeClr val="tx1"/>
                          </a:solidFill>
                          <a:latin typeface="Times New Roman" panose="02020603050405020304" pitchFamily="18" charset="0"/>
                          <a:cs typeface="Times New Roman" panose="02020603050405020304" pitchFamily="18" charset="0"/>
                        </a:rPr>
                        <a:t> A register is defined as </a:t>
                      </a:r>
                      <a:endParaRPr lang="en-US" sz="2400" kern="0" dirty="0" smtClean="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7702001"/>
                  </a:ext>
                </a:extLst>
              </a:tr>
              <a:tr h="378663">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A. The group of latches for storing one bit of information</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3656215"/>
                  </a:ext>
                </a:extLst>
              </a:tr>
              <a:tr h="378663">
                <a:tc>
                  <a:txBody>
                    <a:bodyPr/>
                    <a:lstStyle/>
                    <a:p>
                      <a:pPr marL="365125" marR="0" lvl="0" indent="0" algn="just" defTabSz="91429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Times New Roman" panose="02020603050405020304" pitchFamily="18" charset="0"/>
                          <a:cs typeface="Times New Roman" panose="02020603050405020304" pitchFamily="18" charset="0"/>
                        </a:rPr>
                        <a:t>B. The group of latches for storing n-bit of information</a:t>
                      </a:r>
                    </a:p>
                  </a:txBody>
                  <a:tcPr/>
                </a:tc>
                <a:extLst>
                  <a:ext uri="{0D108BD9-81ED-4DB2-BD59-A6C34878D82A}">
                    <a16:rowId xmlns:a16="http://schemas.microsoft.com/office/drawing/2014/main" val="3474004985"/>
                  </a:ext>
                </a:extLst>
              </a:tr>
              <a:tr h="681593">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C.</a:t>
                      </a:r>
                      <a:r>
                        <a:rPr lang="en-US" sz="2400" baseline="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The group</a:t>
                      </a:r>
                      <a:r>
                        <a:rPr lang="en-US" sz="2400" baseline="0" dirty="0" smtClean="0">
                          <a:solidFill>
                            <a:schemeClr val="tx1"/>
                          </a:solidFill>
                          <a:latin typeface="Times New Roman" panose="02020603050405020304" pitchFamily="18" charset="0"/>
                          <a:cs typeface="Times New Roman" panose="02020603050405020304" pitchFamily="18" charset="0"/>
                        </a:rPr>
                        <a:t> of flip-flops suitable for storing one bit of information</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6745421"/>
                  </a:ext>
                </a:extLst>
              </a:tr>
              <a:tr h="378663">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D. The group of flip-flops suitable for storing binary information</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0365018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614538881"/>
              </p:ext>
            </p:extLst>
          </p:nvPr>
        </p:nvGraphicFramePr>
        <p:xfrm>
          <a:off x="344290" y="3762309"/>
          <a:ext cx="8552854" cy="2651760"/>
        </p:xfrm>
        <a:graphic>
          <a:graphicData uri="http://schemas.openxmlformats.org/drawingml/2006/table">
            <a:tbl>
              <a:tblPr firstRow="1" bandRow="1">
                <a:tableStyleId>{F5AB1C69-6EDB-4FF4-983F-18BD219EF322}</a:tableStyleId>
              </a:tblPr>
              <a:tblGrid>
                <a:gridCol w="8552854">
                  <a:extLst>
                    <a:ext uri="{9D8B030D-6E8A-4147-A177-3AD203B41FA5}">
                      <a16:colId xmlns:a16="http://schemas.microsoft.com/office/drawing/2014/main" val="3696033719"/>
                    </a:ext>
                  </a:extLst>
                </a:gridCol>
              </a:tblGrid>
              <a:tr h="324036">
                <a:tc>
                  <a:txBody>
                    <a:bodyPr/>
                    <a:lstStyle/>
                    <a:p>
                      <a:pPr algn="just"/>
                      <a:r>
                        <a:rPr lang="en-US" sz="2400" kern="0" dirty="0" smtClean="0">
                          <a:solidFill>
                            <a:schemeClr val="tx1"/>
                          </a:solidFill>
                          <a:latin typeface="Times New Roman" panose="02020603050405020304" pitchFamily="18" charset="0"/>
                          <a:cs typeface="Times New Roman" panose="02020603050405020304" pitchFamily="18" charset="0"/>
                        </a:rPr>
                        <a:t>2-2.</a:t>
                      </a:r>
                      <a:r>
                        <a:rPr lang="en-US" sz="2400" kern="0" baseline="0" dirty="0" smtClean="0">
                          <a:solidFill>
                            <a:schemeClr val="tx1"/>
                          </a:solidFill>
                          <a:latin typeface="Times New Roman" panose="02020603050405020304" pitchFamily="18" charset="0"/>
                          <a:cs typeface="Times New Roman" panose="02020603050405020304" pitchFamily="18" charset="0"/>
                        </a:rPr>
                        <a:t> A shift register is defined as </a:t>
                      </a:r>
                      <a:endParaRPr lang="en-US" sz="2400" kern="0" dirty="0" smtClean="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7702001"/>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A. The register capable of shifting information to another register</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3656215"/>
                  </a:ext>
                </a:extLst>
              </a:tr>
              <a:tr h="370840">
                <a:tc>
                  <a:txBody>
                    <a:bodyPr/>
                    <a:lstStyle/>
                    <a:p>
                      <a:pPr marL="365125" marR="0" lvl="0" indent="0" algn="just" defTabSz="91429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Times New Roman" panose="02020603050405020304" pitchFamily="18" charset="0"/>
                          <a:cs typeface="Times New Roman" panose="02020603050405020304" pitchFamily="18" charset="0"/>
                        </a:rPr>
                        <a:t>B. The register capable of shifting information either to the right or to the left</a:t>
                      </a:r>
                    </a:p>
                  </a:txBody>
                  <a:tcPr/>
                </a:tc>
                <a:extLst>
                  <a:ext uri="{0D108BD9-81ED-4DB2-BD59-A6C34878D82A}">
                    <a16:rowId xmlns:a16="http://schemas.microsoft.com/office/drawing/2014/main" val="3474004985"/>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C.</a:t>
                      </a:r>
                      <a:r>
                        <a:rPr lang="en-US" sz="2400" baseline="0" dirty="0" smtClean="0">
                          <a:solidFill>
                            <a:schemeClr val="tx1"/>
                          </a:solidFill>
                          <a:latin typeface="Times New Roman" panose="02020603050405020304" pitchFamily="18" charset="0"/>
                          <a:cs typeface="Times New Roman" panose="02020603050405020304" pitchFamily="18" charset="0"/>
                        </a:rPr>
                        <a:t> The register capable of shifting information to the right only</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6745421"/>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D. The register capable</a:t>
                      </a:r>
                      <a:r>
                        <a:rPr lang="en-US" sz="2400" baseline="0" dirty="0" smtClean="0">
                          <a:solidFill>
                            <a:schemeClr val="tx1"/>
                          </a:solidFill>
                          <a:latin typeface="Times New Roman" panose="02020603050405020304" pitchFamily="18" charset="0"/>
                          <a:cs typeface="Times New Roman" panose="02020603050405020304" pitchFamily="18" charset="0"/>
                        </a:rPr>
                        <a:t> of shifting information to the left only</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03650183"/>
                  </a:ext>
                </a:extLst>
              </a:tr>
            </a:tbl>
          </a:graphicData>
        </a:graphic>
      </p:graphicFrame>
    </p:spTree>
    <p:extLst>
      <p:ext uri="{BB962C8B-B14F-4D97-AF65-F5344CB8AC3E}">
        <p14:creationId xmlns:p14="http://schemas.microsoft.com/office/powerpoint/2010/main" val="354094349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Registers</a:t>
            </a:r>
            <a:endParaRPr lang="en-US" dirty="0"/>
          </a:p>
        </p:txBody>
      </p:sp>
      <p:sp>
        <p:nvSpPr>
          <p:cNvPr id="4" name="Slide Number Placeholder 3"/>
          <p:cNvSpPr>
            <a:spLocks noGrp="1"/>
          </p:cNvSpPr>
          <p:nvPr>
            <p:ph type="sldNum" sz="quarter" idx="11"/>
          </p:nvPr>
        </p:nvSpPr>
        <p:spPr/>
        <p:txBody>
          <a:bodyPr/>
          <a:lstStyle/>
          <a:p>
            <a:pPr>
              <a:defRPr/>
            </a:pPr>
            <a:fld id="{DFAAB52C-AB96-4BF6-8932-6EA4FB191E76}" type="slidenum">
              <a:rPr lang="en-US" smtClean="0"/>
              <a:pPr>
                <a:defRPr/>
              </a:pPr>
              <a:t>25</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609037084"/>
              </p:ext>
            </p:extLst>
          </p:nvPr>
        </p:nvGraphicFramePr>
        <p:xfrm>
          <a:off x="411634" y="1059898"/>
          <a:ext cx="8552854" cy="1490464"/>
        </p:xfrm>
        <a:graphic>
          <a:graphicData uri="http://schemas.openxmlformats.org/drawingml/2006/table">
            <a:tbl>
              <a:tblPr firstRow="1" bandRow="1">
                <a:tableStyleId>{F5AB1C69-6EDB-4FF4-983F-18BD219EF322}</a:tableStyleId>
              </a:tblPr>
              <a:tblGrid>
                <a:gridCol w="4276427">
                  <a:extLst>
                    <a:ext uri="{9D8B030D-6E8A-4147-A177-3AD203B41FA5}">
                      <a16:colId xmlns:a16="http://schemas.microsoft.com/office/drawing/2014/main" val="3696033719"/>
                    </a:ext>
                  </a:extLst>
                </a:gridCol>
                <a:gridCol w="4276427">
                  <a:extLst>
                    <a:ext uri="{9D8B030D-6E8A-4147-A177-3AD203B41FA5}">
                      <a16:colId xmlns:a16="http://schemas.microsoft.com/office/drawing/2014/main" val="2360284190"/>
                    </a:ext>
                  </a:extLst>
                </a:gridCol>
              </a:tblGrid>
              <a:tr h="576064">
                <a:tc gridSpan="2">
                  <a:txBody>
                    <a:bodyPr/>
                    <a:lstStyle/>
                    <a:p>
                      <a:pPr algn="just"/>
                      <a:r>
                        <a:rPr lang="en-US" sz="2400" kern="0" dirty="0" smtClean="0">
                          <a:solidFill>
                            <a:schemeClr val="tx1"/>
                          </a:solidFill>
                          <a:latin typeface="Times New Roman" panose="02020603050405020304" pitchFamily="18" charset="0"/>
                          <a:cs typeface="Times New Roman" panose="02020603050405020304" pitchFamily="18" charset="0"/>
                        </a:rPr>
                        <a:t>2-3.</a:t>
                      </a:r>
                      <a:r>
                        <a:rPr lang="en-US" sz="2400" kern="0" baseline="0" dirty="0" smtClean="0">
                          <a:solidFill>
                            <a:schemeClr val="tx1"/>
                          </a:solidFill>
                          <a:latin typeface="Times New Roman" panose="02020603050405020304" pitchFamily="18" charset="0"/>
                          <a:cs typeface="Times New Roman" panose="02020603050405020304" pitchFamily="18" charset="0"/>
                        </a:rPr>
                        <a:t> The full form of SIPO is </a:t>
                      </a:r>
                      <a:endParaRPr lang="en-US" sz="2400" kern="0" dirty="0" smtClean="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val="2857702001"/>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A. Serial-in</a:t>
                      </a:r>
                      <a:r>
                        <a:rPr lang="en-US" sz="2400" baseline="0" dirty="0" smtClean="0">
                          <a:solidFill>
                            <a:schemeClr val="tx1"/>
                          </a:solidFill>
                          <a:latin typeface="Times New Roman" panose="02020603050405020304" pitchFamily="18" charset="0"/>
                          <a:cs typeface="Times New Roman" panose="02020603050405020304" pitchFamily="18" charset="0"/>
                        </a:rPr>
                        <a:t> Parallel-out</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65125" marR="0" lvl="0" indent="0" algn="just" defTabSz="91429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Times New Roman" panose="02020603050405020304" pitchFamily="18" charset="0"/>
                          <a:cs typeface="Times New Roman" panose="02020603050405020304" pitchFamily="18" charset="0"/>
                        </a:rPr>
                        <a:t>C. Serial-in</a:t>
                      </a:r>
                      <a:r>
                        <a:rPr lang="en-US" sz="2400" baseline="0" dirty="0" smtClean="0">
                          <a:solidFill>
                            <a:schemeClr val="tx1"/>
                          </a:solidFill>
                          <a:latin typeface="Times New Roman" panose="02020603050405020304" pitchFamily="18" charset="0"/>
                          <a:cs typeface="Times New Roman" panose="02020603050405020304" pitchFamily="18" charset="0"/>
                        </a:rPr>
                        <a:t> Serial-out</a:t>
                      </a:r>
                      <a:endParaRPr lang="en-US" sz="2400" dirty="0" smtClean="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3656215"/>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B. Parallel</a:t>
                      </a:r>
                      <a:r>
                        <a:rPr lang="en-US" sz="2400" baseline="0" dirty="0" smtClean="0">
                          <a:solidFill>
                            <a:schemeClr val="tx1"/>
                          </a:solidFill>
                          <a:latin typeface="Times New Roman" panose="02020603050405020304" pitchFamily="18" charset="0"/>
                          <a:cs typeface="Times New Roman" panose="02020603050405020304" pitchFamily="18" charset="0"/>
                        </a:rPr>
                        <a:t>-in Serial-out</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65125" marR="0" lvl="0" indent="0" algn="just" defTabSz="91429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Times New Roman" panose="02020603050405020304" pitchFamily="18" charset="0"/>
                          <a:cs typeface="Times New Roman" panose="02020603050405020304" pitchFamily="18" charset="0"/>
                        </a:rPr>
                        <a:t>D. Serial-in</a:t>
                      </a:r>
                      <a:r>
                        <a:rPr lang="en-US" sz="2400" baseline="0" dirty="0" smtClean="0">
                          <a:solidFill>
                            <a:schemeClr val="tx1"/>
                          </a:solidFill>
                          <a:latin typeface="Times New Roman" panose="02020603050405020304" pitchFamily="18" charset="0"/>
                          <a:cs typeface="Times New Roman" panose="02020603050405020304" pitchFamily="18" charset="0"/>
                        </a:rPr>
                        <a:t> Peripheral-out</a:t>
                      </a:r>
                      <a:endParaRPr lang="en-US" sz="2400" dirty="0" smtClean="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400498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754922087"/>
              </p:ext>
            </p:extLst>
          </p:nvPr>
        </p:nvGraphicFramePr>
        <p:xfrm>
          <a:off x="411634" y="2599611"/>
          <a:ext cx="8552854" cy="2103120"/>
        </p:xfrm>
        <a:graphic>
          <a:graphicData uri="http://schemas.openxmlformats.org/drawingml/2006/table">
            <a:tbl>
              <a:tblPr firstRow="1" bandRow="1">
                <a:tableStyleId>{F5AB1C69-6EDB-4FF4-983F-18BD219EF322}</a:tableStyleId>
              </a:tblPr>
              <a:tblGrid>
                <a:gridCol w="4276427">
                  <a:extLst>
                    <a:ext uri="{9D8B030D-6E8A-4147-A177-3AD203B41FA5}">
                      <a16:colId xmlns:a16="http://schemas.microsoft.com/office/drawing/2014/main" val="3696033719"/>
                    </a:ext>
                  </a:extLst>
                </a:gridCol>
                <a:gridCol w="4276427">
                  <a:extLst>
                    <a:ext uri="{9D8B030D-6E8A-4147-A177-3AD203B41FA5}">
                      <a16:colId xmlns:a16="http://schemas.microsoft.com/office/drawing/2014/main" val="258893290"/>
                    </a:ext>
                  </a:extLst>
                </a:gridCol>
              </a:tblGrid>
              <a:tr h="370840">
                <a:tc gridSpan="2">
                  <a:txBody>
                    <a:bodyPr/>
                    <a:lstStyle/>
                    <a:p>
                      <a:pPr algn="just"/>
                      <a:r>
                        <a:rPr lang="en-US" sz="2400" kern="0" dirty="0" smtClean="0">
                          <a:solidFill>
                            <a:schemeClr val="tx1"/>
                          </a:solidFill>
                          <a:latin typeface="Times New Roman" panose="02020603050405020304" pitchFamily="18" charset="0"/>
                          <a:cs typeface="Times New Roman" panose="02020603050405020304" pitchFamily="18" charset="0"/>
                        </a:rPr>
                        <a:t>2-4. The group of</a:t>
                      </a:r>
                      <a:r>
                        <a:rPr lang="en-US" sz="2400" kern="0" baseline="0" dirty="0" smtClean="0">
                          <a:solidFill>
                            <a:schemeClr val="tx1"/>
                          </a:solidFill>
                          <a:latin typeface="Times New Roman" panose="02020603050405020304" pitchFamily="18" charset="0"/>
                          <a:cs typeface="Times New Roman" panose="02020603050405020304" pitchFamily="18" charset="0"/>
                        </a:rPr>
                        <a:t> bits 11001 is serially shifted (right-most bit first) into a 5-bit parallel output shift register with an initial state 01110. After three clock pulses, the register contains?</a:t>
                      </a:r>
                      <a:endParaRPr lang="en-US" sz="2400" kern="0" dirty="0" smtClean="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val="2857702001"/>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A. 01110</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C. 00101</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3656215"/>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B. 00001</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D.</a:t>
                      </a:r>
                      <a:r>
                        <a:rPr lang="en-US" sz="2400" baseline="0" dirty="0" smtClean="0">
                          <a:solidFill>
                            <a:schemeClr val="tx1"/>
                          </a:solidFill>
                          <a:latin typeface="Times New Roman" panose="02020603050405020304" pitchFamily="18" charset="0"/>
                          <a:cs typeface="Times New Roman" panose="02020603050405020304" pitchFamily="18" charset="0"/>
                        </a:rPr>
                        <a:t> 00110</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400498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630070818"/>
              </p:ext>
            </p:extLst>
          </p:nvPr>
        </p:nvGraphicFramePr>
        <p:xfrm>
          <a:off x="411634" y="4751980"/>
          <a:ext cx="8552854" cy="1737360"/>
        </p:xfrm>
        <a:graphic>
          <a:graphicData uri="http://schemas.openxmlformats.org/drawingml/2006/table">
            <a:tbl>
              <a:tblPr firstRow="1" bandRow="1">
                <a:tableStyleId>{F5AB1C69-6EDB-4FF4-983F-18BD219EF322}</a:tableStyleId>
              </a:tblPr>
              <a:tblGrid>
                <a:gridCol w="4276427">
                  <a:extLst>
                    <a:ext uri="{9D8B030D-6E8A-4147-A177-3AD203B41FA5}">
                      <a16:colId xmlns:a16="http://schemas.microsoft.com/office/drawing/2014/main" val="3696033719"/>
                    </a:ext>
                  </a:extLst>
                </a:gridCol>
                <a:gridCol w="4276427">
                  <a:extLst>
                    <a:ext uri="{9D8B030D-6E8A-4147-A177-3AD203B41FA5}">
                      <a16:colId xmlns:a16="http://schemas.microsoft.com/office/drawing/2014/main" val="258893290"/>
                    </a:ext>
                  </a:extLst>
                </a:gridCol>
              </a:tblGrid>
              <a:tr h="370840">
                <a:tc gridSpan="2">
                  <a:txBody>
                    <a:bodyPr/>
                    <a:lstStyle/>
                    <a:p>
                      <a:pPr algn="just"/>
                      <a:r>
                        <a:rPr lang="en-US" sz="2400" kern="0" dirty="0" smtClean="0">
                          <a:solidFill>
                            <a:schemeClr val="tx1"/>
                          </a:solidFill>
                          <a:latin typeface="Times New Roman" panose="02020603050405020304" pitchFamily="18" charset="0"/>
                          <a:cs typeface="Times New Roman" panose="02020603050405020304" pitchFamily="18" charset="0"/>
                        </a:rPr>
                        <a:t>2-5. With a</a:t>
                      </a:r>
                      <a:r>
                        <a:rPr lang="en-US" sz="2400" kern="0" baseline="0" dirty="0" smtClean="0">
                          <a:solidFill>
                            <a:schemeClr val="tx1"/>
                          </a:solidFill>
                          <a:latin typeface="Times New Roman" panose="02020603050405020304" pitchFamily="18" charset="0"/>
                          <a:cs typeface="Times New Roman" panose="02020603050405020304" pitchFamily="18" charset="0"/>
                        </a:rPr>
                        <a:t> 200 KHz clock frequency, eight bits can be serially entered into a shift register in ?</a:t>
                      </a:r>
                      <a:endParaRPr lang="en-US" sz="2400" kern="0" dirty="0" smtClean="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val="2857702001"/>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A. </a:t>
                      </a:r>
                      <a:r>
                        <a:rPr lang="el-GR" sz="2400" dirty="0" smtClean="0">
                          <a:latin typeface="Times New Roman" panose="02020603050405020304" pitchFamily="18" charset="0"/>
                          <a:cs typeface="Times New Roman" panose="02020603050405020304" pitchFamily="18" charset="0"/>
                        </a:rPr>
                        <a:t>4 μ</a:t>
                      </a:r>
                      <a:r>
                        <a:rPr lang="en-US" sz="2400" dirty="0" smtClean="0">
                          <a:latin typeface="Times New Roman" panose="02020603050405020304" pitchFamily="18" charset="0"/>
                          <a:cs typeface="Times New Roman" panose="02020603050405020304" pitchFamily="18" charset="0"/>
                        </a:rPr>
                        <a:t>s</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C. </a:t>
                      </a:r>
                      <a:r>
                        <a:rPr lang="el-GR" sz="2400" dirty="0" smtClean="0">
                          <a:latin typeface="Times New Roman" panose="02020603050405020304" pitchFamily="18" charset="0"/>
                          <a:cs typeface="Times New Roman" panose="02020603050405020304" pitchFamily="18" charset="0"/>
                        </a:rPr>
                        <a:t>4</a:t>
                      </a:r>
                      <a:r>
                        <a:rPr lang="en-US" sz="2400" dirty="0" smtClean="0">
                          <a:latin typeface="Times New Roman" panose="02020603050405020304" pitchFamily="18" charset="0"/>
                          <a:cs typeface="Times New Roman" panose="02020603050405020304" pitchFamily="18" charset="0"/>
                        </a:rPr>
                        <a:t>00</a:t>
                      </a:r>
                      <a:r>
                        <a:rPr lang="el-GR" sz="2400" dirty="0" smtClean="0">
                          <a:latin typeface="Times New Roman" panose="02020603050405020304" pitchFamily="18" charset="0"/>
                          <a:cs typeface="Times New Roman" panose="02020603050405020304" pitchFamily="18" charset="0"/>
                        </a:rPr>
                        <a:t> μ</a:t>
                      </a:r>
                      <a:r>
                        <a:rPr lang="en-US" sz="2400" dirty="0" smtClean="0">
                          <a:latin typeface="Times New Roman" panose="02020603050405020304" pitchFamily="18" charset="0"/>
                          <a:cs typeface="Times New Roman" panose="02020603050405020304" pitchFamily="18" charset="0"/>
                        </a:rPr>
                        <a:t>s</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3656215"/>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B. </a:t>
                      </a:r>
                      <a:r>
                        <a:rPr lang="el-GR" sz="2400" dirty="0" smtClean="0">
                          <a:latin typeface="Times New Roman" panose="02020603050405020304" pitchFamily="18" charset="0"/>
                          <a:cs typeface="Times New Roman" panose="02020603050405020304" pitchFamily="18" charset="0"/>
                        </a:rPr>
                        <a:t>4</a:t>
                      </a:r>
                      <a:r>
                        <a:rPr lang="en-US" sz="2400" dirty="0" smtClean="0">
                          <a:latin typeface="Times New Roman" panose="02020603050405020304" pitchFamily="18" charset="0"/>
                          <a:cs typeface="Times New Roman" panose="02020603050405020304" pitchFamily="18" charset="0"/>
                        </a:rPr>
                        <a:t>0</a:t>
                      </a:r>
                      <a:r>
                        <a:rPr lang="el-GR" sz="2400" dirty="0" smtClean="0">
                          <a:latin typeface="Times New Roman" panose="02020603050405020304" pitchFamily="18" charset="0"/>
                          <a:cs typeface="Times New Roman" panose="02020603050405020304" pitchFamily="18" charset="0"/>
                        </a:rPr>
                        <a:t> μ</a:t>
                      </a:r>
                      <a:r>
                        <a:rPr lang="en-US" sz="2400" dirty="0" smtClean="0">
                          <a:latin typeface="Times New Roman" panose="02020603050405020304" pitchFamily="18" charset="0"/>
                          <a:cs typeface="Times New Roman" panose="02020603050405020304" pitchFamily="18" charset="0"/>
                        </a:rPr>
                        <a:t>s</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D.</a:t>
                      </a:r>
                      <a:r>
                        <a:rPr lang="en-US" sz="2400" baseline="0" dirty="0" smtClean="0">
                          <a:solidFill>
                            <a:schemeClr val="tx1"/>
                          </a:solidFill>
                          <a:latin typeface="Times New Roman" panose="02020603050405020304" pitchFamily="18" charset="0"/>
                          <a:cs typeface="Times New Roman" panose="02020603050405020304" pitchFamily="18" charset="0"/>
                        </a:rPr>
                        <a:t> </a:t>
                      </a:r>
                      <a:r>
                        <a:rPr lang="el-GR" sz="2400" dirty="0" smtClean="0">
                          <a:latin typeface="Times New Roman" panose="02020603050405020304" pitchFamily="18" charset="0"/>
                          <a:cs typeface="Times New Roman" panose="02020603050405020304" pitchFamily="18" charset="0"/>
                        </a:rPr>
                        <a:t>4</a:t>
                      </a:r>
                      <a:r>
                        <a:rPr lang="en-US" sz="2400" dirty="0" smtClean="0">
                          <a:latin typeface="Times New Roman" panose="02020603050405020304" pitchFamily="18" charset="0"/>
                          <a:cs typeface="Times New Roman" panose="02020603050405020304" pitchFamily="18" charset="0"/>
                        </a:rPr>
                        <a:t>0</a:t>
                      </a:r>
                      <a:r>
                        <a:rPr lang="el-GR"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ms</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4004985"/>
                  </a:ext>
                </a:extLst>
              </a:tr>
            </a:tbl>
          </a:graphicData>
        </a:graphic>
      </p:graphicFrame>
    </p:spTree>
    <p:extLst>
      <p:ext uri="{BB962C8B-B14F-4D97-AF65-F5344CB8AC3E}">
        <p14:creationId xmlns:p14="http://schemas.microsoft.com/office/powerpoint/2010/main" val="31047910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(Ripple) Counter</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64669457"/>
              </p:ext>
            </p:extLst>
          </p:nvPr>
        </p:nvGraphicFramePr>
        <p:xfrm>
          <a:off x="755650" y="1125538"/>
          <a:ext cx="8229600" cy="5443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26</a:t>
            </a:fld>
            <a:endParaRPr lang="en-US"/>
          </a:p>
        </p:txBody>
      </p:sp>
    </p:spTree>
    <p:extLst>
      <p:ext uri="{BB962C8B-B14F-4D97-AF65-F5344CB8AC3E}">
        <p14:creationId xmlns:p14="http://schemas.microsoft.com/office/powerpoint/2010/main" val="279697251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 Ripple Counter</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44166275"/>
              </p:ext>
            </p:extLst>
          </p:nvPr>
        </p:nvGraphicFramePr>
        <p:xfrm>
          <a:off x="683568" y="3882849"/>
          <a:ext cx="8229600" cy="2822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27</a:t>
            </a:fld>
            <a:endParaRPr lang="en-US"/>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2048" y="800708"/>
            <a:ext cx="6910352" cy="3082141"/>
          </a:xfrm>
          <a:prstGeom prst="rect">
            <a:avLst/>
          </a:prstGeom>
        </p:spPr>
      </p:pic>
      <p:sp>
        <p:nvSpPr>
          <p:cNvPr id="3" name="Rectangle 2"/>
          <p:cNvSpPr/>
          <p:nvPr/>
        </p:nvSpPr>
        <p:spPr>
          <a:xfrm>
            <a:off x="287524" y="964558"/>
            <a:ext cx="2267744" cy="1557349"/>
          </a:xfrm>
          <a:prstGeom prst="rect">
            <a:avLst/>
          </a:prstGeom>
        </p:spPr>
        <p:txBody>
          <a:bodyPr wrap="square">
            <a:spAutoFit/>
          </a:bodyPr>
          <a:lstStyle/>
          <a:p>
            <a:pPr lvl="0" defTabSz="844550">
              <a:lnSpc>
                <a:spcPct val="90000"/>
              </a:lnSpc>
              <a:spcAft>
                <a:spcPct val="35000"/>
              </a:spcAft>
            </a:pPr>
            <a:r>
              <a:rPr lang="en-US" sz="2800" b="1" dirty="0">
                <a:solidFill>
                  <a:srgbClr val="FF0000"/>
                </a:solidFill>
              </a:rPr>
              <a:t>Up </a:t>
            </a:r>
            <a:r>
              <a:rPr lang="en-US" sz="2800" b="1" dirty="0" smtClean="0">
                <a:solidFill>
                  <a:srgbClr val="FF0000"/>
                </a:solidFill>
              </a:rPr>
              <a:t>Counter</a:t>
            </a:r>
          </a:p>
          <a:p>
            <a:pPr lvl="0" defTabSz="844550">
              <a:lnSpc>
                <a:spcPct val="90000"/>
              </a:lnSpc>
              <a:spcAft>
                <a:spcPct val="35000"/>
              </a:spcAft>
            </a:pPr>
            <a:r>
              <a:rPr lang="en-US" sz="2800" dirty="0" smtClean="0">
                <a:solidFill>
                  <a:srgbClr val="FF0000"/>
                </a:solidFill>
              </a:rPr>
              <a:t>using</a:t>
            </a:r>
          </a:p>
          <a:p>
            <a:pPr lvl="0" defTabSz="844550">
              <a:lnSpc>
                <a:spcPct val="90000"/>
              </a:lnSpc>
              <a:spcAft>
                <a:spcPct val="35000"/>
              </a:spcAft>
            </a:pPr>
            <a:r>
              <a:rPr lang="en-US" sz="2800" b="1" dirty="0" smtClean="0">
                <a:solidFill>
                  <a:srgbClr val="FF0000"/>
                </a:solidFill>
              </a:rPr>
              <a:t>JK FF</a:t>
            </a:r>
            <a:endParaRPr lang="en-US" sz="2800" b="1" u="sng" dirty="0">
              <a:solidFill>
                <a:srgbClr val="FF0000"/>
              </a:solidFill>
            </a:endParaRPr>
          </a:p>
        </p:txBody>
      </p:sp>
    </p:spTree>
    <p:extLst>
      <p:ext uri="{BB962C8B-B14F-4D97-AF65-F5344CB8AC3E}">
        <p14:creationId xmlns:p14="http://schemas.microsoft.com/office/powerpoint/2010/main" val="371852250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 Ripple Counter</a:t>
            </a:r>
            <a:endParaRPr lang="en-US" dirty="0"/>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28</a:t>
            </a:fld>
            <a:endParaRPr lang="en-US"/>
          </a:p>
        </p:txBody>
      </p:sp>
      <p:sp>
        <p:nvSpPr>
          <p:cNvPr id="7" name="Content Placeholder 6"/>
          <p:cNvSpPr>
            <a:spLocks noGrp="1"/>
          </p:cNvSpPr>
          <p:nvPr>
            <p:ph idx="1"/>
          </p:nvPr>
        </p:nvSpPr>
        <p:spPr>
          <a:xfrm>
            <a:off x="755650" y="1125539"/>
            <a:ext cx="8229600" cy="1619386"/>
          </a:xfrm>
        </p:spPr>
        <p:txBody>
          <a:bodyPr/>
          <a:lstStyle/>
          <a:p>
            <a:r>
              <a:rPr lang="en-US" sz="2800" dirty="0" smtClean="0"/>
              <a:t>Suppose we want to design a </a:t>
            </a:r>
            <a:r>
              <a:rPr lang="en-US" sz="2800" dirty="0" smtClean="0">
                <a:solidFill>
                  <a:srgbClr val="FF0000"/>
                </a:solidFill>
              </a:rPr>
              <a:t>module-M counter</a:t>
            </a:r>
          </a:p>
          <a:p>
            <a:pPr lvl="1"/>
            <a:r>
              <a:rPr lang="en-US" sz="2400" dirty="0" smtClean="0"/>
              <a:t>Counter will count up from </a:t>
            </a:r>
            <a:r>
              <a:rPr lang="en-US" sz="2400" dirty="0" smtClean="0">
                <a:solidFill>
                  <a:srgbClr val="FF0000"/>
                </a:solidFill>
              </a:rPr>
              <a:t>0</a:t>
            </a:r>
            <a:r>
              <a:rPr lang="en-US" sz="2400" dirty="0" smtClean="0"/>
              <a:t> to </a:t>
            </a:r>
            <a:r>
              <a:rPr lang="en-US" sz="2400" dirty="0" smtClean="0">
                <a:solidFill>
                  <a:srgbClr val="FF0000"/>
                </a:solidFill>
              </a:rPr>
              <a:t>M-1</a:t>
            </a:r>
            <a:r>
              <a:rPr lang="en-US" sz="2400" dirty="0" smtClean="0"/>
              <a:t>, and then back 0</a:t>
            </a:r>
          </a:p>
          <a:p>
            <a:r>
              <a:rPr lang="en-US" sz="2800" dirty="0" smtClean="0"/>
              <a:t>Basic idea:</a:t>
            </a:r>
          </a:p>
        </p:txBody>
      </p:sp>
      <mc:AlternateContent xmlns:mc="http://schemas.openxmlformats.org/markup-compatibility/2006">
        <mc:Choice xmlns:a14="http://schemas.microsoft.com/office/drawing/2010/main" Requires="a14">
          <p:graphicFrame>
            <p:nvGraphicFramePr>
              <p:cNvPr id="8" name="Diagram 7"/>
              <p:cNvGraphicFramePr/>
              <p:nvPr>
                <p:extLst>
                  <p:ext uri="{D42A27DB-BD31-4B8C-83A1-F6EECF244321}">
                    <p14:modId xmlns:p14="http://schemas.microsoft.com/office/powerpoint/2010/main" val="128582819"/>
                  </p:ext>
                </p:extLst>
              </p:nvPr>
            </p:nvGraphicFramePr>
            <p:xfrm>
              <a:off x="755650" y="2744925"/>
              <a:ext cx="8229600" cy="3824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8" name="Diagram 7"/>
              <p:cNvGraphicFramePr/>
              <p:nvPr>
                <p:extLst>
                  <p:ext uri="{D42A27DB-BD31-4B8C-83A1-F6EECF244321}">
                    <p14:modId xmlns:p14="http://schemas.microsoft.com/office/powerpoint/2010/main" val="128582819"/>
                  </p:ext>
                </p:extLst>
              </p:nvPr>
            </p:nvGraphicFramePr>
            <p:xfrm>
              <a:off x="755650" y="2744925"/>
              <a:ext cx="8229600" cy="3824153"/>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Tree>
    <p:extLst>
      <p:ext uri="{BB962C8B-B14F-4D97-AF65-F5344CB8AC3E}">
        <p14:creationId xmlns:p14="http://schemas.microsoft.com/office/powerpoint/2010/main" val="341384992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 Ripple Counter</a:t>
            </a:r>
            <a:endParaRPr lang="en-US" dirty="0"/>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29</a:t>
            </a:fld>
            <a:endParaRPr lang="en-US"/>
          </a:p>
        </p:txBody>
      </p:sp>
      <p:sp>
        <p:nvSpPr>
          <p:cNvPr id="7" name="Content Placeholder 6"/>
          <p:cNvSpPr>
            <a:spLocks noGrp="1"/>
          </p:cNvSpPr>
          <p:nvPr>
            <p:ph idx="1"/>
          </p:nvPr>
        </p:nvSpPr>
        <p:spPr>
          <a:xfrm>
            <a:off x="755650" y="1125539"/>
            <a:ext cx="8229600" cy="1079325"/>
          </a:xfrm>
        </p:spPr>
        <p:txBody>
          <a:bodyPr/>
          <a:lstStyle/>
          <a:p>
            <a:r>
              <a:rPr lang="en-US" sz="2800" dirty="0" smtClean="0"/>
              <a:t>Example: Design a MOD – 10 (Decade) Up Ripple Counter using JK Flip-Flop</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327" y="2180652"/>
            <a:ext cx="5384246" cy="4373930"/>
          </a:xfrm>
          <a:prstGeom prst="rect">
            <a:avLst/>
          </a:prstGeom>
        </p:spPr>
      </p:pic>
      <p:sp>
        <p:nvSpPr>
          <p:cNvPr id="3" name="Rectangle 2"/>
          <p:cNvSpPr/>
          <p:nvPr/>
        </p:nvSpPr>
        <p:spPr bwMode="auto">
          <a:xfrm>
            <a:off x="2178327" y="5805264"/>
            <a:ext cx="5384246" cy="432048"/>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6E797F"/>
              </a:solidFill>
              <a:effectLst/>
              <a:latin typeface="Arial" pitchFamily="34" charset="0"/>
            </a:endParaRPr>
          </a:p>
        </p:txBody>
      </p:sp>
      <p:sp>
        <p:nvSpPr>
          <p:cNvPr id="5" name="Line Callout 1 4"/>
          <p:cNvSpPr/>
          <p:nvPr/>
        </p:nvSpPr>
        <p:spPr bwMode="auto">
          <a:xfrm>
            <a:off x="7956376" y="5373216"/>
            <a:ext cx="914400" cy="720080"/>
          </a:xfrm>
          <a:prstGeom prst="borderCallout1">
            <a:avLst>
              <a:gd name="adj1" fmla="val 18750"/>
              <a:gd name="adj2" fmla="val -8333"/>
              <a:gd name="adj3" fmla="val 95569"/>
              <a:gd name="adj4" fmla="val -4166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FF0000"/>
                </a:solidFill>
                <a:effectLst/>
                <a:latin typeface="Arial" pitchFamily="34" charset="0"/>
              </a:rPr>
              <a:t>Reset state</a:t>
            </a:r>
          </a:p>
        </p:txBody>
      </p:sp>
    </p:spTree>
    <p:extLst>
      <p:ext uri="{BB962C8B-B14F-4D97-AF65-F5344CB8AC3E}">
        <p14:creationId xmlns:p14="http://schemas.microsoft.com/office/powerpoint/2010/main" val="40538401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Circuits</a:t>
            </a:r>
            <a:endParaRPr lang="en-US" dirty="0"/>
          </a:p>
        </p:txBody>
      </p:sp>
      <p:sp>
        <p:nvSpPr>
          <p:cNvPr id="6" name="Text Placeholder 5"/>
          <p:cNvSpPr>
            <a:spLocks noGrp="1"/>
          </p:cNvSpPr>
          <p:nvPr>
            <p:ph type="body" idx="1"/>
          </p:nvPr>
        </p:nvSpPr>
        <p:spPr/>
        <p:txBody>
          <a:bodyPr/>
          <a:lstStyle/>
          <a:p>
            <a:r>
              <a:rPr lang="en-US" dirty="0" smtClean="0"/>
              <a:t>Topic 1</a:t>
            </a:r>
            <a:endParaRPr lang="en-US" dirty="0"/>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3</a:t>
            </a:fld>
            <a:endParaRPr lang="en-US"/>
          </a:p>
        </p:txBody>
      </p:sp>
    </p:spTree>
    <p:extLst>
      <p:ext uri="{BB962C8B-B14F-4D97-AF65-F5344CB8AC3E}">
        <p14:creationId xmlns:p14="http://schemas.microsoft.com/office/powerpoint/2010/main" val="235659437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 Ripple Counter</a:t>
            </a:r>
            <a:endParaRPr lang="en-US" dirty="0"/>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30</a:t>
            </a:fld>
            <a:endParaRPr lang="en-US"/>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9985"/>
          <a:stretch/>
        </p:blipFill>
        <p:spPr>
          <a:xfrm>
            <a:off x="583641" y="896063"/>
            <a:ext cx="8313503" cy="5612574"/>
          </a:xfrm>
          <a:prstGeom prst="rect">
            <a:avLst/>
          </a:prstGeom>
        </p:spPr>
      </p:pic>
      <p:sp>
        <p:nvSpPr>
          <p:cNvPr id="3" name="Rectangle 2"/>
          <p:cNvSpPr/>
          <p:nvPr/>
        </p:nvSpPr>
        <p:spPr>
          <a:xfrm>
            <a:off x="1547664" y="6168968"/>
            <a:ext cx="5537542" cy="400110"/>
          </a:xfrm>
          <a:prstGeom prst="rect">
            <a:avLst/>
          </a:prstGeom>
          <a:ln>
            <a:solidFill>
              <a:schemeClr val="tx1"/>
            </a:solidFill>
          </a:ln>
        </p:spPr>
        <p:txBody>
          <a:bodyPr wrap="none">
            <a:spAutoFit/>
          </a:bodyPr>
          <a:lstStyle/>
          <a:p>
            <a:r>
              <a:rPr lang="en-US" b="1" dirty="0" smtClean="0">
                <a:solidFill>
                  <a:srgbClr val="FF0000"/>
                </a:solidFill>
              </a:rPr>
              <a:t>Glitches: </a:t>
            </a:r>
            <a:r>
              <a:rPr lang="en-US" dirty="0" smtClean="0">
                <a:solidFill>
                  <a:srgbClr val="FF0000"/>
                </a:solidFill>
              </a:rPr>
              <a:t>Temporary False </a:t>
            </a:r>
            <a:r>
              <a:rPr lang="en-US" dirty="0">
                <a:solidFill>
                  <a:srgbClr val="FF0000"/>
                </a:solidFill>
              </a:rPr>
              <a:t>/ Unwanted </a:t>
            </a:r>
            <a:r>
              <a:rPr lang="en-US" dirty="0" smtClean="0">
                <a:solidFill>
                  <a:srgbClr val="FF0000"/>
                </a:solidFill>
              </a:rPr>
              <a:t>outputs</a:t>
            </a:r>
            <a:endParaRPr lang="en-US" dirty="0">
              <a:solidFill>
                <a:srgbClr val="FF0000"/>
              </a:solidFill>
            </a:endParaRPr>
          </a:p>
        </p:txBody>
      </p:sp>
    </p:spTree>
    <p:extLst>
      <p:ext uri="{BB962C8B-B14F-4D97-AF65-F5344CB8AC3E}">
        <p14:creationId xmlns:p14="http://schemas.microsoft.com/office/powerpoint/2010/main" val="235462844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Duty Cycle</a:t>
            </a:r>
            <a:endParaRPr lang="en-US" dirty="0"/>
          </a:p>
        </p:txBody>
      </p:sp>
      <p:sp>
        <p:nvSpPr>
          <p:cNvPr id="3" name="Content Placeholder 2"/>
          <p:cNvSpPr>
            <a:spLocks noGrp="1"/>
          </p:cNvSpPr>
          <p:nvPr>
            <p:ph idx="1"/>
          </p:nvPr>
        </p:nvSpPr>
        <p:spPr>
          <a:xfrm>
            <a:off x="287524" y="2024844"/>
            <a:ext cx="3168352" cy="4283881"/>
          </a:xfrm>
        </p:spPr>
        <p:txBody>
          <a:bodyPr/>
          <a:lstStyle/>
          <a:p>
            <a:r>
              <a:rPr lang="en-US" sz="2800" dirty="0" smtClean="0"/>
              <a:t>The </a:t>
            </a:r>
            <a:r>
              <a:rPr lang="en-US" sz="2800" dirty="0"/>
              <a:t>percentage of time a digital signal is </a:t>
            </a:r>
            <a:r>
              <a:rPr lang="en-US" sz="2800" dirty="0" smtClean="0"/>
              <a:t>ON </a:t>
            </a:r>
            <a:r>
              <a:rPr lang="en-US" sz="2800" dirty="0"/>
              <a:t>over an interval or period of time</a:t>
            </a:r>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31</a:t>
            </a:fld>
            <a:endParaRPr lang="en-US"/>
          </a:p>
        </p:txBody>
      </p:sp>
      <p:pic>
        <p:nvPicPr>
          <p:cNvPr id="5" name="Picture 2" descr="https://i.stack.imgur.com/gken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3908" y="956916"/>
            <a:ext cx="4359402" cy="201622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5136" y="3022006"/>
            <a:ext cx="5082215" cy="3487181"/>
          </a:xfrm>
          <a:prstGeom prst="rect">
            <a:avLst/>
          </a:prstGeom>
        </p:spPr>
      </p:pic>
    </p:spTree>
    <p:extLst>
      <p:ext uri="{BB962C8B-B14F-4D97-AF65-F5344CB8AC3E}">
        <p14:creationId xmlns:p14="http://schemas.microsoft.com/office/powerpoint/2010/main" val="66942854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Ripple Counters</a:t>
            </a:r>
            <a:endParaRPr lang="en-US" dirty="0"/>
          </a:p>
        </p:txBody>
      </p:sp>
      <p:sp>
        <p:nvSpPr>
          <p:cNvPr id="4" name="Slide Number Placeholder 3"/>
          <p:cNvSpPr>
            <a:spLocks noGrp="1"/>
          </p:cNvSpPr>
          <p:nvPr>
            <p:ph type="sldNum" sz="quarter" idx="11"/>
          </p:nvPr>
        </p:nvSpPr>
        <p:spPr/>
        <p:txBody>
          <a:bodyPr/>
          <a:lstStyle/>
          <a:p>
            <a:pPr>
              <a:defRPr/>
            </a:pPr>
            <a:fld id="{DFAAB52C-AB96-4BF6-8932-6EA4FB191E76}" type="slidenum">
              <a:rPr lang="en-US" smtClean="0"/>
              <a:pPr>
                <a:defRPr/>
              </a:pPr>
              <a:t>32</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2359815259"/>
              </p:ext>
            </p:extLst>
          </p:nvPr>
        </p:nvGraphicFramePr>
        <p:xfrm>
          <a:off x="339626" y="1163811"/>
          <a:ext cx="8552854" cy="1737360"/>
        </p:xfrm>
        <a:graphic>
          <a:graphicData uri="http://schemas.openxmlformats.org/drawingml/2006/table">
            <a:tbl>
              <a:tblPr firstRow="1" bandRow="1">
                <a:tableStyleId>{F5AB1C69-6EDB-4FF4-983F-18BD219EF322}</a:tableStyleId>
              </a:tblPr>
              <a:tblGrid>
                <a:gridCol w="4276427">
                  <a:extLst>
                    <a:ext uri="{9D8B030D-6E8A-4147-A177-3AD203B41FA5}">
                      <a16:colId xmlns:a16="http://schemas.microsoft.com/office/drawing/2014/main" val="3696033719"/>
                    </a:ext>
                  </a:extLst>
                </a:gridCol>
                <a:gridCol w="4276427">
                  <a:extLst>
                    <a:ext uri="{9D8B030D-6E8A-4147-A177-3AD203B41FA5}">
                      <a16:colId xmlns:a16="http://schemas.microsoft.com/office/drawing/2014/main" val="2360284190"/>
                    </a:ext>
                  </a:extLst>
                </a:gridCol>
              </a:tblGrid>
              <a:tr h="324036">
                <a:tc gridSpan="2">
                  <a:txBody>
                    <a:bodyPr/>
                    <a:lstStyle/>
                    <a:p>
                      <a:pPr algn="just"/>
                      <a:r>
                        <a:rPr lang="en-US" sz="2400" kern="0" dirty="0" smtClean="0">
                          <a:solidFill>
                            <a:schemeClr val="tx1"/>
                          </a:solidFill>
                          <a:latin typeface="Times New Roman" panose="02020603050405020304" pitchFamily="18" charset="0"/>
                          <a:cs typeface="Times New Roman" panose="02020603050405020304" pitchFamily="18" charset="0"/>
                        </a:rPr>
                        <a:t>2-6.</a:t>
                      </a:r>
                      <a:r>
                        <a:rPr lang="en-US" sz="2400" kern="0" baseline="0" dirty="0" smtClean="0">
                          <a:solidFill>
                            <a:schemeClr val="tx1"/>
                          </a:solidFill>
                          <a:latin typeface="Times New Roman" panose="02020603050405020304" pitchFamily="18" charset="0"/>
                          <a:cs typeface="Times New Roman" panose="02020603050405020304" pitchFamily="18" charset="0"/>
                        </a:rPr>
                        <a:t> Ripple counter’s speed is limited by the propagation delay of </a:t>
                      </a:r>
                      <a:endParaRPr lang="en-US" sz="2400" kern="0" dirty="0" smtClean="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val="2857702001"/>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A. Each flip-flop</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just" defTabSz="91429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Times New Roman" panose="02020603050405020304" pitchFamily="18" charset="0"/>
                          <a:cs typeface="Times New Roman" panose="02020603050405020304" pitchFamily="18" charset="0"/>
                        </a:rPr>
                        <a:t>C. The flip-flops only with</a:t>
                      </a:r>
                      <a:r>
                        <a:rPr lang="en-US" sz="2400" baseline="0" dirty="0" smtClean="0">
                          <a:solidFill>
                            <a:schemeClr val="tx1"/>
                          </a:solidFill>
                          <a:latin typeface="Times New Roman" panose="02020603050405020304" pitchFamily="18" charset="0"/>
                          <a:cs typeface="Times New Roman" panose="02020603050405020304" pitchFamily="18" charset="0"/>
                        </a:rPr>
                        <a:t> gates</a:t>
                      </a:r>
                      <a:endParaRPr lang="en-US" sz="2400" dirty="0" smtClean="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3656215"/>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B. All flip-flops and</a:t>
                      </a:r>
                      <a:r>
                        <a:rPr lang="en-US" sz="2400" baseline="0" dirty="0" smtClean="0">
                          <a:solidFill>
                            <a:schemeClr val="tx1"/>
                          </a:solidFill>
                          <a:latin typeface="Times New Roman" panose="02020603050405020304" pitchFamily="18" charset="0"/>
                          <a:cs typeface="Times New Roman" panose="02020603050405020304" pitchFamily="18" charset="0"/>
                        </a:rPr>
                        <a:t> gates</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just" defTabSz="91429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Times New Roman" panose="02020603050405020304" pitchFamily="18" charset="0"/>
                          <a:cs typeface="Times New Roman" panose="02020603050405020304" pitchFamily="18" charset="0"/>
                        </a:rPr>
                        <a:t>D. Only</a:t>
                      </a:r>
                      <a:r>
                        <a:rPr lang="en-US" sz="2400" baseline="0" dirty="0" smtClean="0">
                          <a:solidFill>
                            <a:schemeClr val="tx1"/>
                          </a:solidFill>
                          <a:latin typeface="Times New Roman" panose="02020603050405020304" pitchFamily="18" charset="0"/>
                          <a:cs typeface="Times New Roman" panose="02020603050405020304" pitchFamily="18" charset="0"/>
                        </a:rPr>
                        <a:t> circuit gates</a:t>
                      </a:r>
                      <a:endParaRPr lang="en-US" sz="2400" dirty="0" smtClean="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400498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02590821"/>
              </p:ext>
            </p:extLst>
          </p:nvPr>
        </p:nvGraphicFramePr>
        <p:xfrm>
          <a:off x="332222" y="3020704"/>
          <a:ext cx="8552856" cy="1280160"/>
        </p:xfrm>
        <a:graphic>
          <a:graphicData uri="http://schemas.openxmlformats.org/drawingml/2006/table">
            <a:tbl>
              <a:tblPr firstRow="1" bandRow="1">
                <a:tableStyleId>{F5AB1C69-6EDB-4FF4-983F-18BD219EF322}</a:tableStyleId>
              </a:tblPr>
              <a:tblGrid>
                <a:gridCol w="2138214">
                  <a:extLst>
                    <a:ext uri="{9D8B030D-6E8A-4147-A177-3AD203B41FA5}">
                      <a16:colId xmlns:a16="http://schemas.microsoft.com/office/drawing/2014/main" val="3696033719"/>
                    </a:ext>
                  </a:extLst>
                </a:gridCol>
                <a:gridCol w="2138214">
                  <a:extLst>
                    <a:ext uri="{9D8B030D-6E8A-4147-A177-3AD203B41FA5}">
                      <a16:colId xmlns:a16="http://schemas.microsoft.com/office/drawing/2014/main" val="1539742376"/>
                    </a:ext>
                  </a:extLst>
                </a:gridCol>
                <a:gridCol w="2138214">
                  <a:extLst>
                    <a:ext uri="{9D8B030D-6E8A-4147-A177-3AD203B41FA5}">
                      <a16:colId xmlns:a16="http://schemas.microsoft.com/office/drawing/2014/main" val="258893290"/>
                    </a:ext>
                  </a:extLst>
                </a:gridCol>
                <a:gridCol w="2138214">
                  <a:extLst>
                    <a:ext uri="{9D8B030D-6E8A-4147-A177-3AD203B41FA5}">
                      <a16:colId xmlns:a16="http://schemas.microsoft.com/office/drawing/2014/main" val="1396065942"/>
                    </a:ext>
                  </a:extLst>
                </a:gridCol>
              </a:tblGrid>
              <a:tr h="370840">
                <a:tc gridSpan="4">
                  <a:txBody>
                    <a:bodyPr/>
                    <a:lstStyle/>
                    <a:p>
                      <a:pPr algn="just"/>
                      <a:r>
                        <a:rPr lang="en-US" sz="2400" kern="0" dirty="0" smtClean="0">
                          <a:solidFill>
                            <a:schemeClr val="tx1"/>
                          </a:solidFill>
                          <a:latin typeface="Times New Roman" panose="02020603050405020304" pitchFamily="18" charset="0"/>
                          <a:cs typeface="Times New Roman" panose="02020603050405020304" pitchFamily="18" charset="0"/>
                        </a:rPr>
                        <a:t>2-7. </a:t>
                      </a:r>
                      <a:r>
                        <a:rPr lang="en-US" sz="2400" kern="0" dirty="0" smtClean="0">
                          <a:solidFill>
                            <a:schemeClr val="tx1"/>
                          </a:solidFill>
                          <a:latin typeface="Times New Roman" panose="02020603050405020304" pitchFamily="18" charset="0"/>
                          <a:cs typeface="Times New Roman" panose="02020603050405020304" pitchFamily="18" charset="0"/>
                        </a:rPr>
                        <a:t>The duty cycle of the most significant bit from a 4-bit (0–9) BCD counter is</a:t>
                      </a:r>
                      <a:endParaRPr lang="en-US" sz="2400" kern="0" dirty="0" smtClean="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57702001"/>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A. </a:t>
                      </a:r>
                      <a:r>
                        <a:rPr lang="en-US" sz="2400" dirty="0" smtClean="0">
                          <a:solidFill>
                            <a:schemeClr val="tx1"/>
                          </a:solidFill>
                          <a:latin typeface="Times New Roman" panose="02020603050405020304" pitchFamily="18" charset="0"/>
                          <a:cs typeface="Times New Roman" panose="02020603050405020304" pitchFamily="18" charset="0"/>
                        </a:rPr>
                        <a:t>20%</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B. 50%</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C. </a:t>
                      </a:r>
                      <a:r>
                        <a:rPr lang="en-US" sz="2400" dirty="0" smtClean="0">
                          <a:solidFill>
                            <a:schemeClr val="tx1"/>
                          </a:solidFill>
                          <a:latin typeface="Times New Roman" panose="02020603050405020304" pitchFamily="18" charset="0"/>
                          <a:cs typeface="Times New Roman" panose="02020603050405020304" pitchFamily="18" charset="0"/>
                        </a:rPr>
                        <a:t>10%</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D.</a:t>
                      </a:r>
                      <a:r>
                        <a:rPr lang="en-US" sz="2400" baseline="0" dirty="0" smtClean="0">
                          <a:solidFill>
                            <a:schemeClr val="tx1"/>
                          </a:solidFill>
                          <a:latin typeface="Times New Roman" panose="02020603050405020304" pitchFamily="18" charset="0"/>
                          <a:cs typeface="Times New Roman" panose="02020603050405020304" pitchFamily="18" charset="0"/>
                        </a:rPr>
                        <a:t> 50%</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3656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463920273"/>
              </p:ext>
            </p:extLst>
          </p:nvPr>
        </p:nvGraphicFramePr>
        <p:xfrm>
          <a:off x="332222" y="4433328"/>
          <a:ext cx="8552854" cy="2020008"/>
        </p:xfrm>
        <a:graphic>
          <a:graphicData uri="http://schemas.openxmlformats.org/drawingml/2006/table">
            <a:tbl>
              <a:tblPr firstRow="1" bandRow="1">
                <a:tableStyleId>{F5AB1C69-6EDB-4FF4-983F-18BD219EF322}</a:tableStyleId>
              </a:tblPr>
              <a:tblGrid>
                <a:gridCol w="4276427">
                  <a:extLst>
                    <a:ext uri="{9D8B030D-6E8A-4147-A177-3AD203B41FA5}">
                      <a16:colId xmlns:a16="http://schemas.microsoft.com/office/drawing/2014/main" val="3696033719"/>
                    </a:ext>
                  </a:extLst>
                </a:gridCol>
                <a:gridCol w="4276427">
                  <a:extLst>
                    <a:ext uri="{9D8B030D-6E8A-4147-A177-3AD203B41FA5}">
                      <a16:colId xmlns:a16="http://schemas.microsoft.com/office/drawing/2014/main" val="258893290"/>
                    </a:ext>
                  </a:extLst>
                </a:gridCol>
              </a:tblGrid>
              <a:tr h="817712">
                <a:tc gridSpan="2">
                  <a:txBody>
                    <a:bodyPr/>
                    <a:lstStyle/>
                    <a:p>
                      <a:pPr algn="just"/>
                      <a:r>
                        <a:rPr lang="en-US" sz="2400" kern="0" dirty="0" smtClean="0">
                          <a:solidFill>
                            <a:schemeClr val="tx1"/>
                          </a:solidFill>
                          <a:latin typeface="Times New Roman" panose="02020603050405020304" pitchFamily="18" charset="0"/>
                          <a:cs typeface="Times New Roman" panose="02020603050405020304" pitchFamily="18" charset="0"/>
                        </a:rPr>
                        <a:t>2-8. </a:t>
                      </a:r>
                      <a:r>
                        <a:rPr lang="en-US" sz="2400" kern="0" dirty="0" smtClean="0">
                          <a:solidFill>
                            <a:schemeClr val="tx1"/>
                          </a:solidFill>
                          <a:latin typeface="Times New Roman" panose="02020603050405020304" pitchFamily="18" charset="0"/>
                          <a:cs typeface="Times New Roman" panose="02020603050405020304" pitchFamily="18" charset="0"/>
                        </a:rPr>
                        <a:t>A 5-bit asynchronous binary counter is made up of five flip-flops, each with a 12 ns propagation delay</a:t>
                      </a:r>
                      <a:endParaRPr lang="en-US" sz="2400" kern="0" dirty="0" smtClean="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val="2857702001"/>
                  </a:ext>
                </a:extLst>
              </a:tr>
              <a:tr h="598524">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A. </a:t>
                      </a:r>
                      <a:r>
                        <a:rPr lang="en-US" sz="2400" dirty="0" smtClean="0">
                          <a:solidFill>
                            <a:schemeClr val="dk1"/>
                          </a:solidFill>
                          <a:latin typeface="Times New Roman" panose="02020603050405020304" pitchFamily="18" charset="0"/>
                          <a:cs typeface="Times New Roman" panose="02020603050405020304" pitchFamily="18" charset="0"/>
                        </a:rPr>
                        <a:t>12</a:t>
                      </a:r>
                      <a:r>
                        <a:rPr lang="en-US" sz="2400" baseline="0" dirty="0" smtClean="0">
                          <a:solidFill>
                            <a:schemeClr val="dk1"/>
                          </a:solidFill>
                          <a:latin typeface="Times New Roman" panose="02020603050405020304" pitchFamily="18" charset="0"/>
                          <a:cs typeface="Times New Roman" panose="02020603050405020304" pitchFamily="18" charset="0"/>
                        </a:rPr>
                        <a:t> </a:t>
                      </a:r>
                      <a:r>
                        <a:rPr lang="en-US" sz="2400" baseline="0" dirty="0" err="1" smtClean="0">
                          <a:solidFill>
                            <a:schemeClr val="dk1"/>
                          </a:solidFill>
                          <a:latin typeface="Times New Roman" panose="02020603050405020304" pitchFamily="18" charset="0"/>
                          <a:cs typeface="Times New Roman" panose="02020603050405020304" pitchFamily="18" charset="0"/>
                        </a:rPr>
                        <a:t>ms</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C. </a:t>
                      </a:r>
                      <a:r>
                        <a:rPr lang="en-US" sz="2400" dirty="0" smtClean="0">
                          <a:solidFill>
                            <a:schemeClr val="dk1"/>
                          </a:solidFill>
                          <a:latin typeface="Times New Roman" panose="02020603050405020304" pitchFamily="18" charset="0"/>
                          <a:cs typeface="Times New Roman" panose="02020603050405020304" pitchFamily="18" charset="0"/>
                        </a:rPr>
                        <a:t>48</a:t>
                      </a:r>
                      <a:r>
                        <a:rPr lang="en-US" sz="2400" baseline="0" dirty="0" smtClean="0">
                          <a:solidFill>
                            <a:schemeClr val="dk1"/>
                          </a:solidFill>
                          <a:latin typeface="Times New Roman" panose="02020603050405020304" pitchFamily="18" charset="0"/>
                          <a:cs typeface="Times New Roman" panose="02020603050405020304" pitchFamily="18" charset="0"/>
                        </a:rPr>
                        <a:t> ns</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3656215"/>
                  </a:ext>
                </a:extLst>
              </a:tr>
              <a:tr h="598524">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B. </a:t>
                      </a:r>
                      <a:r>
                        <a:rPr lang="en-US" sz="2400" dirty="0" smtClean="0">
                          <a:latin typeface="Times New Roman" panose="02020603050405020304" pitchFamily="18" charset="0"/>
                          <a:cs typeface="Times New Roman" panose="02020603050405020304" pitchFamily="18" charset="0"/>
                        </a:rPr>
                        <a:t>24 ns</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D.</a:t>
                      </a:r>
                      <a:r>
                        <a:rPr lang="en-US" sz="2400" baseline="0" dirty="0" smtClean="0">
                          <a:solidFill>
                            <a:schemeClr val="tx1"/>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60 ns</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4004985"/>
                  </a:ext>
                </a:extLst>
              </a:tr>
            </a:tbl>
          </a:graphicData>
        </a:graphic>
      </p:graphicFrame>
    </p:spTree>
    <p:extLst>
      <p:ext uri="{BB962C8B-B14F-4D97-AF65-F5344CB8AC3E}">
        <p14:creationId xmlns:p14="http://schemas.microsoft.com/office/powerpoint/2010/main" val="104592236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4799" y="1196753"/>
            <a:ext cx="7404432" cy="2520280"/>
          </a:xfrm>
          <a:prstGeom prst="rect">
            <a:avLst/>
          </a:prstGeom>
          <a:noFill/>
          <a:ln>
            <a:noFill/>
          </a:ln>
        </p:spPr>
      </p:pic>
      <p:sp>
        <p:nvSpPr>
          <p:cNvPr id="75778" name="Rectangle 2"/>
          <p:cNvSpPr>
            <a:spLocks noGrp="1" noChangeArrowheads="1"/>
          </p:cNvSpPr>
          <p:nvPr>
            <p:ph type="title"/>
          </p:nvPr>
        </p:nvSpPr>
        <p:spPr/>
        <p:txBody>
          <a:bodyPr/>
          <a:lstStyle/>
          <a:p>
            <a:pPr eaLnBrk="1" hangingPunct="1"/>
            <a:r>
              <a:rPr lang="en-US" dirty="0"/>
              <a:t>Ripple </a:t>
            </a:r>
            <a:r>
              <a:rPr lang="en-US" altLang="ko-KR" dirty="0" smtClean="0">
                <a:ea typeface="Gulim" pitchFamily="34" charset="-127"/>
              </a:rPr>
              <a:t>Counter	</a:t>
            </a:r>
          </a:p>
        </p:txBody>
      </p:sp>
      <p:sp>
        <p:nvSpPr>
          <p:cNvPr id="75779" name="Rectangle 3"/>
          <p:cNvSpPr>
            <a:spLocks noGrp="1" noChangeArrowheads="1"/>
          </p:cNvSpPr>
          <p:nvPr>
            <p:ph type="body" idx="1"/>
          </p:nvPr>
        </p:nvSpPr>
        <p:spPr>
          <a:xfrm>
            <a:off x="667544" y="3825047"/>
            <a:ext cx="8229600" cy="1764196"/>
          </a:xfrm>
        </p:spPr>
        <p:txBody>
          <a:bodyPr/>
          <a:lstStyle/>
          <a:p>
            <a:pPr marL="0" indent="0">
              <a:buNone/>
            </a:pPr>
            <a:r>
              <a:rPr lang="en-US" sz="2400" b="1" dirty="0" smtClean="0">
                <a:latin typeface="Century Gothic" panose="020B0502020202020204" pitchFamily="34" charset="0"/>
              </a:rPr>
              <a:t>2-9. Chose </a:t>
            </a:r>
            <a:r>
              <a:rPr lang="en-US" sz="2400" b="1" dirty="0">
                <a:latin typeface="Century Gothic" panose="020B0502020202020204" pitchFamily="34" charset="0"/>
              </a:rPr>
              <a:t>a TRUE statement </a:t>
            </a:r>
            <a:r>
              <a:rPr lang="en-US" sz="2400" dirty="0">
                <a:latin typeface="Century Gothic" panose="020B0502020202020204" pitchFamily="34" charset="0"/>
              </a:rPr>
              <a:t>	</a:t>
            </a:r>
          </a:p>
          <a:p>
            <a:pPr marL="920642" indent="-457146">
              <a:buFont typeface="+mj-lt"/>
              <a:buAutoNum type="alphaUcPeriod"/>
            </a:pPr>
            <a:r>
              <a:rPr lang="en-US" sz="2000" dirty="0">
                <a:latin typeface="Century Gothic" panose="020B0502020202020204" pitchFamily="34" charset="0"/>
              </a:rPr>
              <a:t>The up counter with MOD-12 </a:t>
            </a:r>
          </a:p>
          <a:p>
            <a:pPr marL="920642" indent="-457146">
              <a:buFont typeface="+mj-lt"/>
              <a:buAutoNum type="alphaUcPeriod"/>
            </a:pPr>
            <a:r>
              <a:rPr lang="en-US" sz="2000" dirty="0">
                <a:latin typeface="Century Gothic" panose="020B0502020202020204" pitchFamily="34" charset="0"/>
              </a:rPr>
              <a:t>The down counter with MOD-9 </a:t>
            </a:r>
          </a:p>
          <a:p>
            <a:pPr marL="920642" indent="-457146">
              <a:buFont typeface="+mj-lt"/>
              <a:buAutoNum type="alphaUcPeriod"/>
            </a:pPr>
            <a:r>
              <a:rPr lang="en-US" sz="2000" dirty="0">
                <a:latin typeface="Century Gothic" panose="020B0502020202020204" pitchFamily="34" charset="0"/>
              </a:rPr>
              <a:t>The down counter with MOD-13  </a:t>
            </a:r>
          </a:p>
          <a:p>
            <a:pPr marL="920642" indent="-457146">
              <a:buFont typeface="+mj-lt"/>
              <a:buAutoNum type="alphaUcPeriod"/>
            </a:pPr>
            <a:r>
              <a:rPr lang="en-US" sz="2000" dirty="0">
                <a:latin typeface="Century Gothic" panose="020B0502020202020204" pitchFamily="34" charset="0"/>
              </a:rPr>
              <a:t>The up counter with MOD-11</a:t>
            </a:r>
            <a:endParaRPr lang="en-US" sz="2400" dirty="0">
              <a:latin typeface="Century Gothic" panose="020B0502020202020204" pitchFamily="34" charset="0"/>
            </a:endParaRPr>
          </a:p>
        </p:txBody>
      </p:sp>
      <p:sp>
        <p:nvSpPr>
          <p:cNvPr id="4" name="Slide Number Placeholder 3"/>
          <p:cNvSpPr>
            <a:spLocks noGrp="1"/>
          </p:cNvSpPr>
          <p:nvPr>
            <p:ph type="sldNum" sz="quarter" idx="11"/>
          </p:nvPr>
        </p:nvSpPr>
        <p:spPr/>
        <p:txBody>
          <a:bodyPr/>
          <a:lstStyle/>
          <a:p>
            <a:pPr>
              <a:defRPr/>
            </a:pPr>
            <a:fld id="{54EE1B0C-C77B-4AAC-98EB-49B2218ACC5C}" type="slidenum">
              <a:rPr lang="en-US" smtClean="0"/>
              <a:pPr>
                <a:defRPr/>
              </a:pPr>
              <a:t>33</a:t>
            </a:fld>
            <a:endParaRPr lang="en-US"/>
          </a:p>
        </p:txBody>
      </p:sp>
      <p:sp>
        <p:nvSpPr>
          <p:cNvPr id="75782" name="Rectangle 6"/>
          <p:cNvSpPr>
            <a:spLocks noChangeArrowheads="1"/>
          </p:cNvSpPr>
          <p:nvPr/>
        </p:nvSpPr>
        <p:spPr bwMode="auto">
          <a:xfrm>
            <a:off x="2" y="-200050"/>
            <a:ext cx="184708" cy="400099"/>
          </a:xfrm>
          <a:prstGeom prst="rect">
            <a:avLst/>
          </a:prstGeom>
          <a:noFill/>
          <a:ln w="9525">
            <a:noFill/>
            <a:miter lim="800000"/>
            <a:headEnd/>
            <a:tailEnd/>
          </a:ln>
          <a:effectLst/>
        </p:spPr>
        <p:txBody>
          <a:bodyPr vert="horz" wrap="none" lIns="91429" tIns="45715" rIns="91429" bIns="45715"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448838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650" y="1304764"/>
            <a:ext cx="6804756" cy="2512550"/>
          </a:xfrm>
          <a:prstGeom prst="rect">
            <a:avLst/>
          </a:prstGeom>
          <a:noFill/>
          <a:ln>
            <a:noFill/>
          </a:ln>
        </p:spPr>
      </p:pic>
      <p:sp>
        <p:nvSpPr>
          <p:cNvPr id="75778" name="Rectangle 2"/>
          <p:cNvSpPr>
            <a:spLocks noGrp="1" noChangeArrowheads="1"/>
          </p:cNvSpPr>
          <p:nvPr>
            <p:ph type="title"/>
          </p:nvPr>
        </p:nvSpPr>
        <p:spPr/>
        <p:txBody>
          <a:bodyPr/>
          <a:lstStyle/>
          <a:p>
            <a:pPr eaLnBrk="1" hangingPunct="1"/>
            <a:r>
              <a:rPr lang="en-US" dirty="0"/>
              <a:t>Ripple </a:t>
            </a:r>
            <a:r>
              <a:rPr lang="en-US" altLang="ko-KR" dirty="0" smtClean="0">
                <a:ea typeface="Gulim" pitchFamily="34" charset="-127"/>
              </a:rPr>
              <a:t>Counter	</a:t>
            </a:r>
          </a:p>
        </p:txBody>
      </p:sp>
      <p:sp>
        <p:nvSpPr>
          <p:cNvPr id="75779" name="Rectangle 3"/>
          <p:cNvSpPr>
            <a:spLocks noGrp="1" noChangeArrowheads="1"/>
          </p:cNvSpPr>
          <p:nvPr>
            <p:ph type="body" idx="1"/>
          </p:nvPr>
        </p:nvSpPr>
        <p:spPr>
          <a:xfrm>
            <a:off x="667544" y="3825044"/>
            <a:ext cx="8229600" cy="2736304"/>
          </a:xfrm>
        </p:spPr>
        <p:txBody>
          <a:bodyPr/>
          <a:lstStyle/>
          <a:p>
            <a:pPr marL="0" lvl="0" indent="0">
              <a:buNone/>
            </a:pPr>
            <a:r>
              <a:rPr lang="en-US" sz="2400" b="1" dirty="0" smtClean="0">
                <a:latin typeface="Century Gothic" panose="020B0502020202020204" pitchFamily="34" charset="0"/>
              </a:rPr>
              <a:t>2-10. Determine </a:t>
            </a:r>
            <a:r>
              <a:rPr lang="en-US" sz="2400" b="1" dirty="0">
                <a:latin typeface="Century Gothic" panose="020B0502020202020204" pitchFamily="34" charset="0"/>
              </a:rPr>
              <a:t>the frequency of output C</a:t>
            </a:r>
          </a:p>
          <a:p>
            <a:pPr marL="920750" indent="-457200">
              <a:buFont typeface="+mj-lt"/>
              <a:buAutoNum type="alphaUcPeriod"/>
            </a:pPr>
            <a:r>
              <a:rPr lang="en-US" sz="2000" dirty="0" smtClean="0">
                <a:latin typeface="Century Gothic" panose="020B0502020202020204" pitchFamily="34" charset="0"/>
              </a:rPr>
              <a:t>CLK/8 				C.    CLK/12 </a:t>
            </a:r>
            <a:endParaRPr lang="en-US" sz="2000" dirty="0">
              <a:latin typeface="Century Gothic" panose="020B0502020202020204" pitchFamily="34" charset="0"/>
            </a:endParaRPr>
          </a:p>
          <a:p>
            <a:pPr marL="920750" lvl="0" indent="-457200">
              <a:buFont typeface="+mj-lt"/>
              <a:buAutoNum type="alphaUcPeriod"/>
            </a:pPr>
            <a:r>
              <a:rPr lang="en-US" sz="2000" dirty="0" smtClean="0">
                <a:latin typeface="Century Gothic" panose="020B0502020202020204" pitchFamily="34" charset="0"/>
              </a:rPr>
              <a:t>CLK/11				D.    CLK/13</a:t>
            </a:r>
            <a:endParaRPr lang="en-US" sz="2000" dirty="0">
              <a:latin typeface="Century Gothic" panose="020B0502020202020204" pitchFamily="34" charset="0"/>
            </a:endParaRPr>
          </a:p>
          <a:p>
            <a:pPr marL="0" lvl="0" indent="0">
              <a:buNone/>
            </a:pPr>
            <a:r>
              <a:rPr lang="en-US" sz="2400" b="1" dirty="0" smtClean="0">
                <a:latin typeface="Century Gothic" panose="020B0502020202020204" pitchFamily="34" charset="0"/>
              </a:rPr>
              <a:t>2-11. Determine </a:t>
            </a:r>
            <a:r>
              <a:rPr lang="en-US" sz="2400" b="1" dirty="0">
                <a:latin typeface="Century Gothic" panose="020B0502020202020204" pitchFamily="34" charset="0"/>
              </a:rPr>
              <a:t>Duty Cycle (HIGH) of output C. </a:t>
            </a:r>
          </a:p>
          <a:p>
            <a:pPr marL="0" lvl="0" indent="0">
              <a:buNone/>
            </a:pPr>
            <a:r>
              <a:rPr lang="en-US" sz="2400" dirty="0">
                <a:latin typeface="Century Gothic" panose="020B0502020202020204" pitchFamily="34" charset="0"/>
              </a:rPr>
              <a:t> </a:t>
            </a:r>
            <a:r>
              <a:rPr lang="en-US" sz="2400" dirty="0" smtClean="0">
                <a:latin typeface="Century Gothic" panose="020B0502020202020204" pitchFamily="34" charset="0"/>
              </a:rPr>
              <a:t>     </a:t>
            </a:r>
            <a:r>
              <a:rPr lang="en-US" sz="2000" dirty="0" smtClean="0">
                <a:latin typeface="Century Gothic" panose="020B0502020202020204" pitchFamily="34" charset="0"/>
              </a:rPr>
              <a:t>A. </a:t>
            </a:r>
            <a:r>
              <a:rPr lang="pt-BR" sz="2000" dirty="0" smtClean="0">
                <a:latin typeface="Century Gothic" panose="020B0502020202020204" pitchFamily="34" charset="0"/>
              </a:rPr>
              <a:t>50%</a:t>
            </a:r>
            <a:r>
              <a:rPr lang="en-US" sz="2000" dirty="0">
                <a:latin typeface="Century Gothic" panose="020B0502020202020204" pitchFamily="34" charset="0"/>
              </a:rPr>
              <a:t>	</a:t>
            </a:r>
            <a:r>
              <a:rPr lang="en-US" sz="2000" dirty="0" smtClean="0">
                <a:latin typeface="Century Gothic" panose="020B0502020202020204" pitchFamily="34" charset="0"/>
              </a:rPr>
              <a:t>	C.   </a:t>
            </a:r>
            <a:r>
              <a:rPr lang="pt-BR" sz="2000" dirty="0" smtClean="0">
                <a:latin typeface="Century Gothic" panose="020B0502020202020204" pitchFamily="34" charset="0"/>
              </a:rPr>
              <a:t>36.36</a:t>
            </a:r>
            <a:r>
              <a:rPr lang="pt-BR" sz="2000" dirty="0">
                <a:latin typeface="Century Gothic" panose="020B0502020202020204" pitchFamily="34" charset="0"/>
              </a:rPr>
              <a:t>% </a:t>
            </a:r>
            <a:endParaRPr lang="en-US" sz="2000" dirty="0">
              <a:latin typeface="Century Gothic" panose="020B0502020202020204" pitchFamily="34" charset="0"/>
            </a:endParaRPr>
          </a:p>
          <a:p>
            <a:pPr marL="0" lvl="0" indent="0">
              <a:buNone/>
            </a:pPr>
            <a:r>
              <a:rPr lang="pt-BR" sz="2000" dirty="0" smtClean="0">
                <a:latin typeface="Century Gothic" panose="020B0502020202020204" pitchFamily="34" charset="0"/>
              </a:rPr>
              <a:t>        B. 33.33</a:t>
            </a:r>
            <a:r>
              <a:rPr lang="pt-BR" sz="2000" dirty="0">
                <a:latin typeface="Century Gothic" panose="020B0502020202020204" pitchFamily="34" charset="0"/>
              </a:rPr>
              <a:t>%</a:t>
            </a:r>
            <a:r>
              <a:rPr lang="en-US" sz="2000" dirty="0">
                <a:latin typeface="Century Gothic" panose="020B0502020202020204" pitchFamily="34" charset="0"/>
              </a:rPr>
              <a:t>  </a:t>
            </a:r>
            <a:r>
              <a:rPr lang="en-US" sz="2000" dirty="0" smtClean="0">
                <a:latin typeface="Century Gothic" panose="020B0502020202020204" pitchFamily="34" charset="0"/>
              </a:rPr>
              <a:t>		D.   </a:t>
            </a:r>
            <a:r>
              <a:rPr lang="pt-BR" sz="2000" dirty="0" smtClean="0">
                <a:latin typeface="Century Gothic" panose="020B0502020202020204" pitchFamily="34" charset="0"/>
              </a:rPr>
              <a:t>18.18%</a:t>
            </a:r>
            <a:r>
              <a:rPr lang="en-US" sz="2400" dirty="0">
                <a:latin typeface="Century Gothic" panose="020B0502020202020204" pitchFamily="34" charset="0"/>
              </a:rPr>
              <a:t/>
            </a:r>
            <a:br>
              <a:rPr lang="en-US" sz="2400" dirty="0">
                <a:latin typeface="Century Gothic" panose="020B0502020202020204" pitchFamily="34" charset="0"/>
              </a:rPr>
            </a:br>
            <a:r>
              <a:rPr lang="en-US" sz="2400" dirty="0">
                <a:latin typeface="Century Gothic" panose="020B0502020202020204" pitchFamily="34" charset="0"/>
              </a:rPr>
              <a:t/>
            </a:r>
            <a:br>
              <a:rPr lang="en-US" sz="2400" dirty="0">
                <a:latin typeface="Century Gothic" panose="020B0502020202020204" pitchFamily="34" charset="0"/>
              </a:rPr>
            </a:br>
            <a:r>
              <a:rPr lang="en-US" sz="2400" dirty="0">
                <a:latin typeface="Century Gothic" panose="020B0502020202020204" pitchFamily="34" charset="0"/>
              </a:rPr>
              <a:t> </a:t>
            </a:r>
          </a:p>
        </p:txBody>
      </p:sp>
      <p:sp>
        <p:nvSpPr>
          <p:cNvPr id="4" name="Slide Number Placeholder 3"/>
          <p:cNvSpPr>
            <a:spLocks noGrp="1"/>
          </p:cNvSpPr>
          <p:nvPr>
            <p:ph type="sldNum" sz="quarter" idx="11"/>
          </p:nvPr>
        </p:nvSpPr>
        <p:spPr/>
        <p:txBody>
          <a:bodyPr/>
          <a:lstStyle/>
          <a:p>
            <a:pPr>
              <a:defRPr/>
            </a:pPr>
            <a:fld id="{54EE1B0C-C77B-4AAC-98EB-49B2218ACC5C}" type="slidenum">
              <a:rPr lang="en-US" smtClean="0"/>
              <a:pPr>
                <a:defRPr/>
              </a:pPr>
              <a:t>34</a:t>
            </a:fld>
            <a:endParaRPr lang="en-US"/>
          </a:p>
        </p:txBody>
      </p:sp>
      <p:sp>
        <p:nvSpPr>
          <p:cNvPr id="757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062954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4799" y="1196753"/>
            <a:ext cx="7404432" cy="2520280"/>
          </a:xfrm>
          <a:prstGeom prst="rect">
            <a:avLst/>
          </a:prstGeom>
          <a:noFill/>
          <a:ln>
            <a:noFill/>
          </a:ln>
        </p:spPr>
      </p:pic>
      <p:sp>
        <p:nvSpPr>
          <p:cNvPr id="75778" name="Rectangle 2"/>
          <p:cNvSpPr>
            <a:spLocks noGrp="1" noChangeArrowheads="1"/>
          </p:cNvSpPr>
          <p:nvPr>
            <p:ph type="title"/>
          </p:nvPr>
        </p:nvSpPr>
        <p:spPr/>
        <p:txBody>
          <a:bodyPr/>
          <a:lstStyle/>
          <a:p>
            <a:pPr eaLnBrk="1" hangingPunct="1"/>
            <a:r>
              <a:rPr lang="en-US" dirty="0"/>
              <a:t>Ripple </a:t>
            </a:r>
            <a:r>
              <a:rPr lang="en-US" altLang="ko-KR" dirty="0" smtClean="0">
                <a:ea typeface="Gulim" pitchFamily="34" charset="-127"/>
              </a:rPr>
              <a:t>Counter	</a:t>
            </a:r>
          </a:p>
        </p:txBody>
      </p:sp>
      <p:sp>
        <p:nvSpPr>
          <p:cNvPr id="75779" name="Rectangle 3"/>
          <p:cNvSpPr>
            <a:spLocks noGrp="1" noChangeArrowheads="1"/>
          </p:cNvSpPr>
          <p:nvPr>
            <p:ph type="body" idx="1"/>
          </p:nvPr>
        </p:nvSpPr>
        <p:spPr>
          <a:xfrm>
            <a:off x="667544" y="3950868"/>
            <a:ext cx="8229600" cy="1764196"/>
          </a:xfrm>
        </p:spPr>
        <p:txBody>
          <a:bodyPr/>
          <a:lstStyle/>
          <a:p>
            <a:pPr marL="0" indent="0">
              <a:buNone/>
            </a:pPr>
            <a:r>
              <a:rPr lang="en-US" sz="2400" b="1" dirty="0" smtClean="0">
                <a:latin typeface="Century Gothic" panose="020B0502020202020204" pitchFamily="34" charset="0"/>
              </a:rPr>
              <a:t>2-12. Determine </a:t>
            </a:r>
            <a:r>
              <a:rPr lang="en-US" sz="2400" b="1" dirty="0">
                <a:latin typeface="Century Gothic" panose="020B0502020202020204" pitchFamily="34" charset="0"/>
              </a:rPr>
              <a:t>the output that has glitches. 	</a:t>
            </a:r>
          </a:p>
          <a:p>
            <a:pPr marL="1385726" indent="-457146">
              <a:buFont typeface="+mj-lt"/>
              <a:buAutoNum type="alphaUcPeriod"/>
            </a:pPr>
            <a:r>
              <a:rPr lang="pt-BR" sz="2000" dirty="0">
                <a:latin typeface="Century Gothic" panose="020B0502020202020204" pitchFamily="34" charset="0"/>
              </a:rPr>
              <a:t>Output A</a:t>
            </a:r>
            <a:endParaRPr lang="en-US" sz="2000" dirty="0">
              <a:latin typeface="Century Gothic" panose="020B0502020202020204" pitchFamily="34" charset="0"/>
            </a:endParaRPr>
          </a:p>
          <a:p>
            <a:pPr marL="1385726" indent="-457146">
              <a:buFont typeface="+mj-lt"/>
              <a:buAutoNum type="alphaUcPeriod"/>
            </a:pPr>
            <a:r>
              <a:rPr lang="pt-BR" sz="2000" dirty="0">
                <a:latin typeface="Century Gothic" panose="020B0502020202020204" pitchFamily="34" charset="0"/>
              </a:rPr>
              <a:t>Output B </a:t>
            </a:r>
            <a:endParaRPr lang="en-US" sz="2000" dirty="0">
              <a:latin typeface="Century Gothic" panose="020B0502020202020204" pitchFamily="34" charset="0"/>
            </a:endParaRPr>
          </a:p>
          <a:p>
            <a:pPr marL="1385726" indent="-457146">
              <a:buFont typeface="+mj-lt"/>
              <a:buAutoNum type="alphaUcPeriod"/>
            </a:pPr>
            <a:r>
              <a:rPr lang="pt-BR" sz="2000" dirty="0">
                <a:latin typeface="Century Gothic" panose="020B0502020202020204" pitchFamily="34" charset="0"/>
              </a:rPr>
              <a:t>Output C</a:t>
            </a:r>
            <a:r>
              <a:rPr lang="en-US" sz="2000" dirty="0">
                <a:latin typeface="Century Gothic" panose="020B0502020202020204" pitchFamily="34" charset="0"/>
              </a:rPr>
              <a:t>  </a:t>
            </a:r>
          </a:p>
          <a:p>
            <a:pPr marL="1385726" indent="-457146">
              <a:buFont typeface="+mj-lt"/>
              <a:buAutoNum type="alphaUcPeriod"/>
            </a:pPr>
            <a:r>
              <a:rPr lang="pt-BR" sz="2000" dirty="0">
                <a:latin typeface="Century Gothic" panose="020B0502020202020204" pitchFamily="34" charset="0"/>
              </a:rPr>
              <a:t>Output D</a:t>
            </a:r>
            <a:endParaRPr lang="en-US" sz="2000" dirty="0">
              <a:latin typeface="Century Gothic" panose="020B0502020202020204" pitchFamily="34" charset="0"/>
            </a:endParaRPr>
          </a:p>
        </p:txBody>
      </p:sp>
      <p:sp>
        <p:nvSpPr>
          <p:cNvPr id="4" name="Slide Number Placeholder 3"/>
          <p:cNvSpPr>
            <a:spLocks noGrp="1"/>
          </p:cNvSpPr>
          <p:nvPr>
            <p:ph type="sldNum" sz="quarter" idx="11"/>
          </p:nvPr>
        </p:nvSpPr>
        <p:spPr/>
        <p:txBody>
          <a:bodyPr/>
          <a:lstStyle/>
          <a:p>
            <a:pPr>
              <a:defRPr/>
            </a:pPr>
            <a:fld id="{54EE1B0C-C77B-4AAC-98EB-49B2218ACC5C}" type="slidenum">
              <a:rPr lang="en-US" smtClean="0"/>
              <a:pPr>
                <a:defRPr/>
              </a:pPr>
              <a:t>35</a:t>
            </a:fld>
            <a:endParaRPr lang="en-US"/>
          </a:p>
        </p:txBody>
      </p:sp>
      <p:sp>
        <p:nvSpPr>
          <p:cNvPr id="75782" name="Rectangle 6"/>
          <p:cNvSpPr>
            <a:spLocks noChangeArrowheads="1"/>
          </p:cNvSpPr>
          <p:nvPr/>
        </p:nvSpPr>
        <p:spPr bwMode="auto">
          <a:xfrm>
            <a:off x="2" y="-200050"/>
            <a:ext cx="184708" cy="400099"/>
          </a:xfrm>
          <a:prstGeom prst="rect">
            <a:avLst/>
          </a:prstGeom>
          <a:noFill/>
          <a:ln w="9525">
            <a:noFill/>
            <a:miter lim="800000"/>
            <a:headEnd/>
            <a:tailEnd/>
          </a:ln>
          <a:effectLst/>
        </p:spPr>
        <p:txBody>
          <a:bodyPr vert="horz" wrap="none" lIns="91429" tIns="45715" rIns="91429" bIns="45715"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994966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ko-KR" dirty="0">
                <a:ea typeface="Gulim" pitchFamily="34" charset="-127"/>
              </a:rPr>
              <a:t>Cascading Ripple Counter	</a:t>
            </a:r>
            <a:endParaRPr lang="en-US" altLang="ko-KR" dirty="0" smtClean="0">
              <a:ea typeface="Gulim" pitchFamily="34" charset="-127"/>
            </a:endParaRPr>
          </a:p>
        </p:txBody>
      </p:sp>
      <p:sp>
        <p:nvSpPr>
          <p:cNvPr id="4" name="Slide Number Placeholder 3"/>
          <p:cNvSpPr>
            <a:spLocks noGrp="1"/>
          </p:cNvSpPr>
          <p:nvPr>
            <p:ph type="sldNum" sz="quarter" idx="11"/>
          </p:nvPr>
        </p:nvSpPr>
        <p:spPr/>
        <p:txBody>
          <a:bodyPr/>
          <a:lstStyle/>
          <a:p>
            <a:pPr>
              <a:defRPr/>
            </a:pPr>
            <a:fld id="{54EE1B0C-C77B-4AAC-98EB-49B2218ACC5C}" type="slidenum">
              <a:rPr lang="en-US" smtClean="0"/>
              <a:pPr>
                <a:defRPr/>
              </a:pPr>
              <a:t>36</a:t>
            </a:fld>
            <a:endParaRPr lang="en-US"/>
          </a:p>
        </p:txBody>
      </p:sp>
      <p:sp>
        <p:nvSpPr>
          <p:cNvPr id="757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3"/>
          <p:cNvSpPr txBox="1">
            <a:spLocks noChangeArrowheads="1"/>
          </p:cNvSpPr>
          <p:nvPr/>
        </p:nvSpPr>
        <p:spPr bwMode="auto">
          <a:xfrm>
            <a:off x="647936" y="1240746"/>
            <a:ext cx="8337314" cy="8280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400" b="1" kern="0" dirty="0" smtClean="0">
                <a:latin typeface="Century Gothic" panose="020B0502020202020204" pitchFamily="34" charset="0"/>
              </a:rPr>
              <a:t>2-13. List which pins need to be connected together on two 74293 to make a MOD-60 counter</a:t>
            </a:r>
            <a:endParaRPr lang="en-US" sz="2000" kern="0" dirty="0" smtClean="0">
              <a:latin typeface="Century Gothic" panose="020B0502020202020204" pitchFamily="34" charset="0"/>
            </a:endParaRPr>
          </a:p>
          <a:p>
            <a:pPr marL="928688" indent="0">
              <a:buNone/>
            </a:pPr>
            <a:endParaRPr lang="en-US" sz="2000" kern="0" dirty="0">
              <a:latin typeface="Century Gothic" panose="020B0502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2028423"/>
            <a:ext cx="4659969" cy="2562319"/>
          </a:xfrm>
          <a:prstGeom prst="rect">
            <a:avLst/>
          </a:prstGeom>
        </p:spPr>
      </p:pic>
      <p:pic>
        <p:nvPicPr>
          <p:cNvPr id="8" name="Picture 7"/>
          <p:cNvPicPr/>
          <p:nvPr/>
        </p:nvPicPr>
        <p:blipFill>
          <a:blip r:embed="rId4"/>
          <a:srcRect/>
          <a:stretch>
            <a:fillRect/>
          </a:stretch>
        </p:blipFill>
        <p:spPr bwMode="auto">
          <a:xfrm>
            <a:off x="1439652" y="4905164"/>
            <a:ext cx="2780025" cy="1515724"/>
          </a:xfrm>
          <a:prstGeom prst="rect">
            <a:avLst/>
          </a:prstGeom>
          <a:noFill/>
          <a:ln w="9525">
            <a:noFill/>
            <a:miter lim="800000"/>
            <a:headEnd/>
            <a:tailEnd/>
          </a:ln>
        </p:spPr>
      </p:pic>
      <p:pic>
        <p:nvPicPr>
          <p:cNvPr id="11" name="Picture 10"/>
          <p:cNvPicPr/>
          <p:nvPr/>
        </p:nvPicPr>
        <p:blipFill>
          <a:blip r:embed="rId4"/>
          <a:srcRect/>
          <a:stretch>
            <a:fillRect/>
          </a:stretch>
        </p:blipFill>
        <p:spPr bwMode="auto">
          <a:xfrm>
            <a:off x="4816593" y="4889951"/>
            <a:ext cx="2554276" cy="1515724"/>
          </a:xfrm>
          <a:prstGeom prst="rect">
            <a:avLst/>
          </a:prstGeom>
          <a:noFill/>
          <a:ln w="9525">
            <a:noFill/>
            <a:miter lim="800000"/>
            <a:headEnd/>
            <a:tailEnd/>
          </a:ln>
        </p:spPr>
      </p:pic>
    </p:spTree>
    <p:extLst>
      <p:ext uri="{BB962C8B-B14F-4D97-AF65-F5344CB8AC3E}">
        <p14:creationId xmlns:p14="http://schemas.microsoft.com/office/powerpoint/2010/main" val="23675892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ko-KR" dirty="0" smtClean="0">
                <a:ea typeface="Gulim" pitchFamily="34" charset="-127"/>
              </a:rPr>
              <a:t>Cascading Ripple Counter	</a:t>
            </a:r>
          </a:p>
        </p:txBody>
      </p:sp>
      <p:sp>
        <p:nvSpPr>
          <p:cNvPr id="4" name="Slide Number Placeholder 3"/>
          <p:cNvSpPr>
            <a:spLocks noGrp="1"/>
          </p:cNvSpPr>
          <p:nvPr>
            <p:ph type="sldNum" sz="quarter" idx="11"/>
          </p:nvPr>
        </p:nvSpPr>
        <p:spPr/>
        <p:txBody>
          <a:bodyPr/>
          <a:lstStyle/>
          <a:p>
            <a:pPr>
              <a:defRPr/>
            </a:pPr>
            <a:fld id="{54EE1B0C-C77B-4AAC-98EB-49B2218ACC5C}" type="slidenum">
              <a:rPr lang="en-US" smtClean="0"/>
              <a:pPr>
                <a:defRPr/>
              </a:pPr>
              <a:t>37</a:t>
            </a:fld>
            <a:endParaRPr lang="en-US"/>
          </a:p>
        </p:txBody>
      </p:sp>
      <p:sp>
        <p:nvSpPr>
          <p:cNvPr id="75782" name="Rectangle 6"/>
          <p:cNvSpPr>
            <a:spLocks noChangeArrowheads="1"/>
          </p:cNvSpPr>
          <p:nvPr/>
        </p:nvSpPr>
        <p:spPr bwMode="auto">
          <a:xfrm>
            <a:off x="2" y="-200050"/>
            <a:ext cx="184708" cy="400099"/>
          </a:xfrm>
          <a:prstGeom prst="rect">
            <a:avLst/>
          </a:prstGeom>
          <a:noFill/>
          <a:ln w="9525">
            <a:noFill/>
            <a:miter lim="800000"/>
            <a:headEnd/>
            <a:tailEnd/>
          </a:ln>
          <a:effectLst/>
        </p:spPr>
        <p:txBody>
          <a:bodyPr vert="horz" wrap="none" lIns="91429" tIns="45715" rIns="91429" bIns="45715" numCol="1" anchor="ctr" anchorCtr="0" compatLnSpc="1">
            <a:prstTxWarp prst="textNoShape">
              <a:avLst/>
            </a:prstTxWarp>
            <a:spAutoFit/>
          </a:bodyPr>
          <a:lstStyle/>
          <a:p>
            <a:endParaRPr lang="en-US"/>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50692"/>
          <a:stretch/>
        </p:blipFill>
        <p:spPr>
          <a:xfrm>
            <a:off x="273522" y="2732982"/>
            <a:ext cx="8625718" cy="3189857"/>
          </a:xfrm>
          <a:prstGeom prst="rect">
            <a:avLst/>
          </a:prstGeom>
        </p:spPr>
      </p:pic>
      <p:sp>
        <p:nvSpPr>
          <p:cNvPr id="12" name="Rectangle 3"/>
          <p:cNvSpPr txBox="1">
            <a:spLocks noChangeArrowheads="1"/>
          </p:cNvSpPr>
          <p:nvPr/>
        </p:nvSpPr>
        <p:spPr bwMode="auto">
          <a:xfrm>
            <a:off x="559830" y="1232756"/>
            <a:ext cx="8337314" cy="8280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400" b="1" kern="0" dirty="0" smtClean="0">
                <a:latin typeface="Century Gothic" panose="020B0502020202020204" pitchFamily="34" charset="0"/>
              </a:rPr>
              <a:t>2-13. List which pins need to be connected together on two 74293 to make a MOD-60 counter</a:t>
            </a:r>
            <a:endParaRPr lang="en-US" sz="2000" kern="0" dirty="0" smtClean="0">
              <a:latin typeface="Century Gothic" panose="020B0502020202020204" pitchFamily="34" charset="0"/>
            </a:endParaRPr>
          </a:p>
          <a:p>
            <a:pPr marL="928688" indent="0">
              <a:buNone/>
            </a:pPr>
            <a:endParaRPr lang="en-US" sz="2000" kern="0" dirty="0">
              <a:latin typeface="Century Gothic" panose="020B0502020202020204" pitchFamily="34" charset="0"/>
            </a:endParaRPr>
          </a:p>
        </p:txBody>
      </p:sp>
    </p:spTree>
    <p:extLst>
      <p:ext uri="{BB962C8B-B14F-4D97-AF65-F5344CB8AC3E}">
        <p14:creationId xmlns:p14="http://schemas.microsoft.com/office/powerpoint/2010/main" val="5433869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Ripple Counter</a:t>
            </a:r>
            <a:endParaRPr lang="en-US" dirty="0"/>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38</a:t>
            </a:fld>
            <a:endParaRPr lang="en-US"/>
          </a:p>
        </p:txBody>
      </p:sp>
      <p:sp>
        <p:nvSpPr>
          <p:cNvPr id="5" name="Rectangle 3"/>
          <p:cNvSpPr txBox="1">
            <a:spLocks noChangeArrowheads="1"/>
          </p:cNvSpPr>
          <p:nvPr/>
        </p:nvSpPr>
        <p:spPr bwMode="auto">
          <a:xfrm>
            <a:off x="667544" y="1160748"/>
            <a:ext cx="8229600" cy="1481560"/>
          </a:xfrm>
          <a:prstGeom prst="rect">
            <a:avLst/>
          </a:prstGeom>
          <a:noFill/>
          <a:ln w="9525">
            <a:noFill/>
            <a:miter lim="800000"/>
            <a:headEnd/>
            <a:tailEnd/>
          </a:ln>
        </p:spPr>
        <p:txBody>
          <a:bodyPr vert="horz" wrap="square" lIns="91429" tIns="45715" rIns="91429" bIns="45715" numCol="1" anchor="t" anchorCtr="0" compatLnSpc="1">
            <a:prstTxWarp prst="textNoShape">
              <a:avLst/>
            </a:prstTxWarp>
          </a:bodyPr>
          <a:lstStyle>
            <a:lvl1pPr marL="342860" indent="-342860" algn="l" rtl="0" eaLnBrk="0" fontAlgn="base" hangingPunct="0">
              <a:spcBef>
                <a:spcPct val="20000"/>
              </a:spcBef>
              <a:spcAft>
                <a:spcPct val="0"/>
              </a:spcAft>
              <a:buChar char="•"/>
              <a:defRPr sz="3200">
                <a:solidFill>
                  <a:schemeClr val="tx1"/>
                </a:solidFill>
                <a:latin typeface="+mn-lt"/>
                <a:ea typeface="+mn-ea"/>
                <a:cs typeface="+mn-cs"/>
              </a:defRPr>
            </a:lvl1pPr>
            <a:lvl2pPr marL="742863" indent="-285716" algn="l" rtl="0" eaLnBrk="0" fontAlgn="base" hangingPunct="0">
              <a:spcBef>
                <a:spcPct val="20000"/>
              </a:spcBef>
              <a:spcAft>
                <a:spcPct val="0"/>
              </a:spcAft>
              <a:buChar char="–"/>
              <a:defRPr sz="2800">
                <a:solidFill>
                  <a:schemeClr val="tx1"/>
                </a:solidFill>
                <a:latin typeface="+mn-lt"/>
              </a:defRPr>
            </a:lvl2pPr>
            <a:lvl3pPr marL="1142866" indent="-228574" algn="l" rtl="0" eaLnBrk="0" fontAlgn="base" hangingPunct="0">
              <a:spcBef>
                <a:spcPct val="20000"/>
              </a:spcBef>
              <a:spcAft>
                <a:spcPct val="0"/>
              </a:spcAft>
              <a:buChar char="•"/>
              <a:defRPr sz="2400">
                <a:solidFill>
                  <a:schemeClr val="tx1"/>
                </a:solidFill>
                <a:latin typeface="+mn-lt"/>
              </a:defRPr>
            </a:lvl3pPr>
            <a:lvl4pPr marL="1600013" indent="-228574" algn="l" rtl="0" eaLnBrk="0" fontAlgn="base" hangingPunct="0">
              <a:spcBef>
                <a:spcPct val="20000"/>
              </a:spcBef>
              <a:spcAft>
                <a:spcPct val="0"/>
              </a:spcAft>
              <a:buChar char="–"/>
              <a:defRPr sz="2000">
                <a:solidFill>
                  <a:schemeClr val="tx1"/>
                </a:solidFill>
                <a:latin typeface="+mn-lt"/>
              </a:defRPr>
            </a:lvl4pPr>
            <a:lvl5pPr marL="2057159" indent="-228574" algn="l" rtl="0" eaLnBrk="0" fontAlgn="base" hangingPunct="0">
              <a:spcBef>
                <a:spcPct val="20000"/>
              </a:spcBef>
              <a:spcAft>
                <a:spcPct val="0"/>
              </a:spcAft>
              <a:buChar char="»"/>
              <a:defRPr sz="2000">
                <a:solidFill>
                  <a:schemeClr val="tx1"/>
                </a:solidFill>
                <a:latin typeface="+mn-lt"/>
              </a:defRPr>
            </a:lvl5pPr>
            <a:lvl6pPr marL="2514306" indent="-228574" algn="l" rtl="0" fontAlgn="base">
              <a:spcBef>
                <a:spcPct val="20000"/>
              </a:spcBef>
              <a:spcAft>
                <a:spcPct val="0"/>
              </a:spcAft>
              <a:buChar char="»"/>
              <a:defRPr sz="2000">
                <a:solidFill>
                  <a:schemeClr val="tx1"/>
                </a:solidFill>
                <a:latin typeface="+mn-lt"/>
              </a:defRPr>
            </a:lvl6pPr>
            <a:lvl7pPr marL="2971453" indent="-228574" algn="l" rtl="0" fontAlgn="base">
              <a:spcBef>
                <a:spcPct val="20000"/>
              </a:spcBef>
              <a:spcAft>
                <a:spcPct val="0"/>
              </a:spcAft>
              <a:buChar char="»"/>
              <a:defRPr sz="2000">
                <a:solidFill>
                  <a:schemeClr val="tx1"/>
                </a:solidFill>
                <a:latin typeface="+mn-lt"/>
              </a:defRPr>
            </a:lvl7pPr>
            <a:lvl8pPr marL="3428599" indent="-228574" algn="l" rtl="0" fontAlgn="base">
              <a:spcBef>
                <a:spcPct val="20000"/>
              </a:spcBef>
              <a:spcAft>
                <a:spcPct val="0"/>
              </a:spcAft>
              <a:buChar char="»"/>
              <a:defRPr sz="2000">
                <a:solidFill>
                  <a:schemeClr val="tx1"/>
                </a:solidFill>
                <a:latin typeface="+mn-lt"/>
              </a:defRPr>
            </a:lvl8pPr>
            <a:lvl9pPr marL="3885746" indent="-228574" algn="l" rtl="0" fontAlgn="base">
              <a:spcBef>
                <a:spcPct val="20000"/>
              </a:spcBef>
              <a:spcAft>
                <a:spcPct val="0"/>
              </a:spcAft>
              <a:buChar char="»"/>
              <a:defRPr sz="2000">
                <a:solidFill>
                  <a:schemeClr val="tx1"/>
                </a:solidFill>
                <a:latin typeface="+mn-lt"/>
              </a:defRPr>
            </a:lvl9pPr>
          </a:lstStyle>
          <a:p>
            <a:pPr marL="0" indent="0" algn="just">
              <a:buFontTx/>
              <a:buNone/>
            </a:pPr>
            <a:r>
              <a:rPr lang="en-US" sz="2400" b="1" kern="0" dirty="0" smtClean="0">
                <a:latin typeface="Century Gothic" panose="020B0502020202020204" pitchFamily="34" charset="0"/>
              </a:rPr>
              <a:t>2-14. Design an asynchronous counter MOD-40 (4x10) </a:t>
            </a:r>
            <a:r>
              <a:rPr lang="en-US" sz="2400" b="1" kern="0" dirty="0" smtClean="0">
                <a:solidFill>
                  <a:srgbClr val="FF0000"/>
                </a:solidFill>
                <a:latin typeface="Century Gothic" panose="020B0502020202020204" pitchFamily="34" charset="0"/>
              </a:rPr>
              <a:t>using only 74LS293 ICs</a:t>
            </a:r>
            <a:r>
              <a:rPr lang="en-US" sz="2400" b="1" kern="0" dirty="0" smtClean="0">
                <a:solidFill>
                  <a:srgbClr val="FF0000"/>
                </a:solidFill>
                <a:latin typeface="Century Gothic" panose="020B0502020202020204" pitchFamily="34" charset="0"/>
              </a:rPr>
              <a:t>. (Do it yourself!)</a:t>
            </a:r>
            <a:endParaRPr lang="en-US" sz="2200" kern="0" dirty="0">
              <a:solidFill>
                <a:srgbClr val="FF0000"/>
              </a:solidFill>
              <a:latin typeface="Century Gothic" panose="020B0502020202020204" pitchFamily="34" charset="0"/>
            </a:endParaRPr>
          </a:p>
        </p:txBody>
      </p:sp>
      <p:pic>
        <p:nvPicPr>
          <p:cNvPr id="6" name="Picture 5"/>
          <p:cNvPicPr/>
          <p:nvPr/>
        </p:nvPicPr>
        <p:blipFill>
          <a:blip r:embed="rId2"/>
          <a:srcRect/>
          <a:stretch>
            <a:fillRect/>
          </a:stretch>
        </p:blipFill>
        <p:spPr bwMode="auto">
          <a:xfrm>
            <a:off x="757881" y="2650422"/>
            <a:ext cx="3534838" cy="1951497"/>
          </a:xfrm>
          <a:prstGeom prst="rect">
            <a:avLst/>
          </a:prstGeom>
          <a:noFill/>
          <a:ln w="9525">
            <a:noFill/>
            <a:miter lim="800000"/>
            <a:headEnd/>
            <a:tailEnd/>
          </a:ln>
        </p:spPr>
      </p:pic>
      <p:pic>
        <p:nvPicPr>
          <p:cNvPr id="7" name="Picture 6"/>
          <p:cNvPicPr/>
          <p:nvPr/>
        </p:nvPicPr>
        <p:blipFill>
          <a:blip r:embed="rId2"/>
          <a:srcRect/>
          <a:stretch>
            <a:fillRect/>
          </a:stretch>
        </p:blipFill>
        <p:spPr bwMode="auto">
          <a:xfrm>
            <a:off x="4867002" y="2650422"/>
            <a:ext cx="3247795" cy="1951497"/>
          </a:xfrm>
          <a:prstGeom prst="rect">
            <a:avLst/>
          </a:prstGeom>
          <a:noFill/>
          <a:ln w="9525">
            <a:noFill/>
            <a:miter lim="800000"/>
            <a:headEnd/>
            <a:tailEnd/>
          </a:ln>
        </p:spPr>
      </p:pic>
    </p:spTree>
    <p:extLst>
      <p:ext uri="{BB962C8B-B14F-4D97-AF65-F5344CB8AC3E}">
        <p14:creationId xmlns:p14="http://schemas.microsoft.com/office/powerpoint/2010/main" val="407938849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768" y="1279453"/>
            <a:ext cx="6237049" cy="2636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778" name="Rectangle 2"/>
          <p:cNvSpPr>
            <a:spLocks noGrp="1" noChangeArrowheads="1"/>
          </p:cNvSpPr>
          <p:nvPr>
            <p:ph type="title"/>
          </p:nvPr>
        </p:nvSpPr>
        <p:spPr/>
        <p:txBody>
          <a:bodyPr/>
          <a:lstStyle/>
          <a:p>
            <a:pPr eaLnBrk="1" hangingPunct="1"/>
            <a:r>
              <a:rPr lang="en-US" dirty="0"/>
              <a:t>Cascading </a:t>
            </a:r>
            <a:r>
              <a:rPr lang="en-US" altLang="ko-KR" dirty="0" smtClean="0">
                <a:ea typeface="Gulim" pitchFamily="34" charset="-127"/>
              </a:rPr>
              <a:t>Ripple Counter	</a:t>
            </a:r>
          </a:p>
        </p:txBody>
      </p:sp>
      <p:sp>
        <p:nvSpPr>
          <p:cNvPr id="75779" name="Rectangle 3"/>
          <p:cNvSpPr>
            <a:spLocks noGrp="1" noChangeArrowheads="1"/>
          </p:cNvSpPr>
          <p:nvPr>
            <p:ph type="body" idx="1"/>
          </p:nvPr>
        </p:nvSpPr>
        <p:spPr>
          <a:xfrm>
            <a:off x="667544" y="1160750"/>
            <a:ext cx="8229600" cy="5408328"/>
          </a:xfrm>
        </p:spPr>
        <p:txBody>
          <a:bodyPr/>
          <a:lstStyle/>
          <a:p>
            <a:pPr marL="0" indent="0" algn="just">
              <a:buNone/>
            </a:pPr>
            <a:r>
              <a:rPr lang="en-US" sz="2200" b="1" dirty="0" smtClean="0">
                <a:latin typeface="Century Gothic" panose="020B0502020202020204" pitchFamily="34" charset="0"/>
              </a:rPr>
              <a:t>2-15. Given </a:t>
            </a:r>
            <a:r>
              <a:rPr lang="en-US" sz="2200" b="1" dirty="0">
                <a:latin typeface="Century Gothic" panose="020B0502020202020204" pitchFamily="34" charset="0"/>
              </a:rPr>
              <a:t>the following counter </a:t>
            </a:r>
            <a:r>
              <a:rPr lang="en-US" sz="2200" b="1" dirty="0" smtClean="0">
                <a:latin typeface="Century Gothic" panose="020B0502020202020204" pitchFamily="34" charset="0"/>
              </a:rPr>
              <a:t>circuit</a:t>
            </a:r>
          </a:p>
          <a:p>
            <a:pPr marL="0" indent="0" algn="just">
              <a:buNone/>
            </a:pPr>
            <a:r>
              <a:rPr lang="en-US" sz="2200" b="1" dirty="0" smtClean="0">
                <a:solidFill>
                  <a:srgbClr val="FF0000"/>
                </a:solidFill>
                <a:latin typeface="Century Gothic" panose="020B0502020202020204" pitchFamily="34" charset="0"/>
              </a:rPr>
              <a:t>(Do it yourself!)</a:t>
            </a:r>
            <a:endParaRPr lang="en-US" sz="2200" b="1" dirty="0">
              <a:solidFill>
                <a:srgbClr val="FF0000"/>
              </a:solidFill>
              <a:latin typeface="Century Gothic" panose="020B0502020202020204" pitchFamily="34" charset="0"/>
            </a:endParaRPr>
          </a:p>
          <a:p>
            <a:pPr marL="457146" indent="-457146" algn="just">
              <a:buFont typeface="+mj-lt"/>
              <a:buAutoNum type="arabicPeriod" startAt="4"/>
            </a:pPr>
            <a:endParaRPr lang="en-US" sz="2200" dirty="0">
              <a:latin typeface="Century Gothic" panose="020B0502020202020204" pitchFamily="34" charset="0"/>
            </a:endParaRPr>
          </a:p>
          <a:p>
            <a:pPr marL="457146" indent="-457146" algn="just">
              <a:buFont typeface="+mj-lt"/>
              <a:buAutoNum type="arabicPeriod" startAt="4"/>
            </a:pPr>
            <a:endParaRPr lang="en-US" sz="2200" dirty="0">
              <a:latin typeface="Century Gothic" panose="020B0502020202020204" pitchFamily="34" charset="0"/>
            </a:endParaRPr>
          </a:p>
          <a:p>
            <a:pPr marL="457146" indent="-457146" algn="just">
              <a:buFont typeface="+mj-lt"/>
              <a:buAutoNum type="arabicPeriod" startAt="4"/>
            </a:pPr>
            <a:endParaRPr lang="en-US" sz="2200" dirty="0">
              <a:latin typeface="Century Gothic" panose="020B0502020202020204" pitchFamily="34" charset="0"/>
            </a:endParaRPr>
          </a:p>
          <a:p>
            <a:pPr marL="457146" indent="-457146" algn="just">
              <a:buFont typeface="+mj-lt"/>
              <a:buAutoNum type="arabicPeriod" startAt="4"/>
            </a:pPr>
            <a:endParaRPr lang="en-US" sz="2200" dirty="0">
              <a:latin typeface="Century Gothic" panose="020B0502020202020204" pitchFamily="34" charset="0"/>
            </a:endParaRPr>
          </a:p>
          <a:p>
            <a:pPr marL="457146" indent="-457146" algn="just">
              <a:buFont typeface="+mj-lt"/>
              <a:buAutoNum type="arabicPeriod" startAt="4"/>
            </a:pPr>
            <a:endParaRPr lang="en-US" sz="2200" dirty="0">
              <a:latin typeface="Century Gothic" panose="020B0502020202020204" pitchFamily="34" charset="0"/>
            </a:endParaRPr>
          </a:p>
          <a:p>
            <a:pPr marL="0" indent="0" algn="just">
              <a:buNone/>
            </a:pPr>
            <a:r>
              <a:rPr lang="en-US" sz="2000" b="1" dirty="0">
                <a:latin typeface="Century Gothic" panose="020B0502020202020204" pitchFamily="34" charset="0"/>
              </a:rPr>
              <a:t>With the frequency of the clock signal </a:t>
            </a:r>
            <a:r>
              <a:rPr lang="en-US" sz="2000" b="1" dirty="0" err="1">
                <a:latin typeface="Century Gothic" panose="020B0502020202020204" pitchFamily="34" charset="0"/>
              </a:rPr>
              <a:t>f</a:t>
            </a:r>
            <a:r>
              <a:rPr lang="en-US" sz="2000" b="1" baseline="-25000" dirty="0" err="1">
                <a:latin typeface="Century Gothic" panose="020B0502020202020204" pitchFamily="34" charset="0"/>
              </a:rPr>
              <a:t>CLK</a:t>
            </a:r>
            <a:r>
              <a:rPr lang="en-US" sz="2000" b="1" dirty="0">
                <a:latin typeface="Century Gothic" panose="020B0502020202020204" pitchFamily="34" charset="0"/>
              </a:rPr>
              <a:t> = 35 KHz </a:t>
            </a:r>
          </a:p>
          <a:p>
            <a:pPr marL="0" indent="0" algn="just">
              <a:buNone/>
            </a:pPr>
            <a:r>
              <a:rPr lang="en-US" sz="2000" dirty="0">
                <a:latin typeface="Century Gothic" panose="020B0502020202020204" pitchFamily="34" charset="0"/>
              </a:rPr>
              <a:t>(a) What is the MOD of the counter ?</a:t>
            </a:r>
          </a:p>
          <a:p>
            <a:pPr marL="0" indent="0" algn="just">
              <a:buNone/>
            </a:pPr>
            <a:r>
              <a:rPr lang="en-US" sz="2000" dirty="0">
                <a:latin typeface="Century Gothic" panose="020B0502020202020204" pitchFamily="34" charset="0"/>
              </a:rPr>
              <a:t>(b) Determine the frequency of Q3 of U1? </a:t>
            </a:r>
          </a:p>
          <a:p>
            <a:pPr marL="0" indent="0" algn="just">
              <a:buNone/>
            </a:pPr>
            <a:r>
              <a:rPr lang="en-US" sz="2000" dirty="0">
                <a:latin typeface="Century Gothic" panose="020B0502020202020204" pitchFamily="34" charset="0"/>
              </a:rPr>
              <a:t>(c) Determine the frequency of Q2 of U2? </a:t>
            </a:r>
          </a:p>
          <a:p>
            <a:pPr marL="0" indent="0" algn="just">
              <a:buNone/>
            </a:pPr>
            <a:r>
              <a:rPr lang="en-US" sz="2000" dirty="0">
                <a:latin typeface="Century Gothic" panose="020B0502020202020204" pitchFamily="34" charset="0"/>
              </a:rPr>
              <a:t>(d)  In the Q3, Q2, Q1, Q0 signals of U1 and U2, which signals are </a:t>
            </a:r>
            <a:r>
              <a:rPr lang="en-US" sz="2000" b="1" dirty="0">
                <a:solidFill>
                  <a:srgbClr val="FF0000"/>
                </a:solidFill>
                <a:latin typeface="Century Gothic" panose="020B0502020202020204" pitchFamily="34" charset="0"/>
              </a:rPr>
              <a:t>glitches</a:t>
            </a:r>
            <a:r>
              <a:rPr lang="en-US" sz="2000" dirty="0">
                <a:latin typeface="Century Gothic" panose="020B0502020202020204" pitchFamily="34" charset="0"/>
              </a:rPr>
              <a:t>?  </a:t>
            </a:r>
          </a:p>
          <a:p>
            <a:pPr marL="0" indent="0" algn="just">
              <a:buNone/>
            </a:pPr>
            <a:r>
              <a:rPr lang="en-US" sz="2000" dirty="0">
                <a:latin typeface="Century Gothic" panose="020B0502020202020204" pitchFamily="34" charset="0"/>
              </a:rPr>
              <a:t>(e)  Determine </a:t>
            </a:r>
            <a:r>
              <a:rPr lang="en-US" sz="2000" b="1" dirty="0">
                <a:solidFill>
                  <a:srgbClr val="FF0000"/>
                </a:solidFill>
                <a:latin typeface="Century Gothic" panose="020B0502020202020204" pitchFamily="34" charset="0"/>
              </a:rPr>
              <a:t>duty cycle </a:t>
            </a:r>
            <a:r>
              <a:rPr lang="en-US" sz="2000" dirty="0">
                <a:latin typeface="Century Gothic" panose="020B0502020202020204" pitchFamily="34" charset="0"/>
              </a:rPr>
              <a:t>of Q2 of U2? </a:t>
            </a:r>
          </a:p>
        </p:txBody>
      </p:sp>
      <p:sp>
        <p:nvSpPr>
          <p:cNvPr id="4" name="Slide Number Placeholder 3"/>
          <p:cNvSpPr>
            <a:spLocks noGrp="1"/>
          </p:cNvSpPr>
          <p:nvPr>
            <p:ph type="sldNum" sz="quarter" idx="11"/>
          </p:nvPr>
        </p:nvSpPr>
        <p:spPr/>
        <p:txBody>
          <a:bodyPr/>
          <a:lstStyle/>
          <a:p>
            <a:pPr>
              <a:defRPr/>
            </a:pPr>
            <a:fld id="{54EE1B0C-C77B-4AAC-98EB-49B2218ACC5C}" type="slidenum">
              <a:rPr lang="en-US" smtClean="0"/>
              <a:pPr>
                <a:defRPr/>
              </a:pPr>
              <a:t>39</a:t>
            </a:fld>
            <a:endParaRPr lang="en-US"/>
          </a:p>
        </p:txBody>
      </p:sp>
      <p:sp>
        <p:nvSpPr>
          <p:cNvPr id="75782" name="Rectangle 6"/>
          <p:cNvSpPr>
            <a:spLocks noChangeArrowheads="1"/>
          </p:cNvSpPr>
          <p:nvPr/>
        </p:nvSpPr>
        <p:spPr bwMode="auto">
          <a:xfrm>
            <a:off x="2" y="-200050"/>
            <a:ext cx="184708" cy="400099"/>
          </a:xfrm>
          <a:prstGeom prst="rect">
            <a:avLst/>
          </a:prstGeom>
          <a:noFill/>
          <a:ln w="9525">
            <a:noFill/>
            <a:miter lim="800000"/>
            <a:headEnd/>
            <a:tailEnd/>
          </a:ln>
          <a:effectLst/>
        </p:spPr>
        <p:txBody>
          <a:bodyPr vert="horz" wrap="none" lIns="91429" tIns="45715" rIns="91429" bIns="45715"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5888282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tabLst>
                <a:tab pos="6272213" algn="l"/>
                <a:tab pos="7716838" algn="l"/>
              </a:tabLst>
            </a:pPr>
            <a:r>
              <a:rPr lang="en-US" sz="4000" dirty="0"/>
              <a:t>Representation </a:t>
            </a:r>
            <a:r>
              <a:rPr lang="en-US" sz="4000" dirty="0" smtClean="0"/>
              <a:t>for Binary Number</a:t>
            </a:r>
            <a:endParaRPr lang="en-US" sz="4000" dirty="0"/>
          </a:p>
        </p:txBody>
      </p:sp>
      <p:sp>
        <p:nvSpPr>
          <p:cNvPr id="6" name="Content Placeholder 5"/>
          <p:cNvSpPr>
            <a:spLocks noGrp="1"/>
          </p:cNvSpPr>
          <p:nvPr>
            <p:ph idx="1"/>
          </p:nvPr>
        </p:nvSpPr>
        <p:spPr/>
        <p:txBody>
          <a:bodyPr/>
          <a:lstStyle/>
          <a:p>
            <a:r>
              <a:rPr lang="en-US" dirty="0" smtClean="0"/>
              <a:t>Signed Magnitude</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p:txBody>
      </p:sp>
      <p:sp>
        <p:nvSpPr>
          <p:cNvPr id="4" name="Slide Number Placeholder 3"/>
          <p:cNvSpPr>
            <a:spLocks noGrp="1"/>
          </p:cNvSpPr>
          <p:nvPr>
            <p:ph type="sldNum" sz="quarter" idx="11"/>
          </p:nvPr>
        </p:nvSpPr>
        <p:spPr/>
        <p:txBody>
          <a:bodyPr/>
          <a:lstStyle/>
          <a:p>
            <a:pPr>
              <a:defRPr/>
            </a:pPr>
            <a:fld id="{DFAAB52C-AB96-4BF6-8932-6EA4FB191E76}" type="slidenum">
              <a:rPr lang="en-US" smtClean="0"/>
              <a:pPr>
                <a:defRPr/>
              </a:pPr>
              <a:t>4</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794281"/>
            <a:ext cx="4572508" cy="226070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8782" y="4259313"/>
            <a:ext cx="4957134" cy="2266899"/>
          </a:xfrm>
          <a:prstGeom prst="rect">
            <a:avLst/>
          </a:prstGeom>
        </p:spPr>
      </p:pic>
      <p:sp>
        <p:nvSpPr>
          <p:cNvPr id="10" name="Rectangle 9"/>
          <p:cNvSpPr/>
          <p:nvPr/>
        </p:nvSpPr>
        <p:spPr>
          <a:xfrm>
            <a:off x="672688" y="4766842"/>
            <a:ext cx="2736304" cy="1077218"/>
          </a:xfrm>
          <a:prstGeom prst="rect">
            <a:avLst/>
          </a:prstGeom>
        </p:spPr>
        <p:txBody>
          <a:bodyPr wrap="square">
            <a:spAutoFit/>
          </a:bodyPr>
          <a:lstStyle/>
          <a:p>
            <a:r>
              <a:rPr lang="en-US" sz="3200" dirty="0" smtClean="0">
                <a:solidFill>
                  <a:srgbClr val="FF0000"/>
                </a:solidFill>
                <a:latin typeface="+mj-lt"/>
                <a:ea typeface="Arial" panose="020B0604020202020204" pitchFamily="34" charset="0"/>
              </a:rPr>
              <a:t>0 – Positive</a:t>
            </a:r>
          </a:p>
          <a:p>
            <a:r>
              <a:rPr lang="en-US" sz="3200" dirty="0" smtClean="0">
                <a:solidFill>
                  <a:srgbClr val="FF0000"/>
                </a:solidFill>
                <a:latin typeface="+mj-lt"/>
              </a:rPr>
              <a:t>1 – Negative </a:t>
            </a:r>
            <a:endParaRPr lang="en-US" sz="3200" dirty="0">
              <a:solidFill>
                <a:srgbClr val="FF0000"/>
              </a:solidFill>
              <a:latin typeface="+mj-lt"/>
            </a:endParaRPr>
          </a:p>
        </p:txBody>
      </p:sp>
      <p:sp>
        <p:nvSpPr>
          <p:cNvPr id="11" name="Rectangle 10"/>
          <p:cNvSpPr/>
          <p:nvPr/>
        </p:nvSpPr>
        <p:spPr>
          <a:xfrm>
            <a:off x="5051006" y="1539640"/>
            <a:ext cx="3769465" cy="2015936"/>
          </a:xfrm>
          <a:prstGeom prst="rect">
            <a:avLst/>
          </a:prstGeom>
        </p:spPr>
        <p:txBody>
          <a:bodyPr wrap="square">
            <a:spAutoFit/>
          </a:bodyPr>
          <a:lstStyle/>
          <a:p>
            <a:pPr marL="457200" indent="-457200">
              <a:spcBef>
                <a:spcPts val="0"/>
              </a:spcBef>
              <a:spcAft>
                <a:spcPts val="600"/>
              </a:spcAft>
              <a:buFont typeface="Arial" panose="020B0604020202020204" pitchFamily="34" charset="0"/>
              <a:buChar char="•"/>
            </a:pPr>
            <a:r>
              <a:rPr lang="en-US" sz="2400" b="1" dirty="0" smtClean="0">
                <a:solidFill>
                  <a:srgbClr val="FF0000"/>
                </a:solidFill>
                <a:latin typeface="+mj-lt"/>
                <a:ea typeface="Arial" panose="020B0604020202020204" pitchFamily="34" charset="0"/>
              </a:rPr>
              <a:t>Only (n-1) bit </a:t>
            </a:r>
            <a:r>
              <a:rPr lang="en-US" sz="2400" dirty="0" smtClean="0">
                <a:solidFill>
                  <a:srgbClr val="FF0000"/>
                </a:solidFill>
                <a:latin typeface="+mj-lt"/>
                <a:ea typeface="Arial" panose="020B0604020202020204" pitchFamily="34" charset="0"/>
              </a:rPr>
              <a:t>used for storing value</a:t>
            </a:r>
          </a:p>
          <a:p>
            <a:pPr marL="457200" indent="-457200">
              <a:spcBef>
                <a:spcPts val="0"/>
              </a:spcBef>
              <a:spcAft>
                <a:spcPts val="600"/>
              </a:spcAft>
              <a:buFont typeface="Arial" panose="020B0604020202020204" pitchFamily="34" charset="0"/>
              <a:buChar char="•"/>
            </a:pPr>
            <a:r>
              <a:rPr lang="en-US" sz="2400" dirty="0" smtClean="0">
                <a:solidFill>
                  <a:srgbClr val="FF0000"/>
                </a:solidFill>
                <a:latin typeface="+mj-lt"/>
                <a:ea typeface="Arial" panose="020B0604020202020204" pitchFamily="34" charset="0"/>
              </a:rPr>
              <a:t>the </a:t>
            </a:r>
            <a:r>
              <a:rPr lang="en-US" sz="2400" dirty="0">
                <a:solidFill>
                  <a:srgbClr val="FF0000"/>
                </a:solidFill>
                <a:latin typeface="+mj-lt"/>
                <a:ea typeface="Arial" panose="020B0604020202020204" pitchFamily="34" charset="0"/>
              </a:rPr>
              <a:t>left most bit is considered as </a:t>
            </a:r>
            <a:r>
              <a:rPr lang="en-US" sz="2400" b="1" dirty="0" smtClean="0">
                <a:solidFill>
                  <a:srgbClr val="FF0000"/>
                </a:solidFill>
                <a:latin typeface="+mj-lt"/>
                <a:ea typeface="Arial" panose="020B0604020202020204" pitchFamily="34" charset="0"/>
              </a:rPr>
              <a:t>SIGN BIT</a:t>
            </a:r>
            <a:endParaRPr lang="en-US" sz="2400" b="1" dirty="0">
              <a:solidFill>
                <a:srgbClr val="FF0000"/>
              </a:solidFill>
              <a:latin typeface="+mj-lt"/>
            </a:endParaRPr>
          </a:p>
        </p:txBody>
      </p:sp>
    </p:spTree>
    <p:extLst>
      <p:ext uri="{BB962C8B-B14F-4D97-AF65-F5344CB8AC3E}">
        <p14:creationId xmlns:p14="http://schemas.microsoft.com/office/powerpoint/2010/main" val="313107879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Counter</a:t>
            </a:r>
            <a:endParaRPr lang="en-US" dirty="0"/>
          </a:p>
        </p:txBody>
      </p:sp>
      <p:sp>
        <p:nvSpPr>
          <p:cNvPr id="3" name="Content Placeholder 2"/>
          <p:cNvSpPr>
            <a:spLocks noGrp="1"/>
          </p:cNvSpPr>
          <p:nvPr>
            <p:ph idx="1"/>
          </p:nvPr>
        </p:nvSpPr>
        <p:spPr>
          <a:xfrm>
            <a:off x="755650" y="1556791"/>
            <a:ext cx="7835900" cy="4672559"/>
          </a:xfrm>
        </p:spPr>
        <p:txBody>
          <a:bodyPr/>
          <a:lstStyle/>
          <a:p>
            <a:pPr algn="just">
              <a:spcBef>
                <a:spcPts val="1200"/>
              </a:spcBef>
              <a:spcAft>
                <a:spcPts val="1200"/>
              </a:spcAft>
            </a:pPr>
            <a:r>
              <a:rPr lang="en-US" altLang="en-US" sz="2800" dirty="0" smtClean="0"/>
              <a:t>All </a:t>
            </a:r>
            <a:r>
              <a:rPr lang="en-US" altLang="en-US" sz="2800" dirty="0"/>
              <a:t>flip-flops are </a:t>
            </a:r>
            <a:r>
              <a:rPr lang="en-US" altLang="en-US" sz="2800" dirty="0">
                <a:solidFill>
                  <a:srgbClr val="FF0000"/>
                </a:solidFill>
              </a:rPr>
              <a:t>simultaneously clocked </a:t>
            </a:r>
            <a:r>
              <a:rPr lang="en-US" altLang="en-US" sz="2800" dirty="0"/>
              <a:t>by an external clock.</a:t>
            </a:r>
          </a:p>
          <a:p>
            <a:pPr>
              <a:spcBef>
                <a:spcPts val="1200"/>
              </a:spcBef>
              <a:spcAft>
                <a:spcPts val="1200"/>
              </a:spcAft>
            </a:pPr>
            <a:r>
              <a:rPr lang="en-US" altLang="en-US" sz="2800" dirty="0"/>
              <a:t>Synchronous counters are </a:t>
            </a:r>
            <a:r>
              <a:rPr lang="en-US" altLang="en-US" sz="2800" dirty="0">
                <a:solidFill>
                  <a:srgbClr val="FF0000"/>
                </a:solidFill>
              </a:rPr>
              <a:t>faster </a:t>
            </a:r>
            <a:r>
              <a:rPr lang="en-US" altLang="en-US" sz="2800" dirty="0" smtClean="0">
                <a:solidFill>
                  <a:srgbClr val="FF0000"/>
                </a:solidFill>
              </a:rPr>
              <a:t>than asynchronous </a:t>
            </a:r>
            <a:r>
              <a:rPr lang="en-US" altLang="en-US" sz="2800" dirty="0">
                <a:solidFill>
                  <a:srgbClr val="FF0000"/>
                </a:solidFill>
              </a:rPr>
              <a:t>counters </a:t>
            </a:r>
            <a:r>
              <a:rPr lang="en-US" altLang="en-US" sz="2800" dirty="0"/>
              <a:t>because of the simultaneous clocking.</a:t>
            </a:r>
          </a:p>
          <a:p>
            <a:pPr algn="just">
              <a:spcBef>
                <a:spcPts val="1200"/>
              </a:spcBef>
              <a:spcAft>
                <a:spcPts val="1200"/>
              </a:spcAft>
            </a:pPr>
            <a:r>
              <a:rPr lang="en-US" altLang="en-US" sz="2800" dirty="0"/>
              <a:t>Synchronous counters are an example of a state machines design</a:t>
            </a:r>
            <a:r>
              <a:rPr lang="en-US" altLang="en-US" sz="2800" dirty="0" smtClean="0"/>
              <a:t>.</a:t>
            </a:r>
            <a:endParaRPr lang="en-US" altLang="en-US" sz="2800" dirty="0"/>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40</a:t>
            </a:fld>
            <a:endParaRPr lang="en-US"/>
          </a:p>
        </p:txBody>
      </p:sp>
    </p:spTree>
    <p:extLst>
      <p:ext uri="{BB962C8B-B14F-4D97-AF65-F5344CB8AC3E}">
        <p14:creationId xmlns:p14="http://schemas.microsoft.com/office/powerpoint/2010/main" val="215182848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 Synchronous Counter</a:t>
            </a:r>
            <a:endParaRPr lang="en-US" dirty="0"/>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41</a:t>
            </a:fld>
            <a:endParaRPr lang="en-US"/>
          </a:p>
        </p:txBody>
      </p:sp>
      <p:graphicFrame>
        <p:nvGraphicFramePr>
          <p:cNvPr id="6" name="Diagram 5"/>
          <p:cNvGraphicFramePr/>
          <p:nvPr>
            <p:extLst>
              <p:ext uri="{D42A27DB-BD31-4B8C-83A1-F6EECF244321}">
                <p14:modId xmlns:p14="http://schemas.microsoft.com/office/powerpoint/2010/main" val="1072683286"/>
              </p:ext>
            </p:extLst>
          </p:nvPr>
        </p:nvGraphicFramePr>
        <p:xfrm>
          <a:off x="575556" y="1088740"/>
          <a:ext cx="8100132" cy="5480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303653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 Synchronous Counter</a:t>
            </a:r>
            <a:endParaRPr lang="en-US" dirty="0"/>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42</a:t>
            </a:fld>
            <a:endParaRPr lang="en-US"/>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12927"/>
          <a:stretch/>
        </p:blipFill>
        <p:spPr>
          <a:xfrm>
            <a:off x="431876" y="1700808"/>
            <a:ext cx="8468108" cy="4723673"/>
          </a:xfrm>
          <a:prstGeom prst="rect">
            <a:avLst/>
          </a:prstGeom>
        </p:spPr>
      </p:pic>
      <p:sp>
        <p:nvSpPr>
          <p:cNvPr id="5" name="Rectangle 3"/>
          <p:cNvSpPr txBox="1">
            <a:spLocks noChangeArrowheads="1"/>
          </p:cNvSpPr>
          <p:nvPr/>
        </p:nvSpPr>
        <p:spPr bwMode="auto">
          <a:xfrm>
            <a:off x="1079612" y="1160748"/>
            <a:ext cx="7820372" cy="1280840"/>
          </a:xfrm>
          <a:prstGeom prst="rect">
            <a:avLst/>
          </a:prstGeom>
          <a:noFill/>
          <a:ln w="9525">
            <a:noFill/>
            <a:miter lim="800000"/>
            <a:headEnd/>
            <a:tailEnd/>
          </a:ln>
        </p:spPr>
        <p:txBody>
          <a:bodyPr vert="horz" wrap="square" lIns="91429" tIns="45715" rIns="91429" bIns="45715" numCol="1" anchor="t" anchorCtr="0" compatLnSpc="1">
            <a:prstTxWarp prst="textNoShape">
              <a:avLst/>
            </a:prstTxWarp>
          </a:bodyPr>
          <a:lstStyle>
            <a:lvl1pPr marL="342860" indent="-342860" algn="l" rtl="0" eaLnBrk="0" fontAlgn="base" hangingPunct="0">
              <a:spcBef>
                <a:spcPct val="20000"/>
              </a:spcBef>
              <a:spcAft>
                <a:spcPct val="0"/>
              </a:spcAft>
              <a:buChar char="•"/>
              <a:defRPr sz="3200">
                <a:solidFill>
                  <a:schemeClr val="tx1"/>
                </a:solidFill>
                <a:latin typeface="+mn-lt"/>
                <a:ea typeface="+mn-ea"/>
                <a:cs typeface="+mn-cs"/>
              </a:defRPr>
            </a:lvl1pPr>
            <a:lvl2pPr marL="742863" indent="-285716" algn="l" rtl="0" eaLnBrk="0" fontAlgn="base" hangingPunct="0">
              <a:spcBef>
                <a:spcPct val="20000"/>
              </a:spcBef>
              <a:spcAft>
                <a:spcPct val="0"/>
              </a:spcAft>
              <a:buChar char="–"/>
              <a:defRPr sz="2800">
                <a:solidFill>
                  <a:schemeClr val="tx1"/>
                </a:solidFill>
                <a:latin typeface="+mn-lt"/>
              </a:defRPr>
            </a:lvl2pPr>
            <a:lvl3pPr marL="1142866" indent="-228574" algn="l" rtl="0" eaLnBrk="0" fontAlgn="base" hangingPunct="0">
              <a:spcBef>
                <a:spcPct val="20000"/>
              </a:spcBef>
              <a:spcAft>
                <a:spcPct val="0"/>
              </a:spcAft>
              <a:buChar char="•"/>
              <a:defRPr sz="2400">
                <a:solidFill>
                  <a:schemeClr val="tx1"/>
                </a:solidFill>
                <a:latin typeface="+mn-lt"/>
              </a:defRPr>
            </a:lvl3pPr>
            <a:lvl4pPr marL="1600013" indent="-228574" algn="l" rtl="0" eaLnBrk="0" fontAlgn="base" hangingPunct="0">
              <a:spcBef>
                <a:spcPct val="20000"/>
              </a:spcBef>
              <a:spcAft>
                <a:spcPct val="0"/>
              </a:spcAft>
              <a:buChar char="–"/>
              <a:defRPr sz="2000">
                <a:solidFill>
                  <a:schemeClr val="tx1"/>
                </a:solidFill>
                <a:latin typeface="+mn-lt"/>
              </a:defRPr>
            </a:lvl4pPr>
            <a:lvl5pPr marL="2057159" indent="-228574" algn="l" rtl="0" eaLnBrk="0" fontAlgn="base" hangingPunct="0">
              <a:spcBef>
                <a:spcPct val="20000"/>
              </a:spcBef>
              <a:spcAft>
                <a:spcPct val="0"/>
              </a:spcAft>
              <a:buChar char="»"/>
              <a:defRPr sz="2000">
                <a:solidFill>
                  <a:schemeClr val="tx1"/>
                </a:solidFill>
                <a:latin typeface="+mn-lt"/>
              </a:defRPr>
            </a:lvl5pPr>
            <a:lvl6pPr marL="2514306" indent="-228574" algn="l" rtl="0" fontAlgn="base">
              <a:spcBef>
                <a:spcPct val="20000"/>
              </a:spcBef>
              <a:spcAft>
                <a:spcPct val="0"/>
              </a:spcAft>
              <a:buChar char="»"/>
              <a:defRPr sz="2000">
                <a:solidFill>
                  <a:schemeClr val="tx1"/>
                </a:solidFill>
                <a:latin typeface="+mn-lt"/>
              </a:defRPr>
            </a:lvl6pPr>
            <a:lvl7pPr marL="2971453" indent="-228574" algn="l" rtl="0" fontAlgn="base">
              <a:spcBef>
                <a:spcPct val="20000"/>
              </a:spcBef>
              <a:spcAft>
                <a:spcPct val="0"/>
              </a:spcAft>
              <a:buChar char="»"/>
              <a:defRPr sz="2000">
                <a:solidFill>
                  <a:schemeClr val="tx1"/>
                </a:solidFill>
                <a:latin typeface="+mn-lt"/>
              </a:defRPr>
            </a:lvl7pPr>
            <a:lvl8pPr marL="3428599" indent="-228574" algn="l" rtl="0" fontAlgn="base">
              <a:spcBef>
                <a:spcPct val="20000"/>
              </a:spcBef>
              <a:spcAft>
                <a:spcPct val="0"/>
              </a:spcAft>
              <a:buChar char="»"/>
              <a:defRPr sz="2000">
                <a:solidFill>
                  <a:schemeClr val="tx1"/>
                </a:solidFill>
                <a:latin typeface="+mn-lt"/>
              </a:defRPr>
            </a:lvl8pPr>
            <a:lvl9pPr marL="3885746" indent="-228574" algn="l" rtl="0" fontAlgn="base">
              <a:spcBef>
                <a:spcPct val="20000"/>
              </a:spcBef>
              <a:spcAft>
                <a:spcPct val="0"/>
              </a:spcAft>
              <a:buChar char="»"/>
              <a:defRPr sz="2000">
                <a:solidFill>
                  <a:schemeClr val="tx1"/>
                </a:solidFill>
                <a:latin typeface="+mn-lt"/>
              </a:defRPr>
            </a:lvl9pPr>
          </a:lstStyle>
          <a:p>
            <a:pPr marL="0" indent="0" algn="ctr">
              <a:buNone/>
            </a:pPr>
            <a:r>
              <a:rPr lang="en-US" sz="2800" b="1" kern="0" dirty="0" smtClean="0">
                <a:solidFill>
                  <a:srgbClr val="FF0000"/>
                </a:solidFill>
                <a:latin typeface="Century Gothic" panose="020B0502020202020204" pitchFamily="34" charset="0"/>
              </a:rPr>
              <a:t>Flip-Flop Transition Tables	</a:t>
            </a:r>
            <a:endParaRPr lang="en-US" sz="2800" b="1" kern="0" dirty="0">
              <a:solidFill>
                <a:srgbClr val="FF0000"/>
              </a:solidFill>
              <a:latin typeface="Century Gothic" panose="020B0502020202020204" pitchFamily="34" charset="0"/>
            </a:endParaRPr>
          </a:p>
        </p:txBody>
      </p:sp>
    </p:spTree>
    <p:extLst>
      <p:ext uri="{BB962C8B-B14F-4D97-AF65-F5344CB8AC3E}">
        <p14:creationId xmlns:p14="http://schemas.microsoft.com/office/powerpoint/2010/main" val="361181562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dirty="0"/>
              <a:t>Design a Synchronous Counter</a:t>
            </a:r>
            <a:endParaRPr lang="en-US" altLang="ko-KR" dirty="0" smtClean="0">
              <a:ea typeface="Gulim" pitchFamily="34" charset="-127"/>
            </a:endParaRPr>
          </a:p>
        </p:txBody>
      </p:sp>
      <p:sp>
        <p:nvSpPr>
          <p:cNvPr id="75779" name="Rectangle 3"/>
          <p:cNvSpPr>
            <a:spLocks noGrp="1" noChangeArrowheads="1"/>
          </p:cNvSpPr>
          <p:nvPr>
            <p:ph type="body" idx="1"/>
          </p:nvPr>
        </p:nvSpPr>
        <p:spPr>
          <a:xfrm>
            <a:off x="667544" y="1160748"/>
            <a:ext cx="8229600" cy="1481560"/>
          </a:xfrm>
        </p:spPr>
        <p:txBody>
          <a:bodyPr/>
          <a:lstStyle/>
          <a:p>
            <a:pPr marL="457146" indent="-457146" algn="just">
              <a:buFont typeface="+mj-lt"/>
              <a:buAutoNum type="arabicPeriod"/>
            </a:pPr>
            <a:r>
              <a:rPr lang="en-US" sz="2400" b="1" dirty="0">
                <a:latin typeface="Century Gothic" panose="020B0502020202020204" pitchFamily="34" charset="0"/>
              </a:rPr>
              <a:t>For the following stage diagram, design a synchronous counter using </a:t>
            </a:r>
            <a:r>
              <a:rPr lang="en-US" sz="2400" b="1" dirty="0">
                <a:solidFill>
                  <a:srgbClr val="FF0000"/>
                </a:solidFill>
                <a:latin typeface="Century Gothic" panose="020B0502020202020204" pitchFamily="34" charset="0"/>
              </a:rPr>
              <a:t>D Flip-Flops</a:t>
            </a:r>
            <a:r>
              <a:rPr lang="en-US" sz="2400" b="1" dirty="0">
                <a:latin typeface="Century Gothic" panose="020B0502020202020204" pitchFamily="34" charset="0"/>
              </a:rPr>
              <a:t> </a:t>
            </a:r>
          </a:p>
          <a:p>
            <a:pPr marL="0" indent="0" algn="r">
              <a:buNone/>
            </a:pPr>
            <a:r>
              <a:rPr lang="en-US" sz="2000" dirty="0">
                <a:latin typeface="Century Gothic" panose="020B0502020202020204" pitchFamily="34" charset="0"/>
              </a:rPr>
              <a:t>(A: LSB, D: MSB)</a:t>
            </a:r>
            <a:r>
              <a:rPr lang="en-US" sz="2400" b="1" dirty="0">
                <a:latin typeface="Century Gothic" panose="020B0502020202020204" pitchFamily="34" charset="0"/>
              </a:rPr>
              <a:t>	</a:t>
            </a:r>
          </a:p>
        </p:txBody>
      </p:sp>
      <p:sp>
        <p:nvSpPr>
          <p:cNvPr id="4" name="Slide Number Placeholder 3"/>
          <p:cNvSpPr>
            <a:spLocks noGrp="1"/>
          </p:cNvSpPr>
          <p:nvPr>
            <p:ph type="sldNum" sz="quarter" idx="11"/>
          </p:nvPr>
        </p:nvSpPr>
        <p:spPr/>
        <p:txBody>
          <a:bodyPr/>
          <a:lstStyle/>
          <a:p>
            <a:pPr>
              <a:defRPr/>
            </a:pPr>
            <a:fld id="{54EE1B0C-C77B-4AAC-98EB-49B2218ACC5C}" type="slidenum">
              <a:rPr lang="en-US" smtClean="0"/>
              <a:pPr>
                <a:defRPr/>
              </a:pPr>
              <a:t>43</a:t>
            </a:fld>
            <a:endParaRPr lang="en-US"/>
          </a:p>
        </p:txBody>
      </p:sp>
      <p:sp>
        <p:nvSpPr>
          <p:cNvPr id="75782" name="Rectangle 6"/>
          <p:cNvSpPr>
            <a:spLocks noChangeArrowheads="1"/>
          </p:cNvSpPr>
          <p:nvPr/>
        </p:nvSpPr>
        <p:spPr bwMode="auto">
          <a:xfrm>
            <a:off x="2" y="-200050"/>
            <a:ext cx="184708" cy="400099"/>
          </a:xfrm>
          <a:prstGeom prst="rect">
            <a:avLst/>
          </a:prstGeom>
          <a:noFill/>
          <a:ln w="9525">
            <a:noFill/>
            <a:miter lim="800000"/>
            <a:headEnd/>
            <a:tailEnd/>
          </a:ln>
          <a:effectLst/>
        </p:spPr>
        <p:txBody>
          <a:bodyPr vert="horz" wrap="none" lIns="91429" tIns="45715" rIns="91429" bIns="45715" numCol="1" anchor="ctr" anchorCtr="0" compatLnSpc="1">
            <a:prstTxWarp prst="textNoShape">
              <a:avLst/>
            </a:prstTxWarp>
            <a:spAutoFit/>
          </a:bodyPr>
          <a:lstStyle/>
          <a:p>
            <a:endParaRPr lang="en-US"/>
          </a:p>
        </p:txBody>
      </p:sp>
      <p:grpSp>
        <p:nvGrpSpPr>
          <p:cNvPr id="3" name="Group 2"/>
          <p:cNvGrpSpPr/>
          <p:nvPr/>
        </p:nvGrpSpPr>
        <p:grpSpPr>
          <a:xfrm>
            <a:off x="2375756" y="3104610"/>
            <a:ext cx="4967529" cy="3636761"/>
            <a:chOff x="2664811" y="2493919"/>
            <a:chExt cx="3814377" cy="3814377"/>
          </a:xfrm>
        </p:grpSpPr>
        <p:sp>
          <p:nvSpPr>
            <p:cNvPr id="5" name="Freeform 4"/>
            <p:cNvSpPr/>
            <p:nvPr/>
          </p:nvSpPr>
          <p:spPr>
            <a:xfrm>
              <a:off x="4185046" y="2493919"/>
              <a:ext cx="773906" cy="773906"/>
            </a:xfrm>
            <a:custGeom>
              <a:avLst/>
              <a:gdLst>
                <a:gd name="connsiteX0" fmla="*/ 0 w 773906"/>
                <a:gd name="connsiteY0" fmla="*/ 386953 h 773906"/>
                <a:gd name="connsiteX1" fmla="*/ 386953 w 773906"/>
                <a:gd name="connsiteY1" fmla="*/ 0 h 773906"/>
                <a:gd name="connsiteX2" fmla="*/ 773906 w 773906"/>
                <a:gd name="connsiteY2" fmla="*/ 386953 h 773906"/>
                <a:gd name="connsiteX3" fmla="*/ 386953 w 773906"/>
                <a:gd name="connsiteY3" fmla="*/ 773906 h 773906"/>
                <a:gd name="connsiteX4" fmla="*/ 0 w 773906"/>
                <a:gd name="connsiteY4" fmla="*/ 386953 h 77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6" h="773906">
                  <a:moveTo>
                    <a:pt x="0" y="386953"/>
                  </a:moveTo>
                  <a:cubicBezTo>
                    <a:pt x="0" y="173245"/>
                    <a:pt x="173245" y="0"/>
                    <a:pt x="386953" y="0"/>
                  </a:cubicBezTo>
                  <a:cubicBezTo>
                    <a:pt x="600661" y="0"/>
                    <a:pt x="773906" y="173245"/>
                    <a:pt x="773906" y="386953"/>
                  </a:cubicBezTo>
                  <a:cubicBezTo>
                    <a:pt x="773906" y="600661"/>
                    <a:pt x="600661" y="773906"/>
                    <a:pt x="386953" y="773906"/>
                  </a:cubicBezTo>
                  <a:cubicBezTo>
                    <a:pt x="173245" y="773906"/>
                    <a:pt x="0" y="600661"/>
                    <a:pt x="0" y="386953"/>
                  </a:cubicBezTo>
                  <a:close/>
                </a:path>
              </a:pathLst>
            </a:custGeom>
            <a:scene3d>
              <a:camera prst="orthographicFront"/>
              <a:lightRig rig="flat" dir="t"/>
            </a:scene3d>
            <a:sp3d prstMaterial="dkEdge">
              <a:bevelT w="8200" h="38100"/>
            </a:sp3d>
          </p:spPr>
          <p:style>
            <a:lnRef idx="0">
              <a:schemeClr val="dk2">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txBody>
            <a:bodyPr spcFirstLastPara="0" vert="horz" wrap="square" lIns="134926" tIns="134926" rIns="134926" bIns="134926" numCol="1" spcCol="1270" anchor="ctr" anchorCtr="0">
              <a:noAutofit/>
            </a:bodyPr>
            <a:lstStyle/>
            <a:p>
              <a:pPr algn="ctr" defTabSz="755562">
                <a:lnSpc>
                  <a:spcPct val="90000"/>
                </a:lnSpc>
                <a:spcAft>
                  <a:spcPct val="35000"/>
                </a:spcAft>
              </a:pPr>
              <a:r>
                <a:rPr lang="en-US" sz="1700" b="1" dirty="0"/>
                <a:t>0000</a:t>
              </a:r>
            </a:p>
          </p:txBody>
        </p:sp>
        <p:sp>
          <p:nvSpPr>
            <p:cNvPr id="6" name="Freeform 5"/>
            <p:cNvSpPr/>
            <p:nvPr/>
          </p:nvSpPr>
          <p:spPr>
            <a:xfrm rot="1350000">
              <a:off x="5000832" y="2970672"/>
              <a:ext cx="206504" cy="261193"/>
            </a:xfrm>
            <a:custGeom>
              <a:avLst/>
              <a:gdLst>
                <a:gd name="connsiteX0" fmla="*/ 0 w 206504"/>
                <a:gd name="connsiteY0" fmla="*/ 52239 h 261193"/>
                <a:gd name="connsiteX1" fmla="*/ 103252 w 206504"/>
                <a:gd name="connsiteY1" fmla="*/ 52239 h 261193"/>
                <a:gd name="connsiteX2" fmla="*/ 103252 w 206504"/>
                <a:gd name="connsiteY2" fmla="*/ 0 h 261193"/>
                <a:gd name="connsiteX3" fmla="*/ 206504 w 206504"/>
                <a:gd name="connsiteY3" fmla="*/ 130597 h 261193"/>
                <a:gd name="connsiteX4" fmla="*/ 103252 w 206504"/>
                <a:gd name="connsiteY4" fmla="*/ 261193 h 261193"/>
                <a:gd name="connsiteX5" fmla="*/ 103252 w 206504"/>
                <a:gd name="connsiteY5" fmla="*/ 208954 h 261193"/>
                <a:gd name="connsiteX6" fmla="*/ 0 w 206504"/>
                <a:gd name="connsiteY6" fmla="*/ 208954 h 261193"/>
                <a:gd name="connsiteX7" fmla="*/ 0 w 206504"/>
                <a:gd name="connsiteY7" fmla="*/ 52239 h 26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6504" h="261193">
                  <a:moveTo>
                    <a:pt x="0" y="52239"/>
                  </a:moveTo>
                  <a:lnTo>
                    <a:pt x="103252" y="52239"/>
                  </a:lnTo>
                  <a:lnTo>
                    <a:pt x="103252" y="0"/>
                  </a:lnTo>
                  <a:lnTo>
                    <a:pt x="206504" y="130597"/>
                  </a:lnTo>
                  <a:lnTo>
                    <a:pt x="103252" y="261193"/>
                  </a:lnTo>
                  <a:lnTo>
                    <a:pt x="103252" y="208954"/>
                  </a:lnTo>
                  <a:lnTo>
                    <a:pt x="0" y="208954"/>
                  </a:lnTo>
                  <a:lnTo>
                    <a:pt x="0" y="52239"/>
                  </a:lnTo>
                  <a:close/>
                </a:path>
              </a:pathLst>
            </a:custGeom>
          </p:spPr>
          <p:style>
            <a:lnRef idx="0">
              <a:schemeClr val="dk2">
                <a:tint val="60000"/>
                <a:hueOff val="0"/>
                <a:satOff val="0"/>
                <a:lumOff val="0"/>
                <a:alphaOff val="0"/>
              </a:schemeClr>
            </a:lnRef>
            <a:fillRef idx="2">
              <a:schemeClr val="dk2">
                <a:tint val="60000"/>
                <a:hueOff val="0"/>
                <a:satOff val="0"/>
                <a:lumOff val="0"/>
                <a:alphaOff val="0"/>
              </a:schemeClr>
            </a:fillRef>
            <a:effectRef idx="1">
              <a:schemeClr val="dk2">
                <a:tint val="60000"/>
                <a:hueOff val="0"/>
                <a:satOff val="0"/>
                <a:lumOff val="0"/>
                <a:alphaOff val="0"/>
              </a:schemeClr>
            </a:effectRef>
            <a:fontRef idx="minor">
              <a:schemeClr val="dk2">
                <a:hueOff val="0"/>
                <a:satOff val="0"/>
                <a:lumOff val="0"/>
                <a:alphaOff val="0"/>
              </a:schemeClr>
            </a:fontRef>
          </p:style>
          <p:txBody>
            <a:bodyPr spcFirstLastPara="0" vert="horz" wrap="square" lIns="0" tIns="52238" rIns="61950" bIns="52239" numCol="1" spcCol="1270" anchor="ctr" anchorCtr="0">
              <a:noAutofit/>
            </a:bodyPr>
            <a:lstStyle/>
            <a:p>
              <a:pPr algn="ctr" defTabSz="488893">
                <a:lnSpc>
                  <a:spcPct val="90000"/>
                </a:lnSpc>
                <a:spcAft>
                  <a:spcPct val="35000"/>
                </a:spcAft>
              </a:pPr>
              <a:endParaRPr lang="en-US" sz="1100" b="1"/>
            </a:p>
          </p:txBody>
        </p:sp>
        <p:sp>
          <p:nvSpPr>
            <p:cNvPr id="7" name="Freeform 6"/>
            <p:cNvSpPr/>
            <p:nvPr/>
          </p:nvSpPr>
          <p:spPr>
            <a:xfrm>
              <a:off x="5260015" y="2939186"/>
              <a:ext cx="773906" cy="773906"/>
            </a:xfrm>
            <a:custGeom>
              <a:avLst/>
              <a:gdLst>
                <a:gd name="connsiteX0" fmla="*/ 0 w 773906"/>
                <a:gd name="connsiteY0" fmla="*/ 386953 h 773906"/>
                <a:gd name="connsiteX1" fmla="*/ 386953 w 773906"/>
                <a:gd name="connsiteY1" fmla="*/ 0 h 773906"/>
                <a:gd name="connsiteX2" fmla="*/ 773906 w 773906"/>
                <a:gd name="connsiteY2" fmla="*/ 386953 h 773906"/>
                <a:gd name="connsiteX3" fmla="*/ 386953 w 773906"/>
                <a:gd name="connsiteY3" fmla="*/ 773906 h 773906"/>
                <a:gd name="connsiteX4" fmla="*/ 0 w 773906"/>
                <a:gd name="connsiteY4" fmla="*/ 386953 h 77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6" h="773906">
                  <a:moveTo>
                    <a:pt x="0" y="386953"/>
                  </a:moveTo>
                  <a:cubicBezTo>
                    <a:pt x="0" y="173245"/>
                    <a:pt x="173245" y="0"/>
                    <a:pt x="386953" y="0"/>
                  </a:cubicBezTo>
                  <a:cubicBezTo>
                    <a:pt x="600661" y="0"/>
                    <a:pt x="773906" y="173245"/>
                    <a:pt x="773906" y="386953"/>
                  </a:cubicBezTo>
                  <a:cubicBezTo>
                    <a:pt x="773906" y="600661"/>
                    <a:pt x="600661" y="773906"/>
                    <a:pt x="386953" y="773906"/>
                  </a:cubicBezTo>
                  <a:cubicBezTo>
                    <a:pt x="173245" y="773906"/>
                    <a:pt x="0" y="600661"/>
                    <a:pt x="0" y="386953"/>
                  </a:cubicBezTo>
                  <a:close/>
                </a:path>
              </a:pathLst>
            </a:custGeom>
            <a:scene3d>
              <a:camera prst="orthographicFront"/>
              <a:lightRig rig="flat" dir="t"/>
            </a:scene3d>
            <a:sp3d prstMaterial="dkEdge">
              <a:bevelT w="8200" h="38100"/>
            </a:sp3d>
          </p:spPr>
          <p:style>
            <a:lnRef idx="0">
              <a:schemeClr val="dk2">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txBody>
            <a:bodyPr spcFirstLastPara="0" vert="horz" wrap="square" lIns="134926" tIns="134926" rIns="134926" bIns="134926" numCol="1" spcCol="1270" anchor="ctr" anchorCtr="0">
              <a:noAutofit/>
            </a:bodyPr>
            <a:lstStyle/>
            <a:p>
              <a:pPr algn="ctr" defTabSz="755562">
                <a:lnSpc>
                  <a:spcPct val="90000"/>
                </a:lnSpc>
                <a:spcAft>
                  <a:spcPct val="35000"/>
                </a:spcAft>
              </a:pPr>
              <a:r>
                <a:rPr lang="en-US" sz="1700" b="1" dirty="0"/>
                <a:t>0001</a:t>
              </a:r>
            </a:p>
          </p:txBody>
        </p:sp>
        <p:sp>
          <p:nvSpPr>
            <p:cNvPr id="8" name="Freeform 7"/>
            <p:cNvSpPr/>
            <p:nvPr/>
          </p:nvSpPr>
          <p:spPr>
            <a:xfrm rot="4050000">
              <a:off x="5764113" y="3727627"/>
              <a:ext cx="206504" cy="261193"/>
            </a:xfrm>
            <a:custGeom>
              <a:avLst/>
              <a:gdLst>
                <a:gd name="connsiteX0" fmla="*/ 0 w 206504"/>
                <a:gd name="connsiteY0" fmla="*/ 52239 h 261193"/>
                <a:gd name="connsiteX1" fmla="*/ 103252 w 206504"/>
                <a:gd name="connsiteY1" fmla="*/ 52239 h 261193"/>
                <a:gd name="connsiteX2" fmla="*/ 103252 w 206504"/>
                <a:gd name="connsiteY2" fmla="*/ 0 h 261193"/>
                <a:gd name="connsiteX3" fmla="*/ 206504 w 206504"/>
                <a:gd name="connsiteY3" fmla="*/ 130597 h 261193"/>
                <a:gd name="connsiteX4" fmla="*/ 103252 w 206504"/>
                <a:gd name="connsiteY4" fmla="*/ 261193 h 261193"/>
                <a:gd name="connsiteX5" fmla="*/ 103252 w 206504"/>
                <a:gd name="connsiteY5" fmla="*/ 208954 h 261193"/>
                <a:gd name="connsiteX6" fmla="*/ 0 w 206504"/>
                <a:gd name="connsiteY6" fmla="*/ 208954 h 261193"/>
                <a:gd name="connsiteX7" fmla="*/ 0 w 206504"/>
                <a:gd name="connsiteY7" fmla="*/ 52239 h 26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6504" h="261193">
                  <a:moveTo>
                    <a:pt x="0" y="52239"/>
                  </a:moveTo>
                  <a:lnTo>
                    <a:pt x="103252" y="52239"/>
                  </a:lnTo>
                  <a:lnTo>
                    <a:pt x="103252" y="0"/>
                  </a:lnTo>
                  <a:lnTo>
                    <a:pt x="206504" y="130597"/>
                  </a:lnTo>
                  <a:lnTo>
                    <a:pt x="103252" y="261193"/>
                  </a:lnTo>
                  <a:lnTo>
                    <a:pt x="103252" y="208954"/>
                  </a:lnTo>
                  <a:lnTo>
                    <a:pt x="0" y="208954"/>
                  </a:lnTo>
                  <a:lnTo>
                    <a:pt x="0" y="52239"/>
                  </a:lnTo>
                  <a:close/>
                </a:path>
              </a:pathLst>
            </a:custGeom>
          </p:spPr>
          <p:style>
            <a:lnRef idx="0">
              <a:schemeClr val="dk2">
                <a:tint val="60000"/>
                <a:hueOff val="0"/>
                <a:satOff val="0"/>
                <a:lumOff val="0"/>
                <a:alphaOff val="0"/>
              </a:schemeClr>
            </a:lnRef>
            <a:fillRef idx="2">
              <a:schemeClr val="dk2">
                <a:tint val="60000"/>
                <a:hueOff val="0"/>
                <a:satOff val="0"/>
                <a:lumOff val="0"/>
                <a:alphaOff val="0"/>
              </a:schemeClr>
            </a:fillRef>
            <a:effectRef idx="1">
              <a:schemeClr val="dk2">
                <a:tint val="60000"/>
                <a:hueOff val="0"/>
                <a:satOff val="0"/>
                <a:lumOff val="0"/>
                <a:alphaOff val="0"/>
              </a:schemeClr>
            </a:effectRef>
            <a:fontRef idx="minor">
              <a:schemeClr val="dk2">
                <a:hueOff val="0"/>
                <a:satOff val="0"/>
                <a:lumOff val="0"/>
                <a:alphaOff val="0"/>
              </a:schemeClr>
            </a:fontRef>
          </p:style>
          <p:txBody>
            <a:bodyPr spcFirstLastPara="0" vert="horz" wrap="square" lIns="0" tIns="52238" rIns="61950" bIns="52239" numCol="1" spcCol="1270" anchor="ctr" anchorCtr="0">
              <a:noAutofit/>
            </a:bodyPr>
            <a:lstStyle/>
            <a:p>
              <a:pPr algn="ctr" defTabSz="488893">
                <a:lnSpc>
                  <a:spcPct val="90000"/>
                </a:lnSpc>
                <a:spcAft>
                  <a:spcPct val="35000"/>
                </a:spcAft>
              </a:pPr>
              <a:endParaRPr lang="en-US" sz="1100" b="1"/>
            </a:p>
          </p:txBody>
        </p:sp>
        <p:sp>
          <p:nvSpPr>
            <p:cNvPr id="9" name="Freeform 8"/>
            <p:cNvSpPr/>
            <p:nvPr/>
          </p:nvSpPr>
          <p:spPr>
            <a:xfrm>
              <a:off x="5705282" y="4014154"/>
              <a:ext cx="773906" cy="773906"/>
            </a:xfrm>
            <a:custGeom>
              <a:avLst/>
              <a:gdLst>
                <a:gd name="connsiteX0" fmla="*/ 0 w 773906"/>
                <a:gd name="connsiteY0" fmla="*/ 386953 h 773906"/>
                <a:gd name="connsiteX1" fmla="*/ 386953 w 773906"/>
                <a:gd name="connsiteY1" fmla="*/ 0 h 773906"/>
                <a:gd name="connsiteX2" fmla="*/ 773906 w 773906"/>
                <a:gd name="connsiteY2" fmla="*/ 386953 h 773906"/>
                <a:gd name="connsiteX3" fmla="*/ 386953 w 773906"/>
                <a:gd name="connsiteY3" fmla="*/ 773906 h 773906"/>
                <a:gd name="connsiteX4" fmla="*/ 0 w 773906"/>
                <a:gd name="connsiteY4" fmla="*/ 386953 h 77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6" h="773906">
                  <a:moveTo>
                    <a:pt x="0" y="386953"/>
                  </a:moveTo>
                  <a:cubicBezTo>
                    <a:pt x="0" y="173245"/>
                    <a:pt x="173245" y="0"/>
                    <a:pt x="386953" y="0"/>
                  </a:cubicBezTo>
                  <a:cubicBezTo>
                    <a:pt x="600661" y="0"/>
                    <a:pt x="773906" y="173245"/>
                    <a:pt x="773906" y="386953"/>
                  </a:cubicBezTo>
                  <a:cubicBezTo>
                    <a:pt x="773906" y="600661"/>
                    <a:pt x="600661" y="773906"/>
                    <a:pt x="386953" y="773906"/>
                  </a:cubicBezTo>
                  <a:cubicBezTo>
                    <a:pt x="173245" y="773906"/>
                    <a:pt x="0" y="600661"/>
                    <a:pt x="0" y="386953"/>
                  </a:cubicBezTo>
                  <a:close/>
                </a:path>
              </a:pathLst>
            </a:custGeom>
            <a:scene3d>
              <a:camera prst="orthographicFront"/>
              <a:lightRig rig="flat" dir="t"/>
            </a:scene3d>
            <a:sp3d prstMaterial="dkEdge">
              <a:bevelT w="8200" h="38100"/>
            </a:sp3d>
          </p:spPr>
          <p:style>
            <a:lnRef idx="0">
              <a:schemeClr val="dk2">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txBody>
            <a:bodyPr spcFirstLastPara="0" vert="horz" wrap="square" lIns="134926" tIns="134926" rIns="134926" bIns="134926" numCol="1" spcCol="1270" anchor="ctr" anchorCtr="0">
              <a:noAutofit/>
            </a:bodyPr>
            <a:lstStyle/>
            <a:p>
              <a:pPr algn="ctr" defTabSz="755562">
                <a:lnSpc>
                  <a:spcPct val="90000"/>
                </a:lnSpc>
                <a:spcAft>
                  <a:spcPct val="35000"/>
                </a:spcAft>
              </a:pPr>
              <a:r>
                <a:rPr lang="en-US" sz="1700" b="1" dirty="0"/>
                <a:t>0110</a:t>
              </a:r>
            </a:p>
          </p:txBody>
        </p:sp>
        <p:sp>
          <p:nvSpPr>
            <p:cNvPr id="10" name="Freeform 9"/>
            <p:cNvSpPr/>
            <p:nvPr/>
          </p:nvSpPr>
          <p:spPr>
            <a:xfrm rot="17550000">
              <a:off x="5768586" y="4802595"/>
              <a:ext cx="206504" cy="261194"/>
            </a:xfrm>
            <a:custGeom>
              <a:avLst/>
              <a:gdLst>
                <a:gd name="connsiteX0" fmla="*/ 0 w 206504"/>
                <a:gd name="connsiteY0" fmla="*/ 52239 h 261193"/>
                <a:gd name="connsiteX1" fmla="*/ 103252 w 206504"/>
                <a:gd name="connsiteY1" fmla="*/ 52239 h 261193"/>
                <a:gd name="connsiteX2" fmla="*/ 103252 w 206504"/>
                <a:gd name="connsiteY2" fmla="*/ 0 h 261193"/>
                <a:gd name="connsiteX3" fmla="*/ 206504 w 206504"/>
                <a:gd name="connsiteY3" fmla="*/ 130597 h 261193"/>
                <a:gd name="connsiteX4" fmla="*/ 103252 w 206504"/>
                <a:gd name="connsiteY4" fmla="*/ 261193 h 261193"/>
                <a:gd name="connsiteX5" fmla="*/ 103252 w 206504"/>
                <a:gd name="connsiteY5" fmla="*/ 208954 h 261193"/>
                <a:gd name="connsiteX6" fmla="*/ 0 w 206504"/>
                <a:gd name="connsiteY6" fmla="*/ 208954 h 261193"/>
                <a:gd name="connsiteX7" fmla="*/ 0 w 206504"/>
                <a:gd name="connsiteY7" fmla="*/ 52239 h 26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6504" h="261193">
                  <a:moveTo>
                    <a:pt x="206504" y="208954"/>
                  </a:moveTo>
                  <a:lnTo>
                    <a:pt x="103252" y="208954"/>
                  </a:lnTo>
                  <a:lnTo>
                    <a:pt x="103252" y="261193"/>
                  </a:lnTo>
                  <a:lnTo>
                    <a:pt x="0" y="130596"/>
                  </a:lnTo>
                  <a:lnTo>
                    <a:pt x="103252" y="0"/>
                  </a:lnTo>
                  <a:lnTo>
                    <a:pt x="103252" y="52239"/>
                  </a:lnTo>
                  <a:lnTo>
                    <a:pt x="206504" y="52239"/>
                  </a:lnTo>
                  <a:lnTo>
                    <a:pt x="206504" y="208954"/>
                  </a:lnTo>
                  <a:close/>
                </a:path>
              </a:pathLst>
            </a:custGeom>
          </p:spPr>
          <p:style>
            <a:lnRef idx="0">
              <a:schemeClr val="dk2">
                <a:tint val="60000"/>
                <a:hueOff val="0"/>
                <a:satOff val="0"/>
                <a:lumOff val="0"/>
                <a:alphaOff val="0"/>
              </a:schemeClr>
            </a:lnRef>
            <a:fillRef idx="2">
              <a:schemeClr val="dk2">
                <a:tint val="60000"/>
                <a:hueOff val="0"/>
                <a:satOff val="0"/>
                <a:lumOff val="0"/>
                <a:alphaOff val="0"/>
              </a:schemeClr>
            </a:fillRef>
            <a:effectRef idx="1">
              <a:schemeClr val="dk2">
                <a:tint val="60000"/>
                <a:hueOff val="0"/>
                <a:satOff val="0"/>
                <a:lumOff val="0"/>
                <a:alphaOff val="0"/>
              </a:schemeClr>
            </a:effectRef>
            <a:fontRef idx="minor">
              <a:schemeClr val="dk2">
                <a:hueOff val="0"/>
                <a:satOff val="0"/>
                <a:lumOff val="0"/>
                <a:alphaOff val="0"/>
              </a:schemeClr>
            </a:fontRef>
          </p:style>
          <p:txBody>
            <a:bodyPr spcFirstLastPara="0" vert="horz" wrap="square" lIns="61950" tIns="52239" rIns="0" bIns="52239" numCol="1" spcCol="1270" anchor="ctr" anchorCtr="0">
              <a:noAutofit/>
            </a:bodyPr>
            <a:lstStyle/>
            <a:p>
              <a:pPr algn="ctr" defTabSz="488893">
                <a:lnSpc>
                  <a:spcPct val="90000"/>
                </a:lnSpc>
                <a:spcAft>
                  <a:spcPct val="35000"/>
                </a:spcAft>
              </a:pPr>
              <a:endParaRPr lang="en-US" sz="1100" b="1"/>
            </a:p>
          </p:txBody>
        </p:sp>
        <p:sp>
          <p:nvSpPr>
            <p:cNvPr id="11" name="Freeform 10"/>
            <p:cNvSpPr/>
            <p:nvPr/>
          </p:nvSpPr>
          <p:spPr>
            <a:xfrm>
              <a:off x="5260015" y="5089123"/>
              <a:ext cx="773906" cy="773906"/>
            </a:xfrm>
            <a:custGeom>
              <a:avLst/>
              <a:gdLst>
                <a:gd name="connsiteX0" fmla="*/ 0 w 773906"/>
                <a:gd name="connsiteY0" fmla="*/ 386953 h 773906"/>
                <a:gd name="connsiteX1" fmla="*/ 386953 w 773906"/>
                <a:gd name="connsiteY1" fmla="*/ 0 h 773906"/>
                <a:gd name="connsiteX2" fmla="*/ 773906 w 773906"/>
                <a:gd name="connsiteY2" fmla="*/ 386953 h 773906"/>
                <a:gd name="connsiteX3" fmla="*/ 386953 w 773906"/>
                <a:gd name="connsiteY3" fmla="*/ 773906 h 773906"/>
                <a:gd name="connsiteX4" fmla="*/ 0 w 773906"/>
                <a:gd name="connsiteY4" fmla="*/ 386953 h 77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6" h="773906">
                  <a:moveTo>
                    <a:pt x="0" y="386953"/>
                  </a:moveTo>
                  <a:cubicBezTo>
                    <a:pt x="0" y="173245"/>
                    <a:pt x="173245" y="0"/>
                    <a:pt x="386953" y="0"/>
                  </a:cubicBezTo>
                  <a:cubicBezTo>
                    <a:pt x="600661" y="0"/>
                    <a:pt x="773906" y="173245"/>
                    <a:pt x="773906" y="386953"/>
                  </a:cubicBezTo>
                  <a:cubicBezTo>
                    <a:pt x="773906" y="600661"/>
                    <a:pt x="600661" y="773906"/>
                    <a:pt x="386953" y="773906"/>
                  </a:cubicBezTo>
                  <a:cubicBezTo>
                    <a:pt x="173245" y="773906"/>
                    <a:pt x="0" y="600661"/>
                    <a:pt x="0" y="386953"/>
                  </a:cubicBezTo>
                  <a:close/>
                </a:path>
              </a:pathLst>
            </a:custGeom>
            <a:scene3d>
              <a:camera prst="orthographicFront"/>
              <a:lightRig rig="flat" dir="t"/>
            </a:scene3d>
            <a:sp3d prstMaterial="dkEdge">
              <a:bevelT w="8200" h="38100"/>
            </a:sp3d>
          </p:spPr>
          <p:style>
            <a:lnRef idx="0">
              <a:schemeClr val="dk2">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txBody>
            <a:bodyPr spcFirstLastPara="0" vert="horz" wrap="square" lIns="134926" tIns="134926" rIns="134926" bIns="134926" numCol="1" spcCol="1270" anchor="ctr" anchorCtr="0">
              <a:noAutofit/>
            </a:bodyPr>
            <a:lstStyle/>
            <a:p>
              <a:pPr algn="ctr" defTabSz="755562">
                <a:lnSpc>
                  <a:spcPct val="90000"/>
                </a:lnSpc>
                <a:spcAft>
                  <a:spcPct val="35000"/>
                </a:spcAft>
              </a:pPr>
              <a:r>
                <a:rPr lang="en-US" sz="1700" b="1" dirty="0"/>
                <a:t>0111</a:t>
              </a:r>
            </a:p>
          </p:txBody>
        </p:sp>
        <p:sp>
          <p:nvSpPr>
            <p:cNvPr id="12" name="Freeform 11"/>
            <p:cNvSpPr/>
            <p:nvPr/>
          </p:nvSpPr>
          <p:spPr>
            <a:xfrm rot="20250000">
              <a:off x="5011631" y="5565875"/>
              <a:ext cx="206505" cy="261194"/>
            </a:xfrm>
            <a:custGeom>
              <a:avLst/>
              <a:gdLst>
                <a:gd name="connsiteX0" fmla="*/ 0 w 206504"/>
                <a:gd name="connsiteY0" fmla="*/ 52239 h 261193"/>
                <a:gd name="connsiteX1" fmla="*/ 103252 w 206504"/>
                <a:gd name="connsiteY1" fmla="*/ 52239 h 261193"/>
                <a:gd name="connsiteX2" fmla="*/ 103252 w 206504"/>
                <a:gd name="connsiteY2" fmla="*/ 0 h 261193"/>
                <a:gd name="connsiteX3" fmla="*/ 206504 w 206504"/>
                <a:gd name="connsiteY3" fmla="*/ 130597 h 261193"/>
                <a:gd name="connsiteX4" fmla="*/ 103252 w 206504"/>
                <a:gd name="connsiteY4" fmla="*/ 261193 h 261193"/>
                <a:gd name="connsiteX5" fmla="*/ 103252 w 206504"/>
                <a:gd name="connsiteY5" fmla="*/ 208954 h 261193"/>
                <a:gd name="connsiteX6" fmla="*/ 0 w 206504"/>
                <a:gd name="connsiteY6" fmla="*/ 208954 h 261193"/>
                <a:gd name="connsiteX7" fmla="*/ 0 w 206504"/>
                <a:gd name="connsiteY7" fmla="*/ 52239 h 26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6504" h="261193">
                  <a:moveTo>
                    <a:pt x="206504" y="208954"/>
                  </a:moveTo>
                  <a:lnTo>
                    <a:pt x="103252" y="208954"/>
                  </a:lnTo>
                  <a:lnTo>
                    <a:pt x="103252" y="261193"/>
                  </a:lnTo>
                  <a:lnTo>
                    <a:pt x="0" y="130596"/>
                  </a:lnTo>
                  <a:lnTo>
                    <a:pt x="103252" y="0"/>
                  </a:lnTo>
                  <a:lnTo>
                    <a:pt x="103252" y="52239"/>
                  </a:lnTo>
                  <a:lnTo>
                    <a:pt x="206504" y="52239"/>
                  </a:lnTo>
                  <a:lnTo>
                    <a:pt x="206504" y="208954"/>
                  </a:lnTo>
                  <a:close/>
                </a:path>
              </a:pathLst>
            </a:custGeom>
          </p:spPr>
          <p:style>
            <a:lnRef idx="0">
              <a:schemeClr val="dk2">
                <a:tint val="60000"/>
                <a:hueOff val="0"/>
                <a:satOff val="0"/>
                <a:lumOff val="0"/>
                <a:alphaOff val="0"/>
              </a:schemeClr>
            </a:lnRef>
            <a:fillRef idx="2">
              <a:schemeClr val="dk2">
                <a:tint val="60000"/>
                <a:hueOff val="0"/>
                <a:satOff val="0"/>
                <a:lumOff val="0"/>
                <a:alphaOff val="0"/>
              </a:schemeClr>
            </a:fillRef>
            <a:effectRef idx="1">
              <a:schemeClr val="dk2">
                <a:tint val="60000"/>
                <a:hueOff val="0"/>
                <a:satOff val="0"/>
                <a:lumOff val="0"/>
                <a:alphaOff val="0"/>
              </a:schemeClr>
            </a:effectRef>
            <a:fontRef idx="minor">
              <a:schemeClr val="dk2">
                <a:hueOff val="0"/>
                <a:satOff val="0"/>
                <a:lumOff val="0"/>
                <a:alphaOff val="0"/>
              </a:schemeClr>
            </a:fontRef>
          </p:style>
          <p:txBody>
            <a:bodyPr spcFirstLastPara="0" vert="horz" wrap="square" lIns="61950" tIns="52239" rIns="1" bIns="52239" numCol="1" spcCol="1270" anchor="ctr" anchorCtr="0">
              <a:noAutofit/>
            </a:bodyPr>
            <a:lstStyle/>
            <a:p>
              <a:pPr algn="ctr" defTabSz="488893">
                <a:lnSpc>
                  <a:spcPct val="90000"/>
                </a:lnSpc>
                <a:spcAft>
                  <a:spcPct val="35000"/>
                </a:spcAft>
              </a:pPr>
              <a:endParaRPr lang="en-US" sz="1100" b="1"/>
            </a:p>
          </p:txBody>
        </p:sp>
        <p:sp>
          <p:nvSpPr>
            <p:cNvPr id="13" name="Freeform 12"/>
            <p:cNvSpPr/>
            <p:nvPr/>
          </p:nvSpPr>
          <p:spPr>
            <a:xfrm>
              <a:off x="4185046" y="5534390"/>
              <a:ext cx="773906" cy="773906"/>
            </a:xfrm>
            <a:custGeom>
              <a:avLst/>
              <a:gdLst>
                <a:gd name="connsiteX0" fmla="*/ 0 w 773906"/>
                <a:gd name="connsiteY0" fmla="*/ 386953 h 773906"/>
                <a:gd name="connsiteX1" fmla="*/ 386953 w 773906"/>
                <a:gd name="connsiteY1" fmla="*/ 0 h 773906"/>
                <a:gd name="connsiteX2" fmla="*/ 773906 w 773906"/>
                <a:gd name="connsiteY2" fmla="*/ 386953 h 773906"/>
                <a:gd name="connsiteX3" fmla="*/ 386953 w 773906"/>
                <a:gd name="connsiteY3" fmla="*/ 773906 h 773906"/>
                <a:gd name="connsiteX4" fmla="*/ 0 w 773906"/>
                <a:gd name="connsiteY4" fmla="*/ 386953 h 77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6" h="773906">
                  <a:moveTo>
                    <a:pt x="0" y="386953"/>
                  </a:moveTo>
                  <a:cubicBezTo>
                    <a:pt x="0" y="173245"/>
                    <a:pt x="173245" y="0"/>
                    <a:pt x="386953" y="0"/>
                  </a:cubicBezTo>
                  <a:cubicBezTo>
                    <a:pt x="600661" y="0"/>
                    <a:pt x="773906" y="173245"/>
                    <a:pt x="773906" y="386953"/>
                  </a:cubicBezTo>
                  <a:cubicBezTo>
                    <a:pt x="773906" y="600661"/>
                    <a:pt x="600661" y="773906"/>
                    <a:pt x="386953" y="773906"/>
                  </a:cubicBezTo>
                  <a:cubicBezTo>
                    <a:pt x="173245" y="773906"/>
                    <a:pt x="0" y="600661"/>
                    <a:pt x="0" y="386953"/>
                  </a:cubicBezTo>
                  <a:close/>
                </a:path>
              </a:pathLst>
            </a:custGeom>
            <a:scene3d>
              <a:camera prst="orthographicFront"/>
              <a:lightRig rig="flat" dir="t"/>
            </a:scene3d>
            <a:sp3d prstMaterial="dkEdge">
              <a:bevelT w="8200" h="38100"/>
            </a:sp3d>
          </p:spPr>
          <p:style>
            <a:lnRef idx="0">
              <a:schemeClr val="dk2">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txBody>
            <a:bodyPr spcFirstLastPara="0" vert="horz" wrap="square" lIns="134926" tIns="134926" rIns="134926" bIns="134926" numCol="1" spcCol="1270" anchor="ctr" anchorCtr="0">
              <a:noAutofit/>
            </a:bodyPr>
            <a:lstStyle/>
            <a:p>
              <a:pPr algn="ctr" defTabSz="755562">
                <a:lnSpc>
                  <a:spcPct val="90000"/>
                </a:lnSpc>
                <a:spcAft>
                  <a:spcPct val="35000"/>
                </a:spcAft>
              </a:pPr>
              <a:r>
                <a:rPr lang="en-US" sz="1700" b="1" dirty="0"/>
                <a:t>1000</a:t>
              </a:r>
            </a:p>
          </p:txBody>
        </p:sp>
        <p:sp>
          <p:nvSpPr>
            <p:cNvPr id="14" name="Freeform 13"/>
            <p:cNvSpPr/>
            <p:nvPr/>
          </p:nvSpPr>
          <p:spPr>
            <a:xfrm rot="22950000">
              <a:off x="3936662" y="5570348"/>
              <a:ext cx="206505" cy="261194"/>
            </a:xfrm>
            <a:custGeom>
              <a:avLst/>
              <a:gdLst>
                <a:gd name="connsiteX0" fmla="*/ 0 w 206504"/>
                <a:gd name="connsiteY0" fmla="*/ 52239 h 261193"/>
                <a:gd name="connsiteX1" fmla="*/ 103252 w 206504"/>
                <a:gd name="connsiteY1" fmla="*/ 52239 h 261193"/>
                <a:gd name="connsiteX2" fmla="*/ 103252 w 206504"/>
                <a:gd name="connsiteY2" fmla="*/ 0 h 261193"/>
                <a:gd name="connsiteX3" fmla="*/ 206504 w 206504"/>
                <a:gd name="connsiteY3" fmla="*/ 130597 h 261193"/>
                <a:gd name="connsiteX4" fmla="*/ 103252 w 206504"/>
                <a:gd name="connsiteY4" fmla="*/ 261193 h 261193"/>
                <a:gd name="connsiteX5" fmla="*/ 103252 w 206504"/>
                <a:gd name="connsiteY5" fmla="*/ 208954 h 261193"/>
                <a:gd name="connsiteX6" fmla="*/ 0 w 206504"/>
                <a:gd name="connsiteY6" fmla="*/ 208954 h 261193"/>
                <a:gd name="connsiteX7" fmla="*/ 0 w 206504"/>
                <a:gd name="connsiteY7" fmla="*/ 52239 h 26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6504" h="261193">
                  <a:moveTo>
                    <a:pt x="206504" y="208954"/>
                  </a:moveTo>
                  <a:lnTo>
                    <a:pt x="103252" y="208954"/>
                  </a:lnTo>
                  <a:lnTo>
                    <a:pt x="103252" y="261193"/>
                  </a:lnTo>
                  <a:lnTo>
                    <a:pt x="0" y="130596"/>
                  </a:lnTo>
                  <a:lnTo>
                    <a:pt x="103252" y="0"/>
                  </a:lnTo>
                  <a:lnTo>
                    <a:pt x="103252" y="52239"/>
                  </a:lnTo>
                  <a:lnTo>
                    <a:pt x="206504" y="52239"/>
                  </a:lnTo>
                  <a:lnTo>
                    <a:pt x="206504" y="208954"/>
                  </a:lnTo>
                  <a:close/>
                </a:path>
              </a:pathLst>
            </a:custGeom>
          </p:spPr>
          <p:style>
            <a:lnRef idx="0">
              <a:schemeClr val="dk2">
                <a:tint val="60000"/>
                <a:hueOff val="0"/>
                <a:satOff val="0"/>
                <a:lumOff val="0"/>
                <a:alphaOff val="0"/>
              </a:schemeClr>
            </a:lnRef>
            <a:fillRef idx="2">
              <a:schemeClr val="dk2">
                <a:tint val="60000"/>
                <a:hueOff val="0"/>
                <a:satOff val="0"/>
                <a:lumOff val="0"/>
                <a:alphaOff val="0"/>
              </a:schemeClr>
            </a:fillRef>
            <a:effectRef idx="1">
              <a:schemeClr val="dk2">
                <a:tint val="60000"/>
                <a:hueOff val="0"/>
                <a:satOff val="0"/>
                <a:lumOff val="0"/>
                <a:alphaOff val="0"/>
              </a:schemeClr>
            </a:effectRef>
            <a:fontRef idx="minor">
              <a:schemeClr val="dk2">
                <a:hueOff val="0"/>
                <a:satOff val="0"/>
                <a:lumOff val="0"/>
                <a:alphaOff val="0"/>
              </a:schemeClr>
            </a:fontRef>
          </p:style>
          <p:txBody>
            <a:bodyPr spcFirstLastPara="0" vert="horz" wrap="square" lIns="61951" tIns="52240" rIns="0" bIns="52238" numCol="1" spcCol="1270" anchor="ctr" anchorCtr="0">
              <a:noAutofit/>
            </a:bodyPr>
            <a:lstStyle/>
            <a:p>
              <a:pPr algn="ctr" defTabSz="488893">
                <a:lnSpc>
                  <a:spcPct val="90000"/>
                </a:lnSpc>
                <a:spcAft>
                  <a:spcPct val="35000"/>
                </a:spcAft>
              </a:pPr>
              <a:endParaRPr lang="en-US" sz="1100" b="1"/>
            </a:p>
          </p:txBody>
        </p:sp>
        <p:sp>
          <p:nvSpPr>
            <p:cNvPr id="15" name="Freeform 14"/>
            <p:cNvSpPr/>
            <p:nvPr/>
          </p:nvSpPr>
          <p:spPr>
            <a:xfrm>
              <a:off x="3110078" y="5089123"/>
              <a:ext cx="773906" cy="773906"/>
            </a:xfrm>
            <a:custGeom>
              <a:avLst/>
              <a:gdLst>
                <a:gd name="connsiteX0" fmla="*/ 0 w 773906"/>
                <a:gd name="connsiteY0" fmla="*/ 386953 h 773906"/>
                <a:gd name="connsiteX1" fmla="*/ 386953 w 773906"/>
                <a:gd name="connsiteY1" fmla="*/ 0 h 773906"/>
                <a:gd name="connsiteX2" fmla="*/ 773906 w 773906"/>
                <a:gd name="connsiteY2" fmla="*/ 386953 h 773906"/>
                <a:gd name="connsiteX3" fmla="*/ 386953 w 773906"/>
                <a:gd name="connsiteY3" fmla="*/ 773906 h 773906"/>
                <a:gd name="connsiteX4" fmla="*/ 0 w 773906"/>
                <a:gd name="connsiteY4" fmla="*/ 386953 h 77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6" h="773906">
                  <a:moveTo>
                    <a:pt x="0" y="386953"/>
                  </a:moveTo>
                  <a:cubicBezTo>
                    <a:pt x="0" y="173245"/>
                    <a:pt x="173245" y="0"/>
                    <a:pt x="386953" y="0"/>
                  </a:cubicBezTo>
                  <a:cubicBezTo>
                    <a:pt x="600661" y="0"/>
                    <a:pt x="773906" y="173245"/>
                    <a:pt x="773906" y="386953"/>
                  </a:cubicBezTo>
                  <a:cubicBezTo>
                    <a:pt x="773906" y="600661"/>
                    <a:pt x="600661" y="773906"/>
                    <a:pt x="386953" y="773906"/>
                  </a:cubicBezTo>
                  <a:cubicBezTo>
                    <a:pt x="173245" y="773906"/>
                    <a:pt x="0" y="600661"/>
                    <a:pt x="0" y="386953"/>
                  </a:cubicBezTo>
                  <a:close/>
                </a:path>
              </a:pathLst>
            </a:custGeom>
            <a:scene3d>
              <a:camera prst="orthographicFront"/>
              <a:lightRig rig="flat" dir="t"/>
            </a:scene3d>
            <a:sp3d prstMaterial="dkEdge">
              <a:bevelT w="8200" h="38100"/>
            </a:sp3d>
          </p:spPr>
          <p:style>
            <a:lnRef idx="0">
              <a:schemeClr val="dk2">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txBody>
            <a:bodyPr spcFirstLastPara="0" vert="horz" wrap="square" lIns="134926" tIns="134926" rIns="134926" bIns="134926" numCol="1" spcCol="1270" anchor="ctr" anchorCtr="0">
              <a:noAutofit/>
            </a:bodyPr>
            <a:lstStyle/>
            <a:p>
              <a:pPr algn="ctr" defTabSz="755562">
                <a:lnSpc>
                  <a:spcPct val="90000"/>
                </a:lnSpc>
                <a:spcAft>
                  <a:spcPct val="35000"/>
                </a:spcAft>
              </a:pPr>
              <a:r>
                <a:rPr lang="en-US" sz="1700" b="1" dirty="0"/>
                <a:t>1001</a:t>
              </a:r>
            </a:p>
          </p:txBody>
        </p:sp>
        <p:sp>
          <p:nvSpPr>
            <p:cNvPr id="16" name="Freeform 15"/>
            <p:cNvSpPr/>
            <p:nvPr/>
          </p:nvSpPr>
          <p:spPr>
            <a:xfrm rot="25650000">
              <a:off x="3173382" y="4813395"/>
              <a:ext cx="206505" cy="261193"/>
            </a:xfrm>
            <a:custGeom>
              <a:avLst/>
              <a:gdLst>
                <a:gd name="connsiteX0" fmla="*/ 0 w 206504"/>
                <a:gd name="connsiteY0" fmla="*/ 52239 h 261193"/>
                <a:gd name="connsiteX1" fmla="*/ 103252 w 206504"/>
                <a:gd name="connsiteY1" fmla="*/ 52239 h 261193"/>
                <a:gd name="connsiteX2" fmla="*/ 103252 w 206504"/>
                <a:gd name="connsiteY2" fmla="*/ 0 h 261193"/>
                <a:gd name="connsiteX3" fmla="*/ 206504 w 206504"/>
                <a:gd name="connsiteY3" fmla="*/ 130597 h 261193"/>
                <a:gd name="connsiteX4" fmla="*/ 103252 w 206504"/>
                <a:gd name="connsiteY4" fmla="*/ 261193 h 261193"/>
                <a:gd name="connsiteX5" fmla="*/ 103252 w 206504"/>
                <a:gd name="connsiteY5" fmla="*/ 208954 h 261193"/>
                <a:gd name="connsiteX6" fmla="*/ 0 w 206504"/>
                <a:gd name="connsiteY6" fmla="*/ 208954 h 261193"/>
                <a:gd name="connsiteX7" fmla="*/ 0 w 206504"/>
                <a:gd name="connsiteY7" fmla="*/ 52239 h 26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6504" h="261193">
                  <a:moveTo>
                    <a:pt x="206504" y="208954"/>
                  </a:moveTo>
                  <a:lnTo>
                    <a:pt x="103252" y="208954"/>
                  </a:lnTo>
                  <a:lnTo>
                    <a:pt x="103252" y="261193"/>
                  </a:lnTo>
                  <a:lnTo>
                    <a:pt x="0" y="130596"/>
                  </a:lnTo>
                  <a:lnTo>
                    <a:pt x="103252" y="0"/>
                  </a:lnTo>
                  <a:lnTo>
                    <a:pt x="103252" y="52239"/>
                  </a:lnTo>
                  <a:lnTo>
                    <a:pt x="206504" y="52239"/>
                  </a:lnTo>
                  <a:lnTo>
                    <a:pt x="206504" y="208954"/>
                  </a:lnTo>
                  <a:close/>
                </a:path>
              </a:pathLst>
            </a:custGeom>
          </p:spPr>
          <p:style>
            <a:lnRef idx="0">
              <a:schemeClr val="dk2">
                <a:tint val="60000"/>
                <a:hueOff val="0"/>
                <a:satOff val="0"/>
                <a:lumOff val="0"/>
                <a:alphaOff val="0"/>
              </a:schemeClr>
            </a:lnRef>
            <a:fillRef idx="2">
              <a:schemeClr val="dk2">
                <a:tint val="60000"/>
                <a:hueOff val="0"/>
                <a:satOff val="0"/>
                <a:lumOff val="0"/>
                <a:alphaOff val="0"/>
              </a:schemeClr>
            </a:fillRef>
            <a:effectRef idx="1">
              <a:schemeClr val="dk2">
                <a:tint val="60000"/>
                <a:hueOff val="0"/>
                <a:satOff val="0"/>
                <a:lumOff val="0"/>
                <a:alphaOff val="0"/>
              </a:schemeClr>
            </a:effectRef>
            <a:fontRef idx="minor">
              <a:schemeClr val="dk2">
                <a:hueOff val="0"/>
                <a:satOff val="0"/>
                <a:lumOff val="0"/>
                <a:alphaOff val="0"/>
              </a:schemeClr>
            </a:fontRef>
          </p:style>
          <p:txBody>
            <a:bodyPr spcFirstLastPara="0" vert="horz" wrap="square" lIns="61951" tIns="52239" rIns="0" bIns="52238" numCol="1" spcCol="1270" anchor="ctr" anchorCtr="0">
              <a:noAutofit/>
            </a:bodyPr>
            <a:lstStyle/>
            <a:p>
              <a:pPr algn="ctr" defTabSz="488893">
                <a:lnSpc>
                  <a:spcPct val="90000"/>
                </a:lnSpc>
                <a:spcAft>
                  <a:spcPct val="35000"/>
                </a:spcAft>
              </a:pPr>
              <a:endParaRPr lang="en-US" sz="1100" b="1"/>
            </a:p>
          </p:txBody>
        </p:sp>
        <p:sp>
          <p:nvSpPr>
            <p:cNvPr id="17" name="Freeform 16"/>
            <p:cNvSpPr/>
            <p:nvPr/>
          </p:nvSpPr>
          <p:spPr>
            <a:xfrm>
              <a:off x="2664811" y="4014154"/>
              <a:ext cx="773906" cy="773906"/>
            </a:xfrm>
            <a:custGeom>
              <a:avLst/>
              <a:gdLst>
                <a:gd name="connsiteX0" fmla="*/ 0 w 773906"/>
                <a:gd name="connsiteY0" fmla="*/ 386953 h 773906"/>
                <a:gd name="connsiteX1" fmla="*/ 386953 w 773906"/>
                <a:gd name="connsiteY1" fmla="*/ 0 h 773906"/>
                <a:gd name="connsiteX2" fmla="*/ 773906 w 773906"/>
                <a:gd name="connsiteY2" fmla="*/ 386953 h 773906"/>
                <a:gd name="connsiteX3" fmla="*/ 386953 w 773906"/>
                <a:gd name="connsiteY3" fmla="*/ 773906 h 773906"/>
                <a:gd name="connsiteX4" fmla="*/ 0 w 773906"/>
                <a:gd name="connsiteY4" fmla="*/ 386953 h 77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6" h="773906">
                  <a:moveTo>
                    <a:pt x="0" y="386953"/>
                  </a:moveTo>
                  <a:cubicBezTo>
                    <a:pt x="0" y="173245"/>
                    <a:pt x="173245" y="0"/>
                    <a:pt x="386953" y="0"/>
                  </a:cubicBezTo>
                  <a:cubicBezTo>
                    <a:pt x="600661" y="0"/>
                    <a:pt x="773906" y="173245"/>
                    <a:pt x="773906" y="386953"/>
                  </a:cubicBezTo>
                  <a:cubicBezTo>
                    <a:pt x="773906" y="600661"/>
                    <a:pt x="600661" y="773906"/>
                    <a:pt x="386953" y="773906"/>
                  </a:cubicBezTo>
                  <a:cubicBezTo>
                    <a:pt x="173245" y="773906"/>
                    <a:pt x="0" y="600661"/>
                    <a:pt x="0" y="386953"/>
                  </a:cubicBezTo>
                  <a:close/>
                </a:path>
              </a:pathLst>
            </a:custGeom>
            <a:scene3d>
              <a:camera prst="orthographicFront"/>
              <a:lightRig rig="flat" dir="t"/>
            </a:scene3d>
            <a:sp3d prstMaterial="dkEdge">
              <a:bevelT w="8200" h="38100"/>
            </a:sp3d>
          </p:spPr>
          <p:style>
            <a:lnRef idx="0">
              <a:schemeClr val="dk2">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txBody>
            <a:bodyPr spcFirstLastPara="0" vert="horz" wrap="square" lIns="134926" tIns="134926" rIns="134926" bIns="134926" numCol="1" spcCol="1270" anchor="ctr" anchorCtr="0">
              <a:noAutofit/>
            </a:bodyPr>
            <a:lstStyle/>
            <a:p>
              <a:pPr algn="ctr" defTabSz="755562">
                <a:lnSpc>
                  <a:spcPct val="90000"/>
                </a:lnSpc>
                <a:spcAft>
                  <a:spcPct val="35000"/>
                </a:spcAft>
              </a:pPr>
              <a:r>
                <a:rPr lang="en-US" sz="1700" b="1" dirty="0"/>
                <a:t>1110</a:t>
              </a:r>
            </a:p>
          </p:txBody>
        </p:sp>
        <p:sp>
          <p:nvSpPr>
            <p:cNvPr id="18" name="Freeform 17"/>
            <p:cNvSpPr/>
            <p:nvPr/>
          </p:nvSpPr>
          <p:spPr>
            <a:xfrm rot="17550000">
              <a:off x="3168909" y="3738426"/>
              <a:ext cx="206504" cy="261193"/>
            </a:xfrm>
            <a:custGeom>
              <a:avLst/>
              <a:gdLst>
                <a:gd name="connsiteX0" fmla="*/ 0 w 206504"/>
                <a:gd name="connsiteY0" fmla="*/ 52239 h 261193"/>
                <a:gd name="connsiteX1" fmla="*/ 103252 w 206504"/>
                <a:gd name="connsiteY1" fmla="*/ 52239 h 261193"/>
                <a:gd name="connsiteX2" fmla="*/ 103252 w 206504"/>
                <a:gd name="connsiteY2" fmla="*/ 0 h 261193"/>
                <a:gd name="connsiteX3" fmla="*/ 206504 w 206504"/>
                <a:gd name="connsiteY3" fmla="*/ 130597 h 261193"/>
                <a:gd name="connsiteX4" fmla="*/ 103252 w 206504"/>
                <a:gd name="connsiteY4" fmla="*/ 261193 h 261193"/>
                <a:gd name="connsiteX5" fmla="*/ 103252 w 206504"/>
                <a:gd name="connsiteY5" fmla="*/ 208954 h 261193"/>
                <a:gd name="connsiteX6" fmla="*/ 0 w 206504"/>
                <a:gd name="connsiteY6" fmla="*/ 208954 h 261193"/>
                <a:gd name="connsiteX7" fmla="*/ 0 w 206504"/>
                <a:gd name="connsiteY7" fmla="*/ 52239 h 26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6504" h="261193">
                  <a:moveTo>
                    <a:pt x="0" y="52239"/>
                  </a:moveTo>
                  <a:lnTo>
                    <a:pt x="103252" y="52239"/>
                  </a:lnTo>
                  <a:lnTo>
                    <a:pt x="103252" y="0"/>
                  </a:lnTo>
                  <a:lnTo>
                    <a:pt x="206504" y="130597"/>
                  </a:lnTo>
                  <a:lnTo>
                    <a:pt x="103252" y="261193"/>
                  </a:lnTo>
                  <a:lnTo>
                    <a:pt x="103252" y="208954"/>
                  </a:lnTo>
                  <a:lnTo>
                    <a:pt x="0" y="208954"/>
                  </a:lnTo>
                  <a:lnTo>
                    <a:pt x="0" y="52239"/>
                  </a:lnTo>
                  <a:close/>
                </a:path>
              </a:pathLst>
            </a:custGeom>
          </p:spPr>
          <p:style>
            <a:lnRef idx="0">
              <a:schemeClr val="dk2">
                <a:tint val="60000"/>
                <a:hueOff val="0"/>
                <a:satOff val="0"/>
                <a:lumOff val="0"/>
                <a:alphaOff val="0"/>
              </a:schemeClr>
            </a:lnRef>
            <a:fillRef idx="2">
              <a:schemeClr val="dk2">
                <a:tint val="60000"/>
                <a:hueOff val="0"/>
                <a:satOff val="0"/>
                <a:lumOff val="0"/>
                <a:alphaOff val="0"/>
              </a:schemeClr>
            </a:fillRef>
            <a:effectRef idx="1">
              <a:schemeClr val="dk2">
                <a:tint val="60000"/>
                <a:hueOff val="0"/>
                <a:satOff val="0"/>
                <a:lumOff val="0"/>
                <a:alphaOff val="0"/>
              </a:schemeClr>
            </a:effectRef>
            <a:fontRef idx="minor">
              <a:schemeClr val="dk2">
                <a:hueOff val="0"/>
                <a:satOff val="0"/>
                <a:lumOff val="0"/>
                <a:alphaOff val="0"/>
              </a:schemeClr>
            </a:fontRef>
          </p:style>
          <p:txBody>
            <a:bodyPr spcFirstLastPara="0" vert="horz" wrap="square" lIns="-1" tIns="52239" rIns="61951" bIns="52238" numCol="1" spcCol="1270" anchor="ctr" anchorCtr="0">
              <a:noAutofit/>
            </a:bodyPr>
            <a:lstStyle/>
            <a:p>
              <a:pPr algn="ctr" defTabSz="488893">
                <a:lnSpc>
                  <a:spcPct val="90000"/>
                </a:lnSpc>
                <a:spcAft>
                  <a:spcPct val="35000"/>
                </a:spcAft>
              </a:pPr>
              <a:endParaRPr lang="en-US" sz="1100" b="1"/>
            </a:p>
          </p:txBody>
        </p:sp>
        <p:sp>
          <p:nvSpPr>
            <p:cNvPr id="19" name="Freeform 18"/>
            <p:cNvSpPr/>
            <p:nvPr/>
          </p:nvSpPr>
          <p:spPr>
            <a:xfrm>
              <a:off x="3110078" y="2939186"/>
              <a:ext cx="773906" cy="773906"/>
            </a:xfrm>
            <a:custGeom>
              <a:avLst/>
              <a:gdLst>
                <a:gd name="connsiteX0" fmla="*/ 0 w 773906"/>
                <a:gd name="connsiteY0" fmla="*/ 386953 h 773906"/>
                <a:gd name="connsiteX1" fmla="*/ 386953 w 773906"/>
                <a:gd name="connsiteY1" fmla="*/ 0 h 773906"/>
                <a:gd name="connsiteX2" fmla="*/ 773906 w 773906"/>
                <a:gd name="connsiteY2" fmla="*/ 386953 h 773906"/>
                <a:gd name="connsiteX3" fmla="*/ 386953 w 773906"/>
                <a:gd name="connsiteY3" fmla="*/ 773906 h 773906"/>
                <a:gd name="connsiteX4" fmla="*/ 0 w 773906"/>
                <a:gd name="connsiteY4" fmla="*/ 386953 h 77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6" h="773906">
                  <a:moveTo>
                    <a:pt x="0" y="386953"/>
                  </a:moveTo>
                  <a:cubicBezTo>
                    <a:pt x="0" y="173245"/>
                    <a:pt x="173245" y="0"/>
                    <a:pt x="386953" y="0"/>
                  </a:cubicBezTo>
                  <a:cubicBezTo>
                    <a:pt x="600661" y="0"/>
                    <a:pt x="773906" y="173245"/>
                    <a:pt x="773906" y="386953"/>
                  </a:cubicBezTo>
                  <a:cubicBezTo>
                    <a:pt x="773906" y="600661"/>
                    <a:pt x="600661" y="773906"/>
                    <a:pt x="386953" y="773906"/>
                  </a:cubicBezTo>
                  <a:cubicBezTo>
                    <a:pt x="173245" y="773906"/>
                    <a:pt x="0" y="600661"/>
                    <a:pt x="0" y="386953"/>
                  </a:cubicBezTo>
                  <a:close/>
                </a:path>
              </a:pathLst>
            </a:custGeom>
            <a:scene3d>
              <a:camera prst="orthographicFront"/>
              <a:lightRig rig="flat" dir="t"/>
            </a:scene3d>
            <a:sp3d prstMaterial="dkEdge">
              <a:bevelT w="8200" h="38100"/>
            </a:sp3d>
          </p:spPr>
          <p:style>
            <a:lnRef idx="0">
              <a:schemeClr val="dk2">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txBody>
            <a:bodyPr spcFirstLastPara="0" vert="horz" wrap="square" lIns="134926" tIns="134926" rIns="134926" bIns="134926" numCol="1" spcCol="1270" anchor="ctr" anchorCtr="0">
              <a:noAutofit/>
            </a:bodyPr>
            <a:lstStyle/>
            <a:p>
              <a:pPr algn="ctr" defTabSz="755562">
                <a:lnSpc>
                  <a:spcPct val="90000"/>
                </a:lnSpc>
                <a:spcAft>
                  <a:spcPct val="35000"/>
                </a:spcAft>
              </a:pPr>
              <a:r>
                <a:rPr lang="en-US" sz="1700" b="1" dirty="0"/>
                <a:t>1111</a:t>
              </a:r>
            </a:p>
          </p:txBody>
        </p:sp>
        <p:sp>
          <p:nvSpPr>
            <p:cNvPr id="20" name="Freeform 19"/>
            <p:cNvSpPr/>
            <p:nvPr/>
          </p:nvSpPr>
          <p:spPr>
            <a:xfrm rot="20250000">
              <a:off x="3925863" y="2975145"/>
              <a:ext cx="206504" cy="261193"/>
            </a:xfrm>
            <a:custGeom>
              <a:avLst/>
              <a:gdLst>
                <a:gd name="connsiteX0" fmla="*/ 0 w 206504"/>
                <a:gd name="connsiteY0" fmla="*/ 52239 h 261193"/>
                <a:gd name="connsiteX1" fmla="*/ 103252 w 206504"/>
                <a:gd name="connsiteY1" fmla="*/ 52239 h 261193"/>
                <a:gd name="connsiteX2" fmla="*/ 103252 w 206504"/>
                <a:gd name="connsiteY2" fmla="*/ 0 h 261193"/>
                <a:gd name="connsiteX3" fmla="*/ 206504 w 206504"/>
                <a:gd name="connsiteY3" fmla="*/ 130597 h 261193"/>
                <a:gd name="connsiteX4" fmla="*/ 103252 w 206504"/>
                <a:gd name="connsiteY4" fmla="*/ 261193 h 261193"/>
                <a:gd name="connsiteX5" fmla="*/ 103252 w 206504"/>
                <a:gd name="connsiteY5" fmla="*/ 208954 h 261193"/>
                <a:gd name="connsiteX6" fmla="*/ 0 w 206504"/>
                <a:gd name="connsiteY6" fmla="*/ 208954 h 261193"/>
                <a:gd name="connsiteX7" fmla="*/ 0 w 206504"/>
                <a:gd name="connsiteY7" fmla="*/ 52239 h 26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6504" h="261193">
                  <a:moveTo>
                    <a:pt x="0" y="52239"/>
                  </a:moveTo>
                  <a:lnTo>
                    <a:pt x="103252" y="52239"/>
                  </a:lnTo>
                  <a:lnTo>
                    <a:pt x="103252" y="0"/>
                  </a:lnTo>
                  <a:lnTo>
                    <a:pt x="206504" y="130597"/>
                  </a:lnTo>
                  <a:lnTo>
                    <a:pt x="103252" y="261193"/>
                  </a:lnTo>
                  <a:lnTo>
                    <a:pt x="103252" y="208954"/>
                  </a:lnTo>
                  <a:lnTo>
                    <a:pt x="0" y="208954"/>
                  </a:lnTo>
                  <a:lnTo>
                    <a:pt x="0" y="52239"/>
                  </a:lnTo>
                  <a:close/>
                </a:path>
              </a:pathLst>
            </a:custGeom>
          </p:spPr>
          <p:style>
            <a:lnRef idx="0">
              <a:schemeClr val="dk2">
                <a:tint val="60000"/>
                <a:hueOff val="0"/>
                <a:satOff val="0"/>
                <a:lumOff val="0"/>
                <a:alphaOff val="0"/>
              </a:schemeClr>
            </a:lnRef>
            <a:fillRef idx="2">
              <a:schemeClr val="dk2">
                <a:tint val="60000"/>
                <a:hueOff val="0"/>
                <a:satOff val="0"/>
                <a:lumOff val="0"/>
                <a:alphaOff val="0"/>
              </a:schemeClr>
            </a:fillRef>
            <a:effectRef idx="1">
              <a:schemeClr val="dk2">
                <a:tint val="60000"/>
                <a:hueOff val="0"/>
                <a:satOff val="0"/>
                <a:lumOff val="0"/>
                <a:alphaOff val="0"/>
              </a:schemeClr>
            </a:effectRef>
            <a:fontRef idx="minor">
              <a:schemeClr val="dk2">
                <a:hueOff val="0"/>
                <a:satOff val="0"/>
                <a:lumOff val="0"/>
                <a:alphaOff val="0"/>
              </a:schemeClr>
            </a:fontRef>
          </p:style>
          <p:txBody>
            <a:bodyPr spcFirstLastPara="0" vert="horz" wrap="square" lIns="-1" tIns="52239" rIns="61951" bIns="52238" numCol="1" spcCol="1270" anchor="ctr" anchorCtr="0">
              <a:noAutofit/>
            </a:bodyPr>
            <a:lstStyle/>
            <a:p>
              <a:pPr algn="ctr" defTabSz="488893">
                <a:lnSpc>
                  <a:spcPct val="90000"/>
                </a:lnSpc>
                <a:spcAft>
                  <a:spcPct val="35000"/>
                </a:spcAft>
              </a:pPr>
              <a:endParaRPr lang="en-US" sz="1100" b="1"/>
            </a:p>
          </p:txBody>
        </p:sp>
      </p:grpSp>
      <p:sp>
        <p:nvSpPr>
          <p:cNvPr id="24" name="Freeform 23"/>
          <p:cNvSpPr/>
          <p:nvPr/>
        </p:nvSpPr>
        <p:spPr>
          <a:xfrm>
            <a:off x="2839919" y="2420888"/>
            <a:ext cx="1225321" cy="889987"/>
          </a:xfrm>
          <a:custGeom>
            <a:avLst/>
            <a:gdLst>
              <a:gd name="connsiteX0" fmla="*/ 0 w 773906"/>
              <a:gd name="connsiteY0" fmla="*/ 386953 h 773906"/>
              <a:gd name="connsiteX1" fmla="*/ 386953 w 773906"/>
              <a:gd name="connsiteY1" fmla="*/ 0 h 773906"/>
              <a:gd name="connsiteX2" fmla="*/ 773906 w 773906"/>
              <a:gd name="connsiteY2" fmla="*/ 386953 h 773906"/>
              <a:gd name="connsiteX3" fmla="*/ 386953 w 773906"/>
              <a:gd name="connsiteY3" fmla="*/ 773906 h 773906"/>
              <a:gd name="connsiteX4" fmla="*/ 0 w 773906"/>
              <a:gd name="connsiteY4" fmla="*/ 386953 h 77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6" h="773906">
                <a:moveTo>
                  <a:pt x="0" y="386953"/>
                </a:moveTo>
                <a:cubicBezTo>
                  <a:pt x="0" y="173245"/>
                  <a:pt x="173245" y="0"/>
                  <a:pt x="386953" y="0"/>
                </a:cubicBezTo>
                <a:cubicBezTo>
                  <a:pt x="600661" y="0"/>
                  <a:pt x="773906" y="173245"/>
                  <a:pt x="773906" y="386953"/>
                </a:cubicBezTo>
                <a:cubicBezTo>
                  <a:pt x="773906" y="600661"/>
                  <a:pt x="600661" y="773906"/>
                  <a:pt x="386953" y="773906"/>
                </a:cubicBezTo>
                <a:cubicBezTo>
                  <a:pt x="173245" y="773906"/>
                  <a:pt x="0" y="600661"/>
                  <a:pt x="0" y="386953"/>
                </a:cubicBezTo>
                <a:close/>
              </a:path>
            </a:pathLst>
          </a:custGeom>
          <a:scene3d>
            <a:camera prst="orthographicFront"/>
            <a:lightRig rig="flat" dir="t"/>
          </a:scene3d>
          <a:sp3d prstMaterial="dkEdge">
            <a:bevelT w="8200" h="38100"/>
          </a:sp3d>
        </p:spPr>
        <p:style>
          <a:lnRef idx="0">
            <a:schemeClr val="dk2">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txBody>
          <a:bodyPr spcFirstLastPara="0" vert="horz" wrap="square" lIns="134911" tIns="134911" rIns="134911" bIns="134911" numCol="1" spcCol="1270" anchor="ctr" anchorCtr="0">
            <a:noAutofit/>
          </a:bodyPr>
          <a:lstStyle/>
          <a:p>
            <a:pPr algn="ctr" defTabSz="755562">
              <a:lnSpc>
                <a:spcPct val="90000"/>
              </a:lnSpc>
              <a:spcAft>
                <a:spcPct val="35000"/>
              </a:spcAft>
            </a:pPr>
            <a:r>
              <a:rPr lang="en-US" sz="1700" b="1" dirty="0"/>
              <a:t>Other states</a:t>
            </a:r>
          </a:p>
        </p:txBody>
      </p:sp>
      <p:sp>
        <p:nvSpPr>
          <p:cNvPr id="25" name="Freeform 24"/>
          <p:cNvSpPr/>
          <p:nvPr/>
        </p:nvSpPr>
        <p:spPr>
          <a:xfrm rot="1350000">
            <a:off x="4107354" y="3057814"/>
            <a:ext cx="206504" cy="261193"/>
          </a:xfrm>
          <a:custGeom>
            <a:avLst/>
            <a:gdLst>
              <a:gd name="connsiteX0" fmla="*/ 0 w 206504"/>
              <a:gd name="connsiteY0" fmla="*/ 52239 h 261193"/>
              <a:gd name="connsiteX1" fmla="*/ 103252 w 206504"/>
              <a:gd name="connsiteY1" fmla="*/ 52239 h 261193"/>
              <a:gd name="connsiteX2" fmla="*/ 103252 w 206504"/>
              <a:gd name="connsiteY2" fmla="*/ 0 h 261193"/>
              <a:gd name="connsiteX3" fmla="*/ 206504 w 206504"/>
              <a:gd name="connsiteY3" fmla="*/ 130597 h 261193"/>
              <a:gd name="connsiteX4" fmla="*/ 103252 w 206504"/>
              <a:gd name="connsiteY4" fmla="*/ 261193 h 261193"/>
              <a:gd name="connsiteX5" fmla="*/ 103252 w 206504"/>
              <a:gd name="connsiteY5" fmla="*/ 208954 h 261193"/>
              <a:gd name="connsiteX6" fmla="*/ 0 w 206504"/>
              <a:gd name="connsiteY6" fmla="*/ 208954 h 261193"/>
              <a:gd name="connsiteX7" fmla="*/ 0 w 206504"/>
              <a:gd name="connsiteY7" fmla="*/ 52239 h 26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6504" h="261193">
                <a:moveTo>
                  <a:pt x="0" y="52239"/>
                </a:moveTo>
                <a:lnTo>
                  <a:pt x="103252" y="52239"/>
                </a:lnTo>
                <a:lnTo>
                  <a:pt x="103252" y="0"/>
                </a:lnTo>
                <a:lnTo>
                  <a:pt x="206504" y="130597"/>
                </a:lnTo>
                <a:lnTo>
                  <a:pt x="103252" y="261193"/>
                </a:lnTo>
                <a:lnTo>
                  <a:pt x="103252" y="208954"/>
                </a:lnTo>
                <a:lnTo>
                  <a:pt x="0" y="208954"/>
                </a:lnTo>
                <a:lnTo>
                  <a:pt x="0" y="52239"/>
                </a:lnTo>
                <a:close/>
              </a:path>
            </a:pathLst>
          </a:custGeom>
        </p:spPr>
        <p:style>
          <a:lnRef idx="0">
            <a:schemeClr val="dk2">
              <a:tint val="60000"/>
              <a:hueOff val="0"/>
              <a:satOff val="0"/>
              <a:lumOff val="0"/>
              <a:alphaOff val="0"/>
            </a:schemeClr>
          </a:lnRef>
          <a:fillRef idx="2">
            <a:schemeClr val="dk2">
              <a:tint val="60000"/>
              <a:hueOff val="0"/>
              <a:satOff val="0"/>
              <a:lumOff val="0"/>
              <a:alphaOff val="0"/>
            </a:schemeClr>
          </a:fillRef>
          <a:effectRef idx="1">
            <a:schemeClr val="dk2">
              <a:tint val="60000"/>
              <a:hueOff val="0"/>
              <a:satOff val="0"/>
              <a:lumOff val="0"/>
              <a:alphaOff val="0"/>
            </a:schemeClr>
          </a:effectRef>
          <a:fontRef idx="minor">
            <a:schemeClr val="dk2">
              <a:hueOff val="0"/>
              <a:satOff val="0"/>
              <a:lumOff val="0"/>
              <a:alphaOff val="0"/>
            </a:schemeClr>
          </a:fontRef>
        </p:style>
        <p:txBody>
          <a:bodyPr spcFirstLastPara="0" vert="horz" wrap="square" lIns="0" tIns="52232" rIns="61943" bIns="52233" numCol="1" spcCol="1270" anchor="ctr" anchorCtr="0">
            <a:noAutofit/>
          </a:bodyPr>
          <a:lstStyle/>
          <a:p>
            <a:pPr algn="ctr" defTabSz="488893">
              <a:lnSpc>
                <a:spcPct val="90000"/>
              </a:lnSpc>
              <a:spcAft>
                <a:spcPct val="35000"/>
              </a:spcAft>
            </a:pPr>
            <a:endParaRPr lang="en-US" sz="1100"/>
          </a:p>
        </p:txBody>
      </p:sp>
    </p:spTree>
    <p:extLst>
      <p:ext uri="{BB962C8B-B14F-4D97-AF65-F5344CB8AC3E}">
        <p14:creationId xmlns:p14="http://schemas.microsoft.com/office/powerpoint/2010/main" val="222182190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dirty="0"/>
              <a:t>Design a Synchronous Counter</a:t>
            </a:r>
            <a:endParaRPr lang="en-US" altLang="ko-KR" dirty="0" smtClean="0">
              <a:ea typeface="Gulim" pitchFamily="34" charset="-127"/>
            </a:endParaRPr>
          </a:p>
        </p:txBody>
      </p:sp>
      <p:sp>
        <p:nvSpPr>
          <p:cNvPr id="75779" name="Rectangle 3"/>
          <p:cNvSpPr>
            <a:spLocks noGrp="1" noChangeArrowheads="1"/>
          </p:cNvSpPr>
          <p:nvPr>
            <p:ph type="body" idx="1"/>
          </p:nvPr>
        </p:nvSpPr>
        <p:spPr>
          <a:xfrm>
            <a:off x="667544" y="1160748"/>
            <a:ext cx="8229600" cy="1481560"/>
          </a:xfrm>
        </p:spPr>
        <p:txBody>
          <a:bodyPr/>
          <a:lstStyle/>
          <a:p>
            <a:pPr marL="457146" indent="-457146" algn="just">
              <a:buFont typeface="+mj-lt"/>
              <a:buAutoNum type="arabicPeriod"/>
            </a:pPr>
            <a:r>
              <a:rPr lang="en-US" sz="2200" dirty="0">
                <a:latin typeface="Century Gothic" panose="020B0502020202020204" pitchFamily="34" charset="0"/>
              </a:rPr>
              <a:t>For the following stage diagram, design a synchronous counter using </a:t>
            </a:r>
            <a:r>
              <a:rPr lang="en-US" sz="2200" dirty="0">
                <a:solidFill>
                  <a:srgbClr val="FF0000"/>
                </a:solidFill>
                <a:latin typeface="Century Gothic" panose="020B0502020202020204" pitchFamily="34" charset="0"/>
              </a:rPr>
              <a:t>D Flip-Flops</a:t>
            </a:r>
            <a:r>
              <a:rPr lang="en-US" sz="2200" dirty="0">
                <a:latin typeface="Century Gothic" panose="020B0502020202020204" pitchFamily="34" charset="0"/>
              </a:rPr>
              <a:t> (A: LSB, D: MSB)	</a:t>
            </a:r>
          </a:p>
        </p:txBody>
      </p:sp>
      <p:sp>
        <p:nvSpPr>
          <p:cNvPr id="4" name="Slide Number Placeholder 3"/>
          <p:cNvSpPr>
            <a:spLocks noGrp="1"/>
          </p:cNvSpPr>
          <p:nvPr>
            <p:ph type="sldNum" sz="quarter" idx="11"/>
          </p:nvPr>
        </p:nvSpPr>
        <p:spPr/>
        <p:txBody>
          <a:bodyPr/>
          <a:lstStyle/>
          <a:p>
            <a:pPr>
              <a:defRPr/>
            </a:pPr>
            <a:fld id="{54EE1B0C-C77B-4AAC-98EB-49B2218ACC5C}" type="slidenum">
              <a:rPr lang="en-US" smtClean="0"/>
              <a:pPr>
                <a:defRPr/>
              </a:pPr>
              <a:t>44</a:t>
            </a:fld>
            <a:endParaRPr lang="en-US"/>
          </a:p>
        </p:txBody>
      </p:sp>
      <p:sp>
        <p:nvSpPr>
          <p:cNvPr id="75782" name="Rectangle 6"/>
          <p:cNvSpPr>
            <a:spLocks noChangeArrowheads="1"/>
          </p:cNvSpPr>
          <p:nvPr/>
        </p:nvSpPr>
        <p:spPr bwMode="auto">
          <a:xfrm>
            <a:off x="2" y="-200050"/>
            <a:ext cx="184708" cy="400099"/>
          </a:xfrm>
          <a:prstGeom prst="rect">
            <a:avLst/>
          </a:prstGeom>
          <a:noFill/>
          <a:ln w="9525">
            <a:noFill/>
            <a:miter lim="800000"/>
            <a:headEnd/>
            <a:tailEnd/>
          </a:ln>
          <a:effectLst/>
        </p:spPr>
        <p:txBody>
          <a:bodyPr vert="horz" wrap="none" lIns="91429" tIns="45715" rIns="91429" bIns="45715" numCol="1" anchor="ctr" anchorCtr="0" compatLnSpc="1">
            <a:prstTxWarp prst="textNoShape">
              <a:avLst/>
            </a:prstTxWarp>
            <a:spAutoFit/>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88841"/>
            <a:ext cx="8153400"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Table 1"/>
          <p:cNvGraphicFramePr>
            <a:graphicFrameLocks noGrp="1"/>
          </p:cNvGraphicFramePr>
          <p:nvPr>
            <p:extLst/>
          </p:nvPr>
        </p:nvGraphicFramePr>
        <p:xfrm>
          <a:off x="1121734" y="3392997"/>
          <a:ext cx="7865880" cy="3164538"/>
        </p:xfrm>
        <a:graphic>
          <a:graphicData uri="http://schemas.openxmlformats.org/drawingml/2006/table">
            <a:tbl>
              <a:tblPr firstRow="1" firstCol="1" lastRow="1" lastCol="1" bandRow="1" bandCol="1">
                <a:tableStyleId>{5940675A-B579-460E-94D1-54222C63F5DA}</a:tableStyleId>
              </a:tblPr>
              <a:tblGrid>
                <a:gridCol w="655490">
                  <a:extLst>
                    <a:ext uri="{9D8B030D-6E8A-4147-A177-3AD203B41FA5}">
                      <a16:colId xmlns:a16="http://schemas.microsoft.com/office/drawing/2014/main" val="20000"/>
                    </a:ext>
                  </a:extLst>
                </a:gridCol>
                <a:gridCol w="655490">
                  <a:extLst>
                    <a:ext uri="{9D8B030D-6E8A-4147-A177-3AD203B41FA5}">
                      <a16:colId xmlns:a16="http://schemas.microsoft.com/office/drawing/2014/main" val="20001"/>
                    </a:ext>
                  </a:extLst>
                </a:gridCol>
                <a:gridCol w="655490">
                  <a:extLst>
                    <a:ext uri="{9D8B030D-6E8A-4147-A177-3AD203B41FA5}">
                      <a16:colId xmlns:a16="http://schemas.microsoft.com/office/drawing/2014/main" val="20002"/>
                    </a:ext>
                  </a:extLst>
                </a:gridCol>
                <a:gridCol w="655490">
                  <a:extLst>
                    <a:ext uri="{9D8B030D-6E8A-4147-A177-3AD203B41FA5}">
                      <a16:colId xmlns:a16="http://schemas.microsoft.com/office/drawing/2014/main" val="20003"/>
                    </a:ext>
                  </a:extLst>
                </a:gridCol>
                <a:gridCol w="655490">
                  <a:extLst>
                    <a:ext uri="{9D8B030D-6E8A-4147-A177-3AD203B41FA5}">
                      <a16:colId xmlns:a16="http://schemas.microsoft.com/office/drawing/2014/main" val="20004"/>
                    </a:ext>
                  </a:extLst>
                </a:gridCol>
                <a:gridCol w="655490">
                  <a:extLst>
                    <a:ext uri="{9D8B030D-6E8A-4147-A177-3AD203B41FA5}">
                      <a16:colId xmlns:a16="http://schemas.microsoft.com/office/drawing/2014/main" val="20005"/>
                    </a:ext>
                  </a:extLst>
                </a:gridCol>
                <a:gridCol w="655490">
                  <a:extLst>
                    <a:ext uri="{9D8B030D-6E8A-4147-A177-3AD203B41FA5}">
                      <a16:colId xmlns:a16="http://schemas.microsoft.com/office/drawing/2014/main" val="20006"/>
                    </a:ext>
                  </a:extLst>
                </a:gridCol>
                <a:gridCol w="655490">
                  <a:extLst>
                    <a:ext uri="{9D8B030D-6E8A-4147-A177-3AD203B41FA5}">
                      <a16:colId xmlns:a16="http://schemas.microsoft.com/office/drawing/2014/main" val="20007"/>
                    </a:ext>
                  </a:extLst>
                </a:gridCol>
                <a:gridCol w="655490">
                  <a:extLst>
                    <a:ext uri="{9D8B030D-6E8A-4147-A177-3AD203B41FA5}">
                      <a16:colId xmlns:a16="http://schemas.microsoft.com/office/drawing/2014/main" val="20008"/>
                    </a:ext>
                  </a:extLst>
                </a:gridCol>
                <a:gridCol w="655490">
                  <a:extLst>
                    <a:ext uri="{9D8B030D-6E8A-4147-A177-3AD203B41FA5}">
                      <a16:colId xmlns:a16="http://schemas.microsoft.com/office/drawing/2014/main" val="20009"/>
                    </a:ext>
                  </a:extLst>
                </a:gridCol>
                <a:gridCol w="655490">
                  <a:extLst>
                    <a:ext uri="{9D8B030D-6E8A-4147-A177-3AD203B41FA5}">
                      <a16:colId xmlns:a16="http://schemas.microsoft.com/office/drawing/2014/main" val="20010"/>
                    </a:ext>
                  </a:extLst>
                </a:gridCol>
                <a:gridCol w="655490">
                  <a:extLst>
                    <a:ext uri="{9D8B030D-6E8A-4147-A177-3AD203B41FA5}">
                      <a16:colId xmlns:a16="http://schemas.microsoft.com/office/drawing/2014/main" val="20011"/>
                    </a:ext>
                  </a:extLst>
                </a:gridCol>
              </a:tblGrid>
              <a:tr h="527423">
                <a:tc gridSpan="4">
                  <a:txBody>
                    <a:bodyPr/>
                    <a:lstStyle/>
                    <a:p>
                      <a:pPr marL="0" marR="0" algn="ctr">
                        <a:spcBef>
                          <a:spcPts val="0"/>
                        </a:spcBef>
                        <a:spcAft>
                          <a:spcPts val="0"/>
                        </a:spcAft>
                        <a:tabLst>
                          <a:tab pos="1095375" algn="l"/>
                        </a:tabLst>
                      </a:pPr>
                      <a:r>
                        <a:rPr lang="en-US" sz="1900" b="1" dirty="0">
                          <a:effectLst/>
                          <a:latin typeface="Century Gothic" panose="020B0502020202020204" pitchFamily="34" charset="0"/>
                        </a:rPr>
                        <a:t>Present State</a:t>
                      </a:r>
                      <a:endParaRPr lang="en-US" sz="1900" b="1" dirty="0">
                        <a:effectLst/>
                        <a:latin typeface="Century Gothic" panose="020B0502020202020204" pitchFamily="34" charset="0"/>
                        <a:ea typeface="Times New Roman"/>
                        <a:cs typeface="Times New Roman"/>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tabLst>
                          <a:tab pos="1095375" algn="l"/>
                        </a:tabLst>
                      </a:pPr>
                      <a:r>
                        <a:rPr lang="en-US" sz="1900" b="1" dirty="0">
                          <a:effectLst/>
                          <a:latin typeface="Century Gothic" panose="020B0502020202020204" pitchFamily="34" charset="0"/>
                        </a:rPr>
                        <a:t>Next State</a:t>
                      </a:r>
                      <a:endParaRPr lang="en-US" sz="1900" b="1" dirty="0">
                        <a:effectLst/>
                        <a:latin typeface="Century Gothic" panose="020B0502020202020204" pitchFamily="34" charset="0"/>
                        <a:ea typeface="Times New Roman"/>
                        <a:cs typeface="Times New Roman"/>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tabLst>
                          <a:tab pos="1095375" algn="l"/>
                        </a:tabLst>
                      </a:pPr>
                      <a:r>
                        <a:rPr lang="en-US" sz="1900" b="1" dirty="0" smtClean="0">
                          <a:effectLst/>
                          <a:latin typeface="Century Gothic" panose="020B0502020202020204" pitchFamily="34" charset="0"/>
                        </a:rPr>
                        <a:t>Output</a:t>
                      </a: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27423">
                <a:tc>
                  <a:txBody>
                    <a:bodyPr/>
                    <a:lstStyle/>
                    <a:p>
                      <a:pPr marL="0" marR="0">
                        <a:spcBef>
                          <a:spcPts val="0"/>
                        </a:spcBef>
                        <a:spcAft>
                          <a:spcPts val="0"/>
                        </a:spcAft>
                        <a:tabLst>
                          <a:tab pos="1095375" algn="l"/>
                        </a:tabLst>
                      </a:pPr>
                      <a:r>
                        <a:rPr lang="en-US" sz="1900" b="1">
                          <a:effectLst/>
                          <a:latin typeface="Century Gothic" panose="020B0502020202020204" pitchFamily="34" charset="0"/>
                        </a:rPr>
                        <a:t>D</a:t>
                      </a:r>
                      <a:endParaRPr lang="en-US" sz="1900" b="1">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900" b="1">
                          <a:effectLst/>
                          <a:latin typeface="Century Gothic" panose="020B0502020202020204" pitchFamily="34" charset="0"/>
                        </a:rPr>
                        <a:t>C</a:t>
                      </a:r>
                      <a:endParaRPr lang="en-US" sz="1900" b="1">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900" b="1" dirty="0">
                          <a:effectLst/>
                          <a:latin typeface="Century Gothic" panose="020B0502020202020204" pitchFamily="34" charset="0"/>
                        </a:rPr>
                        <a:t>B</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900" b="1" dirty="0">
                          <a:effectLst/>
                          <a:latin typeface="Century Gothic" panose="020B0502020202020204" pitchFamily="34" charset="0"/>
                        </a:rPr>
                        <a:t>A</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900" b="1" dirty="0">
                          <a:effectLst/>
                          <a:latin typeface="Century Gothic" panose="020B0502020202020204" pitchFamily="34" charset="0"/>
                        </a:rPr>
                        <a:t>D</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900" b="1" dirty="0">
                          <a:effectLst/>
                          <a:latin typeface="Century Gothic" panose="020B0502020202020204" pitchFamily="34" charset="0"/>
                        </a:rPr>
                        <a:t>C</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900" b="1" dirty="0">
                          <a:effectLst/>
                          <a:latin typeface="Century Gothic" panose="020B0502020202020204" pitchFamily="34" charset="0"/>
                        </a:rPr>
                        <a:t>B</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900" b="1" dirty="0">
                          <a:effectLst/>
                          <a:latin typeface="Century Gothic" panose="020B0502020202020204" pitchFamily="34" charset="0"/>
                        </a:rPr>
                        <a:t>A</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900" b="1" dirty="0">
                          <a:effectLst/>
                          <a:latin typeface="Century Gothic" panose="020B0502020202020204" pitchFamily="34" charset="0"/>
                        </a:rPr>
                        <a:t>D</a:t>
                      </a:r>
                      <a:r>
                        <a:rPr lang="en-US" sz="1900" b="1" baseline="-25000" dirty="0">
                          <a:effectLst/>
                          <a:latin typeface="Century Gothic" panose="020B0502020202020204" pitchFamily="34" charset="0"/>
                        </a:rPr>
                        <a:t>D</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900" b="1" dirty="0">
                          <a:effectLst/>
                          <a:latin typeface="Century Gothic" panose="020B0502020202020204" pitchFamily="34" charset="0"/>
                        </a:rPr>
                        <a:t>D</a:t>
                      </a:r>
                      <a:r>
                        <a:rPr lang="en-US" sz="1900" b="1" baseline="-25000" dirty="0">
                          <a:effectLst/>
                          <a:latin typeface="Century Gothic" panose="020B0502020202020204" pitchFamily="34" charset="0"/>
                        </a:rPr>
                        <a:t>C</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900" b="1" dirty="0">
                          <a:effectLst/>
                          <a:latin typeface="Century Gothic" panose="020B0502020202020204" pitchFamily="34" charset="0"/>
                        </a:rPr>
                        <a:t>D</a:t>
                      </a:r>
                      <a:r>
                        <a:rPr lang="en-US" sz="1900" b="1" baseline="-25000" dirty="0">
                          <a:effectLst/>
                          <a:latin typeface="Century Gothic" panose="020B0502020202020204" pitchFamily="34" charset="0"/>
                        </a:rPr>
                        <a:t>B</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900" b="1" dirty="0">
                          <a:effectLst/>
                          <a:latin typeface="Century Gothic" panose="020B0502020202020204" pitchFamily="34" charset="0"/>
                        </a:rPr>
                        <a:t>D</a:t>
                      </a:r>
                      <a:r>
                        <a:rPr lang="en-US" sz="1900" b="1" baseline="-25000" dirty="0">
                          <a:effectLst/>
                          <a:latin typeface="Century Gothic" panose="020B0502020202020204" pitchFamily="34" charset="0"/>
                        </a:rPr>
                        <a:t>A</a:t>
                      </a:r>
                      <a:endParaRPr lang="en-US" sz="1900" b="1" dirty="0">
                        <a:effectLst/>
                        <a:latin typeface="Century Gothic" panose="020B0502020202020204" pitchFamily="34" charset="0"/>
                        <a:ea typeface="Times New Roman"/>
                        <a:cs typeface="Times New Roman"/>
                      </a:endParaRPr>
                    </a:p>
                  </a:txBody>
                  <a:tcPr marL="68580" marR="68580" marT="0" marB="0" anchor="ctr"/>
                </a:tc>
                <a:extLst>
                  <a:ext uri="{0D108BD9-81ED-4DB2-BD59-A6C34878D82A}">
                    <a16:rowId xmlns:a16="http://schemas.microsoft.com/office/drawing/2014/main" val="10001"/>
                  </a:ext>
                </a:extLst>
              </a:tr>
              <a:tr h="527423">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a:effectLst/>
                          <a:latin typeface="Century Gothic" panose="020B0502020202020204" pitchFamily="34" charset="0"/>
                        </a:rPr>
                        <a:t> </a:t>
                      </a:r>
                      <a:endParaRPr lang="en-US" sz="1900" b="1">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a:effectLst/>
                          <a:latin typeface="Century Gothic" panose="020B0502020202020204" pitchFamily="34" charset="0"/>
                        </a:rPr>
                        <a:t> </a:t>
                      </a:r>
                      <a:endParaRPr lang="en-US" sz="1900" b="1">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a:effectLst/>
                          <a:latin typeface="Century Gothic" panose="020B0502020202020204" pitchFamily="34" charset="0"/>
                        </a:rPr>
                        <a:t> </a:t>
                      </a:r>
                      <a:endParaRPr lang="en-US" sz="1900" b="1">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a:effectLst/>
                          <a:latin typeface="Century Gothic" panose="020B0502020202020204" pitchFamily="34" charset="0"/>
                        </a:rPr>
                        <a:t> </a:t>
                      </a:r>
                      <a:endParaRPr lang="en-US" sz="1900" b="1">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a:effectLst/>
                          <a:latin typeface="Century Gothic" panose="020B0502020202020204" pitchFamily="34" charset="0"/>
                        </a:rPr>
                        <a:t> </a:t>
                      </a:r>
                      <a:endParaRPr lang="en-US" sz="1900" b="1">
                        <a:effectLst/>
                        <a:latin typeface="Century Gothic" panose="020B0502020202020204" pitchFamily="34" charset="0"/>
                        <a:ea typeface="Times New Roman"/>
                        <a:cs typeface="Times New Roman"/>
                      </a:endParaRPr>
                    </a:p>
                  </a:txBody>
                  <a:tcPr marL="68580" marR="68580" marT="0" marB="0" anchor="ctr"/>
                </a:tc>
                <a:extLst>
                  <a:ext uri="{0D108BD9-81ED-4DB2-BD59-A6C34878D82A}">
                    <a16:rowId xmlns:a16="http://schemas.microsoft.com/office/drawing/2014/main" val="10002"/>
                  </a:ext>
                </a:extLst>
              </a:tr>
              <a:tr h="527423">
                <a:tc>
                  <a:txBody>
                    <a:bodyPr/>
                    <a:lstStyle/>
                    <a:p>
                      <a:pPr marL="0" marR="0">
                        <a:spcBef>
                          <a:spcPts val="0"/>
                        </a:spcBef>
                        <a:spcAft>
                          <a:spcPts val="0"/>
                        </a:spcAft>
                        <a:tabLst>
                          <a:tab pos="1095375" algn="l"/>
                        </a:tabLst>
                      </a:pPr>
                      <a:r>
                        <a:rPr lang="en-US" sz="1900" b="1">
                          <a:effectLst/>
                          <a:latin typeface="Century Gothic" panose="020B0502020202020204" pitchFamily="34" charset="0"/>
                        </a:rPr>
                        <a:t> </a:t>
                      </a:r>
                      <a:endParaRPr lang="en-US" sz="1900" b="1">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a:effectLst/>
                          <a:latin typeface="Century Gothic" panose="020B0502020202020204" pitchFamily="34" charset="0"/>
                        </a:rPr>
                        <a:t> </a:t>
                      </a:r>
                      <a:endParaRPr lang="en-US" sz="1900" b="1">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a:effectLst/>
                          <a:latin typeface="Century Gothic" panose="020B0502020202020204" pitchFamily="34" charset="0"/>
                        </a:rPr>
                        <a:t> </a:t>
                      </a:r>
                      <a:endParaRPr lang="en-US" sz="1900" b="1">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a:effectLst/>
                          <a:latin typeface="Century Gothic" panose="020B0502020202020204" pitchFamily="34" charset="0"/>
                        </a:rPr>
                        <a:t> </a:t>
                      </a:r>
                      <a:endParaRPr lang="en-US" sz="1900" b="1">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a:effectLst/>
                          <a:latin typeface="Century Gothic" panose="020B0502020202020204" pitchFamily="34" charset="0"/>
                        </a:rPr>
                        <a:t> </a:t>
                      </a:r>
                      <a:endParaRPr lang="en-US" sz="1900" b="1">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a:effectLst/>
                          <a:latin typeface="Century Gothic" panose="020B0502020202020204" pitchFamily="34" charset="0"/>
                        </a:rPr>
                        <a:t> </a:t>
                      </a:r>
                      <a:endParaRPr lang="en-US" sz="1900" b="1">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a:effectLst/>
                          <a:latin typeface="Century Gothic" panose="020B0502020202020204" pitchFamily="34" charset="0"/>
                        </a:rPr>
                        <a:t> </a:t>
                      </a:r>
                      <a:endParaRPr lang="en-US" sz="1900" b="1">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a:effectLst/>
                          <a:latin typeface="Century Gothic" panose="020B0502020202020204" pitchFamily="34" charset="0"/>
                        </a:rPr>
                        <a:t> </a:t>
                      </a:r>
                      <a:endParaRPr lang="en-US" sz="1900" b="1">
                        <a:effectLst/>
                        <a:latin typeface="Century Gothic" panose="020B0502020202020204" pitchFamily="34" charset="0"/>
                        <a:ea typeface="Times New Roman"/>
                        <a:cs typeface="Times New Roman"/>
                      </a:endParaRPr>
                    </a:p>
                  </a:txBody>
                  <a:tcPr marL="68580" marR="68580" marT="0" marB="0" anchor="ctr"/>
                </a:tc>
                <a:extLst>
                  <a:ext uri="{0D108BD9-81ED-4DB2-BD59-A6C34878D82A}">
                    <a16:rowId xmlns:a16="http://schemas.microsoft.com/office/drawing/2014/main" val="10003"/>
                  </a:ext>
                </a:extLst>
              </a:tr>
              <a:tr h="527423">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a:effectLst/>
                          <a:latin typeface="Century Gothic" panose="020B0502020202020204" pitchFamily="34" charset="0"/>
                        </a:rPr>
                        <a:t> </a:t>
                      </a:r>
                      <a:endParaRPr lang="en-US" sz="1900" b="1">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a:effectLst/>
                          <a:latin typeface="Century Gothic" panose="020B0502020202020204" pitchFamily="34" charset="0"/>
                        </a:rPr>
                        <a:t> </a:t>
                      </a:r>
                      <a:endParaRPr lang="en-US" sz="1900" b="1">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a:effectLst/>
                          <a:latin typeface="Century Gothic" panose="020B0502020202020204" pitchFamily="34" charset="0"/>
                        </a:rPr>
                        <a:t> </a:t>
                      </a:r>
                      <a:endParaRPr lang="en-US" sz="1900" b="1">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a:effectLst/>
                          <a:latin typeface="Century Gothic" panose="020B0502020202020204" pitchFamily="34" charset="0"/>
                        </a:rPr>
                        <a:t> </a:t>
                      </a:r>
                      <a:endParaRPr lang="en-US" sz="1900" b="1">
                        <a:effectLst/>
                        <a:latin typeface="Century Gothic" panose="020B0502020202020204" pitchFamily="34" charset="0"/>
                        <a:ea typeface="Times New Roman"/>
                        <a:cs typeface="Times New Roman"/>
                      </a:endParaRPr>
                    </a:p>
                  </a:txBody>
                  <a:tcPr marL="68580" marR="68580" marT="0" marB="0" anchor="ctr"/>
                </a:tc>
                <a:extLst>
                  <a:ext uri="{0D108BD9-81ED-4DB2-BD59-A6C34878D82A}">
                    <a16:rowId xmlns:a16="http://schemas.microsoft.com/office/drawing/2014/main" val="10004"/>
                  </a:ext>
                </a:extLst>
              </a:tr>
              <a:tr h="527423">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a:effectLst/>
                          <a:latin typeface="Century Gothic" panose="020B0502020202020204" pitchFamily="34" charset="0"/>
                        </a:rPr>
                        <a:t> </a:t>
                      </a:r>
                      <a:endParaRPr lang="en-US" sz="1900" b="1">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a:effectLst/>
                          <a:latin typeface="Century Gothic" panose="020B0502020202020204" pitchFamily="34" charset="0"/>
                        </a:rPr>
                        <a:t> </a:t>
                      </a:r>
                      <a:endParaRPr lang="en-US" sz="1900" b="1">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spcBef>
                          <a:spcPts val="0"/>
                        </a:spcBef>
                        <a:spcAft>
                          <a:spcPts val="0"/>
                        </a:spcAft>
                        <a:tabLst>
                          <a:tab pos="1095375" algn="l"/>
                        </a:tabLst>
                      </a:pPr>
                      <a:r>
                        <a:rPr lang="en-US" sz="1900" b="1" dirty="0">
                          <a:effectLst/>
                          <a:latin typeface="Century Gothic" panose="020B0502020202020204" pitchFamily="34" charset="0"/>
                        </a:rPr>
                        <a:t> </a:t>
                      </a:r>
                      <a:endParaRPr lang="en-US" sz="1900" b="1" dirty="0">
                        <a:effectLst/>
                        <a:latin typeface="Century Gothic" panose="020B0502020202020204" pitchFamily="34" charset="0"/>
                        <a:ea typeface="Times New Roman"/>
                        <a:cs typeface="Times New Roman"/>
                      </a:endParaRPr>
                    </a:p>
                  </a:txBody>
                  <a:tcPr marL="68580" marR="68580" marT="0" marB="0" anchor="ctr"/>
                </a:tc>
                <a:extLst>
                  <a:ext uri="{0D108BD9-81ED-4DB2-BD59-A6C34878D82A}">
                    <a16:rowId xmlns:a16="http://schemas.microsoft.com/office/drawing/2014/main" val="10005"/>
                  </a:ext>
                </a:extLst>
              </a:tr>
            </a:tbl>
          </a:graphicData>
        </a:graphic>
      </p:graphicFrame>
      <p:sp>
        <p:nvSpPr>
          <p:cNvPr id="27" name="Rectangle 26"/>
          <p:cNvSpPr/>
          <p:nvPr/>
        </p:nvSpPr>
        <p:spPr>
          <a:xfrm>
            <a:off x="1121733" y="2846270"/>
            <a:ext cx="1518342" cy="400099"/>
          </a:xfrm>
          <a:prstGeom prst="rect">
            <a:avLst/>
          </a:prstGeom>
        </p:spPr>
        <p:txBody>
          <a:bodyPr wrap="none" lIns="91429" tIns="45715" rIns="91429" bIns="45715">
            <a:spAutoFit/>
          </a:bodyPr>
          <a:lstStyle/>
          <a:p>
            <a:r>
              <a:rPr lang="en-US" b="1" dirty="0" smtClean="0">
                <a:solidFill>
                  <a:schemeClr val="tx1"/>
                </a:solidFill>
                <a:latin typeface="Century Gothic" panose="020B0502020202020204" pitchFamily="34" charset="0"/>
              </a:rPr>
              <a:t>State table</a:t>
            </a:r>
            <a:endParaRPr lang="en-US" b="1"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49070098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54EE1B0C-C77B-4AAC-98EB-49B2218ACC5C}" type="slidenum">
              <a:rPr lang="en-US" smtClean="0"/>
              <a:pPr>
                <a:defRPr/>
              </a:pPr>
              <a:t>45</a:t>
            </a:fld>
            <a:endParaRPr lang="en-US"/>
          </a:p>
        </p:txBody>
      </p:sp>
      <p:sp>
        <p:nvSpPr>
          <p:cNvPr id="757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536" y="272430"/>
            <a:ext cx="8153400"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Table 1"/>
          <p:cNvGraphicFramePr>
            <a:graphicFrameLocks noGrp="1"/>
          </p:cNvGraphicFramePr>
          <p:nvPr>
            <p:extLst>
              <p:ext uri="{D42A27DB-BD31-4B8C-83A1-F6EECF244321}">
                <p14:modId xmlns:p14="http://schemas.microsoft.com/office/powerpoint/2010/main" val="2505886051"/>
              </p:ext>
            </p:extLst>
          </p:nvPr>
        </p:nvGraphicFramePr>
        <p:xfrm>
          <a:off x="791536" y="998760"/>
          <a:ext cx="7865880" cy="5454576"/>
        </p:xfrm>
        <a:graphic>
          <a:graphicData uri="http://schemas.openxmlformats.org/drawingml/2006/table">
            <a:tbl>
              <a:tblPr firstRow="1" firstCol="1" lastRow="1" lastCol="1" bandRow="1" bandCol="1">
                <a:tableStyleId>{5940675A-B579-460E-94D1-54222C63F5DA}</a:tableStyleId>
              </a:tblPr>
              <a:tblGrid>
                <a:gridCol w="655490">
                  <a:extLst>
                    <a:ext uri="{9D8B030D-6E8A-4147-A177-3AD203B41FA5}">
                      <a16:colId xmlns:a16="http://schemas.microsoft.com/office/drawing/2014/main" val="20000"/>
                    </a:ext>
                  </a:extLst>
                </a:gridCol>
                <a:gridCol w="655490">
                  <a:extLst>
                    <a:ext uri="{9D8B030D-6E8A-4147-A177-3AD203B41FA5}">
                      <a16:colId xmlns:a16="http://schemas.microsoft.com/office/drawing/2014/main" val="20001"/>
                    </a:ext>
                  </a:extLst>
                </a:gridCol>
                <a:gridCol w="655490">
                  <a:extLst>
                    <a:ext uri="{9D8B030D-6E8A-4147-A177-3AD203B41FA5}">
                      <a16:colId xmlns:a16="http://schemas.microsoft.com/office/drawing/2014/main" val="20002"/>
                    </a:ext>
                  </a:extLst>
                </a:gridCol>
                <a:gridCol w="655490">
                  <a:extLst>
                    <a:ext uri="{9D8B030D-6E8A-4147-A177-3AD203B41FA5}">
                      <a16:colId xmlns:a16="http://schemas.microsoft.com/office/drawing/2014/main" val="20003"/>
                    </a:ext>
                  </a:extLst>
                </a:gridCol>
                <a:gridCol w="655490">
                  <a:extLst>
                    <a:ext uri="{9D8B030D-6E8A-4147-A177-3AD203B41FA5}">
                      <a16:colId xmlns:a16="http://schemas.microsoft.com/office/drawing/2014/main" val="20004"/>
                    </a:ext>
                  </a:extLst>
                </a:gridCol>
                <a:gridCol w="655490">
                  <a:extLst>
                    <a:ext uri="{9D8B030D-6E8A-4147-A177-3AD203B41FA5}">
                      <a16:colId xmlns:a16="http://schemas.microsoft.com/office/drawing/2014/main" val="20005"/>
                    </a:ext>
                  </a:extLst>
                </a:gridCol>
                <a:gridCol w="655490">
                  <a:extLst>
                    <a:ext uri="{9D8B030D-6E8A-4147-A177-3AD203B41FA5}">
                      <a16:colId xmlns:a16="http://schemas.microsoft.com/office/drawing/2014/main" val="20006"/>
                    </a:ext>
                  </a:extLst>
                </a:gridCol>
                <a:gridCol w="655490">
                  <a:extLst>
                    <a:ext uri="{9D8B030D-6E8A-4147-A177-3AD203B41FA5}">
                      <a16:colId xmlns:a16="http://schemas.microsoft.com/office/drawing/2014/main" val="20007"/>
                    </a:ext>
                  </a:extLst>
                </a:gridCol>
                <a:gridCol w="655490">
                  <a:extLst>
                    <a:ext uri="{9D8B030D-6E8A-4147-A177-3AD203B41FA5}">
                      <a16:colId xmlns:a16="http://schemas.microsoft.com/office/drawing/2014/main" val="20008"/>
                    </a:ext>
                  </a:extLst>
                </a:gridCol>
                <a:gridCol w="655490">
                  <a:extLst>
                    <a:ext uri="{9D8B030D-6E8A-4147-A177-3AD203B41FA5}">
                      <a16:colId xmlns:a16="http://schemas.microsoft.com/office/drawing/2014/main" val="20009"/>
                    </a:ext>
                  </a:extLst>
                </a:gridCol>
                <a:gridCol w="655490">
                  <a:extLst>
                    <a:ext uri="{9D8B030D-6E8A-4147-A177-3AD203B41FA5}">
                      <a16:colId xmlns:a16="http://schemas.microsoft.com/office/drawing/2014/main" val="20010"/>
                    </a:ext>
                  </a:extLst>
                </a:gridCol>
                <a:gridCol w="655490">
                  <a:extLst>
                    <a:ext uri="{9D8B030D-6E8A-4147-A177-3AD203B41FA5}">
                      <a16:colId xmlns:a16="http://schemas.microsoft.com/office/drawing/2014/main" val="20011"/>
                    </a:ext>
                  </a:extLst>
                </a:gridCol>
              </a:tblGrid>
              <a:tr h="303032">
                <a:tc gridSpan="4">
                  <a:txBody>
                    <a:bodyPr/>
                    <a:lstStyle/>
                    <a:p>
                      <a:pPr marL="0" marR="0" algn="ctr">
                        <a:spcBef>
                          <a:spcPts val="0"/>
                        </a:spcBef>
                        <a:spcAft>
                          <a:spcPts val="0"/>
                        </a:spcAft>
                        <a:tabLst>
                          <a:tab pos="1095375" algn="l"/>
                        </a:tabLst>
                      </a:pPr>
                      <a:r>
                        <a:rPr lang="en-US" sz="1800" b="1" dirty="0">
                          <a:effectLst/>
                          <a:latin typeface="Century Gothic" panose="020B0502020202020204" pitchFamily="34" charset="0"/>
                        </a:rPr>
                        <a:t>Present State</a:t>
                      </a:r>
                      <a:endParaRPr lang="en-US" sz="1800" b="1" dirty="0">
                        <a:effectLst/>
                        <a:latin typeface="Century Gothic" panose="020B0502020202020204" pitchFamily="34" charset="0"/>
                        <a:ea typeface="Times New Roman"/>
                        <a:cs typeface="Times New Roman"/>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tabLst>
                          <a:tab pos="1095375" algn="l"/>
                        </a:tabLst>
                      </a:pPr>
                      <a:r>
                        <a:rPr lang="en-US" sz="1800" b="1" dirty="0">
                          <a:effectLst/>
                          <a:latin typeface="Century Gothic" panose="020B0502020202020204" pitchFamily="34" charset="0"/>
                        </a:rPr>
                        <a:t>Next State</a:t>
                      </a:r>
                      <a:endParaRPr lang="en-US" sz="1800" b="1" dirty="0">
                        <a:effectLst/>
                        <a:latin typeface="Century Gothic" panose="020B0502020202020204" pitchFamily="34" charset="0"/>
                        <a:ea typeface="Times New Roman"/>
                        <a:cs typeface="Times New Roman"/>
                      </a:endParaRPr>
                    </a:p>
                  </a:txBody>
                  <a:tcPr marL="68580" marR="68580" marT="0" marB="0" anchor="ctr">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tabLst>
                          <a:tab pos="1095375" algn="l"/>
                        </a:tabLst>
                      </a:pPr>
                      <a:r>
                        <a:rPr lang="en-US" sz="1800" b="1" dirty="0" smtClean="0">
                          <a:effectLst/>
                          <a:latin typeface="Century Gothic" panose="020B0502020202020204" pitchFamily="34" charset="0"/>
                        </a:rPr>
                        <a:t>Control</a:t>
                      </a:r>
                      <a:r>
                        <a:rPr lang="en-US" sz="1800" b="1" baseline="0" dirty="0" smtClean="0">
                          <a:effectLst/>
                          <a:latin typeface="Century Gothic" panose="020B0502020202020204" pitchFamily="34" charset="0"/>
                        </a:rPr>
                        <a:t> Signal</a:t>
                      </a:r>
                      <a:endParaRPr lang="en-US" sz="1800" b="1" dirty="0">
                        <a:effectLst/>
                        <a:latin typeface="Century Gothic" panose="020B0502020202020204" pitchFamily="34" charset="0"/>
                        <a:ea typeface="Times New Roman"/>
                        <a:cs typeface="Times New Roman"/>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3032">
                <a:tc>
                  <a:txBody>
                    <a:bodyPr/>
                    <a:lstStyle/>
                    <a:p>
                      <a:pPr marL="0" marR="0" algn="ctr">
                        <a:spcBef>
                          <a:spcPts val="0"/>
                        </a:spcBef>
                        <a:spcAft>
                          <a:spcPts val="0"/>
                        </a:spcAft>
                        <a:tabLst>
                          <a:tab pos="1095375" algn="l"/>
                        </a:tabLst>
                      </a:pPr>
                      <a:r>
                        <a:rPr lang="en-US" sz="1800" b="1" dirty="0">
                          <a:effectLst/>
                          <a:latin typeface="Century Gothic" panose="020B0502020202020204" pitchFamily="34" charset="0"/>
                        </a:rPr>
                        <a:t>D</a:t>
                      </a:r>
                      <a:endParaRPr lang="en-US" sz="18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a:effectLst/>
                          <a:latin typeface="Century Gothic" panose="020B0502020202020204" pitchFamily="34" charset="0"/>
                        </a:rPr>
                        <a:t>C</a:t>
                      </a:r>
                      <a:endParaRPr lang="en-US" sz="18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a:effectLst/>
                          <a:latin typeface="Century Gothic" panose="020B0502020202020204" pitchFamily="34" charset="0"/>
                        </a:rPr>
                        <a:t>B</a:t>
                      </a:r>
                      <a:endParaRPr lang="en-US" sz="18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a:effectLst/>
                          <a:latin typeface="Century Gothic" panose="020B0502020202020204" pitchFamily="34" charset="0"/>
                        </a:rPr>
                        <a:t>A</a:t>
                      </a:r>
                      <a:endParaRPr lang="en-US" sz="18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a:effectLst/>
                          <a:latin typeface="Century Gothic" panose="020B0502020202020204" pitchFamily="34" charset="0"/>
                        </a:rPr>
                        <a:t>D</a:t>
                      </a:r>
                      <a:endParaRPr lang="en-US" sz="1800" b="1" dirty="0">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a:effectLst/>
                          <a:latin typeface="Century Gothic" panose="020B0502020202020204" pitchFamily="34" charset="0"/>
                        </a:rPr>
                        <a:t>C</a:t>
                      </a:r>
                      <a:endParaRPr lang="en-US" sz="1800" b="1" dirty="0">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a:effectLst/>
                          <a:latin typeface="Century Gothic" panose="020B0502020202020204" pitchFamily="34" charset="0"/>
                        </a:rPr>
                        <a:t>B</a:t>
                      </a:r>
                      <a:endParaRPr lang="en-US" sz="1800" b="1" dirty="0">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a:effectLst/>
                          <a:latin typeface="Century Gothic" panose="020B0502020202020204" pitchFamily="34" charset="0"/>
                        </a:rPr>
                        <a:t>A</a:t>
                      </a:r>
                      <a:endParaRPr lang="en-US" sz="1800" b="1" dirty="0">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a:effectLst/>
                          <a:latin typeface="Century Gothic" panose="020B0502020202020204" pitchFamily="34" charset="0"/>
                        </a:rPr>
                        <a:t>D</a:t>
                      </a:r>
                      <a:r>
                        <a:rPr lang="en-US" sz="1800" b="1" baseline="-25000" dirty="0">
                          <a:effectLst/>
                          <a:latin typeface="Century Gothic" panose="020B0502020202020204" pitchFamily="34" charset="0"/>
                        </a:rPr>
                        <a:t>D</a:t>
                      </a:r>
                      <a:endParaRPr lang="en-US" sz="18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a:effectLst/>
                          <a:latin typeface="Century Gothic" panose="020B0502020202020204" pitchFamily="34" charset="0"/>
                        </a:rPr>
                        <a:t>D</a:t>
                      </a:r>
                      <a:r>
                        <a:rPr lang="en-US" sz="1800" b="1" baseline="-25000" dirty="0">
                          <a:effectLst/>
                          <a:latin typeface="Century Gothic" panose="020B0502020202020204" pitchFamily="34" charset="0"/>
                        </a:rPr>
                        <a:t>C</a:t>
                      </a:r>
                      <a:endParaRPr lang="en-US" sz="18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a:effectLst/>
                          <a:latin typeface="Century Gothic" panose="020B0502020202020204" pitchFamily="34" charset="0"/>
                        </a:rPr>
                        <a:t>D</a:t>
                      </a:r>
                      <a:r>
                        <a:rPr lang="en-US" sz="1800" b="1" baseline="-25000" dirty="0">
                          <a:effectLst/>
                          <a:latin typeface="Century Gothic" panose="020B0502020202020204" pitchFamily="34" charset="0"/>
                        </a:rPr>
                        <a:t>B</a:t>
                      </a:r>
                      <a:endParaRPr lang="en-US" sz="1800" b="1" dirty="0">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a:effectLst/>
                          <a:latin typeface="Century Gothic" panose="020B0502020202020204" pitchFamily="34" charset="0"/>
                        </a:rPr>
                        <a:t>D</a:t>
                      </a:r>
                      <a:r>
                        <a:rPr lang="en-US" sz="1800" b="1" baseline="-25000" dirty="0">
                          <a:effectLst/>
                          <a:latin typeface="Century Gothic" panose="020B0502020202020204" pitchFamily="34" charset="0"/>
                        </a:rPr>
                        <a:t>A</a:t>
                      </a:r>
                      <a:endParaRPr lang="en-US" sz="1800" b="1" dirty="0">
                        <a:effectLst/>
                        <a:latin typeface="Century Gothic" panose="020B0502020202020204" pitchFamily="34" charset="0"/>
                        <a:ea typeface="Times New Roman"/>
                        <a:cs typeface="Times New Roman"/>
                      </a:endParaRPr>
                    </a:p>
                  </a:txBody>
                  <a:tcPr marL="68580" marR="68580" marT="0" marB="0" anchor="ctr"/>
                </a:tc>
                <a:extLst>
                  <a:ext uri="{0D108BD9-81ED-4DB2-BD59-A6C34878D82A}">
                    <a16:rowId xmlns:a16="http://schemas.microsoft.com/office/drawing/2014/main" val="10001"/>
                  </a:ext>
                </a:extLst>
              </a:tr>
              <a:tr h="303032">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a:solidFill>
                            <a:srgbClr val="FF0000"/>
                          </a:solidFill>
                          <a:effectLst/>
                          <a:latin typeface="Century Gothic" panose="020B0502020202020204" pitchFamily="34" charset="0"/>
                        </a:rPr>
                        <a:t> </a:t>
                      </a: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a:solidFill>
                            <a:srgbClr val="FF0000"/>
                          </a:solidFill>
                          <a:effectLst/>
                          <a:latin typeface="Century Gothic" panose="020B0502020202020204" pitchFamily="34" charset="0"/>
                        </a:rPr>
                        <a:t> </a:t>
                      </a: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extLst>
                  <a:ext uri="{0D108BD9-81ED-4DB2-BD59-A6C34878D82A}">
                    <a16:rowId xmlns:a16="http://schemas.microsoft.com/office/drawing/2014/main" val="10002"/>
                  </a:ext>
                </a:extLst>
              </a:tr>
              <a:tr h="303032">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a:solidFill>
                            <a:srgbClr val="FF0000"/>
                          </a:solidFill>
                          <a:effectLst/>
                          <a:latin typeface="Century Gothic" panose="020B0502020202020204" pitchFamily="34" charset="0"/>
                        </a:rPr>
                        <a:t> </a:t>
                      </a: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a:solidFill>
                            <a:srgbClr val="FF0000"/>
                          </a:solidFill>
                          <a:effectLst/>
                          <a:latin typeface="Century Gothic" panose="020B0502020202020204" pitchFamily="34" charset="0"/>
                        </a:rPr>
                        <a:t> </a:t>
                      </a: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mn-ea"/>
                          <a:cs typeface="+mn-cs"/>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mn-ea"/>
                          <a:cs typeface="+mn-cs"/>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extLst>
                  <a:ext uri="{0D108BD9-81ED-4DB2-BD59-A6C34878D82A}">
                    <a16:rowId xmlns:a16="http://schemas.microsoft.com/office/drawing/2014/main" val="10003"/>
                  </a:ext>
                </a:extLst>
              </a:tr>
              <a:tr h="303032">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rPr>
                        <a:t>0</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a:solidFill>
                            <a:schemeClr val="accent4"/>
                          </a:solidFill>
                          <a:effectLst/>
                          <a:latin typeface="Century Gothic" panose="020B0502020202020204" pitchFamily="34" charset="0"/>
                        </a:rPr>
                        <a:t> </a:t>
                      </a:r>
                      <a:r>
                        <a:rPr lang="en-US" sz="1800" b="1" dirty="0" smtClean="0">
                          <a:solidFill>
                            <a:schemeClr val="accent4"/>
                          </a:solidFill>
                          <a:effectLst/>
                          <a:latin typeface="Century Gothic" panose="020B0502020202020204" pitchFamily="34" charset="0"/>
                        </a:rPr>
                        <a:t>0</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a:solidFill>
                            <a:schemeClr val="accent4"/>
                          </a:solidFill>
                          <a:effectLst/>
                          <a:latin typeface="Century Gothic" panose="020B0502020202020204" pitchFamily="34" charset="0"/>
                        </a:rPr>
                        <a:t> </a:t>
                      </a:r>
                      <a:r>
                        <a:rPr lang="en-US" sz="1800" b="1" dirty="0" smtClean="0">
                          <a:solidFill>
                            <a:schemeClr val="accent4"/>
                          </a:solidFill>
                          <a:effectLst/>
                          <a:latin typeface="Century Gothic" panose="020B0502020202020204" pitchFamily="34" charset="0"/>
                        </a:rPr>
                        <a:t>1</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rPr>
                        <a:t>0</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extLst>
                  <a:ext uri="{0D108BD9-81ED-4DB2-BD59-A6C34878D82A}">
                    <a16:rowId xmlns:a16="http://schemas.microsoft.com/office/drawing/2014/main" val="10004"/>
                  </a:ext>
                </a:extLst>
              </a:tr>
              <a:tr h="303032">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rPr>
                        <a:t>0</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a:solidFill>
                            <a:schemeClr val="accent4"/>
                          </a:solidFill>
                          <a:effectLst/>
                          <a:latin typeface="Century Gothic" panose="020B0502020202020204" pitchFamily="34" charset="0"/>
                        </a:rPr>
                        <a:t> </a:t>
                      </a:r>
                      <a:r>
                        <a:rPr lang="en-US" sz="1800" b="1" dirty="0" smtClean="0">
                          <a:solidFill>
                            <a:schemeClr val="accent4"/>
                          </a:solidFill>
                          <a:effectLst/>
                          <a:latin typeface="Century Gothic" panose="020B0502020202020204" pitchFamily="34" charset="0"/>
                        </a:rPr>
                        <a:t>0</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a:solidFill>
                            <a:schemeClr val="accent4"/>
                          </a:solidFill>
                          <a:effectLst/>
                          <a:latin typeface="Century Gothic" panose="020B0502020202020204" pitchFamily="34" charset="0"/>
                        </a:rPr>
                        <a:t> </a:t>
                      </a:r>
                      <a:r>
                        <a:rPr lang="en-US" sz="1800" b="1" dirty="0" smtClean="0">
                          <a:solidFill>
                            <a:schemeClr val="accent4"/>
                          </a:solidFill>
                          <a:effectLst/>
                          <a:latin typeface="Century Gothic" panose="020B0502020202020204" pitchFamily="34" charset="0"/>
                        </a:rPr>
                        <a:t>1</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rPr>
                        <a:t>1</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extLst>
                  <a:ext uri="{0D108BD9-81ED-4DB2-BD59-A6C34878D82A}">
                    <a16:rowId xmlns:a16="http://schemas.microsoft.com/office/drawing/2014/main" val="10005"/>
                  </a:ext>
                </a:extLst>
              </a:tr>
              <a:tr h="303032">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ea typeface="Times New Roman"/>
                          <a:cs typeface="Times New Roman"/>
                        </a:rPr>
                        <a:t>0</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ea typeface="Times New Roman"/>
                          <a:cs typeface="Times New Roman"/>
                        </a:rPr>
                        <a:t>1</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ea typeface="Times New Roman"/>
                          <a:cs typeface="Times New Roman"/>
                        </a:rPr>
                        <a:t>0</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ea typeface="Times New Roman"/>
                          <a:cs typeface="Times New Roman"/>
                        </a:rPr>
                        <a:t>0</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extLst>
                  <a:ext uri="{0D108BD9-81ED-4DB2-BD59-A6C34878D82A}">
                    <a16:rowId xmlns:a16="http://schemas.microsoft.com/office/drawing/2014/main" val="10006"/>
                  </a:ext>
                </a:extLst>
              </a:tr>
              <a:tr h="303032">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ea typeface="Times New Roman"/>
                          <a:cs typeface="Times New Roman"/>
                        </a:rPr>
                        <a:t>0</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ea typeface="Times New Roman"/>
                          <a:cs typeface="Times New Roman"/>
                        </a:rPr>
                        <a:t>1</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ea typeface="Times New Roman"/>
                          <a:cs typeface="Times New Roman"/>
                        </a:rPr>
                        <a:t>0</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ea typeface="Times New Roman"/>
                          <a:cs typeface="Times New Roman"/>
                        </a:rPr>
                        <a:t>1</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extLst>
                  <a:ext uri="{0D108BD9-81ED-4DB2-BD59-A6C34878D82A}">
                    <a16:rowId xmlns:a16="http://schemas.microsoft.com/office/drawing/2014/main" val="10007"/>
                  </a:ext>
                </a:extLst>
              </a:tr>
              <a:tr h="303032">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extLst>
                  <a:ext uri="{0D108BD9-81ED-4DB2-BD59-A6C34878D82A}">
                    <a16:rowId xmlns:a16="http://schemas.microsoft.com/office/drawing/2014/main" val="10008"/>
                  </a:ext>
                </a:extLst>
              </a:tr>
              <a:tr h="303032">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extLst>
                  <a:ext uri="{0D108BD9-81ED-4DB2-BD59-A6C34878D82A}">
                    <a16:rowId xmlns:a16="http://schemas.microsoft.com/office/drawing/2014/main" val="10009"/>
                  </a:ext>
                </a:extLst>
              </a:tr>
              <a:tr h="303032">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extLst>
                  <a:ext uri="{0D108BD9-81ED-4DB2-BD59-A6C34878D82A}">
                    <a16:rowId xmlns:a16="http://schemas.microsoft.com/office/drawing/2014/main" val="10010"/>
                  </a:ext>
                </a:extLst>
              </a:tr>
              <a:tr h="303032">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extLst>
                  <a:ext uri="{0D108BD9-81ED-4DB2-BD59-A6C34878D82A}">
                    <a16:rowId xmlns:a16="http://schemas.microsoft.com/office/drawing/2014/main" val="10011"/>
                  </a:ext>
                </a:extLst>
              </a:tr>
              <a:tr h="303032">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ea typeface="Times New Roman"/>
                          <a:cs typeface="Times New Roman"/>
                        </a:rPr>
                        <a:t>1</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ea typeface="Times New Roman"/>
                          <a:cs typeface="Times New Roman"/>
                        </a:rPr>
                        <a:t>0</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ea typeface="Times New Roman"/>
                          <a:cs typeface="Times New Roman"/>
                        </a:rPr>
                        <a:t>1</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ea typeface="Times New Roman"/>
                          <a:cs typeface="Times New Roman"/>
                        </a:rPr>
                        <a:t>0</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extLst>
                  <a:ext uri="{0D108BD9-81ED-4DB2-BD59-A6C34878D82A}">
                    <a16:rowId xmlns:a16="http://schemas.microsoft.com/office/drawing/2014/main" val="10012"/>
                  </a:ext>
                </a:extLst>
              </a:tr>
              <a:tr h="303032">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ea typeface="Times New Roman"/>
                          <a:cs typeface="Times New Roman"/>
                        </a:rPr>
                        <a:t>1</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ea typeface="Times New Roman"/>
                          <a:cs typeface="Times New Roman"/>
                        </a:rPr>
                        <a:t>0</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ea typeface="Times New Roman"/>
                          <a:cs typeface="Times New Roman"/>
                        </a:rPr>
                        <a:t>1</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ea typeface="Times New Roman"/>
                          <a:cs typeface="Times New Roman"/>
                        </a:rPr>
                        <a:t>1</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extLst>
                  <a:ext uri="{0D108BD9-81ED-4DB2-BD59-A6C34878D82A}">
                    <a16:rowId xmlns:a16="http://schemas.microsoft.com/office/drawing/2014/main" val="10013"/>
                  </a:ext>
                </a:extLst>
              </a:tr>
              <a:tr h="303032">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ea typeface="Times New Roman"/>
                          <a:cs typeface="Times New Roman"/>
                        </a:rPr>
                        <a:t>1</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ea typeface="Times New Roman"/>
                          <a:cs typeface="Times New Roman"/>
                        </a:rPr>
                        <a:t>1</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ea typeface="Times New Roman"/>
                          <a:cs typeface="Times New Roman"/>
                        </a:rPr>
                        <a:t>0</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ea typeface="Times New Roman"/>
                          <a:cs typeface="Times New Roman"/>
                        </a:rPr>
                        <a:t>0</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extLst>
                  <a:ext uri="{0D108BD9-81ED-4DB2-BD59-A6C34878D82A}">
                    <a16:rowId xmlns:a16="http://schemas.microsoft.com/office/drawing/2014/main" val="10014"/>
                  </a:ext>
                </a:extLst>
              </a:tr>
              <a:tr h="303032">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ea typeface="Times New Roman"/>
                          <a:cs typeface="Times New Roman"/>
                        </a:rPr>
                        <a:t>1</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ea typeface="Times New Roman"/>
                          <a:cs typeface="Times New Roman"/>
                        </a:rPr>
                        <a:t>1</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ea typeface="Times New Roman"/>
                          <a:cs typeface="Times New Roman"/>
                        </a:rPr>
                        <a:t>0</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chemeClr val="accent4"/>
                          </a:solidFill>
                          <a:effectLst/>
                          <a:latin typeface="Century Gothic" panose="020B0502020202020204" pitchFamily="34" charset="0"/>
                          <a:ea typeface="Times New Roman"/>
                          <a:cs typeface="Times New Roman"/>
                        </a:rPr>
                        <a:t>1</a:t>
                      </a:r>
                      <a:endParaRPr lang="en-US" sz="1800" b="1" dirty="0">
                        <a:solidFill>
                          <a:schemeClr val="accent4"/>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extLst>
                  <a:ext uri="{0D108BD9-81ED-4DB2-BD59-A6C34878D82A}">
                    <a16:rowId xmlns:a16="http://schemas.microsoft.com/office/drawing/2014/main" val="10015"/>
                  </a:ext>
                </a:extLst>
              </a:tr>
              <a:tr h="303032">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extLst>
                  <a:ext uri="{0D108BD9-81ED-4DB2-BD59-A6C34878D82A}">
                    <a16:rowId xmlns:a16="http://schemas.microsoft.com/office/drawing/2014/main" val="10016"/>
                  </a:ext>
                </a:extLst>
              </a:tr>
              <a:tr h="303032">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1</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solidFill>
                      <a:srgbClr val="FFFF00"/>
                    </a:solidFill>
                  </a:tcP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tc>
                  <a:txBody>
                    <a:bodyPr/>
                    <a:lstStyle/>
                    <a:p>
                      <a:pPr marL="0" marR="0" algn="ctr">
                        <a:spcBef>
                          <a:spcPts val="0"/>
                        </a:spcBef>
                        <a:spcAft>
                          <a:spcPts val="0"/>
                        </a:spcAft>
                        <a:tabLst>
                          <a:tab pos="1095375" algn="l"/>
                        </a:tabLst>
                      </a:pPr>
                      <a:r>
                        <a:rPr lang="en-US" sz="1800" b="1" dirty="0" smtClean="0">
                          <a:solidFill>
                            <a:srgbClr val="FF0000"/>
                          </a:solidFill>
                          <a:effectLst/>
                          <a:latin typeface="Century Gothic" panose="020B0502020202020204" pitchFamily="34" charset="0"/>
                          <a:ea typeface="Times New Roman"/>
                          <a:cs typeface="Times New Roman"/>
                        </a:rPr>
                        <a:t>0</a:t>
                      </a:r>
                      <a:endParaRPr lang="en-US" sz="1800" b="1" dirty="0">
                        <a:solidFill>
                          <a:srgbClr val="FF0000"/>
                        </a:solidFill>
                        <a:effectLst/>
                        <a:latin typeface="Century Gothic" panose="020B0502020202020204" pitchFamily="34" charset="0"/>
                        <a:ea typeface="Times New Roman"/>
                        <a:cs typeface="Times New Roman"/>
                      </a:endParaRPr>
                    </a:p>
                  </a:txBody>
                  <a:tcPr marL="68580" marR="68580" marT="0" marB="0" anchor="ct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25607423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dirty="0"/>
              <a:t>Design a Synchronous Counter</a:t>
            </a:r>
            <a:endParaRPr lang="en-US" altLang="ko-KR" dirty="0" smtClean="0">
              <a:ea typeface="Gulim" pitchFamily="34" charset="-127"/>
            </a:endParaRPr>
          </a:p>
        </p:txBody>
      </p:sp>
      <p:sp>
        <p:nvSpPr>
          <p:cNvPr id="75779" name="Rectangle 3"/>
          <p:cNvSpPr>
            <a:spLocks noGrp="1" noChangeArrowheads="1"/>
          </p:cNvSpPr>
          <p:nvPr>
            <p:ph type="body" idx="1"/>
          </p:nvPr>
        </p:nvSpPr>
        <p:spPr>
          <a:xfrm>
            <a:off x="667544" y="1160748"/>
            <a:ext cx="8229600" cy="1481560"/>
          </a:xfrm>
        </p:spPr>
        <p:txBody>
          <a:bodyPr/>
          <a:lstStyle/>
          <a:p>
            <a:pPr marL="457146" indent="-457146" algn="just">
              <a:buFont typeface="+mj-lt"/>
              <a:buAutoNum type="arabicPeriod"/>
            </a:pPr>
            <a:r>
              <a:rPr lang="en-US" sz="2200" dirty="0">
                <a:latin typeface="Century Gothic" panose="020B0502020202020204" pitchFamily="34" charset="0"/>
              </a:rPr>
              <a:t>For the following stage diagram, design a synchronous counter using </a:t>
            </a:r>
            <a:r>
              <a:rPr lang="en-US" sz="2200" dirty="0">
                <a:solidFill>
                  <a:srgbClr val="FF0000"/>
                </a:solidFill>
                <a:latin typeface="Century Gothic" panose="020B0502020202020204" pitchFamily="34" charset="0"/>
              </a:rPr>
              <a:t>D Flip-Flops</a:t>
            </a:r>
            <a:r>
              <a:rPr lang="en-US" sz="2200" dirty="0">
                <a:latin typeface="Century Gothic" panose="020B0502020202020204" pitchFamily="34" charset="0"/>
              </a:rPr>
              <a:t> (A: LSB, D: MSB)	</a:t>
            </a:r>
          </a:p>
        </p:txBody>
      </p:sp>
      <p:sp>
        <p:nvSpPr>
          <p:cNvPr id="4" name="Slide Number Placeholder 3"/>
          <p:cNvSpPr>
            <a:spLocks noGrp="1"/>
          </p:cNvSpPr>
          <p:nvPr>
            <p:ph type="sldNum" sz="quarter" idx="11"/>
          </p:nvPr>
        </p:nvSpPr>
        <p:spPr/>
        <p:txBody>
          <a:bodyPr/>
          <a:lstStyle/>
          <a:p>
            <a:pPr>
              <a:defRPr/>
            </a:pPr>
            <a:fld id="{54EE1B0C-C77B-4AAC-98EB-49B2218ACC5C}" type="slidenum">
              <a:rPr lang="en-US" smtClean="0"/>
              <a:pPr>
                <a:defRPr/>
              </a:pPr>
              <a:t>46</a:t>
            </a:fld>
            <a:endParaRPr lang="en-US"/>
          </a:p>
        </p:txBody>
      </p:sp>
      <p:sp>
        <p:nvSpPr>
          <p:cNvPr id="75782" name="Rectangle 6"/>
          <p:cNvSpPr>
            <a:spLocks noChangeArrowheads="1"/>
          </p:cNvSpPr>
          <p:nvPr/>
        </p:nvSpPr>
        <p:spPr bwMode="auto">
          <a:xfrm>
            <a:off x="2" y="-200050"/>
            <a:ext cx="184708" cy="400099"/>
          </a:xfrm>
          <a:prstGeom prst="rect">
            <a:avLst/>
          </a:prstGeom>
          <a:noFill/>
          <a:ln w="9525">
            <a:noFill/>
            <a:miter lim="800000"/>
            <a:headEnd/>
            <a:tailEnd/>
          </a:ln>
          <a:effectLst/>
        </p:spPr>
        <p:txBody>
          <a:bodyPr vert="horz" wrap="none" lIns="91429" tIns="45715" rIns="91429" bIns="45715" numCol="1" anchor="ctr" anchorCtr="0" compatLnSpc="1">
            <a:prstTxWarp prst="textNoShape">
              <a:avLst/>
            </a:prstTxWarp>
            <a:spAutoFit/>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88841"/>
            <a:ext cx="8153400"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p:nvPr/>
        </p:nvPicPr>
        <p:blipFill>
          <a:blip r:embed="rId4" cstate="print"/>
          <a:srcRect/>
          <a:stretch>
            <a:fillRect/>
          </a:stretch>
        </p:blipFill>
        <p:spPr bwMode="auto">
          <a:xfrm>
            <a:off x="1127896" y="3647102"/>
            <a:ext cx="1498600" cy="1363980"/>
          </a:xfrm>
          <a:prstGeom prst="rect">
            <a:avLst/>
          </a:prstGeom>
          <a:noFill/>
          <a:ln w="9525">
            <a:noFill/>
            <a:miter lim="800000"/>
            <a:headEnd/>
            <a:tailEnd/>
          </a:ln>
        </p:spPr>
      </p:pic>
      <p:pic>
        <p:nvPicPr>
          <p:cNvPr id="9" name="Picture 8"/>
          <p:cNvPicPr/>
          <p:nvPr/>
        </p:nvPicPr>
        <p:blipFill>
          <a:blip r:embed="rId4" cstate="print"/>
          <a:srcRect/>
          <a:stretch>
            <a:fillRect/>
          </a:stretch>
        </p:blipFill>
        <p:spPr bwMode="auto">
          <a:xfrm>
            <a:off x="3144119" y="3652818"/>
            <a:ext cx="1492250" cy="1358265"/>
          </a:xfrm>
          <a:prstGeom prst="rect">
            <a:avLst/>
          </a:prstGeom>
          <a:noFill/>
          <a:ln w="9525">
            <a:noFill/>
            <a:miter lim="800000"/>
            <a:headEnd/>
            <a:tailEnd/>
          </a:ln>
        </p:spPr>
      </p:pic>
      <p:pic>
        <p:nvPicPr>
          <p:cNvPr id="10" name="Picture 9"/>
          <p:cNvPicPr/>
          <p:nvPr/>
        </p:nvPicPr>
        <p:blipFill>
          <a:blip r:embed="rId4" cstate="print"/>
          <a:srcRect/>
          <a:stretch>
            <a:fillRect/>
          </a:stretch>
        </p:blipFill>
        <p:spPr bwMode="auto">
          <a:xfrm>
            <a:off x="5189563" y="3652817"/>
            <a:ext cx="1498600" cy="1363980"/>
          </a:xfrm>
          <a:prstGeom prst="rect">
            <a:avLst/>
          </a:prstGeom>
          <a:noFill/>
          <a:ln w="9525">
            <a:noFill/>
            <a:miter lim="800000"/>
            <a:headEnd/>
            <a:tailEnd/>
          </a:ln>
        </p:spPr>
      </p:pic>
      <p:pic>
        <p:nvPicPr>
          <p:cNvPr id="11" name="Picture 10"/>
          <p:cNvPicPr/>
          <p:nvPr/>
        </p:nvPicPr>
        <p:blipFill>
          <a:blip r:embed="rId4" cstate="print"/>
          <a:srcRect/>
          <a:stretch>
            <a:fillRect/>
          </a:stretch>
        </p:blipFill>
        <p:spPr bwMode="auto">
          <a:xfrm>
            <a:off x="7416317" y="3658533"/>
            <a:ext cx="1492250" cy="1358265"/>
          </a:xfrm>
          <a:prstGeom prst="rect">
            <a:avLst/>
          </a:prstGeom>
          <a:noFill/>
          <a:ln w="9525">
            <a:noFill/>
            <a:miter lim="800000"/>
            <a:headEnd/>
            <a:tailEnd/>
          </a:ln>
        </p:spPr>
      </p:pic>
      <p:sp>
        <p:nvSpPr>
          <p:cNvPr id="3" name="Rectangle 2"/>
          <p:cNvSpPr/>
          <p:nvPr/>
        </p:nvSpPr>
        <p:spPr>
          <a:xfrm>
            <a:off x="1555637" y="5182130"/>
            <a:ext cx="643103" cy="400099"/>
          </a:xfrm>
          <a:prstGeom prst="rect">
            <a:avLst/>
          </a:prstGeom>
        </p:spPr>
        <p:txBody>
          <a:bodyPr wrap="none" lIns="91429" tIns="45715" rIns="91429" bIns="45715">
            <a:spAutoFit/>
          </a:bodyPr>
          <a:lstStyle/>
          <a:p>
            <a:r>
              <a:rPr lang="en-US" b="1" dirty="0">
                <a:solidFill>
                  <a:schemeClr val="tx1"/>
                </a:solidFill>
              </a:rPr>
              <a:t>D</a:t>
            </a:r>
            <a:r>
              <a:rPr lang="en-US" b="1" baseline="-25000" dirty="0">
                <a:solidFill>
                  <a:schemeClr val="tx1"/>
                </a:solidFill>
              </a:rPr>
              <a:t>D</a:t>
            </a:r>
            <a:r>
              <a:rPr lang="en-US" b="1" dirty="0">
                <a:solidFill>
                  <a:schemeClr val="tx1"/>
                </a:solidFill>
              </a:rPr>
              <a:t>=</a:t>
            </a:r>
            <a:endParaRPr lang="en-US" dirty="0">
              <a:solidFill>
                <a:schemeClr val="tx1"/>
              </a:solidFill>
            </a:endParaRPr>
          </a:p>
        </p:txBody>
      </p:sp>
      <p:sp>
        <p:nvSpPr>
          <p:cNvPr id="13" name="Rectangle 12"/>
          <p:cNvSpPr/>
          <p:nvPr/>
        </p:nvSpPr>
        <p:spPr>
          <a:xfrm>
            <a:off x="3568684" y="5189132"/>
            <a:ext cx="614249" cy="400099"/>
          </a:xfrm>
          <a:prstGeom prst="rect">
            <a:avLst/>
          </a:prstGeom>
        </p:spPr>
        <p:txBody>
          <a:bodyPr wrap="none" lIns="91429" tIns="45715" rIns="91429" bIns="45715">
            <a:spAutoFit/>
          </a:bodyPr>
          <a:lstStyle/>
          <a:p>
            <a:r>
              <a:rPr lang="en-US" b="1" dirty="0" smtClean="0">
                <a:solidFill>
                  <a:schemeClr val="tx1"/>
                </a:solidFill>
              </a:rPr>
              <a:t>D</a:t>
            </a:r>
            <a:r>
              <a:rPr lang="en-US" b="1" baseline="-25000" dirty="0">
                <a:solidFill>
                  <a:schemeClr val="tx1"/>
                </a:solidFill>
              </a:rPr>
              <a:t>c</a:t>
            </a:r>
            <a:r>
              <a:rPr lang="en-US" b="1" dirty="0" smtClean="0">
                <a:solidFill>
                  <a:schemeClr val="tx1"/>
                </a:solidFill>
              </a:rPr>
              <a:t>=</a:t>
            </a:r>
            <a:endParaRPr lang="en-US" dirty="0">
              <a:solidFill>
                <a:schemeClr val="tx1"/>
              </a:solidFill>
            </a:endParaRPr>
          </a:p>
        </p:txBody>
      </p:sp>
      <p:sp>
        <p:nvSpPr>
          <p:cNvPr id="14" name="Rectangle 13"/>
          <p:cNvSpPr/>
          <p:nvPr/>
        </p:nvSpPr>
        <p:spPr>
          <a:xfrm>
            <a:off x="5631732" y="5180156"/>
            <a:ext cx="643103" cy="400099"/>
          </a:xfrm>
          <a:prstGeom prst="rect">
            <a:avLst/>
          </a:prstGeom>
        </p:spPr>
        <p:txBody>
          <a:bodyPr wrap="none" lIns="91429" tIns="45715" rIns="91429" bIns="45715">
            <a:spAutoFit/>
          </a:bodyPr>
          <a:lstStyle/>
          <a:p>
            <a:r>
              <a:rPr lang="en-US" b="1" dirty="0" smtClean="0">
                <a:solidFill>
                  <a:schemeClr val="tx1"/>
                </a:solidFill>
              </a:rPr>
              <a:t>D</a:t>
            </a:r>
            <a:r>
              <a:rPr lang="en-US" b="1" baseline="-25000" dirty="0">
                <a:solidFill>
                  <a:schemeClr val="tx1"/>
                </a:solidFill>
              </a:rPr>
              <a:t>B</a:t>
            </a:r>
            <a:r>
              <a:rPr lang="en-US" b="1" dirty="0" smtClean="0">
                <a:solidFill>
                  <a:schemeClr val="tx1"/>
                </a:solidFill>
              </a:rPr>
              <a:t>=</a:t>
            </a:r>
            <a:endParaRPr lang="en-US" dirty="0">
              <a:solidFill>
                <a:schemeClr val="tx1"/>
              </a:solidFill>
            </a:endParaRPr>
          </a:p>
        </p:txBody>
      </p:sp>
      <p:sp>
        <p:nvSpPr>
          <p:cNvPr id="15" name="Rectangle 14"/>
          <p:cNvSpPr/>
          <p:nvPr/>
        </p:nvSpPr>
        <p:spPr>
          <a:xfrm>
            <a:off x="7840883" y="5189132"/>
            <a:ext cx="643103" cy="400099"/>
          </a:xfrm>
          <a:prstGeom prst="rect">
            <a:avLst/>
          </a:prstGeom>
        </p:spPr>
        <p:txBody>
          <a:bodyPr wrap="none" lIns="91429" tIns="45715" rIns="91429" bIns="45715">
            <a:spAutoFit/>
          </a:bodyPr>
          <a:lstStyle/>
          <a:p>
            <a:r>
              <a:rPr lang="en-US" b="1" dirty="0" smtClean="0">
                <a:solidFill>
                  <a:schemeClr val="tx1"/>
                </a:solidFill>
              </a:rPr>
              <a:t>D</a:t>
            </a:r>
            <a:r>
              <a:rPr lang="en-US" b="1" baseline="-25000" dirty="0">
                <a:solidFill>
                  <a:schemeClr val="tx1"/>
                </a:solidFill>
              </a:rPr>
              <a:t>A</a:t>
            </a:r>
            <a:r>
              <a:rPr lang="en-US" b="1" dirty="0" smtClean="0">
                <a:solidFill>
                  <a:schemeClr val="tx1"/>
                </a:solidFill>
              </a:rPr>
              <a:t>=</a:t>
            </a:r>
            <a:endParaRPr lang="en-US" dirty="0">
              <a:solidFill>
                <a:schemeClr val="tx1"/>
              </a:solidFill>
            </a:endParaRPr>
          </a:p>
        </p:txBody>
      </p:sp>
      <p:sp>
        <p:nvSpPr>
          <p:cNvPr id="5" name="Rectangle 4"/>
          <p:cNvSpPr/>
          <p:nvPr/>
        </p:nvSpPr>
        <p:spPr>
          <a:xfrm>
            <a:off x="1121737" y="2846270"/>
            <a:ext cx="1215375" cy="400099"/>
          </a:xfrm>
          <a:prstGeom prst="rect">
            <a:avLst/>
          </a:prstGeom>
        </p:spPr>
        <p:txBody>
          <a:bodyPr wrap="none" lIns="91429" tIns="45715" rIns="91429" bIns="45715">
            <a:spAutoFit/>
          </a:bodyPr>
          <a:lstStyle/>
          <a:p>
            <a:r>
              <a:rPr lang="en-US" b="1" dirty="0">
                <a:solidFill>
                  <a:schemeClr val="tx1"/>
                </a:solidFill>
                <a:latin typeface="Century Gothic" panose="020B0502020202020204" pitchFamily="34" charset="0"/>
              </a:rPr>
              <a:t>K-maps </a:t>
            </a:r>
          </a:p>
        </p:txBody>
      </p:sp>
    </p:spTree>
    <p:extLst>
      <p:ext uri="{BB962C8B-B14F-4D97-AF65-F5344CB8AC3E}">
        <p14:creationId xmlns:p14="http://schemas.microsoft.com/office/powerpoint/2010/main" val="69791285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dirty="0"/>
              <a:t>Design a Synchronous Counter</a:t>
            </a:r>
            <a:endParaRPr lang="en-US" altLang="ko-KR" dirty="0" smtClean="0">
              <a:ea typeface="Gulim" pitchFamily="34" charset="-127"/>
            </a:endParaRPr>
          </a:p>
        </p:txBody>
      </p:sp>
      <p:sp>
        <p:nvSpPr>
          <p:cNvPr id="75779" name="Rectangle 3"/>
          <p:cNvSpPr>
            <a:spLocks noGrp="1" noChangeArrowheads="1"/>
          </p:cNvSpPr>
          <p:nvPr>
            <p:ph type="body" idx="1"/>
          </p:nvPr>
        </p:nvSpPr>
        <p:spPr>
          <a:xfrm>
            <a:off x="667544" y="1160748"/>
            <a:ext cx="8229600" cy="1481560"/>
          </a:xfrm>
        </p:spPr>
        <p:txBody>
          <a:bodyPr/>
          <a:lstStyle/>
          <a:p>
            <a:pPr marL="457146" indent="-457146" algn="just">
              <a:buFont typeface="+mj-lt"/>
              <a:buAutoNum type="arabicPeriod"/>
            </a:pPr>
            <a:r>
              <a:rPr lang="en-US" sz="2200" dirty="0">
                <a:latin typeface="Century Gothic" panose="020B0502020202020204" pitchFamily="34" charset="0"/>
              </a:rPr>
              <a:t>For the following stage diagram, design a synchronous counter using </a:t>
            </a:r>
            <a:r>
              <a:rPr lang="en-US" sz="2200" dirty="0">
                <a:solidFill>
                  <a:srgbClr val="FF0000"/>
                </a:solidFill>
                <a:latin typeface="Century Gothic" panose="020B0502020202020204" pitchFamily="34" charset="0"/>
              </a:rPr>
              <a:t>D Flip-Flops</a:t>
            </a:r>
            <a:r>
              <a:rPr lang="en-US" sz="2200" dirty="0">
                <a:latin typeface="Century Gothic" panose="020B0502020202020204" pitchFamily="34" charset="0"/>
              </a:rPr>
              <a:t> (A: LSB, D: MSB)	</a:t>
            </a:r>
          </a:p>
        </p:txBody>
      </p:sp>
      <p:sp>
        <p:nvSpPr>
          <p:cNvPr id="4" name="Slide Number Placeholder 3"/>
          <p:cNvSpPr>
            <a:spLocks noGrp="1"/>
          </p:cNvSpPr>
          <p:nvPr>
            <p:ph type="sldNum" sz="quarter" idx="11"/>
          </p:nvPr>
        </p:nvSpPr>
        <p:spPr/>
        <p:txBody>
          <a:bodyPr/>
          <a:lstStyle/>
          <a:p>
            <a:pPr>
              <a:defRPr/>
            </a:pPr>
            <a:fld id="{54EE1B0C-C77B-4AAC-98EB-49B2218ACC5C}" type="slidenum">
              <a:rPr lang="en-US" smtClean="0"/>
              <a:pPr>
                <a:defRPr/>
              </a:pPr>
              <a:t>47</a:t>
            </a:fld>
            <a:endParaRPr lang="en-US"/>
          </a:p>
        </p:txBody>
      </p:sp>
      <p:sp>
        <p:nvSpPr>
          <p:cNvPr id="75782" name="Rectangle 6"/>
          <p:cNvSpPr>
            <a:spLocks noChangeArrowheads="1"/>
          </p:cNvSpPr>
          <p:nvPr/>
        </p:nvSpPr>
        <p:spPr bwMode="auto">
          <a:xfrm>
            <a:off x="2" y="-200050"/>
            <a:ext cx="184708" cy="400099"/>
          </a:xfrm>
          <a:prstGeom prst="rect">
            <a:avLst/>
          </a:prstGeom>
          <a:noFill/>
          <a:ln w="9525">
            <a:noFill/>
            <a:miter lim="800000"/>
            <a:headEnd/>
            <a:tailEnd/>
          </a:ln>
          <a:effectLst/>
        </p:spPr>
        <p:txBody>
          <a:bodyPr vert="horz" wrap="none" lIns="91429" tIns="45715" rIns="91429" bIns="45715" numCol="1" anchor="ctr" anchorCtr="0" compatLnSpc="1">
            <a:prstTxWarp prst="textNoShape">
              <a:avLst/>
            </a:prstTxWarp>
            <a:spAutoFit/>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88841"/>
            <a:ext cx="8153400"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121735" y="2846270"/>
            <a:ext cx="5716607" cy="400099"/>
          </a:xfrm>
          <a:prstGeom prst="rect">
            <a:avLst/>
          </a:prstGeom>
        </p:spPr>
        <p:txBody>
          <a:bodyPr wrap="none" lIns="91429" tIns="45715" rIns="91429" bIns="45715">
            <a:spAutoFit/>
          </a:bodyPr>
          <a:lstStyle/>
          <a:p>
            <a:r>
              <a:rPr lang="en-US" b="1" dirty="0" smtClean="0">
                <a:solidFill>
                  <a:schemeClr val="tx1"/>
                </a:solidFill>
                <a:latin typeface="Century Gothic" panose="020B0502020202020204" pitchFamily="34" charset="0"/>
              </a:rPr>
              <a:t>Implement the logic circuit using D Flip-Flops</a:t>
            </a:r>
            <a:endParaRPr lang="en-US" b="1"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396985951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dirty="0"/>
              <a:t>Design a Synchronous Counter</a:t>
            </a:r>
            <a:endParaRPr lang="en-US" altLang="ko-KR" dirty="0" smtClean="0">
              <a:ea typeface="Gulim" pitchFamily="34" charset="-127"/>
            </a:endParaRPr>
          </a:p>
        </p:txBody>
      </p:sp>
      <p:sp>
        <p:nvSpPr>
          <p:cNvPr id="75779" name="Rectangle 3"/>
          <p:cNvSpPr>
            <a:spLocks noGrp="1" noChangeArrowheads="1"/>
          </p:cNvSpPr>
          <p:nvPr>
            <p:ph type="body" idx="1"/>
          </p:nvPr>
        </p:nvSpPr>
        <p:spPr>
          <a:xfrm>
            <a:off x="667544" y="1052736"/>
            <a:ext cx="8229600" cy="4536506"/>
          </a:xfrm>
        </p:spPr>
        <p:txBody>
          <a:bodyPr/>
          <a:lstStyle/>
          <a:p>
            <a:pPr marL="0" indent="0" algn="just">
              <a:spcBef>
                <a:spcPts val="1200"/>
              </a:spcBef>
              <a:buNone/>
            </a:pPr>
            <a:r>
              <a:rPr lang="en-US" sz="2400" dirty="0" smtClean="0">
                <a:latin typeface="Times New Roman" panose="02020603050405020304" pitchFamily="18" charset="0"/>
                <a:cs typeface="Times New Roman" panose="02020603050405020304" pitchFamily="18" charset="0"/>
              </a:rPr>
              <a:t>2-16. Design </a:t>
            </a:r>
            <a:r>
              <a:rPr lang="en-US" sz="2400" dirty="0">
                <a:latin typeface="Times New Roman" panose="02020603050405020304" pitchFamily="18" charset="0"/>
                <a:cs typeface="Times New Roman" panose="02020603050405020304" pitchFamily="18" charset="0"/>
              </a:rPr>
              <a:t>a ripple counter, MOD-12, up counter, using </a:t>
            </a:r>
            <a:r>
              <a:rPr lang="en-US" sz="2400" b="1" dirty="0">
                <a:latin typeface="Times New Roman" panose="02020603050405020304" pitchFamily="18" charset="0"/>
                <a:cs typeface="Times New Roman" panose="02020603050405020304" pitchFamily="18" charset="0"/>
              </a:rPr>
              <a:t>J-K Flip-Flop </a:t>
            </a:r>
            <a:r>
              <a:rPr lang="en-US" sz="2400" dirty="0">
                <a:latin typeface="Times New Roman" panose="02020603050405020304" pitchFamily="18" charset="0"/>
                <a:cs typeface="Times New Roman" panose="02020603050405020304" pitchFamily="18" charset="0"/>
              </a:rPr>
              <a:t>and</a:t>
            </a:r>
            <a:r>
              <a:rPr lang="en-US" sz="2400" b="1" dirty="0">
                <a:latin typeface="Times New Roman" panose="02020603050405020304" pitchFamily="18" charset="0"/>
                <a:cs typeface="Times New Roman" panose="02020603050405020304" pitchFamily="18" charset="0"/>
              </a:rPr>
              <a:t> D Flip-Flop</a:t>
            </a:r>
          </a:p>
          <a:p>
            <a:pPr marL="0" indent="0" algn="just">
              <a:spcBef>
                <a:spcPts val="1200"/>
              </a:spcBef>
              <a:buNone/>
            </a:pPr>
            <a:r>
              <a:rPr lang="en-US" sz="2200" dirty="0" smtClean="0">
                <a:latin typeface="Times New Roman" panose="02020603050405020304" pitchFamily="18" charset="0"/>
                <a:cs typeface="Times New Roman" panose="02020603050405020304" pitchFamily="18" charset="0"/>
              </a:rPr>
              <a:t>2-17. Use </a:t>
            </a:r>
            <a:r>
              <a:rPr lang="en-US" sz="2200" dirty="0">
                <a:latin typeface="Times New Roman" panose="02020603050405020304" pitchFamily="18" charset="0"/>
                <a:cs typeface="Times New Roman" panose="02020603050405020304" pitchFamily="18" charset="0"/>
              </a:rPr>
              <a:t>J-K Flip-Flop and D Flip-Flop to design an asynchronous down counter as follows </a:t>
            </a:r>
          </a:p>
          <a:p>
            <a:pPr marL="0" indent="0" algn="just">
              <a:spcBef>
                <a:spcPts val="1200"/>
              </a:spcBef>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6 → 5 → 4 → 3 → 2 → 1 → 6 → ... </a:t>
            </a:r>
          </a:p>
          <a:p>
            <a:pPr marL="0" indent="0" algn="just">
              <a:spcBef>
                <a:spcPts val="1200"/>
              </a:spcBef>
              <a:buNone/>
            </a:pPr>
            <a:r>
              <a:rPr lang="en-US" sz="2200" dirty="0" smtClean="0">
                <a:latin typeface="Times New Roman" panose="02020603050405020304" pitchFamily="18" charset="0"/>
                <a:cs typeface="Times New Roman" panose="02020603050405020304" pitchFamily="18" charset="0"/>
              </a:rPr>
              <a:t>2-18. Use </a:t>
            </a:r>
            <a:r>
              <a:rPr lang="en-US" sz="2200" dirty="0">
                <a:latin typeface="Times New Roman" panose="02020603050405020304" pitchFamily="18" charset="0"/>
                <a:cs typeface="Times New Roman" panose="02020603050405020304" pitchFamily="18" charset="0"/>
              </a:rPr>
              <a:t>J-K Flip-Flop to design a synchronous counter circuits according to the following transition diagram</a:t>
            </a:r>
          </a:p>
        </p:txBody>
      </p:sp>
      <p:sp>
        <p:nvSpPr>
          <p:cNvPr id="4" name="Slide Number Placeholder 3"/>
          <p:cNvSpPr>
            <a:spLocks noGrp="1"/>
          </p:cNvSpPr>
          <p:nvPr>
            <p:ph type="sldNum" sz="quarter" idx="11"/>
          </p:nvPr>
        </p:nvSpPr>
        <p:spPr/>
        <p:txBody>
          <a:bodyPr/>
          <a:lstStyle/>
          <a:p>
            <a:pPr>
              <a:defRPr/>
            </a:pPr>
            <a:fld id="{54EE1B0C-C77B-4AAC-98EB-49B2218ACC5C}" type="slidenum">
              <a:rPr lang="en-US" smtClean="0"/>
              <a:pPr>
                <a:defRPr/>
              </a:pPr>
              <a:t>48</a:t>
            </a:fld>
            <a:endParaRPr lang="en-US"/>
          </a:p>
        </p:txBody>
      </p:sp>
      <p:sp>
        <p:nvSpPr>
          <p:cNvPr id="75782" name="Rectangle 6"/>
          <p:cNvSpPr>
            <a:spLocks noChangeArrowheads="1"/>
          </p:cNvSpPr>
          <p:nvPr/>
        </p:nvSpPr>
        <p:spPr bwMode="auto">
          <a:xfrm>
            <a:off x="2" y="-200050"/>
            <a:ext cx="184708" cy="400099"/>
          </a:xfrm>
          <a:prstGeom prst="rect">
            <a:avLst/>
          </a:prstGeom>
          <a:noFill/>
          <a:ln w="9525">
            <a:noFill/>
            <a:miter lim="800000"/>
            <a:headEnd/>
            <a:tailEnd/>
          </a:ln>
          <a:effectLst/>
        </p:spPr>
        <p:txBody>
          <a:bodyPr vert="horz" wrap="none" lIns="91429" tIns="45715" rIns="91429" bIns="45715" numCol="1" anchor="ctr" anchorCtr="0" compatLnSpc="1">
            <a:prstTxWarp prst="textNoShape">
              <a:avLst/>
            </a:prstTxWarp>
            <a:spAutoFit/>
          </a:bodyPr>
          <a:lstStyle/>
          <a:p>
            <a:endParaRPr lang="en-US"/>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4380830"/>
            <a:ext cx="6839868" cy="2315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498507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Ring &amp; Johnson Counter</a:t>
            </a:r>
            <a:endParaRPr lang="en-US" dirty="0"/>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49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50" y="1806578"/>
            <a:ext cx="8096250" cy="4762500"/>
          </a:xfrm>
          <a:prstGeom prst="rect">
            <a:avLst/>
          </a:prstGeom>
        </p:spPr>
      </p:pic>
      <p:sp>
        <p:nvSpPr>
          <p:cNvPr id="7" name="Rectangle 6"/>
          <p:cNvSpPr/>
          <p:nvPr/>
        </p:nvSpPr>
        <p:spPr>
          <a:xfrm>
            <a:off x="2931567" y="1049464"/>
            <a:ext cx="3744416" cy="646331"/>
          </a:xfrm>
          <a:prstGeom prst="rect">
            <a:avLst/>
          </a:prstGeom>
          <a:noFill/>
        </p:spPr>
        <p:txBody>
          <a:bodyPr wrap="squar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Ring Counter</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791653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tabLst>
                <a:tab pos="6272213" algn="l"/>
                <a:tab pos="7716838" algn="l"/>
              </a:tabLst>
            </a:pPr>
            <a:r>
              <a:rPr lang="en-US" sz="4000" dirty="0"/>
              <a:t>Representation </a:t>
            </a:r>
            <a:r>
              <a:rPr lang="en-US" sz="4000" dirty="0" smtClean="0"/>
              <a:t>for Binary Number</a:t>
            </a:r>
            <a:endParaRPr lang="en-US" sz="4000" dirty="0"/>
          </a:p>
        </p:txBody>
      </p:sp>
      <p:sp>
        <p:nvSpPr>
          <p:cNvPr id="6" name="Content Placeholder 5"/>
          <p:cNvSpPr>
            <a:spLocks noGrp="1"/>
          </p:cNvSpPr>
          <p:nvPr>
            <p:ph idx="1"/>
          </p:nvPr>
        </p:nvSpPr>
        <p:spPr>
          <a:xfrm>
            <a:off x="755650" y="1125538"/>
            <a:ext cx="8229600" cy="5443540"/>
          </a:xfrm>
        </p:spPr>
        <p:txBody>
          <a:bodyPr/>
          <a:lstStyle/>
          <a:p>
            <a:r>
              <a:rPr lang="en-US" dirty="0" smtClean="0"/>
              <a:t>1’s Complement</a:t>
            </a:r>
          </a:p>
          <a:p>
            <a:pPr lvl="1"/>
            <a:r>
              <a:rPr lang="en-US" sz="2400" dirty="0" smtClean="0">
                <a:solidFill>
                  <a:srgbClr val="FF0000"/>
                </a:solidFill>
              </a:rPr>
              <a:t>Invert </a:t>
            </a:r>
            <a:r>
              <a:rPr lang="en-US" sz="2400" dirty="0">
                <a:solidFill>
                  <a:srgbClr val="FF0000"/>
                </a:solidFill>
              </a:rPr>
              <a:t>all bits (i.e. Change </a:t>
            </a:r>
            <a:r>
              <a:rPr lang="en-US" sz="2400" dirty="0" smtClean="0">
                <a:solidFill>
                  <a:srgbClr val="FF0000"/>
                </a:solidFill>
              </a:rPr>
              <a:t>1 as 0  </a:t>
            </a:r>
            <a:r>
              <a:rPr lang="en-US" sz="2400" dirty="0">
                <a:solidFill>
                  <a:srgbClr val="FF0000"/>
                </a:solidFill>
              </a:rPr>
              <a:t>and 0 as </a:t>
            </a:r>
            <a:r>
              <a:rPr lang="en-US" sz="2400" dirty="0" smtClean="0">
                <a:solidFill>
                  <a:srgbClr val="FF0000"/>
                </a:solidFill>
              </a:rPr>
              <a:t>1)</a:t>
            </a:r>
            <a:endParaRPr lang="en-US" dirty="0" smtClean="0"/>
          </a:p>
          <a:p>
            <a:r>
              <a:rPr lang="en-US" dirty="0" smtClean="0"/>
              <a:t>2’s </a:t>
            </a:r>
            <a:r>
              <a:rPr lang="en-US" dirty="0"/>
              <a:t>Complement</a:t>
            </a:r>
          </a:p>
          <a:p>
            <a:pPr lvl="1"/>
            <a:r>
              <a:rPr lang="en-US" sz="2400" dirty="0">
                <a:solidFill>
                  <a:srgbClr val="FF0000"/>
                </a:solidFill>
              </a:rPr>
              <a:t>Invert all bits (i.e. Change 1 as 0 and 0 as 1</a:t>
            </a:r>
            <a:r>
              <a:rPr lang="en-US" sz="2400" dirty="0" smtClean="0">
                <a:solidFill>
                  <a:srgbClr val="FF0000"/>
                </a:solidFill>
              </a:rPr>
              <a:t>)</a:t>
            </a:r>
          </a:p>
          <a:p>
            <a:pPr lvl="1"/>
            <a:r>
              <a:rPr lang="en-US" sz="2400" dirty="0">
                <a:solidFill>
                  <a:srgbClr val="FF0000"/>
                </a:solidFill>
              </a:rPr>
              <a:t>Add 1 to the result to the Least Significant Bit (LSB)</a:t>
            </a:r>
          </a:p>
          <a:p>
            <a:pPr lvl="1"/>
            <a:endParaRPr lang="en-US" sz="2400" dirty="0" smtClean="0"/>
          </a:p>
        </p:txBody>
      </p:sp>
      <p:sp>
        <p:nvSpPr>
          <p:cNvPr id="4" name="Slide Number Placeholder 3"/>
          <p:cNvSpPr>
            <a:spLocks noGrp="1"/>
          </p:cNvSpPr>
          <p:nvPr>
            <p:ph type="sldNum" sz="quarter" idx="11"/>
          </p:nvPr>
        </p:nvSpPr>
        <p:spPr/>
        <p:txBody>
          <a:bodyPr/>
          <a:lstStyle/>
          <a:p>
            <a:pPr>
              <a:defRPr/>
            </a:pPr>
            <a:fld id="{DFAAB52C-AB96-4BF6-8932-6EA4FB191E76}" type="slidenum">
              <a:rPr lang="en-US" smtClean="0"/>
              <a:pPr>
                <a:defRPr/>
              </a:pPr>
              <a:t>5</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676" y="3847308"/>
            <a:ext cx="5712424" cy="2580328"/>
          </a:xfrm>
          <a:prstGeom prst="rect">
            <a:avLst/>
          </a:prstGeom>
        </p:spPr>
      </p:pic>
    </p:spTree>
    <p:extLst>
      <p:ext uri="{BB962C8B-B14F-4D97-AF65-F5344CB8AC3E}">
        <p14:creationId xmlns:p14="http://schemas.microsoft.com/office/powerpoint/2010/main" val="4242499751"/>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Ring &amp; Johnson Counter</a:t>
            </a:r>
            <a:endParaRPr lang="en-US" dirty="0"/>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50</a:t>
            </a:fld>
            <a:endParaRPr lang="en-US"/>
          </a:p>
        </p:txBody>
      </p:sp>
      <p:sp>
        <p:nvSpPr>
          <p:cNvPr id="6" name="Rectangle 5"/>
          <p:cNvSpPr/>
          <p:nvPr/>
        </p:nvSpPr>
        <p:spPr>
          <a:xfrm>
            <a:off x="2998242" y="1158903"/>
            <a:ext cx="3744416" cy="646331"/>
          </a:xfrm>
          <a:prstGeom prst="rect">
            <a:avLst/>
          </a:prstGeom>
          <a:noFill/>
        </p:spPr>
        <p:txBody>
          <a:bodyPr wrap="squar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Johnson Counter</a:t>
            </a:r>
            <a:endParaRPr lang="en-US" sz="36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b="17146"/>
          <a:stretch/>
        </p:blipFill>
        <p:spPr>
          <a:xfrm>
            <a:off x="384911" y="2414040"/>
            <a:ext cx="8505032" cy="2649049"/>
          </a:xfrm>
          <a:prstGeom prst="rect">
            <a:avLst/>
          </a:prstGeom>
        </p:spPr>
      </p:pic>
    </p:spTree>
    <p:extLst>
      <p:ext uri="{BB962C8B-B14F-4D97-AF65-F5344CB8AC3E}">
        <p14:creationId xmlns:p14="http://schemas.microsoft.com/office/powerpoint/2010/main" val="11041832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ko-KR" dirty="0" smtClean="0"/>
              <a:t>Ring &amp; Johnson Counter</a:t>
            </a:r>
            <a:endParaRPr lang="en-US" altLang="ko-KR" dirty="0" smtClean="0">
              <a:ea typeface="Gulim" pitchFamily="34" charset="-127"/>
            </a:endParaRPr>
          </a:p>
        </p:txBody>
      </p:sp>
      <p:sp>
        <p:nvSpPr>
          <p:cNvPr id="75779" name="Rectangle 3"/>
          <p:cNvSpPr>
            <a:spLocks noGrp="1" noChangeArrowheads="1"/>
          </p:cNvSpPr>
          <p:nvPr>
            <p:ph type="body" idx="1"/>
          </p:nvPr>
        </p:nvSpPr>
        <p:spPr>
          <a:xfrm>
            <a:off x="667544" y="3825043"/>
            <a:ext cx="8229600" cy="2744031"/>
          </a:xfrm>
        </p:spPr>
        <p:txBody>
          <a:bodyPr/>
          <a:lstStyle/>
          <a:p>
            <a:pPr marL="0" lvl="0" indent="0">
              <a:buNone/>
            </a:pPr>
            <a:r>
              <a:rPr lang="en-US" sz="2400" b="1" dirty="0" smtClean="0">
                <a:latin typeface="Century Gothic" panose="020B0502020202020204" pitchFamily="34" charset="0"/>
              </a:rPr>
              <a:t>2-19.  On the fifth clock pulse, a 4-bit Johnson sequence is Q</a:t>
            </a:r>
            <a:r>
              <a:rPr lang="en-US" sz="2400" b="1" baseline="-25000" dirty="0" smtClean="0">
                <a:latin typeface="Century Gothic" panose="020B0502020202020204" pitchFamily="34" charset="0"/>
              </a:rPr>
              <a:t>0</a:t>
            </a:r>
            <a:r>
              <a:rPr lang="en-US" sz="2400" b="1" dirty="0" smtClean="0">
                <a:latin typeface="Century Gothic" panose="020B0502020202020204" pitchFamily="34" charset="0"/>
              </a:rPr>
              <a:t> = </a:t>
            </a:r>
            <a:r>
              <a:rPr lang="en-US" sz="2400" b="1" dirty="0">
                <a:latin typeface="Century Gothic" panose="020B0502020202020204" pitchFamily="34" charset="0"/>
              </a:rPr>
              <a:t>0, </a:t>
            </a:r>
            <a:r>
              <a:rPr lang="en-US" sz="2400" b="1" dirty="0" smtClean="0">
                <a:latin typeface="Century Gothic" panose="020B0502020202020204" pitchFamily="34" charset="0"/>
              </a:rPr>
              <a:t>Q</a:t>
            </a:r>
            <a:r>
              <a:rPr lang="en-US" sz="2400" b="1" baseline="-25000" dirty="0" smtClean="0">
                <a:latin typeface="Century Gothic" panose="020B0502020202020204" pitchFamily="34" charset="0"/>
              </a:rPr>
              <a:t>1</a:t>
            </a:r>
            <a:r>
              <a:rPr lang="en-US" sz="2400" b="1" dirty="0" smtClean="0">
                <a:latin typeface="Century Gothic" panose="020B0502020202020204" pitchFamily="34" charset="0"/>
              </a:rPr>
              <a:t> </a:t>
            </a:r>
            <a:r>
              <a:rPr lang="en-US" sz="2400" b="1" dirty="0">
                <a:latin typeface="Century Gothic" panose="020B0502020202020204" pitchFamily="34" charset="0"/>
              </a:rPr>
              <a:t>= </a:t>
            </a:r>
            <a:r>
              <a:rPr lang="en-US" sz="2400" b="1" dirty="0" smtClean="0">
                <a:latin typeface="Century Gothic" panose="020B0502020202020204" pitchFamily="34" charset="0"/>
              </a:rPr>
              <a:t>1, Q</a:t>
            </a:r>
            <a:r>
              <a:rPr lang="en-US" sz="2400" b="1" baseline="-25000" dirty="0" smtClean="0">
                <a:latin typeface="Century Gothic" panose="020B0502020202020204" pitchFamily="34" charset="0"/>
              </a:rPr>
              <a:t>2</a:t>
            </a:r>
            <a:r>
              <a:rPr lang="en-US" sz="2400" b="1" dirty="0" smtClean="0">
                <a:latin typeface="Century Gothic" panose="020B0502020202020204" pitchFamily="34" charset="0"/>
              </a:rPr>
              <a:t> </a:t>
            </a:r>
            <a:r>
              <a:rPr lang="en-US" sz="2400" b="1" dirty="0">
                <a:latin typeface="Century Gothic" panose="020B0502020202020204" pitchFamily="34" charset="0"/>
              </a:rPr>
              <a:t>= </a:t>
            </a:r>
            <a:r>
              <a:rPr lang="en-US" sz="2400" b="1" dirty="0" smtClean="0">
                <a:latin typeface="Century Gothic" panose="020B0502020202020204" pitchFamily="34" charset="0"/>
              </a:rPr>
              <a:t>1, and Q</a:t>
            </a:r>
            <a:r>
              <a:rPr lang="en-US" sz="2400" b="1" baseline="-25000" dirty="0" smtClean="0">
                <a:latin typeface="Century Gothic" panose="020B0502020202020204" pitchFamily="34" charset="0"/>
              </a:rPr>
              <a:t>3</a:t>
            </a:r>
            <a:r>
              <a:rPr lang="en-US" sz="2400" b="1" dirty="0" smtClean="0">
                <a:latin typeface="Century Gothic" panose="020B0502020202020204" pitchFamily="34" charset="0"/>
              </a:rPr>
              <a:t> </a:t>
            </a:r>
            <a:r>
              <a:rPr lang="en-US" sz="2400" b="1" dirty="0">
                <a:latin typeface="Century Gothic" panose="020B0502020202020204" pitchFamily="34" charset="0"/>
              </a:rPr>
              <a:t>= </a:t>
            </a:r>
            <a:r>
              <a:rPr lang="en-US" sz="2400" b="1" dirty="0" smtClean="0">
                <a:latin typeface="Century Gothic" panose="020B0502020202020204" pitchFamily="34" charset="0"/>
              </a:rPr>
              <a:t>1. On the sixth clock pulse, the sequence is….</a:t>
            </a:r>
          </a:p>
          <a:p>
            <a:pPr marL="1385888" lvl="0" indent="-457200">
              <a:buFont typeface="+mj-lt"/>
              <a:buAutoNum type="alphaUcPeriod"/>
            </a:pPr>
            <a:r>
              <a:rPr lang="en-US" sz="2000" dirty="0">
                <a:latin typeface="Century Gothic" panose="020B0502020202020204" pitchFamily="34" charset="0"/>
              </a:rPr>
              <a:t>Q</a:t>
            </a:r>
            <a:r>
              <a:rPr lang="en-US" sz="2000" baseline="-25000" dirty="0">
                <a:latin typeface="Century Gothic" panose="020B0502020202020204" pitchFamily="34" charset="0"/>
              </a:rPr>
              <a:t>0</a:t>
            </a:r>
            <a:r>
              <a:rPr lang="en-US" sz="2000" dirty="0">
                <a:latin typeface="Century Gothic" panose="020B0502020202020204" pitchFamily="34" charset="0"/>
              </a:rPr>
              <a:t> = </a:t>
            </a:r>
            <a:r>
              <a:rPr lang="en-US" sz="2000" dirty="0" smtClean="0">
                <a:latin typeface="Century Gothic" panose="020B0502020202020204" pitchFamily="34" charset="0"/>
              </a:rPr>
              <a:t>1, </a:t>
            </a:r>
            <a:r>
              <a:rPr lang="en-US" sz="2000" dirty="0">
                <a:latin typeface="Century Gothic" panose="020B0502020202020204" pitchFamily="34" charset="0"/>
              </a:rPr>
              <a:t>Q</a:t>
            </a:r>
            <a:r>
              <a:rPr lang="en-US" sz="2000" baseline="-25000" dirty="0">
                <a:latin typeface="Century Gothic" panose="020B0502020202020204" pitchFamily="34" charset="0"/>
              </a:rPr>
              <a:t>1</a:t>
            </a:r>
            <a:r>
              <a:rPr lang="en-US" sz="2000" dirty="0">
                <a:latin typeface="Century Gothic" panose="020B0502020202020204" pitchFamily="34" charset="0"/>
              </a:rPr>
              <a:t> = </a:t>
            </a:r>
            <a:r>
              <a:rPr lang="en-US" sz="2000" dirty="0" smtClean="0">
                <a:latin typeface="Century Gothic" panose="020B0502020202020204" pitchFamily="34" charset="0"/>
              </a:rPr>
              <a:t>0, </a:t>
            </a:r>
            <a:r>
              <a:rPr lang="en-US" sz="2000" dirty="0">
                <a:latin typeface="Century Gothic" panose="020B0502020202020204" pitchFamily="34" charset="0"/>
              </a:rPr>
              <a:t>Q</a:t>
            </a:r>
            <a:r>
              <a:rPr lang="en-US" sz="2000" baseline="-25000" dirty="0">
                <a:latin typeface="Century Gothic" panose="020B0502020202020204" pitchFamily="34" charset="0"/>
              </a:rPr>
              <a:t>2</a:t>
            </a:r>
            <a:r>
              <a:rPr lang="en-US" sz="2000" dirty="0">
                <a:latin typeface="Century Gothic" panose="020B0502020202020204" pitchFamily="34" charset="0"/>
              </a:rPr>
              <a:t> = </a:t>
            </a:r>
            <a:r>
              <a:rPr lang="en-US" sz="2000" dirty="0" smtClean="0">
                <a:latin typeface="Century Gothic" panose="020B0502020202020204" pitchFamily="34" charset="0"/>
              </a:rPr>
              <a:t>0, </a:t>
            </a:r>
            <a:r>
              <a:rPr lang="en-US" sz="2000" dirty="0">
                <a:latin typeface="Century Gothic" panose="020B0502020202020204" pitchFamily="34" charset="0"/>
              </a:rPr>
              <a:t>and Q</a:t>
            </a:r>
            <a:r>
              <a:rPr lang="en-US" sz="2000" baseline="-25000" dirty="0">
                <a:latin typeface="Century Gothic" panose="020B0502020202020204" pitchFamily="34" charset="0"/>
              </a:rPr>
              <a:t>3</a:t>
            </a:r>
            <a:r>
              <a:rPr lang="en-US" sz="2000" dirty="0">
                <a:latin typeface="Century Gothic" panose="020B0502020202020204" pitchFamily="34" charset="0"/>
              </a:rPr>
              <a:t> = </a:t>
            </a:r>
            <a:r>
              <a:rPr lang="en-US" sz="2000" dirty="0" smtClean="0">
                <a:latin typeface="Century Gothic" panose="020B0502020202020204" pitchFamily="34" charset="0"/>
              </a:rPr>
              <a:t>0</a:t>
            </a:r>
            <a:r>
              <a:rPr lang="pt-BR" sz="2000" dirty="0" smtClean="0">
                <a:latin typeface="Century Gothic" panose="020B0502020202020204" pitchFamily="34" charset="0"/>
              </a:rPr>
              <a:t> </a:t>
            </a:r>
            <a:endParaRPr lang="en-US" sz="2000" dirty="0" smtClean="0">
              <a:latin typeface="Century Gothic" panose="020B0502020202020204" pitchFamily="34" charset="0"/>
            </a:endParaRPr>
          </a:p>
          <a:p>
            <a:pPr marL="1385888" lvl="0" indent="-457200">
              <a:buFont typeface="+mj-lt"/>
              <a:buAutoNum type="alphaUcPeriod"/>
            </a:pPr>
            <a:r>
              <a:rPr lang="en-US" sz="2000" dirty="0">
                <a:latin typeface="Century Gothic" panose="020B0502020202020204" pitchFamily="34" charset="0"/>
              </a:rPr>
              <a:t>Q</a:t>
            </a:r>
            <a:r>
              <a:rPr lang="en-US" sz="2000" baseline="-25000" dirty="0">
                <a:latin typeface="Century Gothic" panose="020B0502020202020204" pitchFamily="34" charset="0"/>
              </a:rPr>
              <a:t>0</a:t>
            </a:r>
            <a:r>
              <a:rPr lang="en-US" sz="2000" dirty="0">
                <a:latin typeface="Century Gothic" panose="020B0502020202020204" pitchFamily="34" charset="0"/>
              </a:rPr>
              <a:t> = </a:t>
            </a:r>
            <a:r>
              <a:rPr lang="en-US" sz="2000" dirty="0" smtClean="0">
                <a:latin typeface="Century Gothic" panose="020B0502020202020204" pitchFamily="34" charset="0"/>
              </a:rPr>
              <a:t>1, </a:t>
            </a:r>
            <a:r>
              <a:rPr lang="en-US" sz="2000" dirty="0">
                <a:latin typeface="Century Gothic" panose="020B0502020202020204" pitchFamily="34" charset="0"/>
              </a:rPr>
              <a:t>Q</a:t>
            </a:r>
            <a:r>
              <a:rPr lang="en-US" sz="2000" baseline="-25000" dirty="0">
                <a:latin typeface="Century Gothic" panose="020B0502020202020204" pitchFamily="34" charset="0"/>
              </a:rPr>
              <a:t>1</a:t>
            </a:r>
            <a:r>
              <a:rPr lang="en-US" sz="2000" dirty="0">
                <a:latin typeface="Century Gothic" panose="020B0502020202020204" pitchFamily="34" charset="0"/>
              </a:rPr>
              <a:t> = 1, Q</a:t>
            </a:r>
            <a:r>
              <a:rPr lang="en-US" sz="2000" baseline="-25000" dirty="0">
                <a:latin typeface="Century Gothic" panose="020B0502020202020204" pitchFamily="34" charset="0"/>
              </a:rPr>
              <a:t>2</a:t>
            </a:r>
            <a:r>
              <a:rPr lang="en-US" sz="2000" dirty="0">
                <a:latin typeface="Century Gothic" panose="020B0502020202020204" pitchFamily="34" charset="0"/>
              </a:rPr>
              <a:t> = 1, and Q</a:t>
            </a:r>
            <a:r>
              <a:rPr lang="en-US" sz="2000" baseline="-25000" dirty="0">
                <a:latin typeface="Century Gothic" panose="020B0502020202020204" pitchFamily="34" charset="0"/>
              </a:rPr>
              <a:t>3</a:t>
            </a:r>
            <a:r>
              <a:rPr lang="en-US" sz="2000" dirty="0">
                <a:latin typeface="Century Gothic" panose="020B0502020202020204" pitchFamily="34" charset="0"/>
              </a:rPr>
              <a:t> = </a:t>
            </a:r>
            <a:r>
              <a:rPr lang="en-US" sz="2000" dirty="0" smtClean="0">
                <a:latin typeface="Century Gothic" panose="020B0502020202020204" pitchFamily="34" charset="0"/>
              </a:rPr>
              <a:t>0  </a:t>
            </a:r>
          </a:p>
          <a:p>
            <a:pPr marL="1385888" lvl="0" indent="-457200">
              <a:buFont typeface="+mj-lt"/>
              <a:buAutoNum type="alphaUcPeriod"/>
            </a:pPr>
            <a:r>
              <a:rPr lang="en-US" sz="2000" dirty="0">
                <a:latin typeface="Century Gothic" panose="020B0502020202020204" pitchFamily="34" charset="0"/>
              </a:rPr>
              <a:t>Q</a:t>
            </a:r>
            <a:r>
              <a:rPr lang="en-US" sz="2000" baseline="-25000" dirty="0">
                <a:latin typeface="Century Gothic" panose="020B0502020202020204" pitchFamily="34" charset="0"/>
              </a:rPr>
              <a:t>0</a:t>
            </a:r>
            <a:r>
              <a:rPr lang="en-US" sz="2000" dirty="0">
                <a:latin typeface="Century Gothic" panose="020B0502020202020204" pitchFamily="34" charset="0"/>
              </a:rPr>
              <a:t> = 0, Q</a:t>
            </a:r>
            <a:r>
              <a:rPr lang="en-US" sz="2000" baseline="-25000" dirty="0">
                <a:latin typeface="Century Gothic" panose="020B0502020202020204" pitchFamily="34" charset="0"/>
              </a:rPr>
              <a:t>1</a:t>
            </a:r>
            <a:r>
              <a:rPr lang="en-US" sz="2000" dirty="0">
                <a:latin typeface="Century Gothic" panose="020B0502020202020204" pitchFamily="34" charset="0"/>
              </a:rPr>
              <a:t> = </a:t>
            </a:r>
            <a:r>
              <a:rPr lang="en-US" sz="2000" dirty="0" smtClean="0">
                <a:latin typeface="Century Gothic" panose="020B0502020202020204" pitchFamily="34" charset="0"/>
              </a:rPr>
              <a:t>0, </a:t>
            </a:r>
            <a:r>
              <a:rPr lang="en-US" sz="2000" dirty="0">
                <a:latin typeface="Century Gothic" panose="020B0502020202020204" pitchFamily="34" charset="0"/>
              </a:rPr>
              <a:t>Q</a:t>
            </a:r>
            <a:r>
              <a:rPr lang="en-US" sz="2000" baseline="-25000" dirty="0">
                <a:latin typeface="Century Gothic" panose="020B0502020202020204" pitchFamily="34" charset="0"/>
              </a:rPr>
              <a:t>2</a:t>
            </a:r>
            <a:r>
              <a:rPr lang="en-US" sz="2000" dirty="0">
                <a:latin typeface="Century Gothic" panose="020B0502020202020204" pitchFamily="34" charset="0"/>
              </a:rPr>
              <a:t> = 1, and Q</a:t>
            </a:r>
            <a:r>
              <a:rPr lang="en-US" sz="2000" baseline="-25000" dirty="0">
                <a:latin typeface="Century Gothic" panose="020B0502020202020204" pitchFamily="34" charset="0"/>
              </a:rPr>
              <a:t>3</a:t>
            </a:r>
            <a:r>
              <a:rPr lang="en-US" sz="2000" dirty="0">
                <a:latin typeface="Century Gothic" panose="020B0502020202020204" pitchFamily="34" charset="0"/>
              </a:rPr>
              <a:t> = </a:t>
            </a:r>
            <a:r>
              <a:rPr lang="en-US" sz="2000" dirty="0" smtClean="0">
                <a:latin typeface="Century Gothic" panose="020B0502020202020204" pitchFamily="34" charset="0"/>
              </a:rPr>
              <a:t>1</a:t>
            </a:r>
          </a:p>
          <a:p>
            <a:pPr marL="1385888" lvl="0" indent="-457200">
              <a:buFont typeface="+mj-lt"/>
              <a:buAutoNum type="alphaUcPeriod"/>
            </a:pPr>
            <a:r>
              <a:rPr lang="en-US" sz="2000" dirty="0">
                <a:latin typeface="Century Gothic" panose="020B0502020202020204" pitchFamily="34" charset="0"/>
              </a:rPr>
              <a:t>Q</a:t>
            </a:r>
            <a:r>
              <a:rPr lang="en-US" sz="2000" baseline="-25000" dirty="0">
                <a:latin typeface="Century Gothic" panose="020B0502020202020204" pitchFamily="34" charset="0"/>
              </a:rPr>
              <a:t>0</a:t>
            </a:r>
            <a:r>
              <a:rPr lang="en-US" sz="2000" dirty="0">
                <a:latin typeface="Century Gothic" panose="020B0502020202020204" pitchFamily="34" charset="0"/>
              </a:rPr>
              <a:t> = 0, Q</a:t>
            </a:r>
            <a:r>
              <a:rPr lang="en-US" sz="2000" baseline="-25000" dirty="0">
                <a:latin typeface="Century Gothic" panose="020B0502020202020204" pitchFamily="34" charset="0"/>
              </a:rPr>
              <a:t>1</a:t>
            </a:r>
            <a:r>
              <a:rPr lang="en-US" sz="2000" dirty="0">
                <a:latin typeface="Century Gothic" panose="020B0502020202020204" pitchFamily="34" charset="0"/>
              </a:rPr>
              <a:t> = </a:t>
            </a:r>
            <a:r>
              <a:rPr lang="en-US" sz="2000" dirty="0" smtClean="0">
                <a:latin typeface="Century Gothic" panose="020B0502020202020204" pitchFamily="34" charset="0"/>
              </a:rPr>
              <a:t>0, </a:t>
            </a:r>
            <a:r>
              <a:rPr lang="en-US" sz="2000" dirty="0">
                <a:latin typeface="Century Gothic" panose="020B0502020202020204" pitchFamily="34" charset="0"/>
              </a:rPr>
              <a:t>Q</a:t>
            </a:r>
            <a:r>
              <a:rPr lang="en-US" sz="2000" baseline="-25000" dirty="0">
                <a:latin typeface="Century Gothic" panose="020B0502020202020204" pitchFamily="34" charset="0"/>
              </a:rPr>
              <a:t>2</a:t>
            </a:r>
            <a:r>
              <a:rPr lang="en-US" sz="2000" dirty="0">
                <a:latin typeface="Century Gothic" panose="020B0502020202020204" pitchFamily="34" charset="0"/>
              </a:rPr>
              <a:t> = </a:t>
            </a:r>
            <a:r>
              <a:rPr lang="en-US" sz="2000" dirty="0" smtClean="0">
                <a:latin typeface="Century Gothic" panose="020B0502020202020204" pitchFamily="34" charset="0"/>
              </a:rPr>
              <a:t>0, </a:t>
            </a:r>
            <a:r>
              <a:rPr lang="en-US" sz="2000" dirty="0">
                <a:latin typeface="Century Gothic" panose="020B0502020202020204" pitchFamily="34" charset="0"/>
              </a:rPr>
              <a:t>and Q</a:t>
            </a:r>
            <a:r>
              <a:rPr lang="en-US" sz="2000" baseline="-25000" dirty="0">
                <a:latin typeface="Century Gothic" panose="020B0502020202020204" pitchFamily="34" charset="0"/>
              </a:rPr>
              <a:t>3</a:t>
            </a:r>
            <a:r>
              <a:rPr lang="en-US" sz="2000" dirty="0">
                <a:latin typeface="Century Gothic" panose="020B0502020202020204" pitchFamily="34" charset="0"/>
              </a:rPr>
              <a:t> = 1</a:t>
            </a:r>
          </a:p>
        </p:txBody>
      </p:sp>
      <p:sp>
        <p:nvSpPr>
          <p:cNvPr id="4" name="Slide Number Placeholder 3"/>
          <p:cNvSpPr>
            <a:spLocks noGrp="1"/>
          </p:cNvSpPr>
          <p:nvPr>
            <p:ph type="sldNum" sz="quarter" idx="11"/>
          </p:nvPr>
        </p:nvSpPr>
        <p:spPr/>
        <p:txBody>
          <a:bodyPr/>
          <a:lstStyle/>
          <a:p>
            <a:pPr>
              <a:defRPr/>
            </a:pPr>
            <a:fld id="{54EE1B0C-C77B-4AAC-98EB-49B2218ACC5C}" type="slidenum">
              <a:rPr lang="en-US" smtClean="0"/>
              <a:pPr>
                <a:defRPr/>
              </a:pPr>
              <a:t>51</a:t>
            </a:fld>
            <a:endParaRPr lang="en-US"/>
          </a:p>
        </p:txBody>
      </p:sp>
      <p:sp>
        <p:nvSpPr>
          <p:cNvPr id="757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0334" y="903786"/>
            <a:ext cx="6660232" cy="2925522"/>
          </a:xfrm>
          <a:prstGeom prst="rect">
            <a:avLst/>
          </a:prstGeom>
        </p:spPr>
      </p:pic>
    </p:spTree>
    <p:extLst>
      <p:ext uri="{BB962C8B-B14F-4D97-AF65-F5344CB8AC3E}">
        <p14:creationId xmlns:p14="http://schemas.microsoft.com/office/powerpoint/2010/main" val="8559376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ko-KR" dirty="0"/>
              <a:t>Ring &amp; Johnson Counter</a:t>
            </a:r>
            <a:endParaRPr lang="en-US" altLang="ko-KR" dirty="0" smtClean="0">
              <a:ea typeface="Gulim" pitchFamily="34" charset="-127"/>
            </a:endParaRPr>
          </a:p>
        </p:txBody>
      </p:sp>
      <p:sp>
        <p:nvSpPr>
          <p:cNvPr id="4" name="Slide Number Placeholder 3"/>
          <p:cNvSpPr>
            <a:spLocks noGrp="1"/>
          </p:cNvSpPr>
          <p:nvPr>
            <p:ph type="sldNum" sz="quarter" idx="11"/>
          </p:nvPr>
        </p:nvSpPr>
        <p:spPr/>
        <p:txBody>
          <a:bodyPr/>
          <a:lstStyle/>
          <a:p>
            <a:pPr>
              <a:defRPr/>
            </a:pPr>
            <a:fld id="{54EE1B0C-C77B-4AAC-98EB-49B2218ACC5C}" type="slidenum">
              <a:rPr lang="en-US" smtClean="0"/>
              <a:pPr>
                <a:defRPr/>
              </a:pPr>
              <a:t>52</a:t>
            </a:fld>
            <a:endParaRPr lang="en-US"/>
          </a:p>
        </p:txBody>
      </p:sp>
      <p:sp>
        <p:nvSpPr>
          <p:cNvPr id="757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770769302"/>
              </p:ext>
            </p:extLst>
          </p:nvPr>
        </p:nvGraphicFramePr>
        <p:xfrm>
          <a:off x="554336" y="1214691"/>
          <a:ext cx="8552854" cy="1737360"/>
        </p:xfrm>
        <a:graphic>
          <a:graphicData uri="http://schemas.openxmlformats.org/drawingml/2006/table">
            <a:tbl>
              <a:tblPr firstRow="1" bandRow="1">
                <a:tableStyleId>{F5AB1C69-6EDB-4FF4-983F-18BD219EF322}</a:tableStyleId>
              </a:tblPr>
              <a:tblGrid>
                <a:gridCol w="4276427">
                  <a:extLst>
                    <a:ext uri="{9D8B030D-6E8A-4147-A177-3AD203B41FA5}">
                      <a16:colId xmlns:a16="http://schemas.microsoft.com/office/drawing/2014/main" val="3696033719"/>
                    </a:ext>
                  </a:extLst>
                </a:gridCol>
                <a:gridCol w="4276427">
                  <a:extLst>
                    <a:ext uri="{9D8B030D-6E8A-4147-A177-3AD203B41FA5}">
                      <a16:colId xmlns:a16="http://schemas.microsoft.com/office/drawing/2014/main" val="258893290"/>
                    </a:ext>
                  </a:extLst>
                </a:gridCol>
              </a:tblGrid>
              <a:tr h="370840">
                <a:tc gridSpan="2">
                  <a:txBody>
                    <a:bodyPr/>
                    <a:lstStyle/>
                    <a:p>
                      <a:pPr marL="0" indent="0">
                        <a:buNone/>
                      </a:pPr>
                      <a:r>
                        <a:rPr lang="en-US" sz="2400" b="1" kern="0" dirty="0" smtClean="0">
                          <a:solidFill>
                            <a:schemeClr val="tx1"/>
                          </a:solidFill>
                          <a:latin typeface="Times New Roman" panose="02020603050405020304" pitchFamily="18" charset="0"/>
                          <a:cs typeface="Times New Roman" panose="02020603050405020304" pitchFamily="18" charset="0"/>
                        </a:rPr>
                        <a:t>2-20.</a:t>
                      </a:r>
                      <a:r>
                        <a:rPr lang="en-US" sz="2400" b="1" kern="0" baseline="0" dirty="0" smtClean="0">
                          <a:solidFill>
                            <a:schemeClr val="tx1"/>
                          </a:solidFill>
                          <a:latin typeface="Times New Roman" panose="02020603050405020304" pitchFamily="18" charset="0"/>
                          <a:cs typeface="Times New Roman" panose="02020603050405020304" pitchFamily="18" charset="0"/>
                        </a:rPr>
                        <a:t> </a:t>
                      </a:r>
                      <a:r>
                        <a:rPr lang="en-US" sz="2400" b="1" kern="0" dirty="0" smtClean="0">
                          <a:solidFill>
                            <a:schemeClr val="tx1"/>
                          </a:solidFill>
                          <a:latin typeface="Times New Roman" panose="02020603050405020304" pitchFamily="18" charset="0"/>
                          <a:cs typeface="Times New Roman" panose="02020603050405020304" pitchFamily="18" charset="0"/>
                        </a:rPr>
                        <a:t>What is the difference between a ring shift counter and a Johnson shift counter?</a:t>
                      </a:r>
                      <a:endParaRPr lang="en-US" sz="2000" kern="0" dirty="0" smtClean="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val="2857702001"/>
                  </a:ext>
                </a:extLst>
              </a:tr>
              <a:tr h="370840">
                <a:tc>
                  <a:txBody>
                    <a:bodyPr/>
                    <a:lstStyle/>
                    <a:p>
                      <a:pPr marL="365125" marR="0" lvl="0" indent="0" algn="just" defTabSz="91429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Times New Roman" panose="02020603050405020304" pitchFamily="18" charset="0"/>
                          <a:cs typeface="Times New Roman" panose="02020603050405020304" pitchFamily="18" charset="0"/>
                        </a:rPr>
                        <a:t>A. </a:t>
                      </a:r>
                      <a:r>
                        <a:rPr lang="en-US" sz="2400" kern="0" dirty="0" smtClean="0">
                          <a:latin typeface="Times New Roman" panose="02020603050405020304" pitchFamily="18" charset="0"/>
                          <a:cs typeface="Times New Roman" panose="02020603050405020304" pitchFamily="18" charset="0"/>
                        </a:rPr>
                        <a:t>There is no difference</a:t>
                      </a:r>
                    </a:p>
                  </a:txBody>
                  <a:tcPr/>
                </a:tc>
                <a:tc>
                  <a:txBody>
                    <a:bodyPr/>
                    <a:lstStyle/>
                    <a:p>
                      <a:pPr marL="365125" indent="0" algn="just"/>
                      <a:r>
                        <a:rPr lang="en-US" sz="2400" kern="1200" dirty="0" smtClean="0">
                          <a:solidFill>
                            <a:schemeClr val="tx1"/>
                          </a:solidFill>
                          <a:latin typeface="Times New Roman" panose="02020603050405020304" pitchFamily="18" charset="0"/>
                          <a:cs typeface="Times New Roman" panose="02020603050405020304" pitchFamily="18" charset="0"/>
                        </a:rPr>
                        <a:t>C.</a:t>
                      </a:r>
                      <a:r>
                        <a:rPr lang="en-US" sz="2400" kern="1200" baseline="0" dirty="0" smtClean="0">
                          <a:solidFill>
                            <a:schemeClr val="tx1"/>
                          </a:solidFill>
                          <a:latin typeface="Times New Roman" panose="02020603050405020304" pitchFamily="18" charset="0"/>
                          <a:cs typeface="Times New Roman" panose="02020603050405020304" pitchFamily="18" charset="0"/>
                        </a:rPr>
                        <a:t> </a:t>
                      </a:r>
                      <a:r>
                        <a:rPr lang="en-US" sz="2400" kern="0" dirty="0" smtClean="0">
                          <a:latin typeface="Times New Roman" panose="02020603050405020304" pitchFamily="18" charset="0"/>
                          <a:cs typeface="Times New Roman" panose="02020603050405020304" pitchFamily="18" charset="0"/>
                        </a:rPr>
                        <a:t>The feedback is reversed</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3656215"/>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B. </a:t>
                      </a:r>
                      <a:r>
                        <a:rPr lang="en-US" sz="2400" kern="0" dirty="0" smtClean="0">
                          <a:latin typeface="Times New Roman" panose="02020603050405020304" pitchFamily="18" charset="0"/>
                          <a:cs typeface="Times New Roman" panose="02020603050405020304" pitchFamily="18" charset="0"/>
                        </a:rPr>
                        <a:t>A ring is faster</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D.</a:t>
                      </a:r>
                      <a:r>
                        <a:rPr lang="en-US" sz="2400" baseline="0" dirty="0" smtClean="0">
                          <a:solidFill>
                            <a:schemeClr val="tx1"/>
                          </a:solidFill>
                          <a:latin typeface="Times New Roman" panose="02020603050405020304" pitchFamily="18" charset="0"/>
                          <a:cs typeface="Times New Roman" panose="02020603050405020304" pitchFamily="18" charset="0"/>
                        </a:rPr>
                        <a:t> </a:t>
                      </a:r>
                      <a:r>
                        <a:rPr lang="en-US" sz="2400" kern="0" dirty="0" smtClean="0">
                          <a:latin typeface="Times New Roman" panose="02020603050405020304" pitchFamily="18" charset="0"/>
                          <a:cs typeface="Times New Roman" panose="02020603050405020304" pitchFamily="18" charset="0"/>
                        </a:rPr>
                        <a:t>The Johnson is faster</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400498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269701733"/>
              </p:ext>
            </p:extLst>
          </p:nvPr>
        </p:nvGraphicFramePr>
        <p:xfrm>
          <a:off x="554336" y="3154396"/>
          <a:ext cx="8552854" cy="1737360"/>
        </p:xfrm>
        <a:graphic>
          <a:graphicData uri="http://schemas.openxmlformats.org/drawingml/2006/table">
            <a:tbl>
              <a:tblPr firstRow="1" bandRow="1">
                <a:tableStyleId>{F5AB1C69-6EDB-4FF4-983F-18BD219EF322}</a:tableStyleId>
              </a:tblPr>
              <a:tblGrid>
                <a:gridCol w="4276427">
                  <a:extLst>
                    <a:ext uri="{9D8B030D-6E8A-4147-A177-3AD203B41FA5}">
                      <a16:colId xmlns:a16="http://schemas.microsoft.com/office/drawing/2014/main" val="3696033719"/>
                    </a:ext>
                  </a:extLst>
                </a:gridCol>
                <a:gridCol w="4276427">
                  <a:extLst>
                    <a:ext uri="{9D8B030D-6E8A-4147-A177-3AD203B41FA5}">
                      <a16:colId xmlns:a16="http://schemas.microsoft.com/office/drawing/2014/main" val="258893290"/>
                    </a:ext>
                  </a:extLst>
                </a:gridCol>
              </a:tblGrid>
              <a:tr h="370840">
                <a:tc gridSpan="2">
                  <a:txBody>
                    <a:bodyPr/>
                    <a:lstStyle/>
                    <a:p>
                      <a:pPr marL="0" lvl="0" indent="0">
                        <a:buNone/>
                      </a:pPr>
                      <a:r>
                        <a:rPr lang="en-US" sz="2400" b="1" dirty="0" smtClean="0">
                          <a:solidFill>
                            <a:schemeClr val="tx1"/>
                          </a:solidFill>
                          <a:latin typeface="Times New Roman" panose="02020603050405020304" pitchFamily="18" charset="0"/>
                          <a:cs typeface="Times New Roman" panose="02020603050405020304" pitchFamily="18" charset="0"/>
                        </a:rPr>
                        <a:t>2-21. In a 6-bit Johnson counter sequence there are a total of how many states, or bit patterns ?</a:t>
                      </a:r>
                    </a:p>
                  </a:txBody>
                  <a:tcPr/>
                </a:tc>
                <a:tc hMerge="1">
                  <a:txBody>
                    <a:bodyPr/>
                    <a:lstStyle/>
                    <a:p>
                      <a:endParaRPr lang="en-US"/>
                    </a:p>
                  </a:txBody>
                  <a:tcPr/>
                </a:tc>
                <a:extLst>
                  <a:ext uri="{0D108BD9-81ED-4DB2-BD59-A6C34878D82A}">
                    <a16:rowId xmlns:a16="http://schemas.microsoft.com/office/drawing/2014/main" val="2857702001"/>
                  </a:ext>
                </a:extLst>
              </a:tr>
              <a:tr h="370840">
                <a:tc>
                  <a:txBody>
                    <a:bodyPr/>
                    <a:lstStyle/>
                    <a:p>
                      <a:pPr marL="365125" marR="0" lvl="0" indent="0" algn="just" defTabSz="91429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Times New Roman" panose="02020603050405020304" pitchFamily="18" charset="0"/>
                          <a:cs typeface="Times New Roman" panose="02020603050405020304" pitchFamily="18" charset="0"/>
                        </a:rPr>
                        <a:t>A. </a:t>
                      </a:r>
                      <a:r>
                        <a:rPr lang="en-US" sz="2400" kern="0" dirty="0" smtClean="0">
                          <a:latin typeface="Times New Roman" panose="02020603050405020304" pitchFamily="18" charset="0"/>
                          <a:cs typeface="Times New Roman" panose="02020603050405020304" pitchFamily="18" charset="0"/>
                        </a:rPr>
                        <a:t>2</a:t>
                      </a:r>
                    </a:p>
                  </a:txBody>
                  <a:tcPr/>
                </a:tc>
                <a:tc>
                  <a:txBody>
                    <a:bodyPr/>
                    <a:lstStyle/>
                    <a:p>
                      <a:pPr marL="365125" indent="0" algn="just"/>
                      <a:r>
                        <a:rPr lang="en-US" sz="2400" kern="1200" dirty="0" smtClean="0">
                          <a:solidFill>
                            <a:schemeClr val="tx1"/>
                          </a:solidFill>
                          <a:latin typeface="Times New Roman" panose="02020603050405020304" pitchFamily="18" charset="0"/>
                          <a:cs typeface="Times New Roman" panose="02020603050405020304" pitchFamily="18" charset="0"/>
                        </a:rPr>
                        <a:t>C.</a:t>
                      </a:r>
                      <a:r>
                        <a:rPr lang="en-US" sz="2400" kern="1200" baseline="0" dirty="0" smtClean="0">
                          <a:solidFill>
                            <a:schemeClr val="tx1"/>
                          </a:solidFill>
                          <a:latin typeface="Times New Roman" panose="02020603050405020304" pitchFamily="18" charset="0"/>
                          <a:cs typeface="Times New Roman" panose="02020603050405020304" pitchFamily="18" charset="0"/>
                        </a:rPr>
                        <a:t> </a:t>
                      </a:r>
                      <a:r>
                        <a:rPr lang="en-US" sz="2400" kern="0" dirty="0" smtClean="0">
                          <a:latin typeface="Times New Roman" panose="02020603050405020304" pitchFamily="18" charset="0"/>
                          <a:cs typeface="Times New Roman" panose="02020603050405020304" pitchFamily="18" charset="0"/>
                        </a:rPr>
                        <a:t>12</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3656215"/>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B. </a:t>
                      </a:r>
                      <a:r>
                        <a:rPr lang="en-US" sz="2400" kern="0" dirty="0" smtClean="0">
                          <a:latin typeface="Times New Roman" panose="02020603050405020304" pitchFamily="18" charset="0"/>
                          <a:cs typeface="Times New Roman" panose="02020603050405020304" pitchFamily="18" charset="0"/>
                        </a:rPr>
                        <a:t>6</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D.</a:t>
                      </a:r>
                      <a:r>
                        <a:rPr lang="en-US" sz="2400" baseline="0" dirty="0" smtClean="0">
                          <a:solidFill>
                            <a:schemeClr val="tx1"/>
                          </a:solidFill>
                          <a:latin typeface="Times New Roman" panose="02020603050405020304" pitchFamily="18" charset="0"/>
                          <a:cs typeface="Times New Roman" panose="02020603050405020304" pitchFamily="18" charset="0"/>
                        </a:rPr>
                        <a:t> </a:t>
                      </a:r>
                      <a:r>
                        <a:rPr lang="en-US" sz="2400" kern="0" dirty="0" smtClean="0">
                          <a:latin typeface="Times New Roman" panose="02020603050405020304" pitchFamily="18" charset="0"/>
                          <a:cs typeface="Times New Roman" panose="02020603050405020304" pitchFamily="18" charset="0"/>
                        </a:rPr>
                        <a:t>24</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400498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635026445"/>
              </p:ext>
            </p:extLst>
          </p:nvPr>
        </p:nvGraphicFramePr>
        <p:xfrm>
          <a:off x="554336" y="5094101"/>
          <a:ext cx="8552854" cy="1371600"/>
        </p:xfrm>
        <a:graphic>
          <a:graphicData uri="http://schemas.openxmlformats.org/drawingml/2006/table">
            <a:tbl>
              <a:tblPr firstRow="1" bandRow="1">
                <a:tableStyleId>{F5AB1C69-6EDB-4FF4-983F-18BD219EF322}</a:tableStyleId>
              </a:tblPr>
              <a:tblGrid>
                <a:gridCol w="4276427">
                  <a:extLst>
                    <a:ext uri="{9D8B030D-6E8A-4147-A177-3AD203B41FA5}">
                      <a16:colId xmlns:a16="http://schemas.microsoft.com/office/drawing/2014/main" val="3696033719"/>
                    </a:ext>
                  </a:extLst>
                </a:gridCol>
                <a:gridCol w="4276427">
                  <a:extLst>
                    <a:ext uri="{9D8B030D-6E8A-4147-A177-3AD203B41FA5}">
                      <a16:colId xmlns:a16="http://schemas.microsoft.com/office/drawing/2014/main" val="258893290"/>
                    </a:ext>
                  </a:extLst>
                </a:gridCol>
              </a:tblGrid>
              <a:tr h="370840">
                <a:tc gridSpan="2">
                  <a:txBody>
                    <a:bodyPr/>
                    <a:lstStyle/>
                    <a:p>
                      <a:pPr marL="0" indent="0">
                        <a:buNone/>
                      </a:pPr>
                      <a:r>
                        <a:rPr lang="en-US" sz="2400" b="1" kern="0" dirty="0" smtClean="0">
                          <a:solidFill>
                            <a:schemeClr val="tx1"/>
                          </a:solidFill>
                          <a:latin typeface="Times New Roman" panose="02020603050405020304" pitchFamily="18" charset="0"/>
                          <a:cs typeface="Times New Roman" panose="02020603050405020304" pitchFamily="18" charset="0"/>
                        </a:rPr>
                        <a:t>2-22. A modulus – 12 ring counter requires a minimum of</a:t>
                      </a:r>
                      <a:endParaRPr lang="en-US" sz="2000" kern="0" dirty="0" smtClean="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val="2857702001"/>
                  </a:ext>
                </a:extLst>
              </a:tr>
              <a:tr h="370840">
                <a:tc>
                  <a:txBody>
                    <a:bodyPr/>
                    <a:lstStyle/>
                    <a:p>
                      <a:pPr marL="365125" marR="0" lvl="0" indent="0" algn="just" defTabSz="91429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Times New Roman" panose="02020603050405020304" pitchFamily="18" charset="0"/>
                          <a:cs typeface="Times New Roman" panose="02020603050405020304" pitchFamily="18" charset="0"/>
                        </a:rPr>
                        <a:t>A. </a:t>
                      </a:r>
                      <a:r>
                        <a:rPr lang="en-US" sz="2400" kern="0" dirty="0" smtClean="0">
                          <a:latin typeface="Times New Roman" panose="02020603050405020304" pitchFamily="18" charset="0"/>
                          <a:cs typeface="Times New Roman" panose="02020603050405020304" pitchFamily="18" charset="0"/>
                        </a:rPr>
                        <a:t>10 Flip-flops</a:t>
                      </a:r>
                    </a:p>
                  </a:txBody>
                  <a:tcPr/>
                </a:tc>
                <a:tc>
                  <a:txBody>
                    <a:bodyPr/>
                    <a:lstStyle/>
                    <a:p>
                      <a:pPr marL="365125" indent="0" algn="just"/>
                      <a:r>
                        <a:rPr lang="en-US" sz="2400" kern="1200" dirty="0" smtClean="0">
                          <a:solidFill>
                            <a:schemeClr val="tx1"/>
                          </a:solidFill>
                          <a:latin typeface="Times New Roman" panose="02020603050405020304" pitchFamily="18" charset="0"/>
                          <a:cs typeface="Times New Roman" panose="02020603050405020304" pitchFamily="18" charset="0"/>
                        </a:rPr>
                        <a:t>C.</a:t>
                      </a:r>
                      <a:r>
                        <a:rPr lang="en-US" sz="2400" kern="1200" baseline="0" dirty="0" smtClean="0">
                          <a:solidFill>
                            <a:schemeClr val="tx1"/>
                          </a:solidFill>
                          <a:latin typeface="Times New Roman" panose="02020603050405020304" pitchFamily="18" charset="0"/>
                          <a:cs typeface="Times New Roman" panose="02020603050405020304" pitchFamily="18" charset="0"/>
                        </a:rPr>
                        <a:t> </a:t>
                      </a:r>
                      <a:r>
                        <a:rPr lang="en-US" sz="2400" kern="0" dirty="0" smtClean="0">
                          <a:latin typeface="Times New Roman" panose="02020603050405020304" pitchFamily="18" charset="0"/>
                          <a:cs typeface="Times New Roman" panose="02020603050405020304" pitchFamily="18" charset="0"/>
                        </a:rPr>
                        <a:t>6 Flip-flops</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3656215"/>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B. </a:t>
                      </a:r>
                      <a:r>
                        <a:rPr lang="en-US" sz="2400" kern="0" dirty="0" smtClean="0">
                          <a:solidFill>
                            <a:schemeClr val="dk1"/>
                          </a:solidFill>
                          <a:latin typeface="Times New Roman" panose="02020603050405020304" pitchFamily="18" charset="0"/>
                          <a:cs typeface="Times New Roman" panose="02020603050405020304" pitchFamily="18" charset="0"/>
                        </a:rPr>
                        <a:t>12</a:t>
                      </a:r>
                      <a:r>
                        <a:rPr lang="en-US" sz="2400" kern="0" baseline="0" dirty="0" smtClean="0">
                          <a:solidFill>
                            <a:schemeClr val="dk1"/>
                          </a:solidFill>
                          <a:latin typeface="Times New Roman" panose="02020603050405020304" pitchFamily="18" charset="0"/>
                          <a:cs typeface="Times New Roman" panose="02020603050405020304" pitchFamily="18" charset="0"/>
                        </a:rPr>
                        <a:t> Flip-flops</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D.</a:t>
                      </a:r>
                      <a:r>
                        <a:rPr lang="en-US" sz="2400" baseline="0" dirty="0" smtClean="0">
                          <a:solidFill>
                            <a:schemeClr val="tx1"/>
                          </a:solidFill>
                          <a:latin typeface="Times New Roman" panose="02020603050405020304" pitchFamily="18" charset="0"/>
                          <a:cs typeface="Times New Roman" panose="02020603050405020304" pitchFamily="18" charset="0"/>
                        </a:rPr>
                        <a:t> 2 Flip-flops</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4004985"/>
                  </a:ext>
                </a:extLst>
              </a:tr>
            </a:tbl>
          </a:graphicData>
        </a:graphic>
      </p:graphicFrame>
    </p:spTree>
    <p:extLst>
      <p:ext uri="{BB962C8B-B14F-4D97-AF65-F5344CB8AC3E}">
        <p14:creationId xmlns:p14="http://schemas.microsoft.com/office/powerpoint/2010/main" val="11399306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ko-KR" dirty="0" smtClean="0">
                <a:ea typeface="Gulim" pitchFamily="34" charset="-127"/>
              </a:rPr>
              <a:t>Others</a:t>
            </a:r>
            <a:r>
              <a:rPr lang="en-US" altLang="ko-KR" dirty="0">
                <a:ea typeface="Gulim" pitchFamily="34" charset="-127"/>
              </a:rPr>
              <a:t>	</a:t>
            </a:r>
            <a:endParaRPr lang="en-US" altLang="ko-KR" dirty="0" smtClean="0">
              <a:ea typeface="Gulim" pitchFamily="34" charset="-127"/>
            </a:endParaRPr>
          </a:p>
        </p:txBody>
      </p:sp>
      <p:sp>
        <p:nvSpPr>
          <p:cNvPr id="4" name="Slide Number Placeholder 3"/>
          <p:cNvSpPr>
            <a:spLocks noGrp="1"/>
          </p:cNvSpPr>
          <p:nvPr>
            <p:ph type="sldNum" sz="quarter" idx="11"/>
          </p:nvPr>
        </p:nvSpPr>
        <p:spPr/>
        <p:txBody>
          <a:bodyPr/>
          <a:lstStyle/>
          <a:p>
            <a:pPr>
              <a:defRPr/>
            </a:pPr>
            <a:fld id="{54EE1B0C-C77B-4AAC-98EB-49B2218ACC5C}" type="slidenum">
              <a:rPr lang="en-US" smtClean="0"/>
              <a:pPr>
                <a:defRPr/>
              </a:pPr>
              <a:t>53</a:t>
            </a:fld>
            <a:endParaRPr lang="en-US"/>
          </a:p>
        </p:txBody>
      </p:sp>
      <p:sp>
        <p:nvSpPr>
          <p:cNvPr id="757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862870525"/>
              </p:ext>
            </p:extLst>
          </p:nvPr>
        </p:nvGraphicFramePr>
        <p:xfrm>
          <a:off x="433376" y="966402"/>
          <a:ext cx="8552854" cy="1737360"/>
        </p:xfrm>
        <a:graphic>
          <a:graphicData uri="http://schemas.openxmlformats.org/drawingml/2006/table">
            <a:tbl>
              <a:tblPr firstRow="1" bandRow="1">
                <a:tableStyleId>{F5AB1C69-6EDB-4FF4-983F-18BD219EF322}</a:tableStyleId>
              </a:tblPr>
              <a:tblGrid>
                <a:gridCol w="4276427">
                  <a:extLst>
                    <a:ext uri="{9D8B030D-6E8A-4147-A177-3AD203B41FA5}">
                      <a16:colId xmlns:a16="http://schemas.microsoft.com/office/drawing/2014/main" val="3696033719"/>
                    </a:ext>
                  </a:extLst>
                </a:gridCol>
                <a:gridCol w="4276427">
                  <a:extLst>
                    <a:ext uri="{9D8B030D-6E8A-4147-A177-3AD203B41FA5}">
                      <a16:colId xmlns:a16="http://schemas.microsoft.com/office/drawing/2014/main" val="258893290"/>
                    </a:ext>
                  </a:extLst>
                </a:gridCol>
              </a:tblGrid>
              <a:tr h="370840">
                <a:tc gridSpan="2">
                  <a:txBody>
                    <a:bodyPr/>
                    <a:lstStyle/>
                    <a:p>
                      <a:pPr marL="0" lvl="0" indent="0">
                        <a:buNone/>
                      </a:pPr>
                      <a:r>
                        <a:rPr lang="en-US" sz="2400" b="1" dirty="0" smtClean="0">
                          <a:solidFill>
                            <a:schemeClr val="tx1"/>
                          </a:solidFill>
                          <a:latin typeface="Times New Roman" panose="02020603050405020304" pitchFamily="18" charset="0"/>
                          <a:cs typeface="Times New Roman" panose="02020603050405020304" pitchFamily="18" charset="0"/>
                        </a:rPr>
                        <a:t>2-23. A MOD-16 ripple counter is holding the count 1001</a:t>
                      </a:r>
                      <a:r>
                        <a:rPr lang="en-US" sz="2400" b="1" baseline="-25000" dirty="0" smtClean="0">
                          <a:solidFill>
                            <a:schemeClr val="tx1"/>
                          </a:solidFill>
                          <a:latin typeface="Times New Roman" panose="02020603050405020304" pitchFamily="18" charset="0"/>
                          <a:cs typeface="Times New Roman" panose="02020603050405020304" pitchFamily="18" charset="0"/>
                        </a:rPr>
                        <a:t>2</a:t>
                      </a:r>
                      <a:r>
                        <a:rPr lang="en-US" sz="2400" b="1" dirty="0" smtClean="0">
                          <a:solidFill>
                            <a:schemeClr val="tx1"/>
                          </a:solidFill>
                          <a:latin typeface="Times New Roman" panose="02020603050405020304" pitchFamily="18" charset="0"/>
                          <a:cs typeface="Times New Roman" panose="02020603050405020304" pitchFamily="18" charset="0"/>
                        </a:rPr>
                        <a:t>. What will the count be after 31 clock pulses?</a:t>
                      </a:r>
                    </a:p>
                  </a:txBody>
                  <a:tcPr/>
                </a:tc>
                <a:tc hMerge="1">
                  <a:txBody>
                    <a:bodyPr/>
                    <a:lstStyle/>
                    <a:p>
                      <a:endParaRPr lang="en-US"/>
                    </a:p>
                  </a:txBody>
                  <a:tcPr/>
                </a:tc>
                <a:extLst>
                  <a:ext uri="{0D108BD9-81ED-4DB2-BD59-A6C34878D82A}">
                    <a16:rowId xmlns:a16="http://schemas.microsoft.com/office/drawing/2014/main" val="2857702001"/>
                  </a:ext>
                </a:extLst>
              </a:tr>
              <a:tr h="370840">
                <a:tc>
                  <a:txBody>
                    <a:bodyPr/>
                    <a:lstStyle/>
                    <a:p>
                      <a:pPr marL="365125" marR="0" lvl="0" indent="0" algn="just" defTabSz="91429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Times New Roman" panose="02020603050405020304" pitchFamily="18" charset="0"/>
                          <a:cs typeface="Times New Roman" panose="02020603050405020304" pitchFamily="18" charset="0"/>
                        </a:rPr>
                        <a:t>A. </a:t>
                      </a:r>
                      <a:r>
                        <a:rPr lang="en-US" sz="2400" kern="0" dirty="0" smtClean="0">
                          <a:latin typeface="Times New Roman" panose="02020603050405020304" pitchFamily="18" charset="0"/>
                          <a:cs typeface="Times New Roman" panose="02020603050405020304" pitchFamily="18" charset="0"/>
                        </a:rPr>
                        <a:t>1000</a:t>
                      </a:r>
                      <a:r>
                        <a:rPr lang="en-US" sz="2400" kern="0" baseline="-25000" dirty="0" smtClean="0">
                          <a:latin typeface="Times New Roman" panose="02020603050405020304" pitchFamily="18" charset="0"/>
                          <a:cs typeface="Times New Roman" panose="02020603050405020304" pitchFamily="18" charset="0"/>
                        </a:rPr>
                        <a:t>2</a:t>
                      </a:r>
                      <a:endParaRPr lang="en-US" sz="2400" kern="0" dirty="0" smtClean="0">
                        <a:latin typeface="Times New Roman" panose="02020603050405020304" pitchFamily="18" charset="0"/>
                        <a:cs typeface="Times New Roman" panose="02020603050405020304" pitchFamily="18" charset="0"/>
                      </a:endParaRPr>
                    </a:p>
                  </a:txBody>
                  <a:tcPr/>
                </a:tc>
                <a:tc>
                  <a:txBody>
                    <a:bodyPr/>
                    <a:lstStyle/>
                    <a:p>
                      <a:pPr marL="365125" indent="0" algn="just"/>
                      <a:r>
                        <a:rPr lang="en-US" sz="2400" kern="1200" dirty="0" smtClean="0">
                          <a:solidFill>
                            <a:schemeClr val="tx1"/>
                          </a:solidFill>
                          <a:latin typeface="Times New Roman" panose="02020603050405020304" pitchFamily="18" charset="0"/>
                          <a:cs typeface="Times New Roman" panose="02020603050405020304" pitchFamily="18" charset="0"/>
                        </a:rPr>
                        <a:t>C.</a:t>
                      </a:r>
                      <a:r>
                        <a:rPr lang="en-US" sz="2400" kern="1200" baseline="0" dirty="0" smtClean="0">
                          <a:solidFill>
                            <a:schemeClr val="tx1"/>
                          </a:solidFill>
                          <a:latin typeface="Times New Roman" panose="02020603050405020304" pitchFamily="18" charset="0"/>
                          <a:cs typeface="Times New Roman" panose="02020603050405020304" pitchFamily="18" charset="0"/>
                        </a:rPr>
                        <a:t> </a:t>
                      </a:r>
                      <a:r>
                        <a:rPr lang="en-US" sz="2400" kern="0" dirty="0" smtClean="0">
                          <a:latin typeface="Times New Roman" panose="02020603050405020304" pitchFamily="18" charset="0"/>
                          <a:cs typeface="Times New Roman" panose="02020603050405020304" pitchFamily="18" charset="0"/>
                        </a:rPr>
                        <a:t>1011</a:t>
                      </a:r>
                      <a:r>
                        <a:rPr lang="en-US" sz="2400" kern="0" baseline="-25000" dirty="0" smtClean="0">
                          <a:latin typeface="Times New Roman" panose="02020603050405020304" pitchFamily="18" charset="0"/>
                          <a:cs typeface="Times New Roman" panose="02020603050405020304" pitchFamily="18" charset="0"/>
                        </a:rPr>
                        <a:t>2</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3656215"/>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B. </a:t>
                      </a:r>
                      <a:r>
                        <a:rPr lang="en-US" sz="2400" kern="0" dirty="0" smtClean="0">
                          <a:latin typeface="Times New Roman" panose="02020603050405020304" pitchFamily="18" charset="0"/>
                          <a:cs typeface="Times New Roman" panose="02020603050405020304" pitchFamily="18" charset="0"/>
                        </a:rPr>
                        <a:t>1010</a:t>
                      </a:r>
                      <a:r>
                        <a:rPr lang="en-US" sz="2400" kern="0" baseline="-25000" dirty="0" smtClean="0">
                          <a:latin typeface="Times New Roman" panose="02020603050405020304" pitchFamily="18" charset="0"/>
                          <a:cs typeface="Times New Roman" panose="02020603050405020304" pitchFamily="18" charset="0"/>
                        </a:rPr>
                        <a:t>2</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D.</a:t>
                      </a:r>
                      <a:r>
                        <a:rPr lang="en-US" sz="2400" baseline="0" dirty="0" smtClean="0">
                          <a:solidFill>
                            <a:schemeClr val="tx1"/>
                          </a:solidFill>
                          <a:latin typeface="Times New Roman" panose="02020603050405020304" pitchFamily="18" charset="0"/>
                          <a:cs typeface="Times New Roman" panose="02020603050405020304" pitchFamily="18" charset="0"/>
                        </a:rPr>
                        <a:t> </a:t>
                      </a:r>
                      <a:r>
                        <a:rPr lang="en-US" sz="2400" kern="0" dirty="0" smtClean="0">
                          <a:latin typeface="Times New Roman" panose="02020603050405020304" pitchFamily="18" charset="0"/>
                          <a:cs typeface="Times New Roman" panose="02020603050405020304" pitchFamily="18" charset="0"/>
                        </a:rPr>
                        <a:t>1101</a:t>
                      </a:r>
                      <a:r>
                        <a:rPr lang="en-US" sz="2400" kern="0" baseline="-25000" dirty="0" smtClean="0">
                          <a:latin typeface="Times New Roman" panose="02020603050405020304" pitchFamily="18" charset="0"/>
                          <a:cs typeface="Times New Roman" panose="02020603050405020304" pitchFamily="18" charset="0"/>
                        </a:rPr>
                        <a:t>2</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400498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52856447"/>
              </p:ext>
            </p:extLst>
          </p:nvPr>
        </p:nvGraphicFramePr>
        <p:xfrm>
          <a:off x="422152" y="3036007"/>
          <a:ext cx="8552854" cy="2103120"/>
        </p:xfrm>
        <a:graphic>
          <a:graphicData uri="http://schemas.openxmlformats.org/drawingml/2006/table">
            <a:tbl>
              <a:tblPr firstRow="1" bandRow="1">
                <a:tableStyleId>{F5AB1C69-6EDB-4FF4-983F-18BD219EF322}</a:tableStyleId>
              </a:tblPr>
              <a:tblGrid>
                <a:gridCol w="4276427">
                  <a:extLst>
                    <a:ext uri="{9D8B030D-6E8A-4147-A177-3AD203B41FA5}">
                      <a16:colId xmlns:a16="http://schemas.microsoft.com/office/drawing/2014/main" val="3696033719"/>
                    </a:ext>
                  </a:extLst>
                </a:gridCol>
                <a:gridCol w="4276427">
                  <a:extLst>
                    <a:ext uri="{9D8B030D-6E8A-4147-A177-3AD203B41FA5}">
                      <a16:colId xmlns:a16="http://schemas.microsoft.com/office/drawing/2014/main" val="258893290"/>
                    </a:ext>
                  </a:extLst>
                </a:gridCol>
              </a:tblGrid>
              <a:tr h="656895">
                <a:tc gridSpan="2">
                  <a:txBody>
                    <a:bodyPr/>
                    <a:lstStyle/>
                    <a:p>
                      <a:pPr marL="0" indent="0">
                        <a:buNone/>
                      </a:pPr>
                      <a:r>
                        <a:rPr lang="en-US" sz="2400" b="1" kern="0" dirty="0" smtClean="0">
                          <a:solidFill>
                            <a:schemeClr val="tx1"/>
                          </a:solidFill>
                          <a:latin typeface="Times New Roman" panose="02020603050405020304" pitchFamily="18" charset="0"/>
                          <a:cs typeface="Times New Roman" panose="02020603050405020304" pitchFamily="18" charset="0"/>
                        </a:rPr>
                        <a:t>2-24. A MOD-12 and a MOD-10 counter are cascaded. Determine the output frequency if the input clock frequency is 60 MHz</a:t>
                      </a:r>
                      <a:endParaRPr lang="en-US" sz="2000" kern="0" dirty="0" smtClean="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val="2857702001"/>
                  </a:ext>
                </a:extLst>
              </a:tr>
              <a:tr h="364942">
                <a:tc>
                  <a:txBody>
                    <a:bodyPr/>
                    <a:lstStyle/>
                    <a:p>
                      <a:pPr marL="365125" marR="0" lvl="0" indent="0" algn="just" defTabSz="91429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Times New Roman" panose="02020603050405020304" pitchFamily="18" charset="0"/>
                          <a:cs typeface="Times New Roman" panose="02020603050405020304" pitchFamily="18" charset="0"/>
                        </a:rPr>
                        <a:t>A. </a:t>
                      </a:r>
                      <a:r>
                        <a:rPr lang="en-US" sz="2400" kern="0" dirty="0" smtClean="0">
                          <a:latin typeface="Times New Roman" panose="02020603050405020304" pitchFamily="18" charset="0"/>
                          <a:cs typeface="Times New Roman" panose="02020603050405020304" pitchFamily="18" charset="0"/>
                        </a:rPr>
                        <a:t>500 kHz</a:t>
                      </a:r>
                    </a:p>
                  </a:txBody>
                  <a:tcPr/>
                </a:tc>
                <a:tc>
                  <a:txBody>
                    <a:bodyPr/>
                    <a:lstStyle/>
                    <a:p>
                      <a:pPr marL="365125" indent="0" algn="just"/>
                      <a:r>
                        <a:rPr lang="en-US" sz="2400" kern="1200" dirty="0" smtClean="0">
                          <a:solidFill>
                            <a:schemeClr val="tx1"/>
                          </a:solidFill>
                          <a:latin typeface="Times New Roman" panose="02020603050405020304" pitchFamily="18" charset="0"/>
                          <a:cs typeface="Times New Roman" panose="02020603050405020304" pitchFamily="18" charset="0"/>
                        </a:rPr>
                        <a:t>C.</a:t>
                      </a:r>
                      <a:r>
                        <a:rPr lang="en-US" sz="2400" kern="1200" baseline="0" dirty="0" smtClean="0">
                          <a:solidFill>
                            <a:schemeClr val="tx1"/>
                          </a:solidFill>
                          <a:latin typeface="Times New Roman" panose="02020603050405020304" pitchFamily="18" charset="0"/>
                          <a:cs typeface="Times New Roman" panose="02020603050405020304" pitchFamily="18" charset="0"/>
                        </a:rPr>
                        <a:t> </a:t>
                      </a:r>
                      <a:r>
                        <a:rPr lang="en-US" sz="2400" kern="0" dirty="0" smtClean="0">
                          <a:latin typeface="Times New Roman" panose="02020603050405020304" pitchFamily="18" charset="0"/>
                          <a:cs typeface="Times New Roman" panose="02020603050405020304" pitchFamily="18" charset="0"/>
                        </a:rPr>
                        <a:t>6 MHz</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3656215"/>
                  </a:ext>
                </a:extLst>
              </a:tr>
              <a:tr h="364942">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B. </a:t>
                      </a:r>
                      <a:r>
                        <a:rPr lang="en-US" sz="2400" kern="0" dirty="0" smtClean="0">
                          <a:latin typeface="Times New Roman" panose="02020603050405020304" pitchFamily="18" charset="0"/>
                          <a:cs typeface="Times New Roman" panose="02020603050405020304" pitchFamily="18" charset="0"/>
                        </a:rPr>
                        <a:t>1500 kHz</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D.</a:t>
                      </a:r>
                      <a:r>
                        <a:rPr lang="en-US" sz="2400" baseline="0" dirty="0" smtClean="0">
                          <a:solidFill>
                            <a:schemeClr val="tx1"/>
                          </a:solidFill>
                          <a:latin typeface="Times New Roman" panose="02020603050405020304" pitchFamily="18" charset="0"/>
                          <a:cs typeface="Times New Roman" panose="02020603050405020304" pitchFamily="18" charset="0"/>
                        </a:rPr>
                        <a:t> </a:t>
                      </a:r>
                      <a:r>
                        <a:rPr lang="en-US" sz="2400" kern="0" dirty="0" smtClean="0">
                          <a:latin typeface="Times New Roman" panose="02020603050405020304" pitchFamily="18" charset="0"/>
                          <a:cs typeface="Times New Roman" panose="02020603050405020304" pitchFamily="18" charset="0"/>
                        </a:rPr>
                        <a:t>5 MHz</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400498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3855419"/>
              </p:ext>
            </p:extLst>
          </p:nvPr>
        </p:nvGraphicFramePr>
        <p:xfrm>
          <a:off x="439106" y="4985422"/>
          <a:ext cx="8552854" cy="1371600"/>
        </p:xfrm>
        <a:graphic>
          <a:graphicData uri="http://schemas.openxmlformats.org/drawingml/2006/table">
            <a:tbl>
              <a:tblPr firstRow="1" bandRow="1">
                <a:tableStyleId>{F5AB1C69-6EDB-4FF4-983F-18BD219EF322}</a:tableStyleId>
              </a:tblPr>
              <a:tblGrid>
                <a:gridCol w="4276427">
                  <a:extLst>
                    <a:ext uri="{9D8B030D-6E8A-4147-A177-3AD203B41FA5}">
                      <a16:colId xmlns:a16="http://schemas.microsoft.com/office/drawing/2014/main" val="3696033719"/>
                    </a:ext>
                  </a:extLst>
                </a:gridCol>
                <a:gridCol w="4276427">
                  <a:extLst>
                    <a:ext uri="{9D8B030D-6E8A-4147-A177-3AD203B41FA5}">
                      <a16:colId xmlns:a16="http://schemas.microsoft.com/office/drawing/2014/main" val="258893290"/>
                    </a:ext>
                  </a:extLst>
                </a:gridCol>
              </a:tblGrid>
              <a:tr h="433840">
                <a:tc gridSpan="2">
                  <a:txBody>
                    <a:bodyPr/>
                    <a:lstStyle/>
                    <a:p>
                      <a:pPr marL="0" indent="0">
                        <a:buNone/>
                      </a:pPr>
                      <a:r>
                        <a:rPr lang="en-US" sz="2400" b="1" kern="0" dirty="0" smtClean="0">
                          <a:solidFill>
                            <a:schemeClr val="tx1"/>
                          </a:solidFill>
                          <a:latin typeface="Times New Roman" panose="02020603050405020304" pitchFamily="18" charset="0"/>
                          <a:cs typeface="Times New Roman" panose="02020603050405020304" pitchFamily="18" charset="0"/>
                        </a:rPr>
                        <a:t>2-25.</a:t>
                      </a:r>
                      <a:r>
                        <a:rPr lang="en-US" sz="2400" b="1" kern="0" baseline="0" dirty="0" smtClean="0">
                          <a:solidFill>
                            <a:schemeClr val="tx1"/>
                          </a:solidFill>
                          <a:latin typeface="Times New Roman" panose="02020603050405020304" pitchFamily="18" charset="0"/>
                          <a:cs typeface="Times New Roman" panose="02020603050405020304" pitchFamily="18" charset="0"/>
                        </a:rPr>
                        <a:t> A BCD counter is a</a:t>
                      </a:r>
                      <a:endParaRPr lang="en-US" sz="2000" kern="0" dirty="0" smtClean="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val="2857702001"/>
                  </a:ext>
                </a:extLst>
              </a:tr>
              <a:tr h="301953">
                <a:tc>
                  <a:txBody>
                    <a:bodyPr/>
                    <a:lstStyle/>
                    <a:p>
                      <a:pPr marL="365125" marR="0" lvl="0" indent="0" algn="just" defTabSz="91429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Times New Roman" panose="02020603050405020304" pitchFamily="18" charset="0"/>
                          <a:cs typeface="Times New Roman" panose="02020603050405020304" pitchFamily="18" charset="0"/>
                        </a:rPr>
                        <a:t>A. </a:t>
                      </a:r>
                      <a:r>
                        <a:rPr lang="en-US" sz="2400" kern="0" dirty="0" smtClean="0">
                          <a:latin typeface="Times New Roman" panose="02020603050405020304" pitchFamily="18" charset="0"/>
                          <a:cs typeface="Times New Roman" panose="02020603050405020304" pitchFamily="18" charset="0"/>
                        </a:rPr>
                        <a:t>Binary</a:t>
                      </a:r>
                      <a:r>
                        <a:rPr lang="en-US" sz="2400" kern="0" baseline="0" dirty="0" smtClean="0">
                          <a:latin typeface="Times New Roman" panose="02020603050405020304" pitchFamily="18" charset="0"/>
                          <a:cs typeface="Times New Roman" panose="02020603050405020304" pitchFamily="18" charset="0"/>
                        </a:rPr>
                        <a:t> Counter</a:t>
                      </a:r>
                      <a:endParaRPr lang="en-US" sz="2400" kern="0" dirty="0" smtClean="0">
                        <a:latin typeface="Times New Roman" panose="02020603050405020304" pitchFamily="18" charset="0"/>
                        <a:cs typeface="Times New Roman" panose="02020603050405020304" pitchFamily="18" charset="0"/>
                      </a:endParaRPr>
                    </a:p>
                  </a:txBody>
                  <a:tcPr/>
                </a:tc>
                <a:tc>
                  <a:txBody>
                    <a:bodyPr/>
                    <a:lstStyle/>
                    <a:p>
                      <a:pPr marL="365125" indent="0" algn="just"/>
                      <a:r>
                        <a:rPr lang="en-US" sz="2400" kern="1200" dirty="0" smtClean="0">
                          <a:solidFill>
                            <a:schemeClr val="tx1"/>
                          </a:solidFill>
                          <a:latin typeface="Times New Roman" panose="02020603050405020304" pitchFamily="18" charset="0"/>
                          <a:cs typeface="Times New Roman" panose="02020603050405020304" pitchFamily="18" charset="0"/>
                        </a:rPr>
                        <a:t>C.</a:t>
                      </a:r>
                      <a:r>
                        <a:rPr lang="en-US" sz="2400" kern="1200" baseline="0" dirty="0" smtClean="0">
                          <a:solidFill>
                            <a:schemeClr val="tx1"/>
                          </a:solidFill>
                          <a:latin typeface="Times New Roman" panose="02020603050405020304" pitchFamily="18" charset="0"/>
                          <a:cs typeface="Times New Roman" panose="02020603050405020304" pitchFamily="18" charset="0"/>
                        </a:rPr>
                        <a:t> </a:t>
                      </a:r>
                      <a:r>
                        <a:rPr lang="en-US" sz="2400" kern="0" dirty="0" smtClean="0">
                          <a:latin typeface="Times New Roman" panose="02020603050405020304" pitchFamily="18" charset="0"/>
                          <a:cs typeface="Times New Roman" panose="02020603050405020304" pitchFamily="18" charset="0"/>
                        </a:rPr>
                        <a:t>Decade Counter</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3656215"/>
                  </a:ext>
                </a:extLst>
              </a:tr>
              <a:tr h="301953">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B. </a:t>
                      </a:r>
                      <a:r>
                        <a:rPr lang="en-US" sz="2400" kern="0" dirty="0" smtClean="0">
                          <a:latin typeface="Times New Roman" panose="02020603050405020304" pitchFamily="18" charset="0"/>
                          <a:cs typeface="Times New Roman" panose="02020603050405020304" pitchFamily="18" charset="0"/>
                        </a:rPr>
                        <a:t>Full-modulus Counter</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D.</a:t>
                      </a:r>
                      <a:r>
                        <a:rPr lang="en-US" sz="2400" baseline="0" dirty="0" smtClean="0">
                          <a:solidFill>
                            <a:schemeClr val="tx1"/>
                          </a:solidFill>
                          <a:latin typeface="Times New Roman" panose="02020603050405020304" pitchFamily="18" charset="0"/>
                          <a:cs typeface="Times New Roman" panose="02020603050405020304" pitchFamily="18" charset="0"/>
                        </a:rPr>
                        <a:t> </a:t>
                      </a:r>
                      <a:r>
                        <a:rPr lang="en-US" sz="2400" kern="0" dirty="0" smtClean="0">
                          <a:latin typeface="Times New Roman" panose="02020603050405020304" pitchFamily="18" charset="0"/>
                          <a:cs typeface="Times New Roman" panose="02020603050405020304" pitchFamily="18" charset="0"/>
                        </a:rPr>
                        <a:t>Divide-by-10 Counter</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4004985"/>
                  </a:ext>
                </a:extLst>
              </a:tr>
            </a:tbl>
          </a:graphicData>
        </a:graphic>
      </p:graphicFrame>
    </p:spTree>
    <p:extLst>
      <p:ext uri="{BB962C8B-B14F-4D97-AF65-F5344CB8AC3E}">
        <p14:creationId xmlns:p14="http://schemas.microsoft.com/office/powerpoint/2010/main" val="20421156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ko-KR" dirty="0" smtClean="0">
                <a:ea typeface="Gulim" pitchFamily="34" charset="-127"/>
              </a:rPr>
              <a:t>Others</a:t>
            </a:r>
          </a:p>
        </p:txBody>
      </p:sp>
      <p:sp>
        <p:nvSpPr>
          <p:cNvPr id="4" name="Slide Number Placeholder 3"/>
          <p:cNvSpPr>
            <a:spLocks noGrp="1"/>
          </p:cNvSpPr>
          <p:nvPr>
            <p:ph type="sldNum" sz="quarter" idx="11"/>
          </p:nvPr>
        </p:nvSpPr>
        <p:spPr/>
        <p:txBody>
          <a:bodyPr/>
          <a:lstStyle/>
          <a:p>
            <a:pPr>
              <a:defRPr/>
            </a:pPr>
            <a:fld id="{54EE1B0C-C77B-4AAC-98EB-49B2218ACC5C}" type="slidenum">
              <a:rPr lang="en-US" smtClean="0"/>
              <a:pPr>
                <a:defRPr/>
              </a:pPr>
              <a:t>54</a:t>
            </a:fld>
            <a:endParaRPr lang="en-US"/>
          </a:p>
        </p:txBody>
      </p:sp>
      <p:sp>
        <p:nvSpPr>
          <p:cNvPr id="757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6284" y="1951212"/>
            <a:ext cx="5648332" cy="4906791"/>
          </a:xfrm>
          <a:prstGeom prst="rect">
            <a:avLst/>
          </a:prstGeom>
        </p:spPr>
      </p:pic>
      <p:sp>
        <p:nvSpPr>
          <p:cNvPr id="75779" name="Rectangle 3"/>
          <p:cNvSpPr>
            <a:spLocks noGrp="1" noChangeArrowheads="1"/>
          </p:cNvSpPr>
          <p:nvPr>
            <p:ph type="body" idx="1"/>
          </p:nvPr>
        </p:nvSpPr>
        <p:spPr>
          <a:xfrm>
            <a:off x="653852" y="1196752"/>
            <a:ext cx="8008144" cy="956681"/>
          </a:xfrm>
        </p:spPr>
        <p:txBody>
          <a:bodyPr/>
          <a:lstStyle/>
          <a:p>
            <a:pPr marL="0" lvl="0" indent="0">
              <a:buNone/>
            </a:pPr>
            <a:r>
              <a:rPr lang="en-US" sz="2400" b="1" dirty="0" smtClean="0">
                <a:latin typeface="Century Gothic" panose="020B0502020202020204" pitchFamily="34" charset="0"/>
              </a:rPr>
              <a:t>2-26. Give the circuit and waveform respectively. Is the waveform Correct or Not Correct? Explain why?</a:t>
            </a:r>
            <a:endParaRPr lang="en-US" sz="2000" dirty="0">
              <a:latin typeface="Century Gothic" panose="020B0502020202020204" pitchFamily="34" charset="0"/>
            </a:endParaRPr>
          </a:p>
        </p:txBody>
      </p:sp>
    </p:spTree>
    <p:extLst>
      <p:ext uri="{BB962C8B-B14F-4D97-AF65-F5344CB8AC3E}">
        <p14:creationId xmlns:p14="http://schemas.microsoft.com/office/powerpoint/2010/main" val="228685042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MSI Logic circuits</a:t>
            </a:r>
            <a:endParaRPr lang="en-US" dirty="0"/>
          </a:p>
        </p:txBody>
      </p:sp>
      <p:sp>
        <p:nvSpPr>
          <p:cNvPr id="6" name="Text Placeholder 5"/>
          <p:cNvSpPr>
            <a:spLocks noGrp="1"/>
          </p:cNvSpPr>
          <p:nvPr>
            <p:ph type="body" idx="1"/>
          </p:nvPr>
        </p:nvSpPr>
        <p:spPr/>
        <p:txBody>
          <a:bodyPr/>
          <a:lstStyle/>
          <a:p>
            <a:r>
              <a:rPr lang="en-US" dirty="0" smtClean="0"/>
              <a:t>Topic 3</a:t>
            </a:r>
            <a:endParaRPr lang="en-US" dirty="0"/>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55</a:t>
            </a:fld>
            <a:endParaRPr lang="en-US"/>
          </a:p>
        </p:txBody>
      </p:sp>
    </p:spTree>
    <p:extLst>
      <p:ext uri="{BB962C8B-B14F-4D97-AF65-F5344CB8AC3E}">
        <p14:creationId xmlns:p14="http://schemas.microsoft.com/office/powerpoint/2010/main" val="2777211279"/>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z="3600" b="1" dirty="0" smtClean="0"/>
              <a:t>MSI Devices</a:t>
            </a:r>
          </a:p>
        </p:txBody>
      </p:sp>
      <p:sp>
        <p:nvSpPr>
          <p:cNvPr id="12291" name="Rectangle 3"/>
          <p:cNvSpPr>
            <a:spLocks noGrp="1" noChangeArrowheads="1"/>
          </p:cNvSpPr>
          <p:nvPr>
            <p:ph idx="1"/>
          </p:nvPr>
        </p:nvSpPr>
        <p:spPr>
          <a:xfrm>
            <a:off x="755650" y="1232756"/>
            <a:ext cx="7884802" cy="5364596"/>
          </a:xfrm>
        </p:spPr>
        <p:txBody>
          <a:bodyPr/>
          <a:lstStyle/>
          <a:p>
            <a:pPr algn="just" eaLnBrk="1" hangingPunct="1">
              <a:spcBef>
                <a:spcPts val="1200"/>
              </a:spcBef>
            </a:pPr>
            <a:r>
              <a:rPr lang="en-US" altLang="en-US" sz="2800" b="1" dirty="0" smtClean="0"/>
              <a:t>Medium Scale Integration (MSI) </a:t>
            </a:r>
          </a:p>
          <a:p>
            <a:pPr lvl="1" algn="just" eaLnBrk="1" hangingPunct="1">
              <a:spcBef>
                <a:spcPts val="1200"/>
              </a:spcBef>
            </a:pPr>
            <a:r>
              <a:rPr lang="en-US" altLang="en-US" sz="2400" dirty="0" smtClean="0"/>
              <a:t>Using a </a:t>
            </a:r>
            <a:r>
              <a:rPr lang="en-US" altLang="en-US" sz="2400" dirty="0" smtClean="0">
                <a:solidFill>
                  <a:srgbClr val="FF0000"/>
                </a:solidFill>
              </a:rPr>
              <a:t>few tens </a:t>
            </a:r>
            <a:r>
              <a:rPr lang="en-US" altLang="en-US" sz="2400" dirty="0" smtClean="0"/>
              <a:t>to </a:t>
            </a:r>
            <a:r>
              <a:rPr lang="en-US" altLang="en-US" sz="2400" dirty="0" smtClean="0">
                <a:solidFill>
                  <a:srgbClr val="FF0000"/>
                </a:solidFill>
              </a:rPr>
              <a:t>hundreds</a:t>
            </a:r>
            <a:r>
              <a:rPr lang="en-US" altLang="en-US" sz="2400" dirty="0" smtClean="0"/>
              <a:t> of logic gates. </a:t>
            </a:r>
          </a:p>
          <a:p>
            <a:pPr algn="just" eaLnBrk="1" hangingPunct="1">
              <a:spcBef>
                <a:spcPts val="1200"/>
              </a:spcBef>
            </a:pPr>
            <a:r>
              <a:rPr lang="en-US" altLang="en-US" sz="2800" dirty="0" smtClean="0"/>
              <a:t>Used as discrete devices packed in a single Integrated Circuit (IC), </a:t>
            </a:r>
          </a:p>
          <a:p>
            <a:pPr algn="just" eaLnBrk="1" hangingPunct="1">
              <a:spcBef>
                <a:spcPts val="1200"/>
              </a:spcBef>
            </a:pPr>
            <a:r>
              <a:rPr lang="en-US" altLang="en-US" sz="2800" dirty="0" smtClean="0"/>
              <a:t>Building blocks for more complex devices such as memory devices or microprocessors. </a:t>
            </a:r>
          </a:p>
          <a:p>
            <a:pPr eaLnBrk="1" hangingPunct="1">
              <a:spcBef>
                <a:spcPts val="1200"/>
              </a:spcBef>
            </a:pPr>
            <a:r>
              <a:rPr lang="en-US" altLang="en-US" sz="2800" dirty="0"/>
              <a:t>Some typical MSI devices are the following:</a:t>
            </a:r>
          </a:p>
          <a:p>
            <a:pPr lvl="1" algn="just" eaLnBrk="1" hangingPunct="1">
              <a:spcBef>
                <a:spcPts val="1200"/>
              </a:spcBef>
            </a:pPr>
            <a:r>
              <a:rPr lang="en-US" altLang="en-US" sz="2400" b="1" dirty="0" smtClean="0"/>
              <a:t>Encoders </a:t>
            </a:r>
            <a:r>
              <a:rPr lang="en-US" altLang="en-US" sz="2400" b="1" dirty="0"/>
              <a:t>and Decoders</a:t>
            </a:r>
          </a:p>
          <a:p>
            <a:pPr lvl="1" algn="just" eaLnBrk="1" hangingPunct="1">
              <a:spcBef>
                <a:spcPts val="1200"/>
              </a:spcBef>
            </a:pPr>
            <a:r>
              <a:rPr lang="en-US" altLang="en-US" sz="2400" b="1" dirty="0"/>
              <a:t>Multiplexers and </a:t>
            </a:r>
            <a:r>
              <a:rPr lang="en-US" altLang="en-US" sz="2400" b="1" dirty="0" err="1"/>
              <a:t>Demultiplexers</a:t>
            </a:r>
            <a:endParaRPr lang="en-US" altLang="en-US" sz="2400" b="1" dirty="0"/>
          </a:p>
          <a:p>
            <a:pPr lvl="1" algn="just" eaLnBrk="1" hangingPunct="1">
              <a:spcBef>
                <a:spcPts val="1200"/>
              </a:spcBef>
            </a:pPr>
            <a:r>
              <a:rPr lang="en-US" altLang="en-US" sz="2400" b="1" dirty="0"/>
              <a:t>Comparator</a:t>
            </a:r>
          </a:p>
          <a:p>
            <a:pPr algn="just" eaLnBrk="1" hangingPunct="1">
              <a:spcBef>
                <a:spcPts val="1200"/>
              </a:spcBef>
            </a:pPr>
            <a:endParaRPr lang="en-US" altLang="en-US" sz="2800" dirty="0" smtClean="0"/>
          </a:p>
        </p:txBody>
      </p:sp>
    </p:spTree>
    <p:extLst>
      <p:ext uri="{BB962C8B-B14F-4D97-AF65-F5344CB8AC3E}">
        <p14:creationId xmlns:p14="http://schemas.microsoft.com/office/powerpoint/2010/main" val="1982744290"/>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altLang="en-US" dirty="0" smtClean="0"/>
              <a:t>Examples of MSI Devices</a:t>
            </a:r>
          </a:p>
        </p:txBody>
      </p:sp>
      <p:grpSp>
        <p:nvGrpSpPr>
          <p:cNvPr id="14339" name="Group 3"/>
          <p:cNvGrpSpPr>
            <a:grpSpLocks/>
          </p:cNvGrpSpPr>
          <p:nvPr/>
        </p:nvGrpSpPr>
        <p:grpSpPr bwMode="auto">
          <a:xfrm>
            <a:off x="533400" y="1089025"/>
            <a:ext cx="3659188" cy="2339975"/>
            <a:chOff x="336" y="374"/>
            <a:chExt cx="2496" cy="1474"/>
          </a:xfrm>
        </p:grpSpPr>
        <p:graphicFrame>
          <p:nvGraphicFramePr>
            <p:cNvPr id="14346" name="Object 4"/>
            <p:cNvGraphicFramePr>
              <a:graphicFrameLocks noChangeAspect="1"/>
            </p:cNvGraphicFramePr>
            <p:nvPr/>
          </p:nvGraphicFramePr>
          <p:xfrm>
            <a:off x="336" y="624"/>
            <a:ext cx="2496" cy="1224"/>
          </p:xfrm>
          <a:graphic>
            <a:graphicData uri="http://schemas.openxmlformats.org/presentationml/2006/ole">
              <mc:AlternateContent xmlns:mc="http://schemas.openxmlformats.org/markup-compatibility/2006">
                <mc:Choice xmlns:v="urn:schemas-microsoft-com:vml" Requires="v">
                  <p:oleObj spid="_x0000_s1137" name="VISIO" r:id="rId4" imgW="4641987" imgH="2268503" progId="Visio.Drawing.6">
                    <p:embed/>
                  </p:oleObj>
                </mc:Choice>
                <mc:Fallback>
                  <p:oleObj name="VISIO" r:id="rId4" imgW="4641987" imgH="2268503" progId="Visio.Drawing.6">
                    <p:embed/>
                    <p:pic>
                      <p:nvPicPr>
                        <p:cNvPr id="1434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 y="624"/>
                          <a:ext cx="2496" cy="1224"/>
                        </a:xfrm>
                        <a:prstGeom prst="rect">
                          <a:avLst/>
                        </a:prstGeom>
                        <a:solidFill>
                          <a:srgbClr val="FFFFFF">
                            <a:alpha val="50195"/>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7" name="Text Box 5"/>
            <p:cNvSpPr txBox="1">
              <a:spLocks noChangeArrowheads="1"/>
            </p:cNvSpPr>
            <p:nvPr/>
          </p:nvSpPr>
          <p:spPr bwMode="auto">
            <a:xfrm>
              <a:off x="336" y="374"/>
              <a:ext cx="2496" cy="250"/>
            </a:xfrm>
            <a:prstGeom prst="rect">
              <a:avLst/>
            </a:prstGeom>
            <a:solidFill>
              <a:srgbClr val="FFFFFF">
                <a:alpha val="50195"/>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altLang="en-US" sz="2000">
                  <a:solidFill>
                    <a:schemeClr val="accent2"/>
                  </a:solidFill>
                  <a:latin typeface="Times New Roman" panose="02020603050405020304" pitchFamily="18" charset="0"/>
                </a:rPr>
                <a:t>Decimal to BCD Encoder</a:t>
              </a:r>
            </a:p>
          </p:txBody>
        </p:sp>
      </p:grpSp>
      <p:grpSp>
        <p:nvGrpSpPr>
          <p:cNvPr id="14340" name="Group 6"/>
          <p:cNvGrpSpPr>
            <a:grpSpLocks/>
          </p:cNvGrpSpPr>
          <p:nvPr/>
        </p:nvGrpSpPr>
        <p:grpSpPr bwMode="auto">
          <a:xfrm>
            <a:off x="1757363" y="3398539"/>
            <a:ext cx="5700712" cy="3198813"/>
            <a:chOff x="1824" y="1958"/>
            <a:chExt cx="3889" cy="2015"/>
          </a:xfrm>
        </p:grpSpPr>
        <p:graphicFrame>
          <p:nvGraphicFramePr>
            <p:cNvPr id="14344" name="Object 7"/>
            <p:cNvGraphicFramePr>
              <a:graphicFrameLocks noChangeAspect="1"/>
            </p:cNvGraphicFramePr>
            <p:nvPr/>
          </p:nvGraphicFramePr>
          <p:xfrm>
            <a:off x="1824" y="2208"/>
            <a:ext cx="3889" cy="1765"/>
          </p:xfrm>
          <a:graphic>
            <a:graphicData uri="http://schemas.openxmlformats.org/presentationml/2006/ole">
              <mc:AlternateContent xmlns:mc="http://schemas.openxmlformats.org/markup-compatibility/2006">
                <mc:Choice xmlns:v="urn:schemas-microsoft-com:vml" Requires="v">
                  <p:oleObj spid="_x0000_s1138" name="VISIO" r:id="rId6" imgW="6894576" imgH="3140964" progId="Visio.Drawing.6">
                    <p:embed/>
                  </p:oleObj>
                </mc:Choice>
                <mc:Fallback>
                  <p:oleObj name="VISIO" r:id="rId6" imgW="6894576" imgH="3140964" progId="Visio.Drawing.6">
                    <p:embed/>
                    <p:pic>
                      <p:nvPicPr>
                        <p:cNvPr id="14344"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4" y="2208"/>
                          <a:ext cx="3889" cy="1765"/>
                        </a:xfrm>
                        <a:prstGeom prst="rect">
                          <a:avLst/>
                        </a:prstGeom>
                        <a:solidFill>
                          <a:srgbClr val="FFFFFF">
                            <a:alpha val="50195"/>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5" name="Text Box 8"/>
            <p:cNvSpPr txBox="1">
              <a:spLocks noChangeArrowheads="1"/>
            </p:cNvSpPr>
            <p:nvPr/>
          </p:nvSpPr>
          <p:spPr bwMode="auto">
            <a:xfrm>
              <a:off x="1824" y="1958"/>
              <a:ext cx="3888" cy="250"/>
            </a:xfrm>
            <a:prstGeom prst="rect">
              <a:avLst/>
            </a:prstGeom>
            <a:solidFill>
              <a:srgbClr val="FFFFFF">
                <a:alpha val="50195"/>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altLang="en-US" sz="2000" dirty="0">
                  <a:solidFill>
                    <a:schemeClr val="accent2"/>
                  </a:solidFill>
                  <a:latin typeface="Times New Roman" panose="02020603050405020304" pitchFamily="18" charset="0"/>
                </a:rPr>
                <a:t>BCD to Decimal Decoder</a:t>
              </a:r>
            </a:p>
          </p:txBody>
        </p:sp>
      </p:grpSp>
      <p:grpSp>
        <p:nvGrpSpPr>
          <p:cNvPr id="14341" name="Group 9"/>
          <p:cNvGrpSpPr>
            <a:grpSpLocks/>
          </p:cNvGrpSpPr>
          <p:nvPr/>
        </p:nvGrpSpPr>
        <p:grpSpPr bwMode="auto">
          <a:xfrm>
            <a:off x="5867400" y="1213110"/>
            <a:ext cx="2252663" cy="1747838"/>
            <a:chOff x="3936" y="710"/>
            <a:chExt cx="1536" cy="1101"/>
          </a:xfrm>
        </p:grpSpPr>
        <p:sp>
          <p:nvSpPr>
            <p:cNvPr id="14342" name="Text Box 10"/>
            <p:cNvSpPr txBox="1">
              <a:spLocks noChangeArrowheads="1"/>
            </p:cNvSpPr>
            <p:nvPr/>
          </p:nvSpPr>
          <p:spPr bwMode="auto">
            <a:xfrm>
              <a:off x="3936" y="710"/>
              <a:ext cx="1536" cy="250"/>
            </a:xfrm>
            <a:prstGeom prst="rect">
              <a:avLst/>
            </a:prstGeom>
            <a:solidFill>
              <a:srgbClr val="FFFFFF">
                <a:alpha val="50195"/>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altLang="en-US" sz="2000">
                  <a:solidFill>
                    <a:schemeClr val="accent2"/>
                  </a:solidFill>
                  <a:latin typeface="Times New Roman" panose="02020603050405020304" pitchFamily="18" charset="0"/>
                </a:rPr>
                <a:t>4-to-1 Multiplexer</a:t>
              </a:r>
            </a:p>
          </p:txBody>
        </p:sp>
        <p:graphicFrame>
          <p:nvGraphicFramePr>
            <p:cNvPr id="14343" name="Object 11"/>
            <p:cNvGraphicFramePr>
              <a:graphicFrameLocks noChangeAspect="1"/>
            </p:cNvGraphicFramePr>
            <p:nvPr/>
          </p:nvGraphicFramePr>
          <p:xfrm>
            <a:off x="3936" y="960"/>
            <a:ext cx="1536" cy="851"/>
          </p:xfrm>
          <a:graphic>
            <a:graphicData uri="http://schemas.openxmlformats.org/presentationml/2006/ole">
              <mc:AlternateContent xmlns:mc="http://schemas.openxmlformats.org/markup-compatibility/2006">
                <mc:Choice xmlns:v="urn:schemas-microsoft-com:vml" Requires="v">
                  <p:oleObj spid="_x0000_s1139" name="VISIO" r:id="rId8" imgW="2563667" imgH="1414962" progId="Visio.Drawing.6">
                    <p:embed/>
                  </p:oleObj>
                </mc:Choice>
                <mc:Fallback>
                  <p:oleObj name="VISIO" r:id="rId8" imgW="2563667" imgH="1414962" progId="Visio.Drawing.6">
                    <p:embed/>
                    <p:pic>
                      <p:nvPicPr>
                        <p:cNvPr id="14343"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6" y="960"/>
                          <a:ext cx="1536" cy="851"/>
                        </a:xfrm>
                        <a:prstGeom prst="rect">
                          <a:avLst/>
                        </a:prstGeom>
                        <a:solidFill>
                          <a:srgbClr val="FFFFFF">
                            <a:alpha val="50195"/>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3589983309"/>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z="4200" dirty="0" smtClean="0"/>
              <a:t>Multiplexer (MUX)</a:t>
            </a:r>
          </a:p>
        </p:txBody>
      </p:sp>
      <p:sp>
        <p:nvSpPr>
          <p:cNvPr id="17411" name="Content Placeholder 3"/>
          <p:cNvSpPr>
            <a:spLocks noGrp="1"/>
          </p:cNvSpPr>
          <p:nvPr>
            <p:ph idx="1"/>
          </p:nvPr>
        </p:nvSpPr>
        <p:spPr>
          <a:xfrm>
            <a:off x="755650" y="1125538"/>
            <a:ext cx="4302125" cy="5579826"/>
          </a:xfrm>
        </p:spPr>
        <p:txBody>
          <a:bodyPr/>
          <a:lstStyle/>
          <a:p>
            <a:pPr>
              <a:spcBef>
                <a:spcPct val="0"/>
              </a:spcBef>
              <a:spcAft>
                <a:spcPts val="1200"/>
              </a:spcAft>
            </a:pPr>
            <a:r>
              <a:rPr lang="en-US" altLang="en-US" sz="2400" dirty="0" smtClean="0"/>
              <a:t>A MUX has a</a:t>
            </a:r>
          </a:p>
          <a:p>
            <a:pPr lvl="1">
              <a:spcBef>
                <a:spcPct val="0"/>
              </a:spcBef>
              <a:spcAft>
                <a:spcPts val="1200"/>
              </a:spcAft>
            </a:pPr>
            <a:r>
              <a:rPr lang="en-US" altLang="en-US" sz="2000" b="1" dirty="0" smtClean="0"/>
              <a:t>2</a:t>
            </a:r>
            <a:r>
              <a:rPr lang="en-US" altLang="en-US" sz="2000" b="1" baseline="30000" dirty="0" smtClean="0"/>
              <a:t>N</a:t>
            </a:r>
            <a:r>
              <a:rPr lang="en-US" altLang="en-US" sz="2000" b="1" dirty="0" smtClean="0"/>
              <a:t> data inputs</a:t>
            </a:r>
            <a:r>
              <a:rPr lang="en-US" altLang="en-US" sz="2000" dirty="0" smtClean="0"/>
              <a:t>, </a:t>
            </a:r>
            <a:endParaRPr lang="en-US" altLang="en-US" sz="2000" dirty="0"/>
          </a:p>
          <a:p>
            <a:pPr lvl="1">
              <a:spcBef>
                <a:spcPct val="0"/>
              </a:spcBef>
              <a:spcAft>
                <a:spcPts val="1200"/>
              </a:spcAft>
            </a:pPr>
            <a:r>
              <a:rPr lang="en-US" altLang="en-US" sz="2000" b="1" dirty="0" smtClean="0"/>
              <a:t>N control inputs </a:t>
            </a:r>
          </a:p>
          <a:p>
            <a:pPr lvl="1">
              <a:spcBef>
                <a:spcPct val="0"/>
              </a:spcBef>
              <a:spcAft>
                <a:spcPts val="1200"/>
              </a:spcAft>
            </a:pPr>
            <a:r>
              <a:rPr lang="en-US" altLang="en-US" sz="2000" b="1" dirty="0" smtClean="0">
                <a:solidFill>
                  <a:srgbClr val="FF0000"/>
                </a:solidFill>
              </a:rPr>
              <a:t>One output</a:t>
            </a:r>
            <a:endParaRPr lang="en-US" altLang="en-US" sz="2000" dirty="0" smtClean="0"/>
          </a:p>
          <a:p>
            <a:pPr>
              <a:spcBef>
                <a:spcPct val="0"/>
              </a:spcBef>
              <a:spcAft>
                <a:spcPts val="1200"/>
              </a:spcAft>
            </a:pPr>
            <a:r>
              <a:rPr lang="en-US" altLang="en-US" sz="2400" dirty="0" smtClean="0"/>
              <a:t>The select lines determine </a:t>
            </a:r>
            <a:r>
              <a:rPr lang="en-US" altLang="en-US" sz="2400" b="1" dirty="0" smtClean="0"/>
              <a:t>which input is connected to the output.</a:t>
            </a:r>
          </a:p>
          <a:p>
            <a:pPr>
              <a:spcBef>
                <a:spcPct val="0"/>
              </a:spcBef>
            </a:pPr>
            <a:r>
              <a:rPr lang="en-US" altLang="en-US" sz="2400" dirty="0" smtClean="0"/>
              <a:t>MUX Types</a:t>
            </a:r>
          </a:p>
          <a:p>
            <a:pPr lvl="1">
              <a:buFont typeface="Wingdings" panose="05000000000000000000" pitchFamily="2" charset="2"/>
              <a:buNone/>
            </a:pPr>
            <a:r>
              <a:rPr lang="en-US" altLang="en-US" sz="2000" dirty="0" smtClean="0">
                <a:sym typeface="Wingdings" panose="05000000000000000000" pitchFamily="2" charset="2"/>
              </a:rPr>
              <a:t> </a:t>
            </a:r>
            <a:r>
              <a:rPr lang="en-US" altLang="en-US" sz="2000" dirty="0" smtClean="0"/>
              <a:t>2-to-1 (1 select line)</a:t>
            </a:r>
          </a:p>
          <a:p>
            <a:pPr lvl="1">
              <a:buFont typeface="Wingdings" panose="05000000000000000000" pitchFamily="2" charset="2"/>
              <a:buNone/>
            </a:pPr>
            <a:r>
              <a:rPr lang="en-US" altLang="en-US" sz="2000" dirty="0" smtClean="0">
                <a:sym typeface="Wingdings" panose="05000000000000000000" pitchFamily="2" charset="2"/>
              </a:rPr>
              <a:t> </a:t>
            </a:r>
            <a:r>
              <a:rPr lang="en-US" altLang="en-US" sz="2000" dirty="0" smtClean="0"/>
              <a:t>4-to-1 (2 select lines)</a:t>
            </a:r>
          </a:p>
          <a:p>
            <a:pPr lvl="1">
              <a:buFont typeface="Wingdings" panose="05000000000000000000" pitchFamily="2" charset="2"/>
              <a:buNone/>
            </a:pPr>
            <a:r>
              <a:rPr lang="en-US" altLang="en-US" sz="2000" dirty="0" smtClean="0">
                <a:sym typeface="Wingdings" panose="05000000000000000000" pitchFamily="2" charset="2"/>
              </a:rPr>
              <a:t> </a:t>
            </a:r>
            <a:r>
              <a:rPr lang="en-US" altLang="en-US" sz="2000" dirty="0" smtClean="0"/>
              <a:t>8-to-1 (3 select lines)</a:t>
            </a:r>
          </a:p>
          <a:p>
            <a:pPr lvl="1">
              <a:buFont typeface="Wingdings" panose="05000000000000000000" pitchFamily="2" charset="2"/>
              <a:buNone/>
            </a:pPr>
            <a:r>
              <a:rPr lang="en-US" altLang="en-US" sz="2000" dirty="0" smtClean="0">
                <a:sym typeface="Wingdings" panose="05000000000000000000" pitchFamily="2" charset="2"/>
              </a:rPr>
              <a:t> </a:t>
            </a:r>
            <a:r>
              <a:rPr lang="en-US" altLang="en-US" sz="2000" dirty="0" smtClean="0"/>
              <a:t>16-to-1 (4 select lines)</a:t>
            </a:r>
            <a:endParaRPr lang="en-US" altLang="en-US" dirty="0" smtClean="0"/>
          </a:p>
          <a:p>
            <a:endParaRPr lang="en-US" altLang="en-US" sz="2400" dirty="0" smtClean="0"/>
          </a:p>
        </p:txBody>
      </p:sp>
      <p:sp>
        <p:nvSpPr>
          <p:cNvPr id="3" name="Slide Number Placeholder 2"/>
          <p:cNvSpPr>
            <a:spLocks noGrp="1"/>
          </p:cNvSpPr>
          <p:nvPr>
            <p:ph type="sldNum" sz="quarter" idx="4294967295"/>
          </p:nvPr>
        </p:nvSpPr>
        <p:spPr>
          <a:xfrm>
            <a:off x="0" y="6524625"/>
            <a:ext cx="6045200" cy="33337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802418-7845-4172-BB69-504A0B1398F7}" type="slidenum">
              <a:rPr lang="en-US" altLang="en-US"/>
              <a:pPr eaLnBrk="1" hangingPunct="1"/>
              <a:t>58</a:t>
            </a:fld>
            <a:endParaRPr lang="en-US" altLang="en-US"/>
          </a:p>
        </p:txBody>
      </p:sp>
      <p:sp>
        <p:nvSpPr>
          <p:cNvPr id="17413" name="TextBox 29"/>
          <p:cNvSpPr txBox="1">
            <a:spLocks noChangeArrowheads="1"/>
          </p:cNvSpPr>
          <p:nvPr/>
        </p:nvSpPr>
        <p:spPr bwMode="auto">
          <a:xfrm>
            <a:off x="6062663" y="1752600"/>
            <a:ext cx="18526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dirty="0"/>
              <a:t>Multiplexer </a:t>
            </a:r>
          </a:p>
          <a:p>
            <a:pPr algn="ctr" eaLnBrk="1" hangingPunct="1"/>
            <a:r>
              <a:rPr lang="en-US" altLang="en-US" sz="2000" dirty="0"/>
              <a:t>Block Diagram</a:t>
            </a:r>
          </a:p>
        </p:txBody>
      </p:sp>
      <p:grpSp>
        <p:nvGrpSpPr>
          <p:cNvPr id="17414" name="Group 45"/>
          <p:cNvGrpSpPr>
            <a:grpSpLocks/>
          </p:cNvGrpSpPr>
          <p:nvPr/>
        </p:nvGrpSpPr>
        <p:grpSpPr bwMode="auto">
          <a:xfrm>
            <a:off x="5138738" y="2632075"/>
            <a:ext cx="3700462" cy="3084513"/>
            <a:chOff x="5138714" y="2632584"/>
            <a:chExt cx="3700486" cy="3083850"/>
          </a:xfrm>
        </p:grpSpPr>
        <p:cxnSp>
          <p:nvCxnSpPr>
            <p:cNvPr id="7" name="Straight Connector 6"/>
            <p:cNvCxnSpPr/>
            <p:nvPr/>
          </p:nvCxnSpPr>
          <p:spPr bwMode="auto">
            <a:xfrm flipH="1">
              <a:off x="7205652" y="3657889"/>
              <a:ext cx="457203"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auto">
            <a:xfrm rot="16200000">
              <a:off x="6600077" y="4755409"/>
              <a:ext cx="549157"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sp>
          <p:nvSpPr>
            <p:cNvPr id="17417" name="TextBox 29"/>
            <p:cNvSpPr txBox="1">
              <a:spLocks noChangeArrowheads="1"/>
            </p:cNvSpPr>
            <p:nvPr/>
          </p:nvSpPr>
          <p:spPr bwMode="auto">
            <a:xfrm>
              <a:off x="6493461" y="5070103"/>
              <a:ext cx="8258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Select</a:t>
              </a:r>
            </a:p>
            <a:p>
              <a:pPr algn="ctr" eaLnBrk="1" hangingPunct="1"/>
              <a:r>
                <a:rPr lang="en-US" altLang="en-US"/>
                <a:t>Lines</a:t>
              </a:r>
            </a:p>
          </p:txBody>
        </p:sp>
        <p:cxnSp>
          <p:nvCxnSpPr>
            <p:cNvPr id="19" name="Straight Connector 18"/>
            <p:cNvCxnSpPr/>
            <p:nvPr/>
          </p:nvCxnSpPr>
          <p:spPr bwMode="auto">
            <a:xfrm>
              <a:off x="6062645" y="3657889"/>
              <a:ext cx="457203"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sp>
          <p:nvSpPr>
            <p:cNvPr id="17419" name="TextBox 29"/>
            <p:cNvSpPr txBox="1">
              <a:spLocks noChangeArrowheads="1"/>
            </p:cNvSpPr>
            <p:nvPr/>
          </p:nvSpPr>
          <p:spPr bwMode="auto">
            <a:xfrm>
              <a:off x="5138714" y="3385793"/>
              <a:ext cx="9300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Inputs</a:t>
              </a:r>
            </a:p>
            <a:p>
              <a:pPr algn="ctr" eaLnBrk="1" hangingPunct="1"/>
              <a:r>
                <a:rPr lang="en-US" altLang="en-US" sz="1400" i="1"/>
                <a:t>(sources)</a:t>
              </a:r>
            </a:p>
          </p:txBody>
        </p:sp>
        <p:sp>
          <p:nvSpPr>
            <p:cNvPr id="17420" name="TextBox 29"/>
            <p:cNvSpPr txBox="1">
              <a:spLocks noChangeArrowheads="1"/>
            </p:cNvSpPr>
            <p:nvPr/>
          </p:nvSpPr>
          <p:spPr bwMode="auto">
            <a:xfrm>
              <a:off x="7670290" y="3367218"/>
              <a:ext cx="11689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Output</a:t>
              </a:r>
            </a:p>
            <a:p>
              <a:pPr algn="ctr" eaLnBrk="1" hangingPunct="1"/>
              <a:r>
                <a:rPr lang="en-US" altLang="en-US" sz="1400" i="1"/>
                <a:t>(destination)</a:t>
              </a:r>
            </a:p>
          </p:txBody>
        </p:sp>
        <p:cxnSp>
          <p:nvCxnSpPr>
            <p:cNvPr id="23" name="Straight Connector 22"/>
            <p:cNvCxnSpPr/>
            <p:nvPr/>
          </p:nvCxnSpPr>
          <p:spPr>
            <a:xfrm rot="5400000" flipH="1" flipV="1">
              <a:off x="7340607" y="3581688"/>
              <a:ext cx="152367" cy="152401"/>
            </a:xfrm>
            <a:prstGeom prst="line">
              <a:avLst/>
            </a:prstGeom>
            <a:ln w="12700">
              <a:solidFill>
                <a:srgbClr val="FF0000"/>
              </a:solidFill>
              <a:headEnd type="none"/>
            </a:ln>
          </p:spPr>
          <p:style>
            <a:lnRef idx="1">
              <a:schemeClr val="accent1"/>
            </a:lnRef>
            <a:fillRef idx="0">
              <a:schemeClr val="accent1"/>
            </a:fillRef>
            <a:effectRef idx="0">
              <a:schemeClr val="accent1"/>
            </a:effectRef>
            <a:fontRef idx="minor">
              <a:schemeClr val="tx1"/>
            </a:fontRef>
          </p:style>
        </p:cxnSp>
        <p:sp>
          <p:nvSpPr>
            <p:cNvPr id="17422" name="Rectangle 23"/>
            <p:cNvSpPr>
              <a:spLocks noChangeArrowheads="1"/>
            </p:cNvSpPr>
            <p:nvPr/>
          </p:nvSpPr>
          <p:spPr bwMode="auto">
            <a:xfrm>
              <a:off x="7307094" y="32004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t>1</a:t>
              </a:r>
              <a:endParaRPr lang="en-US" altLang="en-US" b="1" baseline="30000"/>
            </a:p>
          </p:txBody>
        </p:sp>
        <p:cxnSp>
          <p:nvCxnSpPr>
            <p:cNvPr id="25" name="Straight Connector 24"/>
            <p:cNvCxnSpPr/>
            <p:nvPr/>
          </p:nvCxnSpPr>
          <p:spPr>
            <a:xfrm rot="5400000" flipH="1" flipV="1">
              <a:off x="6286500" y="3581688"/>
              <a:ext cx="152367" cy="152401"/>
            </a:xfrm>
            <a:prstGeom prst="line">
              <a:avLst/>
            </a:prstGeom>
            <a:ln w="12700">
              <a:solidFill>
                <a:srgbClr val="FF0000"/>
              </a:solidFill>
              <a:headEnd type="none"/>
            </a:ln>
          </p:spPr>
          <p:style>
            <a:lnRef idx="1">
              <a:schemeClr val="accent1"/>
            </a:lnRef>
            <a:fillRef idx="0">
              <a:schemeClr val="accent1"/>
            </a:fillRef>
            <a:effectRef idx="0">
              <a:schemeClr val="accent1"/>
            </a:effectRef>
            <a:fontRef idx="minor">
              <a:schemeClr val="tx1"/>
            </a:fontRef>
          </p:style>
        </p:cxnSp>
        <p:sp>
          <p:nvSpPr>
            <p:cNvPr id="17424" name="Rectangle 26"/>
            <p:cNvSpPr>
              <a:spLocks noChangeArrowheads="1"/>
            </p:cNvSpPr>
            <p:nvPr/>
          </p:nvSpPr>
          <p:spPr bwMode="auto">
            <a:xfrm>
              <a:off x="6129686" y="3200400"/>
              <a:ext cx="4235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t>2</a:t>
              </a:r>
              <a:r>
                <a:rPr lang="en-US" altLang="en-US" b="1" baseline="30000"/>
                <a:t>N</a:t>
              </a:r>
              <a:endParaRPr lang="en-US" altLang="en-US" b="1"/>
            </a:p>
          </p:txBody>
        </p:sp>
        <p:cxnSp>
          <p:nvCxnSpPr>
            <p:cNvPr id="30" name="Straight Connector 29"/>
            <p:cNvCxnSpPr/>
            <p:nvPr/>
          </p:nvCxnSpPr>
          <p:spPr>
            <a:xfrm rot="5400000" flipH="1" flipV="1">
              <a:off x="6813554" y="4726030"/>
              <a:ext cx="152367" cy="152401"/>
            </a:xfrm>
            <a:prstGeom prst="line">
              <a:avLst/>
            </a:prstGeom>
            <a:ln w="12700">
              <a:solidFill>
                <a:srgbClr val="FF0000"/>
              </a:solidFill>
              <a:headEnd type="none"/>
            </a:ln>
          </p:spPr>
          <p:style>
            <a:lnRef idx="1">
              <a:schemeClr val="accent1"/>
            </a:lnRef>
            <a:fillRef idx="0">
              <a:schemeClr val="accent1"/>
            </a:fillRef>
            <a:effectRef idx="0">
              <a:schemeClr val="accent1"/>
            </a:effectRef>
            <a:fontRef idx="minor">
              <a:schemeClr val="tx1"/>
            </a:fontRef>
          </p:style>
        </p:cxnSp>
        <p:sp>
          <p:nvSpPr>
            <p:cNvPr id="17426" name="Rectangle 30"/>
            <p:cNvSpPr>
              <a:spLocks noChangeArrowheads="1"/>
            </p:cNvSpPr>
            <p:nvPr/>
          </p:nvSpPr>
          <p:spPr bwMode="auto">
            <a:xfrm>
              <a:off x="7010400" y="4583668"/>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t>N</a:t>
              </a:r>
            </a:p>
          </p:txBody>
        </p:sp>
        <p:sp>
          <p:nvSpPr>
            <p:cNvPr id="38" name="Flowchart: Manual Operation 37"/>
            <p:cNvSpPr/>
            <p:nvPr/>
          </p:nvSpPr>
          <p:spPr bwMode="auto">
            <a:xfrm rot="16200000">
              <a:off x="5858878" y="3326891"/>
              <a:ext cx="2074417" cy="685804"/>
            </a:xfrm>
            <a:prstGeom prst="flowChartManualOperation">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FF"/>
                  </a:solidFill>
                </a:rPr>
                <a:t>MUX</a:t>
              </a:r>
            </a:p>
          </p:txBody>
        </p:sp>
      </p:grpSp>
    </p:spTree>
    <p:extLst>
      <p:ext uri="{BB962C8B-B14F-4D97-AF65-F5344CB8AC3E}">
        <p14:creationId xmlns:p14="http://schemas.microsoft.com/office/powerpoint/2010/main" val="3591971209"/>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p:cNvSpPr>
          <p:nvPr>
            <p:ph type="title"/>
          </p:nvPr>
        </p:nvSpPr>
        <p:spPr/>
        <p:txBody>
          <a:bodyPr/>
          <a:lstStyle/>
          <a:p>
            <a:pPr eaLnBrk="1" hangingPunct="1"/>
            <a:r>
              <a:rPr lang="en-US" altLang="en-US" smtClean="0"/>
              <a:t>Typical Application of a MUX</a:t>
            </a:r>
          </a:p>
        </p:txBody>
      </p:sp>
      <p:sp>
        <p:nvSpPr>
          <p:cNvPr id="4" name="Slide Number Placeholder 3"/>
          <p:cNvSpPr>
            <a:spLocks noGrp="1"/>
          </p:cNvSpPr>
          <p:nvPr>
            <p:ph type="sldNum" sz="quarter" idx="12"/>
          </p:nvPr>
        </p:nvSpPr>
        <p:spPr>
          <a:xfrm>
            <a:off x="6553200" y="6229350"/>
            <a:ext cx="2133600" cy="47625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936A81C-E781-4DFF-B2BA-E10321EE5615}" type="slidenum">
              <a:rPr lang="en-US" altLang="en-US"/>
              <a:pPr eaLnBrk="1" hangingPunct="1"/>
              <a:t>59</a:t>
            </a:fld>
            <a:endParaRPr lang="en-US" altLang="en-US"/>
          </a:p>
        </p:txBody>
      </p:sp>
      <p:grpSp>
        <p:nvGrpSpPr>
          <p:cNvPr id="18436" name="Group 331"/>
          <p:cNvGrpSpPr>
            <a:grpSpLocks/>
          </p:cNvGrpSpPr>
          <p:nvPr/>
        </p:nvGrpSpPr>
        <p:grpSpPr bwMode="auto">
          <a:xfrm>
            <a:off x="858838" y="2052638"/>
            <a:ext cx="1828800" cy="762000"/>
            <a:chOff x="381000" y="1524000"/>
            <a:chExt cx="1828800" cy="762000"/>
          </a:xfrm>
        </p:grpSpPr>
        <p:pic>
          <p:nvPicPr>
            <p:cNvPr id="18517" name="Picture 161" descr="C:\Users\ghzite.MAIN\AppData\Local\Microsoft\Windows\Temporary Internet Files\Content.IE5\314ZGPDV\MCj0433832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5240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18" name="TextBox 324"/>
            <p:cNvSpPr txBox="1">
              <a:spLocks noChangeArrowheads="1"/>
            </p:cNvSpPr>
            <p:nvPr/>
          </p:nvSpPr>
          <p:spPr bwMode="auto">
            <a:xfrm>
              <a:off x="381000" y="1674168"/>
              <a:ext cx="12586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MP3 Player</a:t>
              </a:r>
            </a:p>
            <a:p>
              <a:pPr algn="ctr" eaLnBrk="1" hangingPunct="1"/>
              <a:r>
                <a:rPr lang="en-US" altLang="en-US" sz="1200"/>
                <a:t>Docking Station</a:t>
              </a:r>
            </a:p>
          </p:txBody>
        </p:sp>
      </p:grpSp>
      <p:grpSp>
        <p:nvGrpSpPr>
          <p:cNvPr id="18437" name="Group 330"/>
          <p:cNvGrpSpPr>
            <a:grpSpLocks/>
          </p:cNvGrpSpPr>
          <p:nvPr/>
        </p:nvGrpSpPr>
        <p:grpSpPr bwMode="auto">
          <a:xfrm>
            <a:off x="863600" y="3227388"/>
            <a:ext cx="1819275" cy="914400"/>
            <a:chOff x="381000" y="2438400"/>
            <a:chExt cx="1818370" cy="914400"/>
          </a:xfrm>
        </p:grpSpPr>
        <p:pic>
          <p:nvPicPr>
            <p:cNvPr id="18515" name="Picture 166" descr="C:\Users\ghzite.MAIN\AppData\Local\Microsoft\Windows\Temporary Internet Files\Content.IE5\6GJ2YC6W\MCj02857580000[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438400"/>
              <a:ext cx="98017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16" name="TextBox 325"/>
            <p:cNvSpPr txBox="1">
              <a:spLocks noChangeArrowheads="1"/>
            </p:cNvSpPr>
            <p:nvPr/>
          </p:nvSpPr>
          <p:spPr bwMode="auto">
            <a:xfrm>
              <a:off x="381000" y="2664768"/>
              <a:ext cx="10021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Laptop </a:t>
              </a:r>
            </a:p>
            <a:p>
              <a:pPr algn="ctr" eaLnBrk="1" hangingPunct="1"/>
              <a:r>
                <a:rPr lang="en-US" altLang="en-US" sz="1200"/>
                <a:t>Sound Card</a:t>
              </a:r>
            </a:p>
          </p:txBody>
        </p:sp>
      </p:grpSp>
      <p:grpSp>
        <p:nvGrpSpPr>
          <p:cNvPr id="18438" name="Group 329"/>
          <p:cNvGrpSpPr>
            <a:grpSpLocks/>
          </p:cNvGrpSpPr>
          <p:nvPr/>
        </p:nvGrpSpPr>
        <p:grpSpPr bwMode="auto">
          <a:xfrm>
            <a:off x="896938" y="4554538"/>
            <a:ext cx="1752600" cy="895350"/>
            <a:chOff x="533400" y="3657600"/>
            <a:chExt cx="1752600" cy="895963"/>
          </a:xfrm>
        </p:grpSpPr>
        <p:pic>
          <p:nvPicPr>
            <p:cNvPr id="18513" name="Picture 167" descr="C:\Users\ghzite.MAIN\AppData\Local\Microsoft\Windows\Temporary Internet Files\Content.IE5\314ZGPDV\MCj03968940000[1].w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657600"/>
              <a:ext cx="1066800" cy="89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14" name="TextBox 326"/>
            <p:cNvSpPr txBox="1">
              <a:spLocks noChangeArrowheads="1"/>
            </p:cNvSpPr>
            <p:nvPr/>
          </p:nvSpPr>
          <p:spPr bwMode="auto">
            <a:xfrm>
              <a:off x="533400" y="3874749"/>
              <a:ext cx="7296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Digital</a:t>
              </a:r>
            </a:p>
            <a:p>
              <a:pPr algn="ctr" eaLnBrk="1" hangingPunct="1"/>
              <a:r>
                <a:rPr lang="en-US" altLang="en-US" sz="1200"/>
                <a:t>Satellite</a:t>
              </a:r>
            </a:p>
          </p:txBody>
        </p:sp>
      </p:grpSp>
      <p:grpSp>
        <p:nvGrpSpPr>
          <p:cNvPr id="18439" name="Group 358"/>
          <p:cNvGrpSpPr>
            <a:grpSpLocks/>
          </p:cNvGrpSpPr>
          <p:nvPr/>
        </p:nvGrpSpPr>
        <p:grpSpPr bwMode="auto">
          <a:xfrm>
            <a:off x="604838" y="5862638"/>
            <a:ext cx="2336800" cy="461962"/>
            <a:chOff x="228600" y="5405735"/>
            <a:chExt cx="2336800" cy="461665"/>
          </a:xfrm>
        </p:grpSpPr>
        <p:grpSp>
          <p:nvGrpSpPr>
            <p:cNvPr id="18484" name="Group 7"/>
            <p:cNvGrpSpPr>
              <a:grpSpLocks noChangeAspect="1"/>
            </p:cNvGrpSpPr>
            <p:nvPr/>
          </p:nvGrpSpPr>
          <p:grpSpPr bwMode="auto">
            <a:xfrm>
              <a:off x="990600" y="5481935"/>
              <a:ext cx="1574800" cy="327025"/>
              <a:chOff x="384" y="1815"/>
              <a:chExt cx="992" cy="206"/>
            </a:xfrm>
          </p:grpSpPr>
          <p:sp>
            <p:nvSpPr>
              <p:cNvPr id="18486" name="Freeform 11"/>
              <p:cNvSpPr>
                <a:spLocks/>
              </p:cNvSpPr>
              <p:nvPr/>
            </p:nvSpPr>
            <p:spPr bwMode="auto">
              <a:xfrm>
                <a:off x="387" y="1820"/>
                <a:ext cx="989" cy="201"/>
              </a:xfrm>
              <a:custGeom>
                <a:avLst/>
                <a:gdLst>
                  <a:gd name="T0" fmla="*/ 1 w 1978"/>
                  <a:gd name="T1" fmla="*/ 0 h 402"/>
                  <a:gd name="T2" fmla="*/ 1 w 1978"/>
                  <a:gd name="T3" fmla="*/ 0 h 402"/>
                  <a:gd name="T4" fmla="*/ 1 w 1978"/>
                  <a:gd name="T5" fmla="*/ 1 h 402"/>
                  <a:gd name="T6" fmla="*/ 1 w 1978"/>
                  <a:gd name="T7" fmla="*/ 1 h 402"/>
                  <a:gd name="T8" fmla="*/ 1 w 1978"/>
                  <a:gd name="T9" fmla="*/ 1 h 402"/>
                  <a:gd name="T10" fmla="*/ 0 w 1978"/>
                  <a:gd name="T11" fmla="*/ 1 h 402"/>
                  <a:gd name="T12" fmla="*/ 1 w 1978"/>
                  <a:gd name="T13" fmla="*/ 0 h 402"/>
                  <a:gd name="T14" fmla="*/ 0 60000 65536"/>
                  <a:gd name="T15" fmla="*/ 0 60000 65536"/>
                  <a:gd name="T16" fmla="*/ 0 60000 65536"/>
                  <a:gd name="T17" fmla="*/ 0 60000 65536"/>
                  <a:gd name="T18" fmla="*/ 0 60000 65536"/>
                  <a:gd name="T19" fmla="*/ 0 60000 65536"/>
                  <a:gd name="T20" fmla="*/ 0 60000 65536"/>
                  <a:gd name="T21" fmla="*/ 0 w 1978"/>
                  <a:gd name="T22" fmla="*/ 0 h 402"/>
                  <a:gd name="T23" fmla="*/ 1978 w 1978"/>
                  <a:gd name="T24" fmla="*/ 402 h 4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8" h="402">
                    <a:moveTo>
                      <a:pt x="210" y="0"/>
                    </a:moveTo>
                    <a:lnTo>
                      <a:pt x="1768" y="0"/>
                    </a:lnTo>
                    <a:lnTo>
                      <a:pt x="1978" y="146"/>
                    </a:lnTo>
                    <a:lnTo>
                      <a:pt x="1978" y="402"/>
                    </a:lnTo>
                    <a:lnTo>
                      <a:pt x="1" y="402"/>
                    </a:lnTo>
                    <a:lnTo>
                      <a:pt x="0" y="153"/>
                    </a:lnTo>
                    <a:lnTo>
                      <a:pt x="210" y="0"/>
                    </a:lnTo>
                    <a:close/>
                  </a:path>
                </a:pathLst>
              </a:custGeom>
              <a:solidFill>
                <a:srgbClr val="0000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7" name="Freeform 12"/>
              <p:cNvSpPr>
                <a:spLocks/>
              </p:cNvSpPr>
              <p:nvPr/>
            </p:nvSpPr>
            <p:spPr bwMode="auto">
              <a:xfrm>
                <a:off x="384" y="1815"/>
                <a:ext cx="992" cy="80"/>
              </a:xfrm>
              <a:custGeom>
                <a:avLst/>
                <a:gdLst>
                  <a:gd name="T0" fmla="*/ 0 w 1985"/>
                  <a:gd name="T1" fmla="*/ 1 h 159"/>
                  <a:gd name="T2" fmla="*/ 0 w 1985"/>
                  <a:gd name="T3" fmla="*/ 1 h 159"/>
                  <a:gd name="T4" fmla="*/ 0 w 1985"/>
                  <a:gd name="T5" fmla="*/ 0 h 159"/>
                  <a:gd name="T6" fmla="*/ 0 w 1985"/>
                  <a:gd name="T7" fmla="*/ 1 h 159"/>
                  <a:gd name="T8" fmla="*/ 0 w 1985"/>
                  <a:gd name="T9" fmla="*/ 1 h 159"/>
                  <a:gd name="T10" fmla="*/ 0 60000 65536"/>
                  <a:gd name="T11" fmla="*/ 0 60000 65536"/>
                  <a:gd name="T12" fmla="*/ 0 60000 65536"/>
                  <a:gd name="T13" fmla="*/ 0 60000 65536"/>
                  <a:gd name="T14" fmla="*/ 0 60000 65536"/>
                  <a:gd name="T15" fmla="*/ 0 w 1985"/>
                  <a:gd name="T16" fmla="*/ 0 h 159"/>
                  <a:gd name="T17" fmla="*/ 1985 w 1985"/>
                  <a:gd name="T18" fmla="*/ 159 h 159"/>
                </a:gdLst>
                <a:ahLst/>
                <a:cxnLst>
                  <a:cxn ang="T10">
                    <a:pos x="T0" y="T1"/>
                  </a:cxn>
                  <a:cxn ang="T11">
                    <a:pos x="T2" y="T3"/>
                  </a:cxn>
                  <a:cxn ang="T12">
                    <a:pos x="T4" y="T5"/>
                  </a:cxn>
                  <a:cxn ang="T13">
                    <a:pos x="T6" y="T7"/>
                  </a:cxn>
                  <a:cxn ang="T14">
                    <a:pos x="T8" y="T9"/>
                  </a:cxn>
                </a:cxnLst>
                <a:rect l="T15" t="T16" r="T17" b="T18"/>
                <a:pathLst>
                  <a:path w="1985" h="159">
                    <a:moveTo>
                      <a:pt x="0" y="159"/>
                    </a:moveTo>
                    <a:lnTo>
                      <a:pt x="189" y="4"/>
                    </a:lnTo>
                    <a:lnTo>
                      <a:pt x="1766" y="0"/>
                    </a:lnTo>
                    <a:lnTo>
                      <a:pt x="1985" y="155"/>
                    </a:lnTo>
                    <a:lnTo>
                      <a:pt x="0" y="159"/>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8" name="Freeform 13"/>
              <p:cNvSpPr>
                <a:spLocks/>
              </p:cNvSpPr>
              <p:nvPr/>
            </p:nvSpPr>
            <p:spPr bwMode="auto">
              <a:xfrm>
                <a:off x="430" y="1815"/>
                <a:ext cx="946" cy="79"/>
              </a:xfrm>
              <a:custGeom>
                <a:avLst/>
                <a:gdLst>
                  <a:gd name="T0" fmla="*/ 0 w 1893"/>
                  <a:gd name="T1" fmla="*/ 1 h 156"/>
                  <a:gd name="T2" fmla="*/ 0 w 1893"/>
                  <a:gd name="T3" fmla="*/ 1 h 156"/>
                  <a:gd name="T4" fmla="*/ 0 w 1893"/>
                  <a:gd name="T5" fmla="*/ 1 h 156"/>
                  <a:gd name="T6" fmla="*/ 0 w 1893"/>
                  <a:gd name="T7" fmla="*/ 1 h 156"/>
                  <a:gd name="T8" fmla="*/ 0 w 1893"/>
                  <a:gd name="T9" fmla="*/ 1 h 156"/>
                  <a:gd name="T10" fmla="*/ 0 w 1893"/>
                  <a:gd name="T11" fmla="*/ 1 h 156"/>
                  <a:gd name="T12" fmla="*/ 0 w 1893"/>
                  <a:gd name="T13" fmla="*/ 1 h 156"/>
                  <a:gd name="T14" fmla="*/ 0 w 1893"/>
                  <a:gd name="T15" fmla="*/ 1 h 156"/>
                  <a:gd name="T16" fmla="*/ 0 w 1893"/>
                  <a:gd name="T17" fmla="*/ 1 h 156"/>
                  <a:gd name="T18" fmla="*/ 0 w 1893"/>
                  <a:gd name="T19" fmla="*/ 1 h 156"/>
                  <a:gd name="T20" fmla="*/ 0 w 1893"/>
                  <a:gd name="T21" fmla="*/ 1 h 156"/>
                  <a:gd name="T22" fmla="*/ 0 w 1893"/>
                  <a:gd name="T23" fmla="*/ 1 h 156"/>
                  <a:gd name="T24" fmla="*/ 0 w 1893"/>
                  <a:gd name="T25" fmla="*/ 1 h 156"/>
                  <a:gd name="T26" fmla="*/ 0 w 1893"/>
                  <a:gd name="T27" fmla="*/ 1 h 156"/>
                  <a:gd name="T28" fmla="*/ 0 w 1893"/>
                  <a:gd name="T29" fmla="*/ 1 h 156"/>
                  <a:gd name="T30" fmla="*/ 0 w 1893"/>
                  <a:gd name="T31" fmla="*/ 1 h 156"/>
                  <a:gd name="T32" fmla="*/ 0 w 1893"/>
                  <a:gd name="T33" fmla="*/ 1 h 156"/>
                  <a:gd name="T34" fmla="*/ 0 w 1893"/>
                  <a:gd name="T35" fmla="*/ 1 h 156"/>
                  <a:gd name="T36" fmla="*/ 0 w 1893"/>
                  <a:gd name="T37" fmla="*/ 1 h 156"/>
                  <a:gd name="T38" fmla="*/ 0 w 1893"/>
                  <a:gd name="T39" fmla="*/ 0 h 156"/>
                  <a:gd name="T40" fmla="*/ 0 w 1893"/>
                  <a:gd name="T41" fmla="*/ 1 h 156"/>
                  <a:gd name="T42" fmla="*/ 0 w 1893"/>
                  <a:gd name="T43" fmla="*/ 1 h 156"/>
                  <a:gd name="T44" fmla="*/ 0 w 1893"/>
                  <a:gd name="T45" fmla="*/ 1 h 156"/>
                  <a:gd name="T46" fmla="*/ 0 w 1893"/>
                  <a:gd name="T47" fmla="*/ 1 h 156"/>
                  <a:gd name="T48" fmla="*/ 0 w 1893"/>
                  <a:gd name="T49" fmla="*/ 1 h 156"/>
                  <a:gd name="T50" fmla="*/ 0 w 1893"/>
                  <a:gd name="T51" fmla="*/ 1 h 156"/>
                  <a:gd name="T52" fmla="*/ 0 w 1893"/>
                  <a:gd name="T53" fmla="*/ 1 h 156"/>
                  <a:gd name="T54" fmla="*/ 0 w 1893"/>
                  <a:gd name="T55" fmla="*/ 1 h 156"/>
                  <a:gd name="T56" fmla="*/ 0 w 1893"/>
                  <a:gd name="T57" fmla="*/ 1 h 156"/>
                  <a:gd name="T58" fmla="*/ 0 w 1893"/>
                  <a:gd name="T59" fmla="*/ 1 h 156"/>
                  <a:gd name="T60" fmla="*/ 0 w 1893"/>
                  <a:gd name="T61" fmla="*/ 1 h 156"/>
                  <a:gd name="T62" fmla="*/ 0 w 1893"/>
                  <a:gd name="T63" fmla="*/ 1 h 156"/>
                  <a:gd name="T64" fmla="*/ 0 w 1893"/>
                  <a:gd name="T65" fmla="*/ 1 h 156"/>
                  <a:gd name="T66" fmla="*/ 0 w 1893"/>
                  <a:gd name="T67" fmla="*/ 1 h 156"/>
                  <a:gd name="T68" fmla="*/ 0 w 1893"/>
                  <a:gd name="T69" fmla="*/ 1 h 156"/>
                  <a:gd name="T70" fmla="*/ 0 w 1893"/>
                  <a:gd name="T71" fmla="*/ 1 h 156"/>
                  <a:gd name="T72" fmla="*/ 0 w 1893"/>
                  <a:gd name="T73" fmla="*/ 1 h 156"/>
                  <a:gd name="T74" fmla="*/ 0 w 1893"/>
                  <a:gd name="T75" fmla="*/ 1 h 156"/>
                  <a:gd name="T76" fmla="*/ 0 w 1893"/>
                  <a:gd name="T77" fmla="*/ 1 h 156"/>
                  <a:gd name="T78" fmla="*/ 0 w 1893"/>
                  <a:gd name="T79" fmla="*/ 1 h 156"/>
                  <a:gd name="T80" fmla="*/ 0 w 1893"/>
                  <a:gd name="T81" fmla="*/ 1 h 156"/>
                  <a:gd name="T82" fmla="*/ 0 w 1893"/>
                  <a:gd name="T83" fmla="*/ 1 h 156"/>
                  <a:gd name="T84" fmla="*/ 0 w 1893"/>
                  <a:gd name="T85" fmla="*/ 1 h 156"/>
                  <a:gd name="T86" fmla="*/ 0 w 1893"/>
                  <a:gd name="T87" fmla="*/ 1 h 15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93"/>
                  <a:gd name="T133" fmla="*/ 0 h 156"/>
                  <a:gd name="T134" fmla="*/ 1893 w 1893"/>
                  <a:gd name="T135" fmla="*/ 156 h 15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93" h="156">
                    <a:moveTo>
                      <a:pt x="0" y="156"/>
                    </a:moveTo>
                    <a:lnTo>
                      <a:pt x="21" y="137"/>
                    </a:lnTo>
                    <a:lnTo>
                      <a:pt x="43" y="118"/>
                    </a:lnTo>
                    <a:lnTo>
                      <a:pt x="64" y="99"/>
                    </a:lnTo>
                    <a:lnTo>
                      <a:pt x="85" y="80"/>
                    </a:lnTo>
                    <a:lnTo>
                      <a:pt x="107" y="61"/>
                    </a:lnTo>
                    <a:lnTo>
                      <a:pt x="128" y="42"/>
                    </a:lnTo>
                    <a:lnTo>
                      <a:pt x="150" y="23"/>
                    </a:lnTo>
                    <a:lnTo>
                      <a:pt x="171" y="4"/>
                    </a:lnTo>
                    <a:lnTo>
                      <a:pt x="218" y="4"/>
                    </a:lnTo>
                    <a:lnTo>
                      <a:pt x="265" y="4"/>
                    </a:lnTo>
                    <a:lnTo>
                      <a:pt x="312" y="4"/>
                    </a:lnTo>
                    <a:lnTo>
                      <a:pt x="360" y="4"/>
                    </a:lnTo>
                    <a:lnTo>
                      <a:pt x="406" y="4"/>
                    </a:lnTo>
                    <a:lnTo>
                      <a:pt x="453" y="3"/>
                    </a:lnTo>
                    <a:lnTo>
                      <a:pt x="500" y="3"/>
                    </a:lnTo>
                    <a:lnTo>
                      <a:pt x="547" y="3"/>
                    </a:lnTo>
                    <a:lnTo>
                      <a:pt x="595" y="3"/>
                    </a:lnTo>
                    <a:lnTo>
                      <a:pt x="642" y="3"/>
                    </a:lnTo>
                    <a:lnTo>
                      <a:pt x="689" y="3"/>
                    </a:lnTo>
                    <a:lnTo>
                      <a:pt x="736" y="3"/>
                    </a:lnTo>
                    <a:lnTo>
                      <a:pt x="782" y="3"/>
                    </a:lnTo>
                    <a:lnTo>
                      <a:pt x="830" y="3"/>
                    </a:lnTo>
                    <a:lnTo>
                      <a:pt x="877" y="2"/>
                    </a:lnTo>
                    <a:lnTo>
                      <a:pt x="924" y="2"/>
                    </a:lnTo>
                    <a:lnTo>
                      <a:pt x="971" y="2"/>
                    </a:lnTo>
                    <a:lnTo>
                      <a:pt x="1018" y="2"/>
                    </a:lnTo>
                    <a:lnTo>
                      <a:pt x="1064" y="2"/>
                    </a:lnTo>
                    <a:lnTo>
                      <a:pt x="1112" y="2"/>
                    </a:lnTo>
                    <a:lnTo>
                      <a:pt x="1159" y="2"/>
                    </a:lnTo>
                    <a:lnTo>
                      <a:pt x="1206" y="2"/>
                    </a:lnTo>
                    <a:lnTo>
                      <a:pt x="1252" y="1"/>
                    </a:lnTo>
                    <a:lnTo>
                      <a:pt x="1299" y="1"/>
                    </a:lnTo>
                    <a:lnTo>
                      <a:pt x="1347" y="1"/>
                    </a:lnTo>
                    <a:lnTo>
                      <a:pt x="1394" y="1"/>
                    </a:lnTo>
                    <a:lnTo>
                      <a:pt x="1440" y="1"/>
                    </a:lnTo>
                    <a:lnTo>
                      <a:pt x="1487" y="1"/>
                    </a:lnTo>
                    <a:lnTo>
                      <a:pt x="1533" y="1"/>
                    </a:lnTo>
                    <a:lnTo>
                      <a:pt x="1581" y="0"/>
                    </a:lnTo>
                    <a:lnTo>
                      <a:pt x="1627" y="0"/>
                    </a:lnTo>
                    <a:lnTo>
                      <a:pt x="1674" y="0"/>
                    </a:lnTo>
                    <a:lnTo>
                      <a:pt x="1688" y="9"/>
                    </a:lnTo>
                    <a:lnTo>
                      <a:pt x="1701" y="19"/>
                    </a:lnTo>
                    <a:lnTo>
                      <a:pt x="1714" y="28"/>
                    </a:lnTo>
                    <a:lnTo>
                      <a:pt x="1728" y="39"/>
                    </a:lnTo>
                    <a:lnTo>
                      <a:pt x="1742" y="48"/>
                    </a:lnTo>
                    <a:lnTo>
                      <a:pt x="1756" y="58"/>
                    </a:lnTo>
                    <a:lnTo>
                      <a:pt x="1769" y="68"/>
                    </a:lnTo>
                    <a:lnTo>
                      <a:pt x="1783" y="77"/>
                    </a:lnTo>
                    <a:lnTo>
                      <a:pt x="1796" y="87"/>
                    </a:lnTo>
                    <a:lnTo>
                      <a:pt x="1810" y="96"/>
                    </a:lnTo>
                    <a:lnTo>
                      <a:pt x="1824" y="107"/>
                    </a:lnTo>
                    <a:lnTo>
                      <a:pt x="1837" y="116"/>
                    </a:lnTo>
                    <a:lnTo>
                      <a:pt x="1851" y="126"/>
                    </a:lnTo>
                    <a:lnTo>
                      <a:pt x="1865" y="136"/>
                    </a:lnTo>
                    <a:lnTo>
                      <a:pt x="1879" y="146"/>
                    </a:lnTo>
                    <a:lnTo>
                      <a:pt x="1893" y="155"/>
                    </a:lnTo>
                    <a:lnTo>
                      <a:pt x="1834" y="155"/>
                    </a:lnTo>
                    <a:lnTo>
                      <a:pt x="1774" y="155"/>
                    </a:lnTo>
                    <a:lnTo>
                      <a:pt x="1715" y="155"/>
                    </a:lnTo>
                    <a:lnTo>
                      <a:pt x="1657" y="155"/>
                    </a:lnTo>
                    <a:lnTo>
                      <a:pt x="1598" y="155"/>
                    </a:lnTo>
                    <a:lnTo>
                      <a:pt x="1538" y="155"/>
                    </a:lnTo>
                    <a:lnTo>
                      <a:pt x="1479" y="155"/>
                    </a:lnTo>
                    <a:lnTo>
                      <a:pt x="1420" y="155"/>
                    </a:lnTo>
                    <a:lnTo>
                      <a:pt x="1361" y="155"/>
                    </a:lnTo>
                    <a:lnTo>
                      <a:pt x="1302" y="155"/>
                    </a:lnTo>
                    <a:lnTo>
                      <a:pt x="1243" y="155"/>
                    </a:lnTo>
                    <a:lnTo>
                      <a:pt x="1183" y="155"/>
                    </a:lnTo>
                    <a:lnTo>
                      <a:pt x="1124" y="155"/>
                    </a:lnTo>
                    <a:lnTo>
                      <a:pt x="1066" y="155"/>
                    </a:lnTo>
                    <a:lnTo>
                      <a:pt x="1006" y="155"/>
                    </a:lnTo>
                    <a:lnTo>
                      <a:pt x="947" y="155"/>
                    </a:lnTo>
                    <a:lnTo>
                      <a:pt x="888" y="155"/>
                    </a:lnTo>
                    <a:lnTo>
                      <a:pt x="828" y="155"/>
                    </a:lnTo>
                    <a:lnTo>
                      <a:pt x="770" y="155"/>
                    </a:lnTo>
                    <a:lnTo>
                      <a:pt x="710" y="155"/>
                    </a:lnTo>
                    <a:lnTo>
                      <a:pt x="651" y="155"/>
                    </a:lnTo>
                    <a:lnTo>
                      <a:pt x="592" y="155"/>
                    </a:lnTo>
                    <a:lnTo>
                      <a:pt x="532" y="155"/>
                    </a:lnTo>
                    <a:lnTo>
                      <a:pt x="474" y="155"/>
                    </a:lnTo>
                    <a:lnTo>
                      <a:pt x="415" y="155"/>
                    </a:lnTo>
                    <a:lnTo>
                      <a:pt x="355" y="156"/>
                    </a:lnTo>
                    <a:lnTo>
                      <a:pt x="296" y="156"/>
                    </a:lnTo>
                    <a:lnTo>
                      <a:pt x="236" y="156"/>
                    </a:lnTo>
                    <a:lnTo>
                      <a:pt x="178" y="156"/>
                    </a:lnTo>
                    <a:lnTo>
                      <a:pt x="119" y="156"/>
                    </a:lnTo>
                    <a:lnTo>
                      <a:pt x="59" y="156"/>
                    </a:lnTo>
                    <a:lnTo>
                      <a:pt x="0" y="156"/>
                    </a:lnTo>
                    <a:close/>
                  </a:path>
                </a:pathLst>
              </a:custGeom>
              <a:solidFill>
                <a:srgbClr val="494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9" name="Freeform 14"/>
              <p:cNvSpPr>
                <a:spLocks/>
              </p:cNvSpPr>
              <p:nvPr/>
            </p:nvSpPr>
            <p:spPr bwMode="auto">
              <a:xfrm>
                <a:off x="476" y="1815"/>
                <a:ext cx="900" cy="78"/>
              </a:xfrm>
              <a:custGeom>
                <a:avLst/>
                <a:gdLst>
                  <a:gd name="T0" fmla="*/ 0 w 1801"/>
                  <a:gd name="T1" fmla="*/ 1 h 155"/>
                  <a:gd name="T2" fmla="*/ 0 w 1801"/>
                  <a:gd name="T3" fmla="*/ 1 h 155"/>
                  <a:gd name="T4" fmla="*/ 0 w 1801"/>
                  <a:gd name="T5" fmla="*/ 1 h 155"/>
                  <a:gd name="T6" fmla="*/ 0 w 1801"/>
                  <a:gd name="T7" fmla="*/ 1 h 155"/>
                  <a:gd name="T8" fmla="*/ 0 w 1801"/>
                  <a:gd name="T9" fmla="*/ 1 h 155"/>
                  <a:gd name="T10" fmla="*/ 0 w 1801"/>
                  <a:gd name="T11" fmla="*/ 1 h 155"/>
                  <a:gd name="T12" fmla="*/ 0 w 1801"/>
                  <a:gd name="T13" fmla="*/ 1 h 155"/>
                  <a:gd name="T14" fmla="*/ 0 w 1801"/>
                  <a:gd name="T15" fmla="*/ 1 h 155"/>
                  <a:gd name="T16" fmla="*/ 0 w 1801"/>
                  <a:gd name="T17" fmla="*/ 1 h 155"/>
                  <a:gd name="T18" fmla="*/ 0 w 1801"/>
                  <a:gd name="T19" fmla="*/ 1 h 155"/>
                  <a:gd name="T20" fmla="*/ 0 w 1801"/>
                  <a:gd name="T21" fmla="*/ 1 h 155"/>
                  <a:gd name="T22" fmla="*/ 0 w 1801"/>
                  <a:gd name="T23" fmla="*/ 1 h 155"/>
                  <a:gd name="T24" fmla="*/ 0 w 1801"/>
                  <a:gd name="T25" fmla="*/ 1 h 155"/>
                  <a:gd name="T26" fmla="*/ 0 w 1801"/>
                  <a:gd name="T27" fmla="*/ 1 h 155"/>
                  <a:gd name="T28" fmla="*/ 0 w 1801"/>
                  <a:gd name="T29" fmla="*/ 1 h 155"/>
                  <a:gd name="T30" fmla="*/ 0 w 1801"/>
                  <a:gd name="T31" fmla="*/ 1 h 155"/>
                  <a:gd name="T32" fmla="*/ 0 w 1801"/>
                  <a:gd name="T33" fmla="*/ 1 h 155"/>
                  <a:gd name="T34" fmla="*/ 0 w 1801"/>
                  <a:gd name="T35" fmla="*/ 1 h 155"/>
                  <a:gd name="T36" fmla="*/ 0 w 1801"/>
                  <a:gd name="T37" fmla="*/ 1 h 155"/>
                  <a:gd name="T38" fmla="*/ 0 w 1801"/>
                  <a:gd name="T39" fmla="*/ 0 h 155"/>
                  <a:gd name="T40" fmla="*/ 0 w 1801"/>
                  <a:gd name="T41" fmla="*/ 1 h 155"/>
                  <a:gd name="T42" fmla="*/ 0 w 1801"/>
                  <a:gd name="T43" fmla="*/ 1 h 155"/>
                  <a:gd name="T44" fmla="*/ 0 w 1801"/>
                  <a:gd name="T45" fmla="*/ 1 h 155"/>
                  <a:gd name="T46" fmla="*/ 0 w 1801"/>
                  <a:gd name="T47" fmla="*/ 1 h 155"/>
                  <a:gd name="T48" fmla="*/ 0 w 1801"/>
                  <a:gd name="T49" fmla="*/ 1 h 155"/>
                  <a:gd name="T50" fmla="*/ 0 w 1801"/>
                  <a:gd name="T51" fmla="*/ 1 h 155"/>
                  <a:gd name="T52" fmla="*/ 0 w 1801"/>
                  <a:gd name="T53" fmla="*/ 1 h 155"/>
                  <a:gd name="T54" fmla="*/ 0 w 1801"/>
                  <a:gd name="T55" fmla="*/ 1 h 155"/>
                  <a:gd name="T56" fmla="*/ 0 w 1801"/>
                  <a:gd name="T57" fmla="*/ 1 h 155"/>
                  <a:gd name="T58" fmla="*/ 0 w 1801"/>
                  <a:gd name="T59" fmla="*/ 1 h 155"/>
                  <a:gd name="T60" fmla="*/ 0 w 1801"/>
                  <a:gd name="T61" fmla="*/ 1 h 155"/>
                  <a:gd name="T62" fmla="*/ 0 w 1801"/>
                  <a:gd name="T63" fmla="*/ 1 h 155"/>
                  <a:gd name="T64" fmla="*/ 0 w 1801"/>
                  <a:gd name="T65" fmla="*/ 1 h 155"/>
                  <a:gd name="T66" fmla="*/ 0 w 1801"/>
                  <a:gd name="T67" fmla="*/ 1 h 155"/>
                  <a:gd name="T68" fmla="*/ 0 w 1801"/>
                  <a:gd name="T69" fmla="*/ 1 h 155"/>
                  <a:gd name="T70" fmla="*/ 0 w 1801"/>
                  <a:gd name="T71" fmla="*/ 1 h 155"/>
                  <a:gd name="T72" fmla="*/ 0 w 1801"/>
                  <a:gd name="T73" fmla="*/ 1 h 155"/>
                  <a:gd name="T74" fmla="*/ 0 w 1801"/>
                  <a:gd name="T75" fmla="*/ 1 h 155"/>
                  <a:gd name="T76" fmla="*/ 0 w 1801"/>
                  <a:gd name="T77" fmla="*/ 1 h 155"/>
                  <a:gd name="T78" fmla="*/ 0 w 1801"/>
                  <a:gd name="T79" fmla="*/ 1 h 155"/>
                  <a:gd name="T80" fmla="*/ 0 w 1801"/>
                  <a:gd name="T81" fmla="*/ 1 h 155"/>
                  <a:gd name="T82" fmla="*/ 0 w 1801"/>
                  <a:gd name="T83" fmla="*/ 1 h 155"/>
                  <a:gd name="T84" fmla="*/ 0 w 1801"/>
                  <a:gd name="T85" fmla="*/ 1 h 155"/>
                  <a:gd name="T86" fmla="*/ 0 w 1801"/>
                  <a:gd name="T87" fmla="*/ 1 h 15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01"/>
                  <a:gd name="T133" fmla="*/ 0 h 155"/>
                  <a:gd name="T134" fmla="*/ 1801 w 1801"/>
                  <a:gd name="T135" fmla="*/ 155 h 15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01" h="155">
                    <a:moveTo>
                      <a:pt x="0" y="153"/>
                    </a:moveTo>
                    <a:lnTo>
                      <a:pt x="20" y="134"/>
                    </a:lnTo>
                    <a:lnTo>
                      <a:pt x="38" y="116"/>
                    </a:lnTo>
                    <a:lnTo>
                      <a:pt x="58" y="98"/>
                    </a:lnTo>
                    <a:lnTo>
                      <a:pt x="76" y="79"/>
                    </a:lnTo>
                    <a:lnTo>
                      <a:pt x="96" y="61"/>
                    </a:lnTo>
                    <a:lnTo>
                      <a:pt x="114" y="42"/>
                    </a:lnTo>
                    <a:lnTo>
                      <a:pt x="134" y="24"/>
                    </a:lnTo>
                    <a:lnTo>
                      <a:pt x="154" y="5"/>
                    </a:lnTo>
                    <a:lnTo>
                      <a:pt x="198" y="5"/>
                    </a:lnTo>
                    <a:lnTo>
                      <a:pt x="243" y="5"/>
                    </a:lnTo>
                    <a:lnTo>
                      <a:pt x="287" y="5"/>
                    </a:lnTo>
                    <a:lnTo>
                      <a:pt x="332" y="5"/>
                    </a:lnTo>
                    <a:lnTo>
                      <a:pt x="377" y="4"/>
                    </a:lnTo>
                    <a:lnTo>
                      <a:pt x="422" y="4"/>
                    </a:lnTo>
                    <a:lnTo>
                      <a:pt x="467" y="4"/>
                    </a:lnTo>
                    <a:lnTo>
                      <a:pt x="511" y="4"/>
                    </a:lnTo>
                    <a:lnTo>
                      <a:pt x="556" y="4"/>
                    </a:lnTo>
                    <a:lnTo>
                      <a:pt x="600" y="4"/>
                    </a:lnTo>
                    <a:lnTo>
                      <a:pt x="645" y="4"/>
                    </a:lnTo>
                    <a:lnTo>
                      <a:pt x="690" y="4"/>
                    </a:lnTo>
                    <a:lnTo>
                      <a:pt x="734" y="3"/>
                    </a:lnTo>
                    <a:lnTo>
                      <a:pt x="779" y="3"/>
                    </a:lnTo>
                    <a:lnTo>
                      <a:pt x="824" y="3"/>
                    </a:lnTo>
                    <a:lnTo>
                      <a:pt x="869" y="3"/>
                    </a:lnTo>
                    <a:lnTo>
                      <a:pt x="914" y="3"/>
                    </a:lnTo>
                    <a:lnTo>
                      <a:pt x="958" y="3"/>
                    </a:lnTo>
                    <a:lnTo>
                      <a:pt x="1002" y="2"/>
                    </a:lnTo>
                    <a:lnTo>
                      <a:pt x="1047" y="2"/>
                    </a:lnTo>
                    <a:lnTo>
                      <a:pt x="1091" y="2"/>
                    </a:lnTo>
                    <a:lnTo>
                      <a:pt x="1136" y="2"/>
                    </a:lnTo>
                    <a:lnTo>
                      <a:pt x="1181" y="2"/>
                    </a:lnTo>
                    <a:lnTo>
                      <a:pt x="1226" y="1"/>
                    </a:lnTo>
                    <a:lnTo>
                      <a:pt x="1270" y="1"/>
                    </a:lnTo>
                    <a:lnTo>
                      <a:pt x="1315" y="1"/>
                    </a:lnTo>
                    <a:lnTo>
                      <a:pt x="1360" y="1"/>
                    </a:lnTo>
                    <a:lnTo>
                      <a:pt x="1403" y="1"/>
                    </a:lnTo>
                    <a:lnTo>
                      <a:pt x="1448" y="1"/>
                    </a:lnTo>
                    <a:lnTo>
                      <a:pt x="1493" y="0"/>
                    </a:lnTo>
                    <a:lnTo>
                      <a:pt x="1537" y="0"/>
                    </a:lnTo>
                    <a:lnTo>
                      <a:pt x="1582" y="0"/>
                    </a:lnTo>
                    <a:lnTo>
                      <a:pt x="1596" y="9"/>
                    </a:lnTo>
                    <a:lnTo>
                      <a:pt x="1609" y="19"/>
                    </a:lnTo>
                    <a:lnTo>
                      <a:pt x="1622" y="28"/>
                    </a:lnTo>
                    <a:lnTo>
                      <a:pt x="1636" y="39"/>
                    </a:lnTo>
                    <a:lnTo>
                      <a:pt x="1650" y="48"/>
                    </a:lnTo>
                    <a:lnTo>
                      <a:pt x="1664" y="58"/>
                    </a:lnTo>
                    <a:lnTo>
                      <a:pt x="1677" y="68"/>
                    </a:lnTo>
                    <a:lnTo>
                      <a:pt x="1691" y="77"/>
                    </a:lnTo>
                    <a:lnTo>
                      <a:pt x="1704" y="87"/>
                    </a:lnTo>
                    <a:lnTo>
                      <a:pt x="1718" y="96"/>
                    </a:lnTo>
                    <a:lnTo>
                      <a:pt x="1732" y="107"/>
                    </a:lnTo>
                    <a:lnTo>
                      <a:pt x="1745" y="116"/>
                    </a:lnTo>
                    <a:lnTo>
                      <a:pt x="1759" y="126"/>
                    </a:lnTo>
                    <a:lnTo>
                      <a:pt x="1773" y="136"/>
                    </a:lnTo>
                    <a:lnTo>
                      <a:pt x="1787" y="146"/>
                    </a:lnTo>
                    <a:lnTo>
                      <a:pt x="1801" y="155"/>
                    </a:lnTo>
                    <a:lnTo>
                      <a:pt x="1744" y="155"/>
                    </a:lnTo>
                    <a:lnTo>
                      <a:pt x="1688" y="155"/>
                    </a:lnTo>
                    <a:lnTo>
                      <a:pt x="1633" y="155"/>
                    </a:lnTo>
                    <a:lnTo>
                      <a:pt x="1576" y="155"/>
                    </a:lnTo>
                    <a:lnTo>
                      <a:pt x="1520" y="155"/>
                    </a:lnTo>
                    <a:lnTo>
                      <a:pt x="1463" y="155"/>
                    </a:lnTo>
                    <a:lnTo>
                      <a:pt x="1407" y="154"/>
                    </a:lnTo>
                    <a:lnTo>
                      <a:pt x="1351" y="154"/>
                    </a:lnTo>
                    <a:lnTo>
                      <a:pt x="1295" y="154"/>
                    </a:lnTo>
                    <a:lnTo>
                      <a:pt x="1239" y="154"/>
                    </a:lnTo>
                    <a:lnTo>
                      <a:pt x="1182" y="154"/>
                    </a:lnTo>
                    <a:lnTo>
                      <a:pt x="1126" y="154"/>
                    </a:lnTo>
                    <a:lnTo>
                      <a:pt x="1069" y="154"/>
                    </a:lnTo>
                    <a:lnTo>
                      <a:pt x="1014" y="154"/>
                    </a:lnTo>
                    <a:lnTo>
                      <a:pt x="958" y="154"/>
                    </a:lnTo>
                    <a:lnTo>
                      <a:pt x="901" y="154"/>
                    </a:lnTo>
                    <a:lnTo>
                      <a:pt x="845" y="154"/>
                    </a:lnTo>
                    <a:lnTo>
                      <a:pt x="788" y="154"/>
                    </a:lnTo>
                    <a:lnTo>
                      <a:pt x="732" y="154"/>
                    </a:lnTo>
                    <a:lnTo>
                      <a:pt x="675" y="154"/>
                    </a:lnTo>
                    <a:lnTo>
                      <a:pt x="620" y="154"/>
                    </a:lnTo>
                    <a:lnTo>
                      <a:pt x="564" y="154"/>
                    </a:lnTo>
                    <a:lnTo>
                      <a:pt x="507" y="154"/>
                    </a:lnTo>
                    <a:lnTo>
                      <a:pt x="451" y="154"/>
                    </a:lnTo>
                    <a:lnTo>
                      <a:pt x="394" y="154"/>
                    </a:lnTo>
                    <a:lnTo>
                      <a:pt x="338" y="153"/>
                    </a:lnTo>
                    <a:lnTo>
                      <a:pt x="281" y="153"/>
                    </a:lnTo>
                    <a:lnTo>
                      <a:pt x="225" y="153"/>
                    </a:lnTo>
                    <a:lnTo>
                      <a:pt x="170" y="153"/>
                    </a:lnTo>
                    <a:lnTo>
                      <a:pt x="113" y="153"/>
                    </a:lnTo>
                    <a:lnTo>
                      <a:pt x="57" y="153"/>
                    </a:lnTo>
                    <a:lnTo>
                      <a:pt x="0" y="153"/>
                    </a:lnTo>
                    <a:close/>
                  </a:path>
                </a:pathLst>
              </a:custGeom>
              <a:solidFill>
                <a:srgbClr val="494F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0" name="Freeform 15"/>
              <p:cNvSpPr>
                <a:spLocks/>
              </p:cNvSpPr>
              <p:nvPr/>
            </p:nvSpPr>
            <p:spPr bwMode="auto">
              <a:xfrm>
                <a:off x="522" y="1815"/>
                <a:ext cx="854" cy="78"/>
              </a:xfrm>
              <a:custGeom>
                <a:avLst/>
                <a:gdLst>
                  <a:gd name="T0" fmla="*/ 0 w 1710"/>
                  <a:gd name="T1" fmla="*/ 1 h 155"/>
                  <a:gd name="T2" fmla="*/ 0 w 1710"/>
                  <a:gd name="T3" fmla="*/ 1 h 155"/>
                  <a:gd name="T4" fmla="*/ 0 w 1710"/>
                  <a:gd name="T5" fmla="*/ 1 h 155"/>
                  <a:gd name="T6" fmla="*/ 0 w 1710"/>
                  <a:gd name="T7" fmla="*/ 1 h 155"/>
                  <a:gd name="T8" fmla="*/ 0 w 1710"/>
                  <a:gd name="T9" fmla="*/ 1 h 155"/>
                  <a:gd name="T10" fmla="*/ 0 w 1710"/>
                  <a:gd name="T11" fmla="*/ 1 h 155"/>
                  <a:gd name="T12" fmla="*/ 0 w 1710"/>
                  <a:gd name="T13" fmla="*/ 1 h 155"/>
                  <a:gd name="T14" fmla="*/ 0 w 1710"/>
                  <a:gd name="T15" fmla="*/ 1 h 155"/>
                  <a:gd name="T16" fmla="*/ 0 w 1710"/>
                  <a:gd name="T17" fmla="*/ 1 h 155"/>
                  <a:gd name="T18" fmla="*/ 0 w 1710"/>
                  <a:gd name="T19" fmla="*/ 1 h 155"/>
                  <a:gd name="T20" fmla="*/ 0 w 1710"/>
                  <a:gd name="T21" fmla="*/ 1 h 155"/>
                  <a:gd name="T22" fmla="*/ 0 w 1710"/>
                  <a:gd name="T23" fmla="*/ 1 h 155"/>
                  <a:gd name="T24" fmla="*/ 0 w 1710"/>
                  <a:gd name="T25" fmla="*/ 1 h 155"/>
                  <a:gd name="T26" fmla="*/ 0 w 1710"/>
                  <a:gd name="T27" fmla="*/ 1 h 155"/>
                  <a:gd name="T28" fmla="*/ 0 w 1710"/>
                  <a:gd name="T29" fmla="*/ 1 h 155"/>
                  <a:gd name="T30" fmla="*/ 0 w 1710"/>
                  <a:gd name="T31" fmla="*/ 1 h 155"/>
                  <a:gd name="T32" fmla="*/ 0 w 1710"/>
                  <a:gd name="T33" fmla="*/ 1 h 155"/>
                  <a:gd name="T34" fmla="*/ 0 w 1710"/>
                  <a:gd name="T35" fmla="*/ 1 h 155"/>
                  <a:gd name="T36" fmla="*/ 0 w 1710"/>
                  <a:gd name="T37" fmla="*/ 1 h 155"/>
                  <a:gd name="T38" fmla="*/ 0 w 1710"/>
                  <a:gd name="T39" fmla="*/ 0 h 155"/>
                  <a:gd name="T40" fmla="*/ 0 w 1710"/>
                  <a:gd name="T41" fmla="*/ 1 h 155"/>
                  <a:gd name="T42" fmla="*/ 0 w 1710"/>
                  <a:gd name="T43" fmla="*/ 1 h 155"/>
                  <a:gd name="T44" fmla="*/ 0 w 1710"/>
                  <a:gd name="T45" fmla="*/ 1 h 155"/>
                  <a:gd name="T46" fmla="*/ 0 w 1710"/>
                  <a:gd name="T47" fmla="*/ 1 h 155"/>
                  <a:gd name="T48" fmla="*/ 0 w 1710"/>
                  <a:gd name="T49" fmla="*/ 1 h 155"/>
                  <a:gd name="T50" fmla="*/ 0 w 1710"/>
                  <a:gd name="T51" fmla="*/ 1 h 155"/>
                  <a:gd name="T52" fmla="*/ 0 w 1710"/>
                  <a:gd name="T53" fmla="*/ 1 h 155"/>
                  <a:gd name="T54" fmla="*/ 0 w 1710"/>
                  <a:gd name="T55" fmla="*/ 1 h 155"/>
                  <a:gd name="T56" fmla="*/ 0 w 1710"/>
                  <a:gd name="T57" fmla="*/ 1 h 155"/>
                  <a:gd name="T58" fmla="*/ 0 w 1710"/>
                  <a:gd name="T59" fmla="*/ 1 h 155"/>
                  <a:gd name="T60" fmla="*/ 0 w 1710"/>
                  <a:gd name="T61" fmla="*/ 1 h 155"/>
                  <a:gd name="T62" fmla="*/ 0 w 1710"/>
                  <a:gd name="T63" fmla="*/ 1 h 155"/>
                  <a:gd name="T64" fmla="*/ 0 w 1710"/>
                  <a:gd name="T65" fmla="*/ 1 h 155"/>
                  <a:gd name="T66" fmla="*/ 0 w 1710"/>
                  <a:gd name="T67" fmla="*/ 1 h 155"/>
                  <a:gd name="T68" fmla="*/ 0 w 1710"/>
                  <a:gd name="T69" fmla="*/ 1 h 155"/>
                  <a:gd name="T70" fmla="*/ 0 w 1710"/>
                  <a:gd name="T71" fmla="*/ 1 h 155"/>
                  <a:gd name="T72" fmla="*/ 0 w 1710"/>
                  <a:gd name="T73" fmla="*/ 1 h 155"/>
                  <a:gd name="T74" fmla="*/ 0 w 1710"/>
                  <a:gd name="T75" fmla="*/ 1 h 155"/>
                  <a:gd name="T76" fmla="*/ 0 w 1710"/>
                  <a:gd name="T77" fmla="*/ 1 h 155"/>
                  <a:gd name="T78" fmla="*/ 0 w 1710"/>
                  <a:gd name="T79" fmla="*/ 1 h 155"/>
                  <a:gd name="T80" fmla="*/ 0 w 1710"/>
                  <a:gd name="T81" fmla="*/ 1 h 155"/>
                  <a:gd name="T82" fmla="*/ 0 w 1710"/>
                  <a:gd name="T83" fmla="*/ 1 h 155"/>
                  <a:gd name="T84" fmla="*/ 0 w 1710"/>
                  <a:gd name="T85" fmla="*/ 1 h 155"/>
                  <a:gd name="T86" fmla="*/ 0 w 1710"/>
                  <a:gd name="T87" fmla="*/ 1 h 15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10"/>
                  <a:gd name="T133" fmla="*/ 0 h 155"/>
                  <a:gd name="T134" fmla="*/ 1710 w 1710"/>
                  <a:gd name="T135" fmla="*/ 155 h 15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10" h="155">
                    <a:moveTo>
                      <a:pt x="0" y="149"/>
                    </a:moveTo>
                    <a:lnTo>
                      <a:pt x="18" y="132"/>
                    </a:lnTo>
                    <a:lnTo>
                      <a:pt x="34" y="114"/>
                    </a:lnTo>
                    <a:lnTo>
                      <a:pt x="51" y="96"/>
                    </a:lnTo>
                    <a:lnTo>
                      <a:pt x="68" y="78"/>
                    </a:lnTo>
                    <a:lnTo>
                      <a:pt x="84" y="60"/>
                    </a:lnTo>
                    <a:lnTo>
                      <a:pt x="102" y="42"/>
                    </a:lnTo>
                    <a:lnTo>
                      <a:pt x="119" y="24"/>
                    </a:lnTo>
                    <a:lnTo>
                      <a:pt x="136" y="7"/>
                    </a:lnTo>
                    <a:lnTo>
                      <a:pt x="179" y="7"/>
                    </a:lnTo>
                    <a:lnTo>
                      <a:pt x="221" y="7"/>
                    </a:lnTo>
                    <a:lnTo>
                      <a:pt x="263" y="5"/>
                    </a:lnTo>
                    <a:lnTo>
                      <a:pt x="306" y="5"/>
                    </a:lnTo>
                    <a:lnTo>
                      <a:pt x="348" y="5"/>
                    </a:lnTo>
                    <a:lnTo>
                      <a:pt x="391" y="5"/>
                    </a:lnTo>
                    <a:lnTo>
                      <a:pt x="432" y="5"/>
                    </a:lnTo>
                    <a:lnTo>
                      <a:pt x="475" y="4"/>
                    </a:lnTo>
                    <a:lnTo>
                      <a:pt x="517" y="4"/>
                    </a:lnTo>
                    <a:lnTo>
                      <a:pt x="560" y="4"/>
                    </a:lnTo>
                    <a:lnTo>
                      <a:pt x="603" y="4"/>
                    </a:lnTo>
                    <a:lnTo>
                      <a:pt x="645" y="4"/>
                    </a:lnTo>
                    <a:lnTo>
                      <a:pt x="687" y="4"/>
                    </a:lnTo>
                    <a:lnTo>
                      <a:pt x="729" y="3"/>
                    </a:lnTo>
                    <a:lnTo>
                      <a:pt x="772" y="3"/>
                    </a:lnTo>
                    <a:lnTo>
                      <a:pt x="815" y="3"/>
                    </a:lnTo>
                    <a:lnTo>
                      <a:pt x="857" y="3"/>
                    </a:lnTo>
                    <a:lnTo>
                      <a:pt x="899" y="3"/>
                    </a:lnTo>
                    <a:lnTo>
                      <a:pt x="941" y="2"/>
                    </a:lnTo>
                    <a:lnTo>
                      <a:pt x="984" y="2"/>
                    </a:lnTo>
                    <a:lnTo>
                      <a:pt x="1027" y="2"/>
                    </a:lnTo>
                    <a:lnTo>
                      <a:pt x="1068" y="2"/>
                    </a:lnTo>
                    <a:lnTo>
                      <a:pt x="1111" y="2"/>
                    </a:lnTo>
                    <a:lnTo>
                      <a:pt x="1153" y="1"/>
                    </a:lnTo>
                    <a:lnTo>
                      <a:pt x="1196" y="1"/>
                    </a:lnTo>
                    <a:lnTo>
                      <a:pt x="1237" y="1"/>
                    </a:lnTo>
                    <a:lnTo>
                      <a:pt x="1280" y="1"/>
                    </a:lnTo>
                    <a:lnTo>
                      <a:pt x="1323" y="1"/>
                    </a:lnTo>
                    <a:lnTo>
                      <a:pt x="1364" y="1"/>
                    </a:lnTo>
                    <a:lnTo>
                      <a:pt x="1407" y="0"/>
                    </a:lnTo>
                    <a:lnTo>
                      <a:pt x="1448" y="0"/>
                    </a:lnTo>
                    <a:lnTo>
                      <a:pt x="1491" y="0"/>
                    </a:lnTo>
                    <a:lnTo>
                      <a:pt x="1505" y="9"/>
                    </a:lnTo>
                    <a:lnTo>
                      <a:pt x="1518" y="19"/>
                    </a:lnTo>
                    <a:lnTo>
                      <a:pt x="1531" y="28"/>
                    </a:lnTo>
                    <a:lnTo>
                      <a:pt x="1545" y="39"/>
                    </a:lnTo>
                    <a:lnTo>
                      <a:pt x="1559" y="48"/>
                    </a:lnTo>
                    <a:lnTo>
                      <a:pt x="1573" y="58"/>
                    </a:lnTo>
                    <a:lnTo>
                      <a:pt x="1586" y="68"/>
                    </a:lnTo>
                    <a:lnTo>
                      <a:pt x="1600" y="77"/>
                    </a:lnTo>
                    <a:lnTo>
                      <a:pt x="1613" y="87"/>
                    </a:lnTo>
                    <a:lnTo>
                      <a:pt x="1627" y="96"/>
                    </a:lnTo>
                    <a:lnTo>
                      <a:pt x="1641" y="107"/>
                    </a:lnTo>
                    <a:lnTo>
                      <a:pt x="1654" y="116"/>
                    </a:lnTo>
                    <a:lnTo>
                      <a:pt x="1668" y="126"/>
                    </a:lnTo>
                    <a:lnTo>
                      <a:pt x="1682" y="136"/>
                    </a:lnTo>
                    <a:lnTo>
                      <a:pt x="1696" y="146"/>
                    </a:lnTo>
                    <a:lnTo>
                      <a:pt x="1710" y="155"/>
                    </a:lnTo>
                    <a:lnTo>
                      <a:pt x="1657" y="155"/>
                    </a:lnTo>
                    <a:lnTo>
                      <a:pt x="1603" y="155"/>
                    </a:lnTo>
                    <a:lnTo>
                      <a:pt x="1550" y="154"/>
                    </a:lnTo>
                    <a:lnTo>
                      <a:pt x="1497" y="154"/>
                    </a:lnTo>
                    <a:lnTo>
                      <a:pt x="1442" y="154"/>
                    </a:lnTo>
                    <a:lnTo>
                      <a:pt x="1389" y="154"/>
                    </a:lnTo>
                    <a:lnTo>
                      <a:pt x="1336" y="154"/>
                    </a:lnTo>
                    <a:lnTo>
                      <a:pt x="1282" y="154"/>
                    </a:lnTo>
                    <a:lnTo>
                      <a:pt x="1229" y="154"/>
                    </a:lnTo>
                    <a:lnTo>
                      <a:pt x="1176" y="153"/>
                    </a:lnTo>
                    <a:lnTo>
                      <a:pt x="1122" y="153"/>
                    </a:lnTo>
                    <a:lnTo>
                      <a:pt x="1069" y="153"/>
                    </a:lnTo>
                    <a:lnTo>
                      <a:pt x="1016" y="153"/>
                    </a:lnTo>
                    <a:lnTo>
                      <a:pt x="962" y="153"/>
                    </a:lnTo>
                    <a:lnTo>
                      <a:pt x="909" y="153"/>
                    </a:lnTo>
                    <a:lnTo>
                      <a:pt x="855" y="152"/>
                    </a:lnTo>
                    <a:lnTo>
                      <a:pt x="802" y="152"/>
                    </a:lnTo>
                    <a:lnTo>
                      <a:pt x="749" y="152"/>
                    </a:lnTo>
                    <a:lnTo>
                      <a:pt x="695" y="152"/>
                    </a:lnTo>
                    <a:lnTo>
                      <a:pt x="642" y="152"/>
                    </a:lnTo>
                    <a:lnTo>
                      <a:pt x="588" y="152"/>
                    </a:lnTo>
                    <a:lnTo>
                      <a:pt x="535" y="152"/>
                    </a:lnTo>
                    <a:lnTo>
                      <a:pt x="482" y="151"/>
                    </a:lnTo>
                    <a:lnTo>
                      <a:pt x="428" y="151"/>
                    </a:lnTo>
                    <a:lnTo>
                      <a:pt x="375" y="151"/>
                    </a:lnTo>
                    <a:lnTo>
                      <a:pt x="321" y="151"/>
                    </a:lnTo>
                    <a:lnTo>
                      <a:pt x="268" y="151"/>
                    </a:lnTo>
                    <a:lnTo>
                      <a:pt x="215" y="151"/>
                    </a:lnTo>
                    <a:lnTo>
                      <a:pt x="160" y="151"/>
                    </a:lnTo>
                    <a:lnTo>
                      <a:pt x="107" y="149"/>
                    </a:lnTo>
                    <a:lnTo>
                      <a:pt x="53" y="149"/>
                    </a:lnTo>
                    <a:lnTo>
                      <a:pt x="0" y="149"/>
                    </a:lnTo>
                    <a:close/>
                  </a:path>
                </a:pathLst>
              </a:custGeom>
              <a:solidFill>
                <a:srgbClr val="4751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1" name="Freeform 60"/>
              <p:cNvSpPr>
                <a:spLocks/>
              </p:cNvSpPr>
              <p:nvPr/>
            </p:nvSpPr>
            <p:spPr bwMode="auto">
              <a:xfrm>
                <a:off x="1061" y="1923"/>
                <a:ext cx="23" cy="25"/>
              </a:xfrm>
              <a:custGeom>
                <a:avLst/>
                <a:gdLst>
                  <a:gd name="T0" fmla="*/ 0 w 48"/>
                  <a:gd name="T1" fmla="*/ 0 h 50"/>
                  <a:gd name="T2" fmla="*/ 0 w 48"/>
                  <a:gd name="T3" fmla="*/ 1 h 50"/>
                  <a:gd name="T4" fmla="*/ 0 w 48"/>
                  <a:gd name="T5" fmla="*/ 1 h 50"/>
                  <a:gd name="T6" fmla="*/ 0 w 48"/>
                  <a:gd name="T7" fmla="*/ 1 h 50"/>
                  <a:gd name="T8" fmla="*/ 0 w 48"/>
                  <a:gd name="T9" fmla="*/ 1 h 50"/>
                  <a:gd name="T10" fmla="*/ 0 w 48"/>
                  <a:gd name="T11" fmla="*/ 1 h 50"/>
                  <a:gd name="T12" fmla="*/ 0 w 48"/>
                  <a:gd name="T13" fmla="*/ 1 h 50"/>
                  <a:gd name="T14" fmla="*/ 0 w 48"/>
                  <a:gd name="T15" fmla="*/ 1 h 50"/>
                  <a:gd name="T16" fmla="*/ 0 w 48"/>
                  <a:gd name="T17" fmla="*/ 1 h 50"/>
                  <a:gd name="T18" fmla="*/ 0 w 48"/>
                  <a:gd name="T19" fmla="*/ 1 h 50"/>
                  <a:gd name="T20" fmla="*/ 0 w 48"/>
                  <a:gd name="T21" fmla="*/ 1 h 50"/>
                  <a:gd name="T22" fmla="*/ 0 w 48"/>
                  <a:gd name="T23" fmla="*/ 1 h 50"/>
                  <a:gd name="T24" fmla="*/ 0 w 48"/>
                  <a:gd name="T25" fmla="*/ 1 h 50"/>
                  <a:gd name="T26" fmla="*/ 0 w 48"/>
                  <a:gd name="T27" fmla="*/ 1 h 50"/>
                  <a:gd name="T28" fmla="*/ 0 w 48"/>
                  <a:gd name="T29" fmla="*/ 1 h 50"/>
                  <a:gd name="T30" fmla="*/ 0 w 48"/>
                  <a:gd name="T31" fmla="*/ 1 h 50"/>
                  <a:gd name="T32" fmla="*/ 0 w 48"/>
                  <a:gd name="T33" fmla="*/ 0 h 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50"/>
                  <a:gd name="T53" fmla="*/ 48 w 48"/>
                  <a:gd name="T54" fmla="*/ 50 h 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50">
                    <a:moveTo>
                      <a:pt x="25" y="0"/>
                    </a:moveTo>
                    <a:lnTo>
                      <a:pt x="34" y="2"/>
                    </a:lnTo>
                    <a:lnTo>
                      <a:pt x="41" y="7"/>
                    </a:lnTo>
                    <a:lnTo>
                      <a:pt x="45" y="15"/>
                    </a:lnTo>
                    <a:lnTo>
                      <a:pt x="48" y="25"/>
                    </a:lnTo>
                    <a:lnTo>
                      <a:pt x="45" y="35"/>
                    </a:lnTo>
                    <a:lnTo>
                      <a:pt x="41" y="43"/>
                    </a:lnTo>
                    <a:lnTo>
                      <a:pt x="34" y="47"/>
                    </a:lnTo>
                    <a:lnTo>
                      <a:pt x="25" y="50"/>
                    </a:lnTo>
                    <a:lnTo>
                      <a:pt x="15" y="47"/>
                    </a:lnTo>
                    <a:lnTo>
                      <a:pt x="7" y="43"/>
                    </a:lnTo>
                    <a:lnTo>
                      <a:pt x="3" y="35"/>
                    </a:lnTo>
                    <a:lnTo>
                      <a:pt x="0" y="25"/>
                    </a:lnTo>
                    <a:lnTo>
                      <a:pt x="3" y="15"/>
                    </a:lnTo>
                    <a:lnTo>
                      <a:pt x="7" y="7"/>
                    </a:lnTo>
                    <a:lnTo>
                      <a:pt x="15" y="2"/>
                    </a:lnTo>
                    <a:lnTo>
                      <a:pt x="25"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2" name="Freeform 67"/>
              <p:cNvSpPr>
                <a:spLocks/>
              </p:cNvSpPr>
              <p:nvPr/>
            </p:nvSpPr>
            <p:spPr bwMode="auto">
              <a:xfrm>
                <a:off x="1125" y="1927"/>
                <a:ext cx="24" cy="24"/>
              </a:xfrm>
              <a:custGeom>
                <a:avLst/>
                <a:gdLst>
                  <a:gd name="T0" fmla="*/ 0 w 49"/>
                  <a:gd name="T1" fmla="*/ 0 h 50"/>
                  <a:gd name="T2" fmla="*/ 0 w 49"/>
                  <a:gd name="T3" fmla="*/ 0 h 50"/>
                  <a:gd name="T4" fmla="*/ 0 w 49"/>
                  <a:gd name="T5" fmla="*/ 0 h 50"/>
                  <a:gd name="T6" fmla="*/ 0 w 49"/>
                  <a:gd name="T7" fmla="*/ 0 h 50"/>
                  <a:gd name="T8" fmla="*/ 0 w 49"/>
                  <a:gd name="T9" fmla="*/ 0 h 50"/>
                  <a:gd name="T10" fmla="*/ 0 w 49"/>
                  <a:gd name="T11" fmla="*/ 0 h 50"/>
                  <a:gd name="T12" fmla="*/ 0 w 49"/>
                  <a:gd name="T13" fmla="*/ 0 h 50"/>
                  <a:gd name="T14" fmla="*/ 0 w 49"/>
                  <a:gd name="T15" fmla="*/ 0 h 50"/>
                  <a:gd name="T16" fmla="*/ 0 w 49"/>
                  <a:gd name="T17" fmla="*/ 0 h 50"/>
                  <a:gd name="T18" fmla="*/ 0 w 49"/>
                  <a:gd name="T19" fmla="*/ 0 h 50"/>
                  <a:gd name="T20" fmla="*/ 0 w 49"/>
                  <a:gd name="T21" fmla="*/ 0 h 50"/>
                  <a:gd name="T22" fmla="*/ 0 w 49"/>
                  <a:gd name="T23" fmla="*/ 0 h 50"/>
                  <a:gd name="T24" fmla="*/ 0 w 49"/>
                  <a:gd name="T25" fmla="*/ 0 h 50"/>
                  <a:gd name="T26" fmla="*/ 0 w 49"/>
                  <a:gd name="T27" fmla="*/ 0 h 50"/>
                  <a:gd name="T28" fmla="*/ 0 w 49"/>
                  <a:gd name="T29" fmla="*/ 0 h 50"/>
                  <a:gd name="T30" fmla="*/ 0 w 49"/>
                  <a:gd name="T31" fmla="*/ 0 h 50"/>
                  <a:gd name="T32" fmla="*/ 0 w 49"/>
                  <a:gd name="T33" fmla="*/ 0 h 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9"/>
                  <a:gd name="T52" fmla="*/ 0 h 50"/>
                  <a:gd name="T53" fmla="*/ 49 w 49"/>
                  <a:gd name="T54" fmla="*/ 50 h 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9" h="50">
                    <a:moveTo>
                      <a:pt x="26" y="0"/>
                    </a:moveTo>
                    <a:lnTo>
                      <a:pt x="34" y="2"/>
                    </a:lnTo>
                    <a:lnTo>
                      <a:pt x="42" y="7"/>
                    </a:lnTo>
                    <a:lnTo>
                      <a:pt x="46" y="15"/>
                    </a:lnTo>
                    <a:lnTo>
                      <a:pt x="49" y="24"/>
                    </a:lnTo>
                    <a:lnTo>
                      <a:pt x="46" y="33"/>
                    </a:lnTo>
                    <a:lnTo>
                      <a:pt x="42" y="42"/>
                    </a:lnTo>
                    <a:lnTo>
                      <a:pt x="34" y="47"/>
                    </a:lnTo>
                    <a:lnTo>
                      <a:pt x="26" y="50"/>
                    </a:lnTo>
                    <a:lnTo>
                      <a:pt x="16" y="47"/>
                    </a:lnTo>
                    <a:lnTo>
                      <a:pt x="8" y="42"/>
                    </a:lnTo>
                    <a:lnTo>
                      <a:pt x="3" y="33"/>
                    </a:lnTo>
                    <a:lnTo>
                      <a:pt x="0" y="24"/>
                    </a:lnTo>
                    <a:lnTo>
                      <a:pt x="3" y="15"/>
                    </a:lnTo>
                    <a:lnTo>
                      <a:pt x="8" y="7"/>
                    </a:lnTo>
                    <a:lnTo>
                      <a:pt x="16" y="2"/>
                    </a:lnTo>
                    <a:lnTo>
                      <a:pt x="26"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3" name="Freeform 72"/>
              <p:cNvSpPr>
                <a:spLocks/>
              </p:cNvSpPr>
              <p:nvPr/>
            </p:nvSpPr>
            <p:spPr bwMode="auto">
              <a:xfrm>
                <a:off x="1220" y="1923"/>
                <a:ext cx="35" cy="37"/>
              </a:xfrm>
              <a:custGeom>
                <a:avLst/>
                <a:gdLst>
                  <a:gd name="T0" fmla="*/ 0 w 71"/>
                  <a:gd name="T1" fmla="*/ 0 h 74"/>
                  <a:gd name="T2" fmla="*/ 0 w 71"/>
                  <a:gd name="T3" fmla="*/ 1 h 74"/>
                  <a:gd name="T4" fmla="*/ 0 w 71"/>
                  <a:gd name="T5" fmla="*/ 1 h 74"/>
                  <a:gd name="T6" fmla="*/ 0 w 71"/>
                  <a:gd name="T7" fmla="*/ 1 h 74"/>
                  <a:gd name="T8" fmla="*/ 0 w 71"/>
                  <a:gd name="T9" fmla="*/ 1 h 74"/>
                  <a:gd name="T10" fmla="*/ 0 w 71"/>
                  <a:gd name="T11" fmla="*/ 1 h 74"/>
                  <a:gd name="T12" fmla="*/ 0 w 71"/>
                  <a:gd name="T13" fmla="*/ 1 h 74"/>
                  <a:gd name="T14" fmla="*/ 0 w 71"/>
                  <a:gd name="T15" fmla="*/ 1 h 74"/>
                  <a:gd name="T16" fmla="*/ 0 w 71"/>
                  <a:gd name="T17" fmla="*/ 1 h 74"/>
                  <a:gd name="T18" fmla="*/ 0 w 71"/>
                  <a:gd name="T19" fmla="*/ 1 h 74"/>
                  <a:gd name="T20" fmla="*/ 0 w 71"/>
                  <a:gd name="T21" fmla="*/ 1 h 74"/>
                  <a:gd name="T22" fmla="*/ 0 w 71"/>
                  <a:gd name="T23" fmla="*/ 1 h 74"/>
                  <a:gd name="T24" fmla="*/ 0 w 71"/>
                  <a:gd name="T25" fmla="*/ 1 h 74"/>
                  <a:gd name="T26" fmla="*/ 0 w 71"/>
                  <a:gd name="T27" fmla="*/ 1 h 74"/>
                  <a:gd name="T28" fmla="*/ 0 w 71"/>
                  <a:gd name="T29" fmla="*/ 1 h 74"/>
                  <a:gd name="T30" fmla="*/ 0 w 71"/>
                  <a:gd name="T31" fmla="*/ 1 h 74"/>
                  <a:gd name="T32" fmla="*/ 0 w 71"/>
                  <a:gd name="T33" fmla="*/ 1 h 74"/>
                  <a:gd name="T34" fmla="*/ 0 w 71"/>
                  <a:gd name="T35" fmla="*/ 1 h 74"/>
                  <a:gd name="T36" fmla="*/ 0 w 71"/>
                  <a:gd name="T37" fmla="*/ 1 h 74"/>
                  <a:gd name="T38" fmla="*/ 0 w 71"/>
                  <a:gd name="T39" fmla="*/ 1 h 74"/>
                  <a:gd name="T40" fmla="*/ 0 w 71"/>
                  <a:gd name="T41" fmla="*/ 1 h 74"/>
                  <a:gd name="T42" fmla="*/ 0 w 71"/>
                  <a:gd name="T43" fmla="*/ 1 h 74"/>
                  <a:gd name="T44" fmla="*/ 0 w 71"/>
                  <a:gd name="T45" fmla="*/ 1 h 74"/>
                  <a:gd name="T46" fmla="*/ 0 w 71"/>
                  <a:gd name="T47" fmla="*/ 1 h 74"/>
                  <a:gd name="T48" fmla="*/ 0 w 71"/>
                  <a:gd name="T49" fmla="*/ 1 h 74"/>
                  <a:gd name="T50" fmla="*/ 0 w 71"/>
                  <a:gd name="T51" fmla="*/ 1 h 74"/>
                  <a:gd name="T52" fmla="*/ 0 w 71"/>
                  <a:gd name="T53" fmla="*/ 1 h 74"/>
                  <a:gd name="T54" fmla="*/ 0 w 71"/>
                  <a:gd name="T55" fmla="*/ 1 h 74"/>
                  <a:gd name="T56" fmla="*/ 0 w 71"/>
                  <a:gd name="T57" fmla="*/ 1 h 74"/>
                  <a:gd name="T58" fmla="*/ 0 w 71"/>
                  <a:gd name="T59" fmla="*/ 1 h 74"/>
                  <a:gd name="T60" fmla="*/ 0 w 71"/>
                  <a:gd name="T61" fmla="*/ 1 h 74"/>
                  <a:gd name="T62" fmla="*/ 0 w 71"/>
                  <a:gd name="T63" fmla="*/ 1 h 74"/>
                  <a:gd name="T64" fmla="*/ 0 w 71"/>
                  <a:gd name="T65" fmla="*/ 0 h 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
                  <a:gd name="T100" fmla="*/ 0 h 74"/>
                  <a:gd name="T101" fmla="*/ 71 w 71"/>
                  <a:gd name="T102" fmla="*/ 74 h 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 h="74">
                    <a:moveTo>
                      <a:pt x="36" y="0"/>
                    </a:moveTo>
                    <a:lnTo>
                      <a:pt x="43" y="1"/>
                    </a:lnTo>
                    <a:lnTo>
                      <a:pt x="49" y="2"/>
                    </a:lnTo>
                    <a:lnTo>
                      <a:pt x="56" y="6"/>
                    </a:lnTo>
                    <a:lnTo>
                      <a:pt x="60" y="10"/>
                    </a:lnTo>
                    <a:lnTo>
                      <a:pt x="65" y="16"/>
                    </a:lnTo>
                    <a:lnTo>
                      <a:pt x="68" y="22"/>
                    </a:lnTo>
                    <a:lnTo>
                      <a:pt x="69" y="29"/>
                    </a:lnTo>
                    <a:lnTo>
                      <a:pt x="71" y="37"/>
                    </a:lnTo>
                    <a:lnTo>
                      <a:pt x="69" y="44"/>
                    </a:lnTo>
                    <a:lnTo>
                      <a:pt x="68" y="51"/>
                    </a:lnTo>
                    <a:lnTo>
                      <a:pt x="65" y="58"/>
                    </a:lnTo>
                    <a:lnTo>
                      <a:pt x="60" y="62"/>
                    </a:lnTo>
                    <a:lnTo>
                      <a:pt x="56" y="67"/>
                    </a:lnTo>
                    <a:lnTo>
                      <a:pt x="49" y="70"/>
                    </a:lnTo>
                    <a:lnTo>
                      <a:pt x="43" y="73"/>
                    </a:lnTo>
                    <a:lnTo>
                      <a:pt x="36" y="74"/>
                    </a:lnTo>
                    <a:lnTo>
                      <a:pt x="29" y="73"/>
                    </a:lnTo>
                    <a:lnTo>
                      <a:pt x="22" y="70"/>
                    </a:lnTo>
                    <a:lnTo>
                      <a:pt x="17" y="67"/>
                    </a:lnTo>
                    <a:lnTo>
                      <a:pt x="11" y="62"/>
                    </a:lnTo>
                    <a:lnTo>
                      <a:pt x="6" y="58"/>
                    </a:lnTo>
                    <a:lnTo>
                      <a:pt x="3" y="51"/>
                    </a:lnTo>
                    <a:lnTo>
                      <a:pt x="2" y="44"/>
                    </a:lnTo>
                    <a:lnTo>
                      <a:pt x="0" y="37"/>
                    </a:lnTo>
                    <a:lnTo>
                      <a:pt x="2" y="29"/>
                    </a:lnTo>
                    <a:lnTo>
                      <a:pt x="3" y="22"/>
                    </a:lnTo>
                    <a:lnTo>
                      <a:pt x="6" y="16"/>
                    </a:lnTo>
                    <a:lnTo>
                      <a:pt x="11" y="10"/>
                    </a:lnTo>
                    <a:lnTo>
                      <a:pt x="17" y="6"/>
                    </a:lnTo>
                    <a:lnTo>
                      <a:pt x="22" y="2"/>
                    </a:lnTo>
                    <a:lnTo>
                      <a:pt x="29" y="1"/>
                    </a:lnTo>
                    <a:lnTo>
                      <a:pt x="36"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4" name="Freeform 73"/>
              <p:cNvSpPr>
                <a:spLocks/>
              </p:cNvSpPr>
              <p:nvPr/>
            </p:nvSpPr>
            <p:spPr bwMode="auto">
              <a:xfrm>
                <a:off x="1295" y="1924"/>
                <a:ext cx="35" cy="37"/>
              </a:xfrm>
              <a:custGeom>
                <a:avLst/>
                <a:gdLst>
                  <a:gd name="T0" fmla="*/ 1 w 69"/>
                  <a:gd name="T1" fmla="*/ 0 h 74"/>
                  <a:gd name="T2" fmla="*/ 1 w 69"/>
                  <a:gd name="T3" fmla="*/ 1 h 74"/>
                  <a:gd name="T4" fmla="*/ 1 w 69"/>
                  <a:gd name="T5" fmla="*/ 1 h 74"/>
                  <a:gd name="T6" fmla="*/ 1 w 69"/>
                  <a:gd name="T7" fmla="*/ 1 h 74"/>
                  <a:gd name="T8" fmla="*/ 1 w 69"/>
                  <a:gd name="T9" fmla="*/ 1 h 74"/>
                  <a:gd name="T10" fmla="*/ 1 w 69"/>
                  <a:gd name="T11" fmla="*/ 1 h 74"/>
                  <a:gd name="T12" fmla="*/ 1 w 69"/>
                  <a:gd name="T13" fmla="*/ 1 h 74"/>
                  <a:gd name="T14" fmla="*/ 1 w 69"/>
                  <a:gd name="T15" fmla="*/ 1 h 74"/>
                  <a:gd name="T16" fmla="*/ 1 w 69"/>
                  <a:gd name="T17" fmla="*/ 1 h 74"/>
                  <a:gd name="T18" fmla="*/ 1 w 69"/>
                  <a:gd name="T19" fmla="*/ 1 h 74"/>
                  <a:gd name="T20" fmla="*/ 1 w 69"/>
                  <a:gd name="T21" fmla="*/ 1 h 74"/>
                  <a:gd name="T22" fmla="*/ 1 w 69"/>
                  <a:gd name="T23" fmla="*/ 1 h 74"/>
                  <a:gd name="T24" fmla="*/ 1 w 69"/>
                  <a:gd name="T25" fmla="*/ 1 h 74"/>
                  <a:gd name="T26" fmla="*/ 1 w 69"/>
                  <a:gd name="T27" fmla="*/ 1 h 74"/>
                  <a:gd name="T28" fmla="*/ 1 w 69"/>
                  <a:gd name="T29" fmla="*/ 1 h 74"/>
                  <a:gd name="T30" fmla="*/ 1 w 69"/>
                  <a:gd name="T31" fmla="*/ 1 h 74"/>
                  <a:gd name="T32" fmla="*/ 1 w 69"/>
                  <a:gd name="T33" fmla="*/ 1 h 74"/>
                  <a:gd name="T34" fmla="*/ 1 w 69"/>
                  <a:gd name="T35" fmla="*/ 1 h 74"/>
                  <a:gd name="T36" fmla="*/ 1 w 69"/>
                  <a:gd name="T37" fmla="*/ 1 h 74"/>
                  <a:gd name="T38" fmla="*/ 1 w 69"/>
                  <a:gd name="T39" fmla="*/ 1 h 74"/>
                  <a:gd name="T40" fmla="*/ 1 w 69"/>
                  <a:gd name="T41" fmla="*/ 1 h 74"/>
                  <a:gd name="T42" fmla="*/ 1 w 69"/>
                  <a:gd name="T43" fmla="*/ 1 h 74"/>
                  <a:gd name="T44" fmla="*/ 1 w 69"/>
                  <a:gd name="T45" fmla="*/ 1 h 74"/>
                  <a:gd name="T46" fmla="*/ 1 w 69"/>
                  <a:gd name="T47" fmla="*/ 1 h 74"/>
                  <a:gd name="T48" fmla="*/ 0 w 69"/>
                  <a:gd name="T49" fmla="*/ 1 h 74"/>
                  <a:gd name="T50" fmla="*/ 1 w 69"/>
                  <a:gd name="T51" fmla="*/ 1 h 74"/>
                  <a:gd name="T52" fmla="*/ 1 w 69"/>
                  <a:gd name="T53" fmla="*/ 1 h 74"/>
                  <a:gd name="T54" fmla="*/ 1 w 69"/>
                  <a:gd name="T55" fmla="*/ 1 h 74"/>
                  <a:gd name="T56" fmla="*/ 1 w 69"/>
                  <a:gd name="T57" fmla="*/ 1 h 74"/>
                  <a:gd name="T58" fmla="*/ 1 w 69"/>
                  <a:gd name="T59" fmla="*/ 1 h 74"/>
                  <a:gd name="T60" fmla="*/ 1 w 69"/>
                  <a:gd name="T61" fmla="*/ 1 h 74"/>
                  <a:gd name="T62" fmla="*/ 1 w 69"/>
                  <a:gd name="T63" fmla="*/ 1 h 74"/>
                  <a:gd name="T64" fmla="*/ 1 w 69"/>
                  <a:gd name="T65" fmla="*/ 0 h 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74"/>
                  <a:gd name="T101" fmla="*/ 69 w 69"/>
                  <a:gd name="T102" fmla="*/ 74 h 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74">
                    <a:moveTo>
                      <a:pt x="35" y="0"/>
                    </a:moveTo>
                    <a:lnTo>
                      <a:pt x="42" y="1"/>
                    </a:lnTo>
                    <a:lnTo>
                      <a:pt x="49" y="3"/>
                    </a:lnTo>
                    <a:lnTo>
                      <a:pt x="54" y="6"/>
                    </a:lnTo>
                    <a:lnTo>
                      <a:pt x="59" y="11"/>
                    </a:lnTo>
                    <a:lnTo>
                      <a:pt x="64" y="16"/>
                    </a:lnTo>
                    <a:lnTo>
                      <a:pt x="67" y="22"/>
                    </a:lnTo>
                    <a:lnTo>
                      <a:pt x="68" y="29"/>
                    </a:lnTo>
                    <a:lnTo>
                      <a:pt x="69" y="37"/>
                    </a:lnTo>
                    <a:lnTo>
                      <a:pt x="68" y="44"/>
                    </a:lnTo>
                    <a:lnTo>
                      <a:pt x="67" y="51"/>
                    </a:lnTo>
                    <a:lnTo>
                      <a:pt x="64" y="58"/>
                    </a:lnTo>
                    <a:lnTo>
                      <a:pt x="59" y="62"/>
                    </a:lnTo>
                    <a:lnTo>
                      <a:pt x="54" y="67"/>
                    </a:lnTo>
                    <a:lnTo>
                      <a:pt x="49" y="71"/>
                    </a:lnTo>
                    <a:lnTo>
                      <a:pt x="42" y="73"/>
                    </a:lnTo>
                    <a:lnTo>
                      <a:pt x="35" y="74"/>
                    </a:lnTo>
                    <a:lnTo>
                      <a:pt x="28" y="73"/>
                    </a:lnTo>
                    <a:lnTo>
                      <a:pt x="22" y="71"/>
                    </a:lnTo>
                    <a:lnTo>
                      <a:pt x="15" y="67"/>
                    </a:lnTo>
                    <a:lnTo>
                      <a:pt x="11" y="62"/>
                    </a:lnTo>
                    <a:lnTo>
                      <a:pt x="6" y="58"/>
                    </a:lnTo>
                    <a:lnTo>
                      <a:pt x="3" y="51"/>
                    </a:lnTo>
                    <a:lnTo>
                      <a:pt x="1" y="44"/>
                    </a:lnTo>
                    <a:lnTo>
                      <a:pt x="0" y="37"/>
                    </a:lnTo>
                    <a:lnTo>
                      <a:pt x="1" y="29"/>
                    </a:lnTo>
                    <a:lnTo>
                      <a:pt x="3" y="22"/>
                    </a:lnTo>
                    <a:lnTo>
                      <a:pt x="6" y="16"/>
                    </a:lnTo>
                    <a:lnTo>
                      <a:pt x="11" y="11"/>
                    </a:lnTo>
                    <a:lnTo>
                      <a:pt x="15" y="6"/>
                    </a:lnTo>
                    <a:lnTo>
                      <a:pt x="22" y="3"/>
                    </a:lnTo>
                    <a:lnTo>
                      <a:pt x="28" y="1"/>
                    </a:lnTo>
                    <a:lnTo>
                      <a:pt x="35"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5" name="Freeform 85"/>
              <p:cNvSpPr>
                <a:spLocks/>
              </p:cNvSpPr>
              <p:nvPr/>
            </p:nvSpPr>
            <p:spPr bwMode="auto">
              <a:xfrm>
                <a:off x="1058" y="1923"/>
                <a:ext cx="23" cy="25"/>
              </a:xfrm>
              <a:custGeom>
                <a:avLst/>
                <a:gdLst>
                  <a:gd name="T0" fmla="*/ 0 w 47"/>
                  <a:gd name="T1" fmla="*/ 0 h 50"/>
                  <a:gd name="T2" fmla="*/ 0 w 47"/>
                  <a:gd name="T3" fmla="*/ 1 h 50"/>
                  <a:gd name="T4" fmla="*/ 0 w 47"/>
                  <a:gd name="T5" fmla="*/ 1 h 50"/>
                  <a:gd name="T6" fmla="*/ 0 w 47"/>
                  <a:gd name="T7" fmla="*/ 1 h 50"/>
                  <a:gd name="T8" fmla="*/ 0 w 47"/>
                  <a:gd name="T9" fmla="*/ 1 h 50"/>
                  <a:gd name="T10" fmla="*/ 0 w 47"/>
                  <a:gd name="T11" fmla="*/ 1 h 50"/>
                  <a:gd name="T12" fmla="*/ 0 w 47"/>
                  <a:gd name="T13" fmla="*/ 1 h 50"/>
                  <a:gd name="T14" fmla="*/ 0 w 47"/>
                  <a:gd name="T15" fmla="*/ 1 h 50"/>
                  <a:gd name="T16" fmla="*/ 0 w 47"/>
                  <a:gd name="T17" fmla="*/ 1 h 50"/>
                  <a:gd name="T18" fmla="*/ 0 w 47"/>
                  <a:gd name="T19" fmla="*/ 1 h 50"/>
                  <a:gd name="T20" fmla="*/ 0 w 47"/>
                  <a:gd name="T21" fmla="*/ 1 h 50"/>
                  <a:gd name="T22" fmla="*/ 0 w 47"/>
                  <a:gd name="T23" fmla="*/ 1 h 50"/>
                  <a:gd name="T24" fmla="*/ 0 w 47"/>
                  <a:gd name="T25" fmla="*/ 1 h 50"/>
                  <a:gd name="T26" fmla="*/ 0 w 47"/>
                  <a:gd name="T27" fmla="*/ 1 h 50"/>
                  <a:gd name="T28" fmla="*/ 0 w 47"/>
                  <a:gd name="T29" fmla="*/ 1 h 50"/>
                  <a:gd name="T30" fmla="*/ 0 w 47"/>
                  <a:gd name="T31" fmla="*/ 1 h 50"/>
                  <a:gd name="T32" fmla="*/ 0 w 47"/>
                  <a:gd name="T33" fmla="*/ 0 h 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50"/>
                  <a:gd name="T53" fmla="*/ 47 w 47"/>
                  <a:gd name="T54" fmla="*/ 50 h 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50">
                    <a:moveTo>
                      <a:pt x="24" y="0"/>
                    </a:moveTo>
                    <a:lnTo>
                      <a:pt x="33" y="2"/>
                    </a:lnTo>
                    <a:lnTo>
                      <a:pt x="40" y="7"/>
                    </a:lnTo>
                    <a:lnTo>
                      <a:pt x="45" y="15"/>
                    </a:lnTo>
                    <a:lnTo>
                      <a:pt x="47" y="25"/>
                    </a:lnTo>
                    <a:lnTo>
                      <a:pt x="45" y="35"/>
                    </a:lnTo>
                    <a:lnTo>
                      <a:pt x="40" y="43"/>
                    </a:lnTo>
                    <a:lnTo>
                      <a:pt x="33" y="47"/>
                    </a:lnTo>
                    <a:lnTo>
                      <a:pt x="24" y="50"/>
                    </a:lnTo>
                    <a:lnTo>
                      <a:pt x="15" y="47"/>
                    </a:lnTo>
                    <a:lnTo>
                      <a:pt x="7" y="43"/>
                    </a:lnTo>
                    <a:lnTo>
                      <a:pt x="2" y="35"/>
                    </a:lnTo>
                    <a:lnTo>
                      <a:pt x="0" y="25"/>
                    </a:lnTo>
                    <a:lnTo>
                      <a:pt x="2" y="15"/>
                    </a:lnTo>
                    <a:lnTo>
                      <a:pt x="7" y="7"/>
                    </a:lnTo>
                    <a:lnTo>
                      <a:pt x="15" y="2"/>
                    </a:lnTo>
                    <a:lnTo>
                      <a:pt x="24" y="0"/>
                    </a:lnTo>
                    <a:close/>
                  </a:path>
                </a:pathLst>
              </a:custGeom>
              <a:solidFill>
                <a:srgbClr val="0000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6" name="Freeform 92"/>
              <p:cNvSpPr>
                <a:spLocks/>
              </p:cNvSpPr>
              <p:nvPr/>
            </p:nvSpPr>
            <p:spPr bwMode="auto">
              <a:xfrm>
                <a:off x="1122" y="1927"/>
                <a:ext cx="23" cy="24"/>
              </a:xfrm>
              <a:custGeom>
                <a:avLst/>
                <a:gdLst>
                  <a:gd name="T0" fmla="*/ 0 w 47"/>
                  <a:gd name="T1" fmla="*/ 0 h 50"/>
                  <a:gd name="T2" fmla="*/ 0 w 47"/>
                  <a:gd name="T3" fmla="*/ 0 h 50"/>
                  <a:gd name="T4" fmla="*/ 0 w 47"/>
                  <a:gd name="T5" fmla="*/ 0 h 50"/>
                  <a:gd name="T6" fmla="*/ 0 w 47"/>
                  <a:gd name="T7" fmla="*/ 0 h 50"/>
                  <a:gd name="T8" fmla="*/ 0 w 47"/>
                  <a:gd name="T9" fmla="*/ 0 h 50"/>
                  <a:gd name="T10" fmla="*/ 0 w 47"/>
                  <a:gd name="T11" fmla="*/ 0 h 50"/>
                  <a:gd name="T12" fmla="*/ 0 w 47"/>
                  <a:gd name="T13" fmla="*/ 0 h 50"/>
                  <a:gd name="T14" fmla="*/ 0 w 47"/>
                  <a:gd name="T15" fmla="*/ 0 h 50"/>
                  <a:gd name="T16" fmla="*/ 0 w 47"/>
                  <a:gd name="T17" fmla="*/ 0 h 50"/>
                  <a:gd name="T18" fmla="*/ 0 w 47"/>
                  <a:gd name="T19" fmla="*/ 0 h 50"/>
                  <a:gd name="T20" fmla="*/ 0 w 47"/>
                  <a:gd name="T21" fmla="*/ 0 h 50"/>
                  <a:gd name="T22" fmla="*/ 0 w 47"/>
                  <a:gd name="T23" fmla="*/ 0 h 50"/>
                  <a:gd name="T24" fmla="*/ 0 w 47"/>
                  <a:gd name="T25" fmla="*/ 0 h 50"/>
                  <a:gd name="T26" fmla="*/ 0 w 47"/>
                  <a:gd name="T27" fmla="*/ 0 h 50"/>
                  <a:gd name="T28" fmla="*/ 0 w 47"/>
                  <a:gd name="T29" fmla="*/ 0 h 50"/>
                  <a:gd name="T30" fmla="*/ 0 w 47"/>
                  <a:gd name="T31" fmla="*/ 0 h 50"/>
                  <a:gd name="T32" fmla="*/ 0 w 47"/>
                  <a:gd name="T33" fmla="*/ 0 h 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50"/>
                  <a:gd name="T53" fmla="*/ 47 w 47"/>
                  <a:gd name="T54" fmla="*/ 50 h 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50">
                    <a:moveTo>
                      <a:pt x="24" y="0"/>
                    </a:moveTo>
                    <a:lnTo>
                      <a:pt x="33" y="2"/>
                    </a:lnTo>
                    <a:lnTo>
                      <a:pt x="40" y="7"/>
                    </a:lnTo>
                    <a:lnTo>
                      <a:pt x="44" y="15"/>
                    </a:lnTo>
                    <a:lnTo>
                      <a:pt x="47" y="24"/>
                    </a:lnTo>
                    <a:lnTo>
                      <a:pt x="44" y="33"/>
                    </a:lnTo>
                    <a:lnTo>
                      <a:pt x="40" y="42"/>
                    </a:lnTo>
                    <a:lnTo>
                      <a:pt x="33" y="47"/>
                    </a:lnTo>
                    <a:lnTo>
                      <a:pt x="24" y="50"/>
                    </a:lnTo>
                    <a:lnTo>
                      <a:pt x="15" y="47"/>
                    </a:lnTo>
                    <a:lnTo>
                      <a:pt x="6" y="42"/>
                    </a:lnTo>
                    <a:lnTo>
                      <a:pt x="2" y="33"/>
                    </a:lnTo>
                    <a:lnTo>
                      <a:pt x="0" y="24"/>
                    </a:lnTo>
                    <a:lnTo>
                      <a:pt x="2" y="15"/>
                    </a:lnTo>
                    <a:lnTo>
                      <a:pt x="6" y="7"/>
                    </a:lnTo>
                    <a:lnTo>
                      <a:pt x="15" y="2"/>
                    </a:lnTo>
                    <a:lnTo>
                      <a:pt x="24" y="0"/>
                    </a:lnTo>
                    <a:close/>
                  </a:path>
                </a:pathLst>
              </a:custGeom>
              <a:solidFill>
                <a:srgbClr val="0000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7" name="Freeform 97"/>
              <p:cNvSpPr>
                <a:spLocks/>
              </p:cNvSpPr>
              <p:nvPr/>
            </p:nvSpPr>
            <p:spPr bwMode="auto">
              <a:xfrm>
                <a:off x="1216" y="1923"/>
                <a:ext cx="34" cy="37"/>
              </a:xfrm>
              <a:custGeom>
                <a:avLst/>
                <a:gdLst>
                  <a:gd name="T0" fmla="*/ 0 w 69"/>
                  <a:gd name="T1" fmla="*/ 0 h 74"/>
                  <a:gd name="T2" fmla="*/ 0 w 69"/>
                  <a:gd name="T3" fmla="*/ 1 h 74"/>
                  <a:gd name="T4" fmla="*/ 0 w 69"/>
                  <a:gd name="T5" fmla="*/ 1 h 74"/>
                  <a:gd name="T6" fmla="*/ 0 w 69"/>
                  <a:gd name="T7" fmla="*/ 1 h 74"/>
                  <a:gd name="T8" fmla="*/ 0 w 69"/>
                  <a:gd name="T9" fmla="*/ 1 h 74"/>
                  <a:gd name="T10" fmla="*/ 0 w 69"/>
                  <a:gd name="T11" fmla="*/ 1 h 74"/>
                  <a:gd name="T12" fmla="*/ 0 w 69"/>
                  <a:gd name="T13" fmla="*/ 1 h 74"/>
                  <a:gd name="T14" fmla="*/ 0 w 69"/>
                  <a:gd name="T15" fmla="*/ 1 h 74"/>
                  <a:gd name="T16" fmla="*/ 0 w 69"/>
                  <a:gd name="T17" fmla="*/ 1 h 74"/>
                  <a:gd name="T18" fmla="*/ 0 w 69"/>
                  <a:gd name="T19" fmla="*/ 1 h 74"/>
                  <a:gd name="T20" fmla="*/ 0 w 69"/>
                  <a:gd name="T21" fmla="*/ 1 h 74"/>
                  <a:gd name="T22" fmla="*/ 0 w 69"/>
                  <a:gd name="T23" fmla="*/ 1 h 74"/>
                  <a:gd name="T24" fmla="*/ 0 w 69"/>
                  <a:gd name="T25" fmla="*/ 1 h 74"/>
                  <a:gd name="T26" fmla="*/ 0 w 69"/>
                  <a:gd name="T27" fmla="*/ 1 h 74"/>
                  <a:gd name="T28" fmla="*/ 0 w 69"/>
                  <a:gd name="T29" fmla="*/ 1 h 74"/>
                  <a:gd name="T30" fmla="*/ 0 w 69"/>
                  <a:gd name="T31" fmla="*/ 1 h 74"/>
                  <a:gd name="T32" fmla="*/ 0 w 69"/>
                  <a:gd name="T33" fmla="*/ 1 h 74"/>
                  <a:gd name="T34" fmla="*/ 0 w 69"/>
                  <a:gd name="T35" fmla="*/ 1 h 74"/>
                  <a:gd name="T36" fmla="*/ 0 w 69"/>
                  <a:gd name="T37" fmla="*/ 1 h 74"/>
                  <a:gd name="T38" fmla="*/ 0 w 69"/>
                  <a:gd name="T39" fmla="*/ 1 h 74"/>
                  <a:gd name="T40" fmla="*/ 0 w 69"/>
                  <a:gd name="T41" fmla="*/ 1 h 74"/>
                  <a:gd name="T42" fmla="*/ 0 w 69"/>
                  <a:gd name="T43" fmla="*/ 1 h 74"/>
                  <a:gd name="T44" fmla="*/ 0 w 69"/>
                  <a:gd name="T45" fmla="*/ 1 h 74"/>
                  <a:gd name="T46" fmla="*/ 0 w 69"/>
                  <a:gd name="T47" fmla="*/ 1 h 74"/>
                  <a:gd name="T48" fmla="*/ 0 w 69"/>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
                  <a:gd name="T76" fmla="*/ 0 h 74"/>
                  <a:gd name="T77" fmla="*/ 69 w 69"/>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 h="74">
                    <a:moveTo>
                      <a:pt x="36" y="0"/>
                    </a:moveTo>
                    <a:lnTo>
                      <a:pt x="49" y="2"/>
                    </a:lnTo>
                    <a:lnTo>
                      <a:pt x="59" y="10"/>
                    </a:lnTo>
                    <a:lnTo>
                      <a:pt x="67" y="22"/>
                    </a:lnTo>
                    <a:lnTo>
                      <a:pt x="69" y="37"/>
                    </a:lnTo>
                    <a:lnTo>
                      <a:pt x="67" y="51"/>
                    </a:lnTo>
                    <a:lnTo>
                      <a:pt x="59" y="62"/>
                    </a:lnTo>
                    <a:lnTo>
                      <a:pt x="49" y="70"/>
                    </a:lnTo>
                    <a:lnTo>
                      <a:pt x="36" y="74"/>
                    </a:lnTo>
                    <a:lnTo>
                      <a:pt x="29" y="73"/>
                    </a:lnTo>
                    <a:lnTo>
                      <a:pt x="22" y="70"/>
                    </a:lnTo>
                    <a:lnTo>
                      <a:pt x="15" y="67"/>
                    </a:lnTo>
                    <a:lnTo>
                      <a:pt x="11" y="62"/>
                    </a:lnTo>
                    <a:lnTo>
                      <a:pt x="6" y="58"/>
                    </a:lnTo>
                    <a:lnTo>
                      <a:pt x="3" y="51"/>
                    </a:lnTo>
                    <a:lnTo>
                      <a:pt x="1" y="44"/>
                    </a:lnTo>
                    <a:lnTo>
                      <a:pt x="0" y="37"/>
                    </a:lnTo>
                    <a:lnTo>
                      <a:pt x="1" y="29"/>
                    </a:lnTo>
                    <a:lnTo>
                      <a:pt x="3" y="22"/>
                    </a:lnTo>
                    <a:lnTo>
                      <a:pt x="6" y="16"/>
                    </a:lnTo>
                    <a:lnTo>
                      <a:pt x="11" y="10"/>
                    </a:lnTo>
                    <a:lnTo>
                      <a:pt x="15" y="6"/>
                    </a:lnTo>
                    <a:lnTo>
                      <a:pt x="22" y="2"/>
                    </a:lnTo>
                    <a:lnTo>
                      <a:pt x="29" y="1"/>
                    </a:lnTo>
                    <a:lnTo>
                      <a:pt x="36" y="0"/>
                    </a:lnTo>
                    <a:close/>
                  </a:path>
                </a:pathLst>
              </a:custGeom>
              <a:solidFill>
                <a:srgbClr val="0000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8" name="Freeform 98"/>
              <p:cNvSpPr>
                <a:spLocks/>
              </p:cNvSpPr>
              <p:nvPr/>
            </p:nvSpPr>
            <p:spPr bwMode="auto">
              <a:xfrm>
                <a:off x="1291" y="1924"/>
                <a:ext cx="34" cy="37"/>
              </a:xfrm>
              <a:custGeom>
                <a:avLst/>
                <a:gdLst>
                  <a:gd name="T0" fmla="*/ 0 w 69"/>
                  <a:gd name="T1" fmla="*/ 0 h 74"/>
                  <a:gd name="T2" fmla="*/ 0 w 69"/>
                  <a:gd name="T3" fmla="*/ 1 h 74"/>
                  <a:gd name="T4" fmla="*/ 0 w 69"/>
                  <a:gd name="T5" fmla="*/ 1 h 74"/>
                  <a:gd name="T6" fmla="*/ 0 w 69"/>
                  <a:gd name="T7" fmla="*/ 1 h 74"/>
                  <a:gd name="T8" fmla="*/ 0 w 69"/>
                  <a:gd name="T9" fmla="*/ 1 h 74"/>
                  <a:gd name="T10" fmla="*/ 0 w 69"/>
                  <a:gd name="T11" fmla="*/ 1 h 74"/>
                  <a:gd name="T12" fmla="*/ 0 w 69"/>
                  <a:gd name="T13" fmla="*/ 1 h 74"/>
                  <a:gd name="T14" fmla="*/ 0 w 69"/>
                  <a:gd name="T15" fmla="*/ 1 h 74"/>
                  <a:gd name="T16" fmla="*/ 0 w 69"/>
                  <a:gd name="T17" fmla="*/ 1 h 74"/>
                  <a:gd name="T18" fmla="*/ 0 w 69"/>
                  <a:gd name="T19" fmla="*/ 1 h 74"/>
                  <a:gd name="T20" fmla="*/ 0 w 69"/>
                  <a:gd name="T21" fmla="*/ 1 h 74"/>
                  <a:gd name="T22" fmla="*/ 0 w 69"/>
                  <a:gd name="T23" fmla="*/ 1 h 74"/>
                  <a:gd name="T24" fmla="*/ 0 w 69"/>
                  <a:gd name="T25" fmla="*/ 1 h 74"/>
                  <a:gd name="T26" fmla="*/ 0 w 69"/>
                  <a:gd name="T27" fmla="*/ 1 h 74"/>
                  <a:gd name="T28" fmla="*/ 0 w 69"/>
                  <a:gd name="T29" fmla="*/ 1 h 74"/>
                  <a:gd name="T30" fmla="*/ 0 w 69"/>
                  <a:gd name="T31" fmla="*/ 1 h 74"/>
                  <a:gd name="T32" fmla="*/ 0 w 69"/>
                  <a:gd name="T33" fmla="*/ 1 h 74"/>
                  <a:gd name="T34" fmla="*/ 0 w 69"/>
                  <a:gd name="T35" fmla="*/ 1 h 74"/>
                  <a:gd name="T36" fmla="*/ 0 w 69"/>
                  <a:gd name="T37" fmla="*/ 1 h 74"/>
                  <a:gd name="T38" fmla="*/ 0 w 69"/>
                  <a:gd name="T39" fmla="*/ 1 h 74"/>
                  <a:gd name="T40" fmla="*/ 0 w 69"/>
                  <a:gd name="T41" fmla="*/ 1 h 74"/>
                  <a:gd name="T42" fmla="*/ 0 w 69"/>
                  <a:gd name="T43" fmla="*/ 1 h 74"/>
                  <a:gd name="T44" fmla="*/ 0 w 69"/>
                  <a:gd name="T45" fmla="*/ 1 h 74"/>
                  <a:gd name="T46" fmla="*/ 0 w 69"/>
                  <a:gd name="T47" fmla="*/ 1 h 74"/>
                  <a:gd name="T48" fmla="*/ 0 w 69"/>
                  <a:gd name="T49" fmla="*/ 1 h 74"/>
                  <a:gd name="T50" fmla="*/ 0 w 69"/>
                  <a:gd name="T51" fmla="*/ 1 h 74"/>
                  <a:gd name="T52" fmla="*/ 0 w 69"/>
                  <a:gd name="T53" fmla="*/ 1 h 74"/>
                  <a:gd name="T54" fmla="*/ 0 w 69"/>
                  <a:gd name="T55" fmla="*/ 1 h 74"/>
                  <a:gd name="T56" fmla="*/ 0 w 69"/>
                  <a:gd name="T57" fmla="*/ 1 h 74"/>
                  <a:gd name="T58" fmla="*/ 0 w 69"/>
                  <a:gd name="T59" fmla="*/ 1 h 74"/>
                  <a:gd name="T60" fmla="*/ 0 w 69"/>
                  <a:gd name="T61" fmla="*/ 1 h 74"/>
                  <a:gd name="T62" fmla="*/ 0 w 69"/>
                  <a:gd name="T63" fmla="*/ 1 h 74"/>
                  <a:gd name="T64" fmla="*/ 0 w 69"/>
                  <a:gd name="T65" fmla="*/ 0 h 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74"/>
                  <a:gd name="T101" fmla="*/ 69 w 69"/>
                  <a:gd name="T102" fmla="*/ 74 h 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74">
                    <a:moveTo>
                      <a:pt x="35" y="0"/>
                    </a:moveTo>
                    <a:lnTo>
                      <a:pt x="42" y="1"/>
                    </a:lnTo>
                    <a:lnTo>
                      <a:pt x="48" y="3"/>
                    </a:lnTo>
                    <a:lnTo>
                      <a:pt x="54" y="6"/>
                    </a:lnTo>
                    <a:lnTo>
                      <a:pt x="59" y="11"/>
                    </a:lnTo>
                    <a:lnTo>
                      <a:pt x="63" y="16"/>
                    </a:lnTo>
                    <a:lnTo>
                      <a:pt x="67" y="22"/>
                    </a:lnTo>
                    <a:lnTo>
                      <a:pt x="68" y="29"/>
                    </a:lnTo>
                    <a:lnTo>
                      <a:pt x="69" y="37"/>
                    </a:lnTo>
                    <a:lnTo>
                      <a:pt x="68" y="44"/>
                    </a:lnTo>
                    <a:lnTo>
                      <a:pt x="67" y="51"/>
                    </a:lnTo>
                    <a:lnTo>
                      <a:pt x="63" y="58"/>
                    </a:lnTo>
                    <a:lnTo>
                      <a:pt x="59" y="62"/>
                    </a:lnTo>
                    <a:lnTo>
                      <a:pt x="54" y="67"/>
                    </a:lnTo>
                    <a:lnTo>
                      <a:pt x="48" y="71"/>
                    </a:lnTo>
                    <a:lnTo>
                      <a:pt x="42" y="73"/>
                    </a:lnTo>
                    <a:lnTo>
                      <a:pt x="35" y="74"/>
                    </a:lnTo>
                    <a:lnTo>
                      <a:pt x="28" y="73"/>
                    </a:lnTo>
                    <a:lnTo>
                      <a:pt x="22" y="71"/>
                    </a:lnTo>
                    <a:lnTo>
                      <a:pt x="15" y="67"/>
                    </a:lnTo>
                    <a:lnTo>
                      <a:pt x="10" y="62"/>
                    </a:lnTo>
                    <a:lnTo>
                      <a:pt x="6" y="58"/>
                    </a:lnTo>
                    <a:lnTo>
                      <a:pt x="2" y="51"/>
                    </a:lnTo>
                    <a:lnTo>
                      <a:pt x="1" y="44"/>
                    </a:lnTo>
                    <a:lnTo>
                      <a:pt x="0" y="37"/>
                    </a:lnTo>
                    <a:lnTo>
                      <a:pt x="1" y="29"/>
                    </a:lnTo>
                    <a:lnTo>
                      <a:pt x="2" y="22"/>
                    </a:lnTo>
                    <a:lnTo>
                      <a:pt x="6" y="16"/>
                    </a:lnTo>
                    <a:lnTo>
                      <a:pt x="10" y="11"/>
                    </a:lnTo>
                    <a:lnTo>
                      <a:pt x="15" y="6"/>
                    </a:lnTo>
                    <a:lnTo>
                      <a:pt x="22" y="3"/>
                    </a:lnTo>
                    <a:lnTo>
                      <a:pt x="28" y="1"/>
                    </a:lnTo>
                    <a:lnTo>
                      <a:pt x="35" y="0"/>
                    </a:lnTo>
                    <a:close/>
                  </a:path>
                </a:pathLst>
              </a:custGeom>
              <a:solidFill>
                <a:srgbClr val="0000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9" name="Freeform 103"/>
              <p:cNvSpPr>
                <a:spLocks/>
              </p:cNvSpPr>
              <p:nvPr/>
            </p:nvSpPr>
            <p:spPr bwMode="auto">
              <a:xfrm>
                <a:off x="1061" y="1926"/>
                <a:ext cx="18" cy="19"/>
              </a:xfrm>
              <a:custGeom>
                <a:avLst/>
                <a:gdLst>
                  <a:gd name="T0" fmla="*/ 0 w 37"/>
                  <a:gd name="T1" fmla="*/ 0 h 38"/>
                  <a:gd name="T2" fmla="*/ 0 w 37"/>
                  <a:gd name="T3" fmla="*/ 1 h 38"/>
                  <a:gd name="T4" fmla="*/ 0 w 37"/>
                  <a:gd name="T5" fmla="*/ 1 h 38"/>
                  <a:gd name="T6" fmla="*/ 0 w 37"/>
                  <a:gd name="T7" fmla="*/ 1 h 38"/>
                  <a:gd name="T8" fmla="*/ 0 w 37"/>
                  <a:gd name="T9" fmla="*/ 1 h 38"/>
                  <a:gd name="T10" fmla="*/ 0 w 37"/>
                  <a:gd name="T11" fmla="*/ 1 h 38"/>
                  <a:gd name="T12" fmla="*/ 0 w 37"/>
                  <a:gd name="T13" fmla="*/ 1 h 38"/>
                  <a:gd name="T14" fmla="*/ 0 w 37"/>
                  <a:gd name="T15" fmla="*/ 1 h 38"/>
                  <a:gd name="T16" fmla="*/ 0 w 37"/>
                  <a:gd name="T17" fmla="*/ 1 h 38"/>
                  <a:gd name="T18" fmla="*/ 0 w 37"/>
                  <a:gd name="T19" fmla="*/ 1 h 38"/>
                  <a:gd name="T20" fmla="*/ 0 w 37"/>
                  <a:gd name="T21" fmla="*/ 1 h 38"/>
                  <a:gd name="T22" fmla="*/ 0 w 37"/>
                  <a:gd name="T23" fmla="*/ 1 h 38"/>
                  <a:gd name="T24" fmla="*/ 0 w 37"/>
                  <a:gd name="T25" fmla="*/ 1 h 38"/>
                  <a:gd name="T26" fmla="*/ 0 w 37"/>
                  <a:gd name="T27" fmla="*/ 1 h 38"/>
                  <a:gd name="T28" fmla="*/ 0 w 37"/>
                  <a:gd name="T29" fmla="*/ 1 h 38"/>
                  <a:gd name="T30" fmla="*/ 0 w 37"/>
                  <a:gd name="T31" fmla="*/ 1 h 38"/>
                  <a:gd name="T32" fmla="*/ 0 w 37"/>
                  <a:gd name="T33" fmla="*/ 0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38"/>
                  <a:gd name="T53" fmla="*/ 37 w 37"/>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38">
                    <a:moveTo>
                      <a:pt x="19" y="0"/>
                    </a:moveTo>
                    <a:lnTo>
                      <a:pt x="26" y="1"/>
                    </a:lnTo>
                    <a:lnTo>
                      <a:pt x="32" y="6"/>
                    </a:lnTo>
                    <a:lnTo>
                      <a:pt x="36" y="11"/>
                    </a:lnTo>
                    <a:lnTo>
                      <a:pt x="37" y="19"/>
                    </a:lnTo>
                    <a:lnTo>
                      <a:pt x="36" y="26"/>
                    </a:lnTo>
                    <a:lnTo>
                      <a:pt x="32" y="32"/>
                    </a:lnTo>
                    <a:lnTo>
                      <a:pt x="26" y="37"/>
                    </a:lnTo>
                    <a:lnTo>
                      <a:pt x="19" y="38"/>
                    </a:lnTo>
                    <a:lnTo>
                      <a:pt x="12" y="37"/>
                    </a:lnTo>
                    <a:lnTo>
                      <a:pt x="6" y="32"/>
                    </a:lnTo>
                    <a:lnTo>
                      <a:pt x="2" y="26"/>
                    </a:lnTo>
                    <a:lnTo>
                      <a:pt x="0" y="19"/>
                    </a:lnTo>
                    <a:lnTo>
                      <a:pt x="2" y="11"/>
                    </a:lnTo>
                    <a:lnTo>
                      <a:pt x="6" y="6"/>
                    </a:lnTo>
                    <a:lnTo>
                      <a:pt x="12" y="1"/>
                    </a:lnTo>
                    <a:lnTo>
                      <a:pt x="1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0" name="Freeform 110"/>
              <p:cNvSpPr>
                <a:spLocks/>
              </p:cNvSpPr>
              <p:nvPr/>
            </p:nvSpPr>
            <p:spPr bwMode="auto">
              <a:xfrm>
                <a:off x="1125" y="1929"/>
                <a:ext cx="18" cy="19"/>
              </a:xfrm>
              <a:custGeom>
                <a:avLst/>
                <a:gdLst>
                  <a:gd name="T0" fmla="*/ 0 w 37"/>
                  <a:gd name="T1" fmla="*/ 0 h 39"/>
                  <a:gd name="T2" fmla="*/ 0 w 37"/>
                  <a:gd name="T3" fmla="*/ 0 h 39"/>
                  <a:gd name="T4" fmla="*/ 0 w 37"/>
                  <a:gd name="T5" fmla="*/ 0 h 39"/>
                  <a:gd name="T6" fmla="*/ 0 w 37"/>
                  <a:gd name="T7" fmla="*/ 0 h 39"/>
                  <a:gd name="T8" fmla="*/ 0 w 37"/>
                  <a:gd name="T9" fmla="*/ 0 h 39"/>
                  <a:gd name="T10" fmla="*/ 0 w 37"/>
                  <a:gd name="T11" fmla="*/ 0 h 39"/>
                  <a:gd name="T12" fmla="*/ 0 w 37"/>
                  <a:gd name="T13" fmla="*/ 0 h 39"/>
                  <a:gd name="T14" fmla="*/ 0 w 37"/>
                  <a:gd name="T15" fmla="*/ 0 h 39"/>
                  <a:gd name="T16" fmla="*/ 0 w 37"/>
                  <a:gd name="T17" fmla="*/ 0 h 39"/>
                  <a:gd name="T18" fmla="*/ 0 w 37"/>
                  <a:gd name="T19" fmla="*/ 0 h 39"/>
                  <a:gd name="T20" fmla="*/ 0 w 37"/>
                  <a:gd name="T21" fmla="*/ 0 h 39"/>
                  <a:gd name="T22" fmla="*/ 0 w 37"/>
                  <a:gd name="T23" fmla="*/ 0 h 39"/>
                  <a:gd name="T24" fmla="*/ 0 w 37"/>
                  <a:gd name="T25" fmla="*/ 0 h 39"/>
                  <a:gd name="T26" fmla="*/ 0 w 37"/>
                  <a:gd name="T27" fmla="*/ 0 h 39"/>
                  <a:gd name="T28" fmla="*/ 0 w 37"/>
                  <a:gd name="T29" fmla="*/ 0 h 39"/>
                  <a:gd name="T30" fmla="*/ 0 w 37"/>
                  <a:gd name="T31" fmla="*/ 0 h 39"/>
                  <a:gd name="T32" fmla="*/ 0 w 37"/>
                  <a:gd name="T33" fmla="*/ 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39"/>
                  <a:gd name="T53" fmla="*/ 37 w 37"/>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39">
                    <a:moveTo>
                      <a:pt x="19" y="0"/>
                    </a:moveTo>
                    <a:lnTo>
                      <a:pt x="26" y="1"/>
                    </a:lnTo>
                    <a:lnTo>
                      <a:pt x="31" y="5"/>
                    </a:lnTo>
                    <a:lnTo>
                      <a:pt x="36" y="12"/>
                    </a:lnTo>
                    <a:lnTo>
                      <a:pt x="37" y="19"/>
                    </a:lnTo>
                    <a:lnTo>
                      <a:pt x="36" y="26"/>
                    </a:lnTo>
                    <a:lnTo>
                      <a:pt x="31" y="33"/>
                    </a:lnTo>
                    <a:lnTo>
                      <a:pt x="26" y="38"/>
                    </a:lnTo>
                    <a:lnTo>
                      <a:pt x="19" y="39"/>
                    </a:lnTo>
                    <a:lnTo>
                      <a:pt x="12" y="38"/>
                    </a:lnTo>
                    <a:lnTo>
                      <a:pt x="6" y="33"/>
                    </a:lnTo>
                    <a:lnTo>
                      <a:pt x="1" y="26"/>
                    </a:lnTo>
                    <a:lnTo>
                      <a:pt x="0" y="19"/>
                    </a:lnTo>
                    <a:lnTo>
                      <a:pt x="1" y="12"/>
                    </a:lnTo>
                    <a:lnTo>
                      <a:pt x="6" y="5"/>
                    </a:lnTo>
                    <a:lnTo>
                      <a:pt x="12" y="1"/>
                    </a:lnTo>
                    <a:lnTo>
                      <a:pt x="1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1" name="Freeform 115"/>
              <p:cNvSpPr>
                <a:spLocks/>
              </p:cNvSpPr>
              <p:nvPr/>
            </p:nvSpPr>
            <p:spPr bwMode="auto">
              <a:xfrm>
                <a:off x="1220" y="1927"/>
                <a:ext cx="27" cy="28"/>
              </a:xfrm>
              <a:custGeom>
                <a:avLst/>
                <a:gdLst>
                  <a:gd name="T0" fmla="*/ 0 w 55"/>
                  <a:gd name="T1" fmla="*/ 0 h 57"/>
                  <a:gd name="T2" fmla="*/ 0 w 55"/>
                  <a:gd name="T3" fmla="*/ 0 h 57"/>
                  <a:gd name="T4" fmla="*/ 0 w 55"/>
                  <a:gd name="T5" fmla="*/ 0 h 57"/>
                  <a:gd name="T6" fmla="*/ 0 w 55"/>
                  <a:gd name="T7" fmla="*/ 0 h 57"/>
                  <a:gd name="T8" fmla="*/ 0 w 55"/>
                  <a:gd name="T9" fmla="*/ 0 h 57"/>
                  <a:gd name="T10" fmla="*/ 0 w 55"/>
                  <a:gd name="T11" fmla="*/ 0 h 57"/>
                  <a:gd name="T12" fmla="*/ 0 w 55"/>
                  <a:gd name="T13" fmla="*/ 0 h 57"/>
                  <a:gd name="T14" fmla="*/ 0 w 55"/>
                  <a:gd name="T15" fmla="*/ 0 h 57"/>
                  <a:gd name="T16" fmla="*/ 0 w 55"/>
                  <a:gd name="T17" fmla="*/ 0 h 57"/>
                  <a:gd name="T18" fmla="*/ 0 w 55"/>
                  <a:gd name="T19" fmla="*/ 0 h 57"/>
                  <a:gd name="T20" fmla="*/ 0 w 55"/>
                  <a:gd name="T21" fmla="*/ 0 h 57"/>
                  <a:gd name="T22" fmla="*/ 0 w 55"/>
                  <a:gd name="T23" fmla="*/ 0 h 57"/>
                  <a:gd name="T24" fmla="*/ 0 w 55"/>
                  <a:gd name="T25" fmla="*/ 0 h 57"/>
                  <a:gd name="T26" fmla="*/ 0 w 55"/>
                  <a:gd name="T27" fmla="*/ 0 h 57"/>
                  <a:gd name="T28" fmla="*/ 0 w 55"/>
                  <a:gd name="T29" fmla="*/ 0 h 57"/>
                  <a:gd name="T30" fmla="*/ 0 w 55"/>
                  <a:gd name="T31" fmla="*/ 0 h 57"/>
                  <a:gd name="T32" fmla="*/ 0 w 55"/>
                  <a:gd name="T33" fmla="*/ 0 h 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7"/>
                  <a:gd name="T53" fmla="*/ 55 w 55"/>
                  <a:gd name="T54" fmla="*/ 57 h 5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7">
                    <a:moveTo>
                      <a:pt x="28" y="0"/>
                    </a:moveTo>
                    <a:lnTo>
                      <a:pt x="38" y="2"/>
                    </a:lnTo>
                    <a:lnTo>
                      <a:pt x="46" y="8"/>
                    </a:lnTo>
                    <a:lnTo>
                      <a:pt x="52" y="17"/>
                    </a:lnTo>
                    <a:lnTo>
                      <a:pt x="55" y="28"/>
                    </a:lnTo>
                    <a:lnTo>
                      <a:pt x="52" y="39"/>
                    </a:lnTo>
                    <a:lnTo>
                      <a:pt x="46" y="49"/>
                    </a:lnTo>
                    <a:lnTo>
                      <a:pt x="38" y="54"/>
                    </a:lnTo>
                    <a:lnTo>
                      <a:pt x="28" y="57"/>
                    </a:lnTo>
                    <a:lnTo>
                      <a:pt x="17" y="54"/>
                    </a:lnTo>
                    <a:lnTo>
                      <a:pt x="8" y="49"/>
                    </a:lnTo>
                    <a:lnTo>
                      <a:pt x="3" y="39"/>
                    </a:lnTo>
                    <a:lnTo>
                      <a:pt x="0" y="28"/>
                    </a:lnTo>
                    <a:lnTo>
                      <a:pt x="3" y="17"/>
                    </a:lnTo>
                    <a:lnTo>
                      <a:pt x="8" y="8"/>
                    </a:lnTo>
                    <a:lnTo>
                      <a:pt x="17" y="2"/>
                    </a:lnTo>
                    <a:lnTo>
                      <a:pt x="2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2" name="Freeform 116"/>
              <p:cNvSpPr>
                <a:spLocks/>
              </p:cNvSpPr>
              <p:nvPr/>
            </p:nvSpPr>
            <p:spPr bwMode="auto">
              <a:xfrm>
                <a:off x="1295" y="1928"/>
                <a:ext cx="27" cy="28"/>
              </a:xfrm>
              <a:custGeom>
                <a:avLst/>
                <a:gdLst>
                  <a:gd name="T0" fmla="*/ 1 w 54"/>
                  <a:gd name="T1" fmla="*/ 0 h 57"/>
                  <a:gd name="T2" fmla="*/ 1 w 54"/>
                  <a:gd name="T3" fmla="*/ 0 h 57"/>
                  <a:gd name="T4" fmla="*/ 1 w 54"/>
                  <a:gd name="T5" fmla="*/ 0 h 57"/>
                  <a:gd name="T6" fmla="*/ 1 w 54"/>
                  <a:gd name="T7" fmla="*/ 0 h 57"/>
                  <a:gd name="T8" fmla="*/ 1 w 54"/>
                  <a:gd name="T9" fmla="*/ 0 h 57"/>
                  <a:gd name="T10" fmla="*/ 1 w 54"/>
                  <a:gd name="T11" fmla="*/ 0 h 57"/>
                  <a:gd name="T12" fmla="*/ 1 w 54"/>
                  <a:gd name="T13" fmla="*/ 0 h 57"/>
                  <a:gd name="T14" fmla="*/ 1 w 54"/>
                  <a:gd name="T15" fmla="*/ 0 h 57"/>
                  <a:gd name="T16" fmla="*/ 1 w 54"/>
                  <a:gd name="T17" fmla="*/ 0 h 57"/>
                  <a:gd name="T18" fmla="*/ 1 w 54"/>
                  <a:gd name="T19" fmla="*/ 0 h 57"/>
                  <a:gd name="T20" fmla="*/ 1 w 54"/>
                  <a:gd name="T21" fmla="*/ 0 h 57"/>
                  <a:gd name="T22" fmla="*/ 1 w 54"/>
                  <a:gd name="T23" fmla="*/ 0 h 57"/>
                  <a:gd name="T24" fmla="*/ 0 w 54"/>
                  <a:gd name="T25" fmla="*/ 0 h 57"/>
                  <a:gd name="T26" fmla="*/ 1 w 54"/>
                  <a:gd name="T27" fmla="*/ 0 h 57"/>
                  <a:gd name="T28" fmla="*/ 1 w 54"/>
                  <a:gd name="T29" fmla="*/ 0 h 57"/>
                  <a:gd name="T30" fmla="*/ 1 w 54"/>
                  <a:gd name="T31" fmla="*/ 0 h 57"/>
                  <a:gd name="T32" fmla="*/ 1 w 54"/>
                  <a:gd name="T33" fmla="*/ 0 h 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4"/>
                  <a:gd name="T52" fmla="*/ 0 h 57"/>
                  <a:gd name="T53" fmla="*/ 54 w 54"/>
                  <a:gd name="T54" fmla="*/ 57 h 5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4" h="57">
                    <a:moveTo>
                      <a:pt x="28" y="0"/>
                    </a:moveTo>
                    <a:lnTo>
                      <a:pt x="38" y="3"/>
                    </a:lnTo>
                    <a:lnTo>
                      <a:pt x="46" y="8"/>
                    </a:lnTo>
                    <a:lnTo>
                      <a:pt x="52" y="18"/>
                    </a:lnTo>
                    <a:lnTo>
                      <a:pt x="54" y="29"/>
                    </a:lnTo>
                    <a:lnTo>
                      <a:pt x="52" y="40"/>
                    </a:lnTo>
                    <a:lnTo>
                      <a:pt x="46" y="49"/>
                    </a:lnTo>
                    <a:lnTo>
                      <a:pt x="38" y="54"/>
                    </a:lnTo>
                    <a:lnTo>
                      <a:pt x="28" y="57"/>
                    </a:lnTo>
                    <a:lnTo>
                      <a:pt x="17" y="54"/>
                    </a:lnTo>
                    <a:lnTo>
                      <a:pt x="8" y="49"/>
                    </a:lnTo>
                    <a:lnTo>
                      <a:pt x="2" y="40"/>
                    </a:lnTo>
                    <a:lnTo>
                      <a:pt x="0" y="29"/>
                    </a:lnTo>
                    <a:lnTo>
                      <a:pt x="2" y="18"/>
                    </a:lnTo>
                    <a:lnTo>
                      <a:pt x="8" y="8"/>
                    </a:lnTo>
                    <a:lnTo>
                      <a:pt x="17" y="3"/>
                    </a:lnTo>
                    <a:lnTo>
                      <a:pt x="2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3" name="Freeform 121"/>
              <p:cNvSpPr>
                <a:spLocks/>
              </p:cNvSpPr>
              <p:nvPr/>
            </p:nvSpPr>
            <p:spPr bwMode="auto">
              <a:xfrm>
                <a:off x="1066" y="1932"/>
                <a:ext cx="7" cy="7"/>
              </a:xfrm>
              <a:custGeom>
                <a:avLst/>
                <a:gdLst>
                  <a:gd name="T0" fmla="*/ 1 w 14"/>
                  <a:gd name="T1" fmla="*/ 0 h 14"/>
                  <a:gd name="T2" fmla="*/ 1 w 14"/>
                  <a:gd name="T3" fmla="*/ 1 h 14"/>
                  <a:gd name="T4" fmla="*/ 1 w 14"/>
                  <a:gd name="T5" fmla="*/ 1 h 14"/>
                  <a:gd name="T6" fmla="*/ 1 w 14"/>
                  <a:gd name="T7" fmla="*/ 1 h 14"/>
                  <a:gd name="T8" fmla="*/ 1 w 14"/>
                  <a:gd name="T9" fmla="*/ 1 h 14"/>
                  <a:gd name="T10" fmla="*/ 1 w 14"/>
                  <a:gd name="T11" fmla="*/ 1 h 14"/>
                  <a:gd name="T12" fmla="*/ 1 w 14"/>
                  <a:gd name="T13" fmla="*/ 1 h 14"/>
                  <a:gd name="T14" fmla="*/ 1 w 14"/>
                  <a:gd name="T15" fmla="*/ 1 h 14"/>
                  <a:gd name="T16" fmla="*/ 1 w 14"/>
                  <a:gd name="T17" fmla="*/ 1 h 14"/>
                  <a:gd name="T18" fmla="*/ 1 w 14"/>
                  <a:gd name="T19" fmla="*/ 1 h 14"/>
                  <a:gd name="T20" fmla="*/ 1 w 14"/>
                  <a:gd name="T21" fmla="*/ 1 h 14"/>
                  <a:gd name="T22" fmla="*/ 1 w 14"/>
                  <a:gd name="T23" fmla="*/ 1 h 14"/>
                  <a:gd name="T24" fmla="*/ 0 w 14"/>
                  <a:gd name="T25" fmla="*/ 1 h 14"/>
                  <a:gd name="T26" fmla="*/ 1 w 14"/>
                  <a:gd name="T27" fmla="*/ 1 h 14"/>
                  <a:gd name="T28" fmla="*/ 1 w 14"/>
                  <a:gd name="T29" fmla="*/ 1 h 14"/>
                  <a:gd name="T30" fmla="*/ 1 w 14"/>
                  <a:gd name="T31" fmla="*/ 1 h 14"/>
                  <a:gd name="T32" fmla="*/ 1 w 14"/>
                  <a:gd name="T33" fmla="*/ 0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14"/>
                  <a:gd name="T53" fmla="*/ 14 w 14"/>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14">
                    <a:moveTo>
                      <a:pt x="7" y="0"/>
                    </a:moveTo>
                    <a:lnTo>
                      <a:pt x="10" y="2"/>
                    </a:lnTo>
                    <a:lnTo>
                      <a:pt x="13" y="3"/>
                    </a:lnTo>
                    <a:lnTo>
                      <a:pt x="14" y="5"/>
                    </a:lnTo>
                    <a:lnTo>
                      <a:pt x="14" y="7"/>
                    </a:lnTo>
                    <a:lnTo>
                      <a:pt x="14" y="11"/>
                    </a:lnTo>
                    <a:lnTo>
                      <a:pt x="13" y="12"/>
                    </a:lnTo>
                    <a:lnTo>
                      <a:pt x="10" y="14"/>
                    </a:lnTo>
                    <a:lnTo>
                      <a:pt x="7" y="14"/>
                    </a:lnTo>
                    <a:lnTo>
                      <a:pt x="5" y="14"/>
                    </a:lnTo>
                    <a:lnTo>
                      <a:pt x="2" y="12"/>
                    </a:lnTo>
                    <a:lnTo>
                      <a:pt x="1" y="11"/>
                    </a:lnTo>
                    <a:lnTo>
                      <a:pt x="0" y="7"/>
                    </a:lnTo>
                    <a:lnTo>
                      <a:pt x="1" y="5"/>
                    </a:lnTo>
                    <a:lnTo>
                      <a:pt x="2" y="3"/>
                    </a:lnTo>
                    <a:lnTo>
                      <a:pt x="5" y="2"/>
                    </a:lnTo>
                    <a:lnTo>
                      <a:pt x="7"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4" name="Freeform 128"/>
              <p:cNvSpPr>
                <a:spLocks/>
              </p:cNvSpPr>
              <p:nvPr/>
            </p:nvSpPr>
            <p:spPr bwMode="auto">
              <a:xfrm>
                <a:off x="1130" y="1935"/>
                <a:ext cx="7" cy="7"/>
              </a:xfrm>
              <a:custGeom>
                <a:avLst/>
                <a:gdLst>
                  <a:gd name="T0" fmla="*/ 1 w 14"/>
                  <a:gd name="T1" fmla="*/ 0 h 15"/>
                  <a:gd name="T2" fmla="*/ 1 w 14"/>
                  <a:gd name="T3" fmla="*/ 0 h 15"/>
                  <a:gd name="T4" fmla="*/ 1 w 14"/>
                  <a:gd name="T5" fmla="*/ 0 h 15"/>
                  <a:gd name="T6" fmla="*/ 1 w 14"/>
                  <a:gd name="T7" fmla="*/ 0 h 15"/>
                  <a:gd name="T8" fmla="*/ 1 w 14"/>
                  <a:gd name="T9" fmla="*/ 0 h 15"/>
                  <a:gd name="T10" fmla="*/ 1 w 14"/>
                  <a:gd name="T11" fmla="*/ 0 h 15"/>
                  <a:gd name="T12" fmla="*/ 1 w 14"/>
                  <a:gd name="T13" fmla="*/ 0 h 15"/>
                  <a:gd name="T14" fmla="*/ 1 w 14"/>
                  <a:gd name="T15" fmla="*/ 0 h 15"/>
                  <a:gd name="T16" fmla="*/ 1 w 14"/>
                  <a:gd name="T17" fmla="*/ 0 h 15"/>
                  <a:gd name="T18" fmla="*/ 1 w 14"/>
                  <a:gd name="T19" fmla="*/ 0 h 15"/>
                  <a:gd name="T20" fmla="*/ 1 w 14"/>
                  <a:gd name="T21" fmla="*/ 0 h 15"/>
                  <a:gd name="T22" fmla="*/ 1 w 14"/>
                  <a:gd name="T23" fmla="*/ 0 h 15"/>
                  <a:gd name="T24" fmla="*/ 0 w 14"/>
                  <a:gd name="T25" fmla="*/ 0 h 15"/>
                  <a:gd name="T26" fmla="*/ 1 w 14"/>
                  <a:gd name="T27" fmla="*/ 0 h 15"/>
                  <a:gd name="T28" fmla="*/ 1 w 14"/>
                  <a:gd name="T29" fmla="*/ 0 h 15"/>
                  <a:gd name="T30" fmla="*/ 1 w 14"/>
                  <a:gd name="T31" fmla="*/ 0 h 15"/>
                  <a:gd name="T32" fmla="*/ 1 w 14"/>
                  <a:gd name="T33" fmla="*/ 0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15"/>
                  <a:gd name="T53" fmla="*/ 14 w 14"/>
                  <a:gd name="T54" fmla="*/ 15 h 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15">
                    <a:moveTo>
                      <a:pt x="7" y="0"/>
                    </a:moveTo>
                    <a:lnTo>
                      <a:pt x="10" y="1"/>
                    </a:lnTo>
                    <a:lnTo>
                      <a:pt x="13" y="2"/>
                    </a:lnTo>
                    <a:lnTo>
                      <a:pt x="14" y="5"/>
                    </a:lnTo>
                    <a:lnTo>
                      <a:pt x="14" y="7"/>
                    </a:lnTo>
                    <a:lnTo>
                      <a:pt x="14" y="11"/>
                    </a:lnTo>
                    <a:lnTo>
                      <a:pt x="13" y="13"/>
                    </a:lnTo>
                    <a:lnTo>
                      <a:pt x="10" y="14"/>
                    </a:lnTo>
                    <a:lnTo>
                      <a:pt x="7" y="15"/>
                    </a:lnTo>
                    <a:lnTo>
                      <a:pt x="4" y="14"/>
                    </a:lnTo>
                    <a:lnTo>
                      <a:pt x="2" y="13"/>
                    </a:lnTo>
                    <a:lnTo>
                      <a:pt x="1" y="11"/>
                    </a:lnTo>
                    <a:lnTo>
                      <a:pt x="0" y="7"/>
                    </a:lnTo>
                    <a:lnTo>
                      <a:pt x="1" y="5"/>
                    </a:lnTo>
                    <a:lnTo>
                      <a:pt x="2" y="2"/>
                    </a:lnTo>
                    <a:lnTo>
                      <a:pt x="4" y="1"/>
                    </a:lnTo>
                    <a:lnTo>
                      <a:pt x="7"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5" name="Freeform 133"/>
              <p:cNvSpPr>
                <a:spLocks/>
              </p:cNvSpPr>
              <p:nvPr/>
            </p:nvSpPr>
            <p:spPr bwMode="auto">
              <a:xfrm>
                <a:off x="1228" y="1935"/>
                <a:ext cx="11" cy="11"/>
              </a:xfrm>
              <a:custGeom>
                <a:avLst/>
                <a:gdLst>
                  <a:gd name="T0" fmla="*/ 1 w 20"/>
                  <a:gd name="T1" fmla="*/ 0 h 22"/>
                  <a:gd name="T2" fmla="*/ 1 w 20"/>
                  <a:gd name="T3" fmla="*/ 1 h 22"/>
                  <a:gd name="T4" fmla="*/ 1 w 20"/>
                  <a:gd name="T5" fmla="*/ 1 h 22"/>
                  <a:gd name="T6" fmla="*/ 1 w 20"/>
                  <a:gd name="T7" fmla="*/ 1 h 22"/>
                  <a:gd name="T8" fmla="*/ 1 w 20"/>
                  <a:gd name="T9" fmla="*/ 1 h 22"/>
                  <a:gd name="T10" fmla="*/ 1 w 20"/>
                  <a:gd name="T11" fmla="*/ 1 h 22"/>
                  <a:gd name="T12" fmla="*/ 1 w 20"/>
                  <a:gd name="T13" fmla="*/ 1 h 22"/>
                  <a:gd name="T14" fmla="*/ 1 w 20"/>
                  <a:gd name="T15" fmla="*/ 1 h 22"/>
                  <a:gd name="T16" fmla="*/ 1 w 20"/>
                  <a:gd name="T17" fmla="*/ 1 h 22"/>
                  <a:gd name="T18" fmla="*/ 1 w 20"/>
                  <a:gd name="T19" fmla="*/ 1 h 22"/>
                  <a:gd name="T20" fmla="*/ 1 w 20"/>
                  <a:gd name="T21" fmla="*/ 1 h 22"/>
                  <a:gd name="T22" fmla="*/ 1 w 20"/>
                  <a:gd name="T23" fmla="*/ 1 h 22"/>
                  <a:gd name="T24" fmla="*/ 0 w 20"/>
                  <a:gd name="T25" fmla="*/ 1 h 22"/>
                  <a:gd name="T26" fmla="*/ 1 w 20"/>
                  <a:gd name="T27" fmla="*/ 1 h 22"/>
                  <a:gd name="T28" fmla="*/ 1 w 20"/>
                  <a:gd name="T29" fmla="*/ 1 h 22"/>
                  <a:gd name="T30" fmla="*/ 1 w 20"/>
                  <a:gd name="T31" fmla="*/ 1 h 22"/>
                  <a:gd name="T32" fmla="*/ 1 w 20"/>
                  <a:gd name="T33" fmla="*/ 0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
                  <a:gd name="T52" fmla="*/ 0 h 22"/>
                  <a:gd name="T53" fmla="*/ 20 w 20"/>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 h="22">
                    <a:moveTo>
                      <a:pt x="10" y="0"/>
                    </a:moveTo>
                    <a:lnTo>
                      <a:pt x="15" y="1"/>
                    </a:lnTo>
                    <a:lnTo>
                      <a:pt x="17" y="4"/>
                    </a:lnTo>
                    <a:lnTo>
                      <a:pt x="19" y="7"/>
                    </a:lnTo>
                    <a:lnTo>
                      <a:pt x="20" y="12"/>
                    </a:lnTo>
                    <a:lnTo>
                      <a:pt x="19" y="16"/>
                    </a:lnTo>
                    <a:lnTo>
                      <a:pt x="17" y="19"/>
                    </a:lnTo>
                    <a:lnTo>
                      <a:pt x="15" y="21"/>
                    </a:lnTo>
                    <a:lnTo>
                      <a:pt x="10" y="22"/>
                    </a:lnTo>
                    <a:lnTo>
                      <a:pt x="5" y="21"/>
                    </a:lnTo>
                    <a:lnTo>
                      <a:pt x="3" y="19"/>
                    </a:lnTo>
                    <a:lnTo>
                      <a:pt x="1" y="16"/>
                    </a:lnTo>
                    <a:lnTo>
                      <a:pt x="0" y="12"/>
                    </a:lnTo>
                    <a:lnTo>
                      <a:pt x="1" y="7"/>
                    </a:lnTo>
                    <a:lnTo>
                      <a:pt x="3" y="4"/>
                    </a:lnTo>
                    <a:lnTo>
                      <a:pt x="5" y="1"/>
                    </a:lnTo>
                    <a:lnTo>
                      <a:pt x="10"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6" name="Freeform 134"/>
              <p:cNvSpPr>
                <a:spLocks/>
              </p:cNvSpPr>
              <p:nvPr/>
            </p:nvSpPr>
            <p:spPr bwMode="auto">
              <a:xfrm>
                <a:off x="1303" y="1936"/>
                <a:ext cx="11" cy="11"/>
              </a:xfrm>
              <a:custGeom>
                <a:avLst/>
                <a:gdLst>
                  <a:gd name="T0" fmla="*/ 1 w 21"/>
                  <a:gd name="T1" fmla="*/ 0 h 22"/>
                  <a:gd name="T2" fmla="*/ 1 w 21"/>
                  <a:gd name="T3" fmla="*/ 1 h 22"/>
                  <a:gd name="T4" fmla="*/ 1 w 21"/>
                  <a:gd name="T5" fmla="*/ 1 h 22"/>
                  <a:gd name="T6" fmla="*/ 1 w 21"/>
                  <a:gd name="T7" fmla="*/ 1 h 22"/>
                  <a:gd name="T8" fmla="*/ 1 w 21"/>
                  <a:gd name="T9" fmla="*/ 1 h 22"/>
                  <a:gd name="T10" fmla="*/ 1 w 21"/>
                  <a:gd name="T11" fmla="*/ 1 h 22"/>
                  <a:gd name="T12" fmla="*/ 1 w 21"/>
                  <a:gd name="T13" fmla="*/ 1 h 22"/>
                  <a:gd name="T14" fmla="*/ 1 w 21"/>
                  <a:gd name="T15" fmla="*/ 1 h 22"/>
                  <a:gd name="T16" fmla="*/ 1 w 21"/>
                  <a:gd name="T17" fmla="*/ 1 h 22"/>
                  <a:gd name="T18" fmla="*/ 1 w 21"/>
                  <a:gd name="T19" fmla="*/ 1 h 22"/>
                  <a:gd name="T20" fmla="*/ 1 w 21"/>
                  <a:gd name="T21" fmla="*/ 1 h 22"/>
                  <a:gd name="T22" fmla="*/ 1 w 21"/>
                  <a:gd name="T23" fmla="*/ 1 h 22"/>
                  <a:gd name="T24" fmla="*/ 0 w 21"/>
                  <a:gd name="T25" fmla="*/ 1 h 22"/>
                  <a:gd name="T26" fmla="*/ 1 w 21"/>
                  <a:gd name="T27" fmla="*/ 1 h 22"/>
                  <a:gd name="T28" fmla="*/ 1 w 21"/>
                  <a:gd name="T29" fmla="*/ 1 h 22"/>
                  <a:gd name="T30" fmla="*/ 1 w 21"/>
                  <a:gd name="T31" fmla="*/ 1 h 22"/>
                  <a:gd name="T32" fmla="*/ 1 w 21"/>
                  <a:gd name="T33" fmla="*/ 0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22"/>
                  <a:gd name="T53" fmla="*/ 21 w 21"/>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22">
                    <a:moveTo>
                      <a:pt x="11" y="0"/>
                    </a:moveTo>
                    <a:lnTo>
                      <a:pt x="15" y="2"/>
                    </a:lnTo>
                    <a:lnTo>
                      <a:pt x="18" y="4"/>
                    </a:lnTo>
                    <a:lnTo>
                      <a:pt x="20" y="7"/>
                    </a:lnTo>
                    <a:lnTo>
                      <a:pt x="21" y="12"/>
                    </a:lnTo>
                    <a:lnTo>
                      <a:pt x="20" y="17"/>
                    </a:lnTo>
                    <a:lnTo>
                      <a:pt x="18" y="19"/>
                    </a:lnTo>
                    <a:lnTo>
                      <a:pt x="15" y="21"/>
                    </a:lnTo>
                    <a:lnTo>
                      <a:pt x="11" y="22"/>
                    </a:lnTo>
                    <a:lnTo>
                      <a:pt x="6" y="21"/>
                    </a:lnTo>
                    <a:lnTo>
                      <a:pt x="4" y="19"/>
                    </a:lnTo>
                    <a:lnTo>
                      <a:pt x="2" y="17"/>
                    </a:lnTo>
                    <a:lnTo>
                      <a:pt x="0" y="12"/>
                    </a:lnTo>
                    <a:lnTo>
                      <a:pt x="2" y="7"/>
                    </a:lnTo>
                    <a:lnTo>
                      <a:pt x="4" y="4"/>
                    </a:lnTo>
                    <a:lnTo>
                      <a:pt x="6" y="2"/>
                    </a:lnTo>
                    <a:lnTo>
                      <a:pt x="11"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7" name="Rectangle 148"/>
              <p:cNvSpPr>
                <a:spLocks noChangeArrowheads="1"/>
              </p:cNvSpPr>
              <p:nvPr/>
            </p:nvSpPr>
            <p:spPr bwMode="auto">
              <a:xfrm>
                <a:off x="417" y="1912"/>
                <a:ext cx="242" cy="15"/>
              </a:xfrm>
              <a:prstGeom prst="rect">
                <a:avLst/>
              </a:prstGeom>
              <a:solidFill>
                <a:srgbClr val="2B26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508" name="Rectangle 149"/>
              <p:cNvSpPr>
                <a:spLocks noChangeArrowheads="1"/>
              </p:cNvSpPr>
              <p:nvPr/>
            </p:nvSpPr>
            <p:spPr bwMode="auto">
              <a:xfrm>
                <a:off x="723" y="1936"/>
                <a:ext cx="280" cy="35"/>
              </a:xfrm>
              <a:prstGeom prst="rect">
                <a:avLst/>
              </a:prstGeom>
              <a:solidFill>
                <a:srgbClr val="14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509" name="Rectangle 150"/>
              <p:cNvSpPr>
                <a:spLocks noChangeArrowheads="1"/>
              </p:cNvSpPr>
              <p:nvPr/>
            </p:nvSpPr>
            <p:spPr bwMode="auto">
              <a:xfrm>
                <a:off x="737" y="1941"/>
                <a:ext cx="9" cy="15"/>
              </a:xfrm>
              <a:prstGeom prst="rect">
                <a:avLst/>
              </a:prstGeom>
              <a:solidFill>
                <a:srgbClr val="5189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510" name="Rectangle 151"/>
              <p:cNvSpPr>
                <a:spLocks noChangeArrowheads="1"/>
              </p:cNvSpPr>
              <p:nvPr/>
            </p:nvSpPr>
            <p:spPr bwMode="auto">
              <a:xfrm>
                <a:off x="757" y="1941"/>
                <a:ext cx="8" cy="15"/>
              </a:xfrm>
              <a:prstGeom prst="rect">
                <a:avLst/>
              </a:prstGeom>
              <a:solidFill>
                <a:srgbClr val="5189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511" name="Rectangle 152"/>
              <p:cNvSpPr>
                <a:spLocks noChangeArrowheads="1"/>
              </p:cNvSpPr>
              <p:nvPr/>
            </p:nvSpPr>
            <p:spPr bwMode="auto">
              <a:xfrm>
                <a:off x="784" y="1941"/>
                <a:ext cx="9" cy="15"/>
              </a:xfrm>
              <a:prstGeom prst="rect">
                <a:avLst/>
              </a:prstGeom>
              <a:solidFill>
                <a:srgbClr val="5189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512" name="Rectangle 153"/>
              <p:cNvSpPr>
                <a:spLocks noChangeArrowheads="1"/>
              </p:cNvSpPr>
              <p:nvPr/>
            </p:nvSpPr>
            <p:spPr bwMode="auto">
              <a:xfrm>
                <a:off x="874" y="1945"/>
                <a:ext cx="8" cy="15"/>
              </a:xfrm>
              <a:prstGeom prst="rect">
                <a:avLst/>
              </a:prstGeom>
              <a:solidFill>
                <a:srgbClr val="5189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8485" name="TextBox 327"/>
            <p:cNvSpPr txBox="1">
              <a:spLocks noChangeArrowheads="1"/>
            </p:cNvSpPr>
            <p:nvPr/>
          </p:nvSpPr>
          <p:spPr bwMode="auto">
            <a:xfrm>
              <a:off x="228600" y="5405735"/>
              <a:ext cx="8215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Digital</a:t>
              </a:r>
            </a:p>
            <a:p>
              <a:pPr algn="ctr" eaLnBrk="1" hangingPunct="1"/>
              <a:r>
                <a:rPr lang="en-US" altLang="en-US" sz="1200"/>
                <a:t>Cable TV</a:t>
              </a:r>
            </a:p>
          </p:txBody>
        </p:sp>
      </p:grpSp>
      <p:grpSp>
        <p:nvGrpSpPr>
          <p:cNvPr id="18440" name="Group 366"/>
          <p:cNvGrpSpPr>
            <a:grpSpLocks/>
          </p:cNvGrpSpPr>
          <p:nvPr/>
        </p:nvGrpSpPr>
        <p:grpSpPr bwMode="auto">
          <a:xfrm>
            <a:off x="6294438" y="2971800"/>
            <a:ext cx="1857375" cy="1647825"/>
            <a:chOff x="6096000" y="2971800"/>
            <a:chExt cx="1856598" cy="1648599"/>
          </a:xfrm>
        </p:grpSpPr>
        <p:pic>
          <p:nvPicPr>
            <p:cNvPr id="18482" name="Picture 1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2299" y="29718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83" name="TextBox 332"/>
            <p:cNvSpPr txBox="1">
              <a:spLocks noChangeArrowheads="1"/>
            </p:cNvSpPr>
            <p:nvPr/>
          </p:nvSpPr>
          <p:spPr bwMode="auto">
            <a:xfrm>
              <a:off x="6096000" y="4343400"/>
              <a:ext cx="18565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Surround Sound System</a:t>
              </a:r>
            </a:p>
          </p:txBody>
        </p:sp>
      </p:grpSp>
      <p:cxnSp>
        <p:nvCxnSpPr>
          <p:cNvPr id="335" name="Straight Connector 334"/>
          <p:cNvCxnSpPr/>
          <p:nvPr/>
        </p:nvCxnSpPr>
        <p:spPr>
          <a:xfrm flipH="1">
            <a:off x="5227638" y="3884613"/>
            <a:ext cx="366712" cy="3175"/>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rot="16200000">
            <a:off x="4909344" y="4541044"/>
            <a:ext cx="365125"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rot="16200000">
            <a:off x="4722813" y="4586288"/>
            <a:ext cx="274637"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sp>
        <p:nvSpPr>
          <p:cNvPr id="339" name="Flowchart: Manual Operation 338"/>
          <p:cNvSpPr/>
          <p:nvPr/>
        </p:nvSpPr>
        <p:spPr>
          <a:xfrm rot="16200000">
            <a:off x="4275138" y="3619500"/>
            <a:ext cx="1371600" cy="533400"/>
          </a:xfrm>
          <a:prstGeom prst="flowChartManualOperation">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FF"/>
                </a:solidFill>
              </a:rPr>
              <a:t>MUX</a:t>
            </a:r>
          </a:p>
        </p:txBody>
      </p:sp>
      <p:grpSp>
        <p:nvGrpSpPr>
          <p:cNvPr id="18445" name="Group 346"/>
          <p:cNvGrpSpPr>
            <a:grpSpLocks/>
          </p:cNvGrpSpPr>
          <p:nvPr/>
        </p:nvGrpSpPr>
        <p:grpSpPr bwMode="auto">
          <a:xfrm>
            <a:off x="4313238" y="3308350"/>
            <a:ext cx="381000" cy="1031875"/>
            <a:chOff x="4115090" y="2806760"/>
            <a:chExt cx="380710" cy="1031051"/>
          </a:xfrm>
        </p:grpSpPr>
        <p:cxnSp>
          <p:nvCxnSpPr>
            <p:cNvPr id="343" name="Straight Connector 342"/>
            <p:cNvCxnSpPr/>
            <p:nvPr/>
          </p:nvCxnSpPr>
          <p:spPr>
            <a:xfrm>
              <a:off x="4115090" y="3503116"/>
              <a:ext cx="366433" cy="1586"/>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a:off x="4115090" y="3787052"/>
              <a:ext cx="366433"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a:off x="4115090" y="2971728"/>
              <a:ext cx="366433"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4115090" y="3244560"/>
              <a:ext cx="366433"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sp>
          <p:nvSpPr>
            <p:cNvPr id="18481" name="TextBox 339"/>
            <p:cNvSpPr txBox="1">
              <a:spLocks noChangeArrowheads="1"/>
            </p:cNvSpPr>
            <p:nvPr/>
          </p:nvSpPr>
          <p:spPr bwMode="auto">
            <a:xfrm>
              <a:off x="4163658" y="2806760"/>
              <a:ext cx="332142" cy="103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tLang="en-US" sz="900" b="1"/>
                <a:t>D0</a:t>
              </a:r>
            </a:p>
            <a:p>
              <a:pPr eaLnBrk="1" hangingPunct="1">
                <a:spcAft>
                  <a:spcPts val="1000"/>
                </a:spcAft>
              </a:pPr>
              <a:r>
                <a:rPr lang="en-US" altLang="en-US" sz="900" b="1"/>
                <a:t>D1</a:t>
              </a:r>
            </a:p>
            <a:p>
              <a:pPr eaLnBrk="1" hangingPunct="1">
                <a:spcAft>
                  <a:spcPts val="1000"/>
                </a:spcAft>
              </a:pPr>
              <a:r>
                <a:rPr lang="en-US" altLang="en-US" sz="900" b="1"/>
                <a:t>D2</a:t>
              </a:r>
            </a:p>
            <a:p>
              <a:pPr eaLnBrk="1" hangingPunct="1">
                <a:spcAft>
                  <a:spcPts val="1000"/>
                </a:spcAft>
              </a:pPr>
              <a:r>
                <a:rPr lang="en-US" altLang="en-US" sz="900" b="1"/>
                <a:t>D3</a:t>
              </a:r>
            </a:p>
          </p:txBody>
        </p:sp>
      </p:grpSp>
      <p:sp>
        <p:nvSpPr>
          <p:cNvPr id="18446" name="TextBox 340"/>
          <p:cNvSpPr txBox="1">
            <a:spLocks noChangeArrowheads="1"/>
          </p:cNvSpPr>
          <p:nvPr/>
        </p:nvSpPr>
        <p:spPr bwMode="auto">
          <a:xfrm>
            <a:off x="5272088" y="3657600"/>
            <a:ext cx="26193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tLang="en-US" sz="900" b="1"/>
              <a:t>Y</a:t>
            </a:r>
          </a:p>
        </p:txBody>
      </p:sp>
      <p:sp>
        <p:nvSpPr>
          <p:cNvPr id="353" name="Freeform 352"/>
          <p:cNvSpPr/>
          <p:nvPr/>
        </p:nvSpPr>
        <p:spPr>
          <a:xfrm>
            <a:off x="2346325" y="2652713"/>
            <a:ext cx="1966913" cy="823912"/>
          </a:xfrm>
          <a:custGeom>
            <a:avLst/>
            <a:gdLst>
              <a:gd name="connsiteX0" fmla="*/ 1967023 w 1967023"/>
              <a:gd name="connsiteY0" fmla="*/ 824023 h 824023"/>
              <a:gd name="connsiteX1" fmla="*/ 1754372 w 1967023"/>
              <a:gd name="connsiteY1" fmla="*/ 802758 h 824023"/>
              <a:gd name="connsiteX2" fmla="*/ 1573618 w 1967023"/>
              <a:gd name="connsiteY2" fmla="*/ 717697 h 824023"/>
              <a:gd name="connsiteX3" fmla="*/ 1456660 w 1967023"/>
              <a:gd name="connsiteY3" fmla="*/ 568842 h 824023"/>
              <a:gd name="connsiteX4" fmla="*/ 1382232 w 1967023"/>
              <a:gd name="connsiteY4" fmla="*/ 388088 h 824023"/>
              <a:gd name="connsiteX5" fmla="*/ 1244009 w 1967023"/>
              <a:gd name="connsiteY5" fmla="*/ 207335 h 824023"/>
              <a:gd name="connsiteX6" fmla="*/ 1031358 w 1967023"/>
              <a:gd name="connsiteY6" fmla="*/ 101009 h 824023"/>
              <a:gd name="connsiteX7" fmla="*/ 680483 w 1967023"/>
              <a:gd name="connsiteY7" fmla="*/ 15949 h 824023"/>
              <a:gd name="connsiteX8" fmla="*/ 361507 w 1967023"/>
              <a:gd name="connsiteY8" fmla="*/ 5316 h 824023"/>
              <a:gd name="connsiteX9" fmla="*/ 0 w 1967023"/>
              <a:gd name="connsiteY9" fmla="*/ 15949 h 824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7023" h="824023">
                <a:moveTo>
                  <a:pt x="1967023" y="824023"/>
                </a:moveTo>
                <a:cubicBezTo>
                  <a:pt x="1893481" y="822251"/>
                  <a:pt x="1819940" y="820479"/>
                  <a:pt x="1754372" y="802758"/>
                </a:cubicBezTo>
                <a:cubicBezTo>
                  <a:pt x="1688805" y="785037"/>
                  <a:pt x="1623237" y="756683"/>
                  <a:pt x="1573618" y="717697"/>
                </a:cubicBezTo>
                <a:cubicBezTo>
                  <a:pt x="1523999" y="678711"/>
                  <a:pt x="1488558" y="623777"/>
                  <a:pt x="1456660" y="568842"/>
                </a:cubicBezTo>
                <a:cubicBezTo>
                  <a:pt x="1424762" y="513907"/>
                  <a:pt x="1417674" y="448339"/>
                  <a:pt x="1382232" y="388088"/>
                </a:cubicBezTo>
                <a:cubicBezTo>
                  <a:pt x="1346790" y="327837"/>
                  <a:pt x="1302488" y="255181"/>
                  <a:pt x="1244009" y="207335"/>
                </a:cubicBezTo>
                <a:cubicBezTo>
                  <a:pt x="1185530" y="159489"/>
                  <a:pt x="1125279" y="132907"/>
                  <a:pt x="1031358" y="101009"/>
                </a:cubicBezTo>
                <a:cubicBezTo>
                  <a:pt x="937437" y="69111"/>
                  <a:pt x="792125" y="31898"/>
                  <a:pt x="680483" y="15949"/>
                </a:cubicBezTo>
                <a:cubicBezTo>
                  <a:pt x="568841" y="0"/>
                  <a:pt x="474921" y="5316"/>
                  <a:pt x="361507" y="5316"/>
                </a:cubicBezTo>
                <a:cubicBezTo>
                  <a:pt x="248093" y="5316"/>
                  <a:pt x="124046" y="10632"/>
                  <a:pt x="0" y="15949"/>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4" name="Freeform 353"/>
          <p:cNvSpPr/>
          <p:nvPr/>
        </p:nvSpPr>
        <p:spPr>
          <a:xfrm>
            <a:off x="2282825" y="3741738"/>
            <a:ext cx="2030413" cy="265112"/>
          </a:xfrm>
          <a:custGeom>
            <a:avLst/>
            <a:gdLst>
              <a:gd name="connsiteX0" fmla="*/ 2030818 w 2030818"/>
              <a:gd name="connsiteY0" fmla="*/ 5316 h 264042"/>
              <a:gd name="connsiteX1" fmla="*/ 1828800 w 2030818"/>
              <a:gd name="connsiteY1" fmla="*/ 5316 h 264042"/>
              <a:gd name="connsiteX2" fmla="*/ 1584251 w 2030818"/>
              <a:gd name="connsiteY2" fmla="*/ 37214 h 264042"/>
              <a:gd name="connsiteX3" fmla="*/ 1329070 w 2030818"/>
              <a:gd name="connsiteY3" fmla="*/ 143539 h 264042"/>
              <a:gd name="connsiteX4" fmla="*/ 1041991 w 2030818"/>
              <a:gd name="connsiteY4" fmla="*/ 239232 h 264042"/>
              <a:gd name="connsiteX5" fmla="*/ 669851 w 2030818"/>
              <a:gd name="connsiteY5" fmla="*/ 260497 h 264042"/>
              <a:gd name="connsiteX6" fmla="*/ 265814 w 2030818"/>
              <a:gd name="connsiteY6" fmla="*/ 249865 h 264042"/>
              <a:gd name="connsiteX7" fmla="*/ 0 w 2030818"/>
              <a:gd name="connsiteY7" fmla="*/ 175437 h 264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0818" h="264042">
                <a:moveTo>
                  <a:pt x="2030818" y="5316"/>
                </a:moveTo>
                <a:cubicBezTo>
                  <a:pt x="1967023" y="2658"/>
                  <a:pt x="1903228" y="0"/>
                  <a:pt x="1828800" y="5316"/>
                </a:cubicBezTo>
                <a:cubicBezTo>
                  <a:pt x="1754372" y="10632"/>
                  <a:pt x="1667539" y="14177"/>
                  <a:pt x="1584251" y="37214"/>
                </a:cubicBezTo>
                <a:cubicBezTo>
                  <a:pt x="1500963" y="60251"/>
                  <a:pt x="1419447" y="109869"/>
                  <a:pt x="1329070" y="143539"/>
                </a:cubicBezTo>
                <a:cubicBezTo>
                  <a:pt x="1238693" y="177209"/>
                  <a:pt x="1151861" y="219739"/>
                  <a:pt x="1041991" y="239232"/>
                </a:cubicBezTo>
                <a:cubicBezTo>
                  <a:pt x="932121" y="258725"/>
                  <a:pt x="799214" y="258725"/>
                  <a:pt x="669851" y="260497"/>
                </a:cubicBezTo>
                <a:cubicBezTo>
                  <a:pt x="540488" y="262269"/>
                  <a:pt x="377456" y="264042"/>
                  <a:pt x="265814" y="249865"/>
                </a:cubicBezTo>
                <a:cubicBezTo>
                  <a:pt x="154172" y="235688"/>
                  <a:pt x="77086" y="205562"/>
                  <a:pt x="0" y="175437"/>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5" name="Freeform 354"/>
          <p:cNvSpPr/>
          <p:nvPr/>
        </p:nvSpPr>
        <p:spPr>
          <a:xfrm>
            <a:off x="2306638" y="3992563"/>
            <a:ext cx="2009775" cy="1416050"/>
          </a:xfrm>
          <a:custGeom>
            <a:avLst/>
            <a:gdLst>
              <a:gd name="connsiteX0" fmla="*/ 2009553 w 2009553"/>
              <a:gd name="connsiteY0" fmla="*/ 12405 h 1415903"/>
              <a:gd name="connsiteX1" fmla="*/ 1807535 w 2009553"/>
              <a:gd name="connsiteY1" fmla="*/ 12405 h 1415903"/>
              <a:gd name="connsiteX2" fmla="*/ 1520456 w 2009553"/>
              <a:gd name="connsiteY2" fmla="*/ 86833 h 1415903"/>
              <a:gd name="connsiteX3" fmla="*/ 1233377 w 2009553"/>
              <a:gd name="connsiteY3" fmla="*/ 363279 h 1415903"/>
              <a:gd name="connsiteX4" fmla="*/ 1116419 w 2009553"/>
              <a:gd name="connsiteY4" fmla="*/ 852377 h 1415903"/>
              <a:gd name="connsiteX5" fmla="*/ 946298 w 2009553"/>
              <a:gd name="connsiteY5" fmla="*/ 1150089 h 1415903"/>
              <a:gd name="connsiteX6" fmla="*/ 648586 w 2009553"/>
              <a:gd name="connsiteY6" fmla="*/ 1330842 h 1415903"/>
              <a:gd name="connsiteX7" fmla="*/ 255181 w 2009553"/>
              <a:gd name="connsiteY7" fmla="*/ 1405270 h 1415903"/>
              <a:gd name="connsiteX8" fmla="*/ 0 w 2009553"/>
              <a:gd name="connsiteY8" fmla="*/ 1394638 h 14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9553" h="1415903">
                <a:moveTo>
                  <a:pt x="2009553" y="12405"/>
                </a:moveTo>
                <a:cubicBezTo>
                  <a:pt x="1949302" y="6202"/>
                  <a:pt x="1889051" y="0"/>
                  <a:pt x="1807535" y="12405"/>
                </a:cubicBezTo>
                <a:cubicBezTo>
                  <a:pt x="1726019" y="24810"/>
                  <a:pt x="1616149" y="28354"/>
                  <a:pt x="1520456" y="86833"/>
                </a:cubicBezTo>
                <a:cubicBezTo>
                  <a:pt x="1424763" y="145312"/>
                  <a:pt x="1300716" y="235688"/>
                  <a:pt x="1233377" y="363279"/>
                </a:cubicBezTo>
                <a:cubicBezTo>
                  <a:pt x="1166038" y="490870"/>
                  <a:pt x="1164266" y="721242"/>
                  <a:pt x="1116419" y="852377"/>
                </a:cubicBezTo>
                <a:cubicBezTo>
                  <a:pt x="1068573" y="983512"/>
                  <a:pt x="1024270" y="1070345"/>
                  <a:pt x="946298" y="1150089"/>
                </a:cubicBezTo>
                <a:cubicBezTo>
                  <a:pt x="868326" y="1229833"/>
                  <a:pt x="763772" y="1288312"/>
                  <a:pt x="648586" y="1330842"/>
                </a:cubicBezTo>
                <a:cubicBezTo>
                  <a:pt x="533400" y="1373372"/>
                  <a:pt x="363279" y="1394637"/>
                  <a:pt x="255181" y="1405270"/>
                </a:cubicBezTo>
                <a:cubicBezTo>
                  <a:pt x="147083" y="1415903"/>
                  <a:pt x="73541" y="1405270"/>
                  <a:pt x="0" y="1394638"/>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6" name="Freeform 355"/>
          <p:cNvSpPr/>
          <p:nvPr/>
        </p:nvSpPr>
        <p:spPr>
          <a:xfrm>
            <a:off x="2579688" y="4284663"/>
            <a:ext cx="1733550" cy="1852612"/>
          </a:xfrm>
          <a:custGeom>
            <a:avLst/>
            <a:gdLst>
              <a:gd name="connsiteX0" fmla="*/ 1733107 w 1733107"/>
              <a:gd name="connsiteY0" fmla="*/ 0 h 1851837"/>
              <a:gd name="connsiteX1" fmla="*/ 1605516 w 1733107"/>
              <a:gd name="connsiteY1" fmla="*/ 31898 h 1851837"/>
              <a:gd name="connsiteX2" fmla="*/ 1446028 w 1733107"/>
              <a:gd name="connsiteY2" fmla="*/ 148856 h 1851837"/>
              <a:gd name="connsiteX3" fmla="*/ 1360967 w 1733107"/>
              <a:gd name="connsiteY3" fmla="*/ 435935 h 1851837"/>
              <a:gd name="connsiteX4" fmla="*/ 1297172 w 1733107"/>
              <a:gd name="connsiteY4" fmla="*/ 882503 h 1851837"/>
              <a:gd name="connsiteX5" fmla="*/ 1190847 w 1733107"/>
              <a:gd name="connsiteY5" fmla="*/ 1222745 h 1851837"/>
              <a:gd name="connsiteX6" fmla="*/ 988828 w 1733107"/>
              <a:gd name="connsiteY6" fmla="*/ 1531089 h 1851837"/>
              <a:gd name="connsiteX7" fmla="*/ 701749 w 1733107"/>
              <a:gd name="connsiteY7" fmla="*/ 1711842 h 1851837"/>
              <a:gd name="connsiteX8" fmla="*/ 265814 w 1733107"/>
              <a:gd name="connsiteY8" fmla="*/ 1828800 h 1851837"/>
              <a:gd name="connsiteX9" fmla="*/ 0 w 1733107"/>
              <a:gd name="connsiteY9" fmla="*/ 1850066 h 1851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3107" h="1851837">
                <a:moveTo>
                  <a:pt x="1733107" y="0"/>
                </a:moveTo>
                <a:cubicBezTo>
                  <a:pt x="1693234" y="3544"/>
                  <a:pt x="1653362" y="7089"/>
                  <a:pt x="1605516" y="31898"/>
                </a:cubicBezTo>
                <a:cubicBezTo>
                  <a:pt x="1557670" y="56707"/>
                  <a:pt x="1486786" y="81517"/>
                  <a:pt x="1446028" y="148856"/>
                </a:cubicBezTo>
                <a:cubicBezTo>
                  <a:pt x="1405270" y="216196"/>
                  <a:pt x="1385776" y="313660"/>
                  <a:pt x="1360967" y="435935"/>
                </a:cubicBezTo>
                <a:cubicBezTo>
                  <a:pt x="1336158" y="558210"/>
                  <a:pt x="1325525" y="751368"/>
                  <a:pt x="1297172" y="882503"/>
                </a:cubicBezTo>
                <a:cubicBezTo>
                  <a:pt x="1268819" y="1013638"/>
                  <a:pt x="1242238" y="1114647"/>
                  <a:pt x="1190847" y="1222745"/>
                </a:cubicBezTo>
                <a:cubicBezTo>
                  <a:pt x="1139456" y="1330843"/>
                  <a:pt x="1070344" y="1449573"/>
                  <a:pt x="988828" y="1531089"/>
                </a:cubicBezTo>
                <a:cubicBezTo>
                  <a:pt x="907312" y="1612605"/>
                  <a:pt x="822251" y="1662224"/>
                  <a:pt x="701749" y="1711842"/>
                </a:cubicBezTo>
                <a:cubicBezTo>
                  <a:pt x="581247" y="1761460"/>
                  <a:pt x="382772" y="1805763"/>
                  <a:pt x="265814" y="1828800"/>
                </a:cubicBezTo>
                <a:cubicBezTo>
                  <a:pt x="148856" y="1851837"/>
                  <a:pt x="74428" y="1850951"/>
                  <a:pt x="0" y="1850066"/>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7" name="Freeform 356"/>
          <p:cNvSpPr/>
          <p:nvPr/>
        </p:nvSpPr>
        <p:spPr>
          <a:xfrm>
            <a:off x="5594350" y="3870325"/>
            <a:ext cx="1455738" cy="385763"/>
          </a:xfrm>
          <a:custGeom>
            <a:avLst/>
            <a:gdLst>
              <a:gd name="connsiteX0" fmla="*/ 0 w 1201479"/>
              <a:gd name="connsiteY0" fmla="*/ 14177 h 386316"/>
              <a:gd name="connsiteX1" fmla="*/ 159488 w 1201479"/>
              <a:gd name="connsiteY1" fmla="*/ 14177 h 386316"/>
              <a:gd name="connsiteX2" fmla="*/ 318976 w 1201479"/>
              <a:gd name="connsiteY2" fmla="*/ 99237 h 386316"/>
              <a:gd name="connsiteX3" fmla="*/ 446567 w 1201479"/>
              <a:gd name="connsiteY3" fmla="*/ 237460 h 386316"/>
              <a:gd name="connsiteX4" fmla="*/ 680483 w 1201479"/>
              <a:gd name="connsiteY4" fmla="*/ 333153 h 386316"/>
              <a:gd name="connsiteX5" fmla="*/ 956930 w 1201479"/>
              <a:gd name="connsiteY5" fmla="*/ 333153 h 386316"/>
              <a:gd name="connsiteX6" fmla="*/ 1201479 w 1201479"/>
              <a:gd name="connsiteY6" fmla="*/ 386316 h 38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1479" h="386316">
                <a:moveTo>
                  <a:pt x="0" y="14177"/>
                </a:moveTo>
                <a:cubicBezTo>
                  <a:pt x="53162" y="7088"/>
                  <a:pt x="106325" y="0"/>
                  <a:pt x="159488" y="14177"/>
                </a:cubicBezTo>
                <a:cubicBezTo>
                  <a:pt x="212651" y="28354"/>
                  <a:pt x="271130" y="62023"/>
                  <a:pt x="318976" y="99237"/>
                </a:cubicBezTo>
                <a:cubicBezTo>
                  <a:pt x="366823" y="136451"/>
                  <a:pt x="386316" y="198474"/>
                  <a:pt x="446567" y="237460"/>
                </a:cubicBezTo>
                <a:cubicBezTo>
                  <a:pt x="506818" y="276446"/>
                  <a:pt x="595423" y="317204"/>
                  <a:pt x="680483" y="333153"/>
                </a:cubicBezTo>
                <a:cubicBezTo>
                  <a:pt x="765543" y="349102"/>
                  <a:pt x="870097" y="324292"/>
                  <a:pt x="956930" y="333153"/>
                </a:cubicBezTo>
                <a:cubicBezTo>
                  <a:pt x="1043763" y="342014"/>
                  <a:pt x="1201479" y="386316"/>
                  <a:pt x="1201479" y="386316"/>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aphicFrame>
        <p:nvGraphicFramePr>
          <p:cNvPr id="358" name="Table 357"/>
          <p:cNvGraphicFramePr>
            <a:graphicFrameLocks noGrp="1"/>
          </p:cNvGraphicFramePr>
          <p:nvPr/>
        </p:nvGraphicFramePr>
        <p:xfrm>
          <a:off x="4668838" y="4800600"/>
          <a:ext cx="1935162" cy="1447800"/>
        </p:xfrm>
        <a:graphic>
          <a:graphicData uri="http://schemas.openxmlformats.org/drawingml/2006/table">
            <a:tbl>
              <a:tblPr firstRow="1" bandRow="1">
                <a:tableStyleId>{5C22544A-7EE6-4342-B048-85BDC9FD1C3A}</a:tableStyleId>
              </a:tblPr>
              <a:tblGrid>
                <a:gridCol w="334789">
                  <a:extLst>
                    <a:ext uri="{9D8B030D-6E8A-4147-A177-3AD203B41FA5}">
                      <a16:colId xmlns:a16="http://schemas.microsoft.com/office/drawing/2014/main" val="20000"/>
                    </a:ext>
                  </a:extLst>
                </a:gridCol>
                <a:gridCol w="228625">
                  <a:extLst>
                    <a:ext uri="{9D8B030D-6E8A-4147-A177-3AD203B41FA5}">
                      <a16:colId xmlns:a16="http://schemas.microsoft.com/office/drawing/2014/main" val="20001"/>
                    </a:ext>
                  </a:extLst>
                </a:gridCol>
                <a:gridCol w="1371748">
                  <a:extLst>
                    <a:ext uri="{9D8B030D-6E8A-4147-A177-3AD203B41FA5}">
                      <a16:colId xmlns:a16="http://schemas.microsoft.com/office/drawing/2014/main" val="20002"/>
                    </a:ext>
                  </a:extLst>
                </a:gridCol>
              </a:tblGrid>
              <a:tr h="289560">
                <a:tc>
                  <a:txBody>
                    <a:bodyPr/>
                    <a:lstStyle/>
                    <a:p>
                      <a:pPr algn="ctr"/>
                      <a:r>
                        <a:rPr lang="en-US" sz="1200" b="0" dirty="0" smtClean="0">
                          <a:solidFill>
                            <a:schemeClr val="tx1"/>
                          </a:solidFill>
                        </a:rPr>
                        <a:t>B</a:t>
                      </a:r>
                      <a:endParaRPr lang="en-US" sz="1200" b="0" dirty="0">
                        <a:solidFill>
                          <a:schemeClr val="tx1"/>
                        </a:solidFill>
                      </a:endParaRPr>
                    </a:p>
                  </a:txBody>
                  <a:tcPr marL="91450" marR="9145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dirty="0" smtClean="0">
                          <a:solidFill>
                            <a:schemeClr val="tx1"/>
                          </a:solidFill>
                        </a:rPr>
                        <a:t>A</a:t>
                      </a:r>
                      <a:endParaRPr lang="en-US" sz="1200" b="0" dirty="0">
                        <a:solidFill>
                          <a:schemeClr val="tx1"/>
                        </a:solidFill>
                      </a:endParaRPr>
                    </a:p>
                  </a:txBody>
                  <a:tcPr marL="91450" marR="9145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dirty="0" smtClean="0">
                          <a:solidFill>
                            <a:schemeClr val="tx1"/>
                          </a:solidFill>
                        </a:rPr>
                        <a:t>Selected Source</a:t>
                      </a:r>
                      <a:endParaRPr lang="en-US" sz="1200" b="0" baseline="-25000" dirty="0">
                        <a:solidFill>
                          <a:schemeClr val="tx1"/>
                        </a:solidFill>
                      </a:endParaRPr>
                    </a:p>
                  </a:txBody>
                  <a:tcPr marL="91450" marR="9145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560">
                <a:tc>
                  <a:txBody>
                    <a:bodyPr/>
                    <a:lstStyle/>
                    <a:p>
                      <a:pPr algn="ctr"/>
                      <a:r>
                        <a:rPr lang="en-US" sz="1200" b="0" dirty="0" smtClean="0">
                          <a:solidFill>
                            <a:schemeClr val="tx1"/>
                          </a:solidFill>
                        </a:rPr>
                        <a:t>0</a:t>
                      </a:r>
                      <a:endParaRPr lang="en-US" sz="1200" b="0" dirty="0">
                        <a:solidFill>
                          <a:schemeClr val="tx1"/>
                        </a:solidFill>
                      </a:endParaRPr>
                    </a:p>
                  </a:txBody>
                  <a:tcPr marL="91450" marR="9145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smtClean="0">
                          <a:solidFill>
                            <a:schemeClr val="tx1"/>
                          </a:solidFill>
                        </a:rPr>
                        <a:t>0</a:t>
                      </a:r>
                      <a:endParaRPr lang="en-US" sz="1200" b="0" dirty="0">
                        <a:solidFill>
                          <a:schemeClr val="tx1"/>
                        </a:solidFill>
                      </a:endParaRPr>
                    </a:p>
                  </a:txBody>
                  <a:tcPr marL="91450" marR="9145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smtClean="0">
                          <a:solidFill>
                            <a:schemeClr val="tx1"/>
                          </a:solidFill>
                        </a:rPr>
                        <a:t>MP3</a:t>
                      </a:r>
                      <a:endParaRPr lang="en-US" sz="1200" b="0" dirty="0">
                        <a:solidFill>
                          <a:schemeClr val="tx1"/>
                        </a:solidFill>
                      </a:endParaRPr>
                    </a:p>
                  </a:txBody>
                  <a:tcPr marL="91450" marR="9145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9560">
                <a:tc>
                  <a:txBody>
                    <a:bodyPr/>
                    <a:lstStyle/>
                    <a:p>
                      <a:pPr algn="ctr"/>
                      <a:r>
                        <a:rPr lang="en-US" sz="1200" b="0" dirty="0" smtClean="0">
                          <a:solidFill>
                            <a:schemeClr val="tx1"/>
                          </a:solidFill>
                        </a:rPr>
                        <a:t>0</a:t>
                      </a:r>
                      <a:endParaRPr lang="en-US" sz="1200" b="0" dirty="0">
                        <a:solidFill>
                          <a:schemeClr val="tx1"/>
                        </a:solidFill>
                      </a:endParaRPr>
                    </a:p>
                  </a:txBody>
                  <a:tcPr marL="91450" marR="9145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smtClean="0">
                          <a:solidFill>
                            <a:schemeClr val="tx1"/>
                          </a:solidFill>
                        </a:rPr>
                        <a:t>1</a:t>
                      </a:r>
                      <a:endParaRPr lang="en-US" sz="1200" b="0" dirty="0">
                        <a:solidFill>
                          <a:schemeClr val="tx1"/>
                        </a:solidFill>
                      </a:endParaRPr>
                    </a:p>
                  </a:txBody>
                  <a:tcPr marL="91450" marR="9145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smtClean="0">
                          <a:solidFill>
                            <a:schemeClr val="tx1"/>
                          </a:solidFill>
                        </a:rPr>
                        <a:t>Laptop</a:t>
                      </a:r>
                      <a:endParaRPr lang="en-US" sz="1200" b="0" dirty="0">
                        <a:solidFill>
                          <a:schemeClr val="tx1"/>
                        </a:solidFill>
                      </a:endParaRPr>
                    </a:p>
                  </a:txBody>
                  <a:tcPr marL="91450" marR="9145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9560">
                <a:tc>
                  <a:txBody>
                    <a:bodyPr/>
                    <a:lstStyle/>
                    <a:p>
                      <a:pPr algn="ctr"/>
                      <a:r>
                        <a:rPr lang="en-US" sz="1200" b="0" dirty="0" smtClean="0">
                          <a:solidFill>
                            <a:schemeClr val="tx1"/>
                          </a:solidFill>
                        </a:rPr>
                        <a:t>1</a:t>
                      </a:r>
                      <a:endParaRPr lang="en-US" sz="1200" b="0" dirty="0">
                        <a:solidFill>
                          <a:schemeClr val="tx1"/>
                        </a:solidFill>
                      </a:endParaRPr>
                    </a:p>
                  </a:txBody>
                  <a:tcPr marL="91450" marR="9145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smtClean="0">
                          <a:solidFill>
                            <a:schemeClr val="tx1"/>
                          </a:solidFill>
                        </a:rPr>
                        <a:t>0</a:t>
                      </a:r>
                      <a:endParaRPr lang="en-US" sz="1200" b="0" dirty="0">
                        <a:solidFill>
                          <a:schemeClr val="tx1"/>
                        </a:solidFill>
                      </a:endParaRPr>
                    </a:p>
                  </a:txBody>
                  <a:tcPr marL="91450" marR="9145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Satellite</a:t>
                      </a:r>
                      <a:endParaRPr lang="en-US" sz="1200" b="0" dirty="0">
                        <a:solidFill>
                          <a:schemeClr val="tx1"/>
                        </a:solidFill>
                      </a:endParaRPr>
                    </a:p>
                  </a:txBody>
                  <a:tcPr marL="91450" marR="9145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9560">
                <a:tc>
                  <a:txBody>
                    <a:bodyPr/>
                    <a:lstStyle/>
                    <a:p>
                      <a:pPr algn="ctr"/>
                      <a:r>
                        <a:rPr lang="en-US" sz="1200" b="0" dirty="0" smtClean="0">
                          <a:solidFill>
                            <a:schemeClr val="tx1"/>
                          </a:solidFill>
                        </a:rPr>
                        <a:t>1</a:t>
                      </a:r>
                      <a:endParaRPr lang="en-US" sz="1200" b="0" dirty="0">
                        <a:solidFill>
                          <a:schemeClr val="tx1"/>
                        </a:solidFill>
                      </a:endParaRPr>
                    </a:p>
                  </a:txBody>
                  <a:tcPr marL="91450" marR="9145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smtClean="0">
                          <a:solidFill>
                            <a:schemeClr val="tx1"/>
                          </a:solidFill>
                        </a:rPr>
                        <a:t>1</a:t>
                      </a:r>
                      <a:endParaRPr lang="en-US" sz="1200" b="0" dirty="0">
                        <a:solidFill>
                          <a:schemeClr val="tx1"/>
                        </a:solidFill>
                      </a:endParaRPr>
                    </a:p>
                  </a:txBody>
                  <a:tcPr marL="91450" marR="9145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smtClean="0">
                          <a:solidFill>
                            <a:schemeClr val="tx1"/>
                          </a:solidFill>
                        </a:rPr>
                        <a:t>Cable TV</a:t>
                      </a:r>
                      <a:endParaRPr lang="en-US" sz="1200" b="0" dirty="0">
                        <a:solidFill>
                          <a:schemeClr val="tx1"/>
                        </a:solidFill>
                      </a:endParaRPr>
                    </a:p>
                  </a:txBody>
                  <a:tcPr marL="91450" marR="9145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pSp>
        <p:nvGrpSpPr>
          <p:cNvPr id="18468" name="Group 369"/>
          <p:cNvGrpSpPr>
            <a:grpSpLocks/>
          </p:cNvGrpSpPr>
          <p:nvPr/>
        </p:nvGrpSpPr>
        <p:grpSpPr bwMode="auto">
          <a:xfrm>
            <a:off x="884238" y="1403350"/>
            <a:ext cx="2651125" cy="596900"/>
            <a:chOff x="884446" y="1403132"/>
            <a:chExt cx="2651125" cy="597119"/>
          </a:xfrm>
        </p:grpSpPr>
        <p:sp>
          <p:nvSpPr>
            <p:cNvPr id="18475" name="TextBox 10"/>
            <p:cNvSpPr txBox="1">
              <a:spLocks noChangeArrowheads="1"/>
            </p:cNvSpPr>
            <p:nvPr/>
          </p:nvSpPr>
          <p:spPr bwMode="auto">
            <a:xfrm>
              <a:off x="1158449" y="1403132"/>
              <a:ext cx="2103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Multiple Sources</a:t>
              </a:r>
            </a:p>
          </p:txBody>
        </p:sp>
        <p:sp>
          <p:nvSpPr>
            <p:cNvPr id="363" name="Left Brace 362"/>
            <p:cNvSpPr/>
            <p:nvPr/>
          </p:nvSpPr>
          <p:spPr bwMode="auto">
            <a:xfrm rot="16200000" flipH="1" flipV="1">
              <a:off x="2095667" y="560346"/>
              <a:ext cx="228684" cy="2651125"/>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nvGrpSpPr>
          <p:cNvPr id="18469" name="Group 367"/>
          <p:cNvGrpSpPr>
            <a:grpSpLocks/>
          </p:cNvGrpSpPr>
          <p:nvPr/>
        </p:nvGrpSpPr>
        <p:grpSpPr bwMode="auto">
          <a:xfrm>
            <a:off x="5976158" y="1403350"/>
            <a:ext cx="2253444" cy="596900"/>
            <a:chOff x="5976497" y="1403132"/>
            <a:chExt cx="2253104" cy="597119"/>
          </a:xfrm>
        </p:grpSpPr>
        <p:sp>
          <p:nvSpPr>
            <p:cNvPr id="361" name="Left Brace 360"/>
            <p:cNvSpPr/>
            <p:nvPr/>
          </p:nvSpPr>
          <p:spPr bwMode="auto">
            <a:xfrm rot="16200000" flipH="1" flipV="1">
              <a:off x="7063699" y="880379"/>
              <a:ext cx="228684" cy="201106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8474" name="TextBox 10"/>
            <p:cNvSpPr txBox="1">
              <a:spLocks noChangeArrowheads="1"/>
            </p:cNvSpPr>
            <p:nvPr/>
          </p:nvSpPr>
          <p:spPr bwMode="auto">
            <a:xfrm>
              <a:off x="5976497" y="1403132"/>
              <a:ext cx="2253104" cy="403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Single Destination</a:t>
              </a:r>
            </a:p>
          </p:txBody>
        </p:sp>
      </p:grpSp>
      <p:grpSp>
        <p:nvGrpSpPr>
          <p:cNvPr id="18470" name="Group 368"/>
          <p:cNvGrpSpPr>
            <a:grpSpLocks/>
          </p:cNvGrpSpPr>
          <p:nvPr/>
        </p:nvGrpSpPr>
        <p:grpSpPr bwMode="auto">
          <a:xfrm>
            <a:off x="4229100" y="1403350"/>
            <a:ext cx="1281113" cy="596900"/>
            <a:chOff x="4229363" y="1403132"/>
            <a:chExt cx="1280160" cy="597118"/>
          </a:xfrm>
        </p:grpSpPr>
        <p:sp>
          <p:nvSpPr>
            <p:cNvPr id="364" name="Left Brace 363"/>
            <p:cNvSpPr/>
            <p:nvPr/>
          </p:nvSpPr>
          <p:spPr bwMode="auto">
            <a:xfrm rot="16200000" flipH="1" flipV="1">
              <a:off x="4755102" y="1245828"/>
              <a:ext cx="228683" cy="128016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8472" name="TextBox 10"/>
            <p:cNvSpPr txBox="1">
              <a:spLocks noChangeArrowheads="1"/>
            </p:cNvSpPr>
            <p:nvPr/>
          </p:nvSpPr>
          <p:spPr bwMode="auto">
            <a:xfrm>
              <a:off x="4229363" y="1403132"/>
              <a:ext cx="1280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Selector</a:t>
              </a:r>
            </a:p>
          </p:txBody>
        </p:sp>
      </p:grpSp>
    </p:spTree>
    <p:extLst>
      <p:ext uri="{BB962C8B-B14F-4D97-AF65-F5344CB8AC3E}">
        <p14:creationId xmlns:p14="http://schemas.microsoft.com/office/powerpoint/2010/main" val="372293943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a:t>Representation for Binary Number</a:t>
            </a:r>
          </a:p>
        </p:txBody>
      </p:sp>
      <p:sp>
        <p:nvSpPr>
          <p:cNvPr id="2" name="Slide Number Placeholder 1"/>
          <p:cNvSpPr>
            <a:spLocks noGrp="1"/>
          </p:cNvSpPr>
          <p:nvPr>
            <p:ph type="sldNum" sz="quarter" idx="11"/>
          </p:nvPr>
        </p:nvSpPr>
        <p:spPr/>
        <p:txBody>
          <a:bodyPr/>
          <a:lstStyle/>
          <a:p>
            <a:pPr>
              <a:defRPr/>
            </a:pPr>
            <a:fld id="{ED8F779E-3CC5-4B9C-BE35-55771B87E579}" type="slidenum">
              <a:rPr lang="en-US" smtClean="0"/>
              <a:pPr>
                <a:defRPr/>
              </a:pPr>
              <a:t>6</a:t>
            </a:fld>
            <a:endParaRPr lang="en-US"/>
          </a:p>
        </p:txBody>
      </p:sp>
      <p:graphicFrame>
        <p:nvGraphicFramePr>
          <p:cNvPr id="3" name="Diagram 2"/>
          <p:cNvGraphicFramePr/>
          <p:nvPr>
            <p:extLst>
              <p:ext uri="{D42A27DB-BD31-4B8C-83A1-F6EECF244321}">
                <p14:modId xmlns:p14="http://schemas.microsoft.com/office/powerpoint/2010/main" val="1901670638"/>
              </p:ext>
            </p:extLst>
          </p:nvPr>
        </p:nvGraphicFramePr>
        <p:xfrm>
          <a:off x="287524" y="288922"/>
          <a:ext cx="8784976" cy="6280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21117"/>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Multiplexer</a:t>
            </a:r>
            <a:endParaRPr lang="en-US" dirty="0"/>
          </a:p>
        </p:txBody>
      </p:sp>
      <p:sp>
        <p:nvSpPr>
          <p:cNvPr id="3" name="Slide Number Placeholder 2"/>
          <p:cNvSpPr>
            <a:spLocks noGrp="1"/>
          </p:cNvSpPr>
          <p:nvPr>
            <p:ph type="sldNum" sz="quarter" idx="11"/>
          </p:nvPr>
        </p:nvSpPr>
        <p:spPr/>
        <p:txBody>
          <a:bodyPr/>
          <a:lstStyle/>
          <a:p>
            <a:pPr>
              <a:defRPr/>
            </a:pPr>
            <a:fld id="{67687EF1-E7C1-4347-88B5-197404414B3D}" type="slidenum">
              <a:rPr lang="en-US" smtClean="0"/>
              <a:pPr>
                <a:defRPr/>
              </a:pPr>
              <a:t>60</a:t>
            </a:fld>
            <a:endParaRPr lang="en-US"/>
          </a:p>
        </p:txBody>
      </p:sp>
      <p:pic>
        <p:nvPicPr>
          <p:cNvPr id="4" name="Picture 3"/>
          <p:cNvPicPr>
            <a:picLocks noChangeAspect="1"/>
          </p:cNvPicPr>
          <p:nvPr/>
        </p:nvPicPr>
        <p:blipFill>
          <a:blip r:embed="rId2"/>
          <a:stretch>
            <a:fillRect/>
          </a:stretch>
        </p:blipFill>
        <p:spPr>
          <a:xfrm>
            <a:off x="212725" y="1195389"/>
            <a:ext cx="8905875" cy="5086350"/>
          </a:xfrm>
          <a:prstGeom prst="rect">
            <a:avLst/>
          </a:prstGeom>
        </p:spPr>
      </p:pic>
      <p:sp>
        <p:nvSpPr>
          <p:cNvPr id="5" name="Rectangle 4"/>
          <p:cNvSpPr/>
          <p:nvPr/>
        </p:nvSpPr>
        <p:spPr bwMode="auto">
          <a:xfrm>
            <a:off x="3383868" y="5265204"/>
            <a:ext cx="2628292" cy="5040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6E797F"/>
              </a:solidFill>
              <a:effectLst/>
              <a:latin typeface="Arial" pitchFamily="34" charset="0"/>
            </a:endParaRPr>
          </a:p>
        </p:txBody>
      </p:sp>
    </p:spTree>
    <p:extLst>
      <p:ext uri="{BB962C8B-B14F-4D97-AF65-F5344CB8AC3E}">
        <p14:creationId xmlns:p14="http://schemas.microsoft.com/office/powerpoint/2010/main" val="3966002323"/>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Multiplexer</a:t>
            </a:r>
            <a:endParaRPr lang="en-US" dirty="0"/>
          </a:p>
        </p:txBody>
      </p:sp>
      <p:sp>
        <p:nvSpPr>
          <p:cNvPr id="3" name="Slide Number Placeholder 2"/>
          <p:cNvSpPr>
            <a:spLocks noGrp="1"/>
          </p:cNvSpPr>
          <p:nvPr>
            <p:ph type="sldNum" sz="quarter" idx="11"/>
          </p:nvPr>
        </p:nvSpPr>
        <p:spPr/>
        <p:txBody>
          <a:bodyPr/>
          <a:lstStyle/>
          <a:p>
            <a:pPr>
              <a:defRPr/>
            </a:pPr>
            <a:fld id="{67687EF1-E7C1-4347-88B5-197404414B3D}" type="slidenum">
              <a:rPr lang="en-US" smtClean="0"/>
              <a:pPr>
                <a:defRPr/>
              </a:pPr>
              <a:t>61</a:t>
            </a:fld>
            <a:endParaRPr lang="en-US"/>
          </a:p>
        </p:txBody>
      </p:sp>
      <p:pic>
        <p:nvPicPr>
          <p:cNvPr id="5" name="Picture 4"/>
          <p:cNvPicPr>
            <a:picLocks noChangeAspect="1"/>
          </p:cNvPicPr>
          <p:nvPr/>
        </p:nvPicPr>
        <p:blipFill>
          <a:blip r:embed="rId2"/>
          <a:stretch>
            <a:fillRect/>
          </a:stretch>
        </p:blipFill>
        <p:spPr>
          <a:xfrm>
            <a:off x="179512" y="1154441"/>
            <a:ext cx="8839200" cy="5133975"/>
          </a:xfrm>
          <a:prstGeom prst="rect">
            <a:avLst/>
          </a:prstGeom>
        </p:spPr>
      </p:pic>
      <p:sp>
        <p:nvSpPr>
          <p:cNvPr id="6" name="Rectangle 5"/>
          <p:cNvSpPr/>
          <p:nvPr/>
        </p:nvSpPr>
        <p:spPr bwMode="auto">
          <a:xfrm>
            <a:off x="1439652" y="5671869"/>
            <a:ext cx="5940660" cy="5040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6E797F"/>
              </a:solidFill>
              <a:effectLst/>
              <a:latin typeface="Arial" pitchFamily="34" charset="0"/>
            </a:endParaRPr>
          </a:p>
        </p:txBody>
      </p:sp>
    </p:spTree>
    <p:extLst>
      <p:ext uri="{BB962C8B-B14F-4D97-AF65-F5344CB8AC3E}">
        <p14:creationId xmlns:p14="http://schemas.microsoft.com/office/powerpoint/2010/main" val="3991144593"/>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Multiplexer</a:t>
            </a:r>
            <a:endParaRPr lang="en-US" dirty="0"/>
          </a:p>
        </p:txBody>
      </p:sp>
      <p:sp>
        <p:nvSpPr>
          <p:cNvPr id="3" name="Slide Number Placeholder 2"/>
          <p:cNvSpPr>
            <a:spLocks noGrp="1"/>
          </p:cNvSpPr>
          <p:nvPr>
            <p:ph type="sldNum" sz="quarter" idx="11"/>
          </p:nvPr>
        </p:nvSpPr>
        <p:spPr/>
        <p:txBody>
          <a:bodyPr/>
          <a:lstStyle/>
          <a:p>
            <a:pPr>
              <a:defRPr/>
            </a:pPr>
            <a:fld id="{67687EF1-E7C1-4347-88B5-197404414B3D}" type="slidenum">
              <a:rPr lang="en-US" smtClean="0"/>
              <a:pPr>
                <a:defRPr/>
              </a:pPr>
              <a:t>62</a:t>
            </a:fld>
            <a:endParaRPr lang="en-US"/>
          </a:p>
        </p:txBody>
      </p:sp>
      <p:pic>
        <p:nvPicPr>
          <p:cNvPr id="4" name="Picture 3"/>
          <p:cNvPicPr>
            <a:picLocks noChangeAspect="1"/>
          </p:cNvPicPr>
          <p:nvPr/>
        </p:nvPicPr>
        <p:blipFill>
          <a:blip r:embed="rId2"/>
          <a:stretch>
            <a:fillRect/>
          </a:stretch>
        </p:blipFill>
        <p:spPr>
          <a:xfrm>
            <a:off x="54421" y="1158631"/>
            <a:ext cx="8982075" cy="5124450"/>
          </a:xfrm>
          <a:prstGeom prst="rect">
            <a:avLst/>
          </a:prstGeom>
        </p:spPr>
      </p:pic>
      <p:sp>
        <p:nvSpPr>
          <p:cNvPr id="5" name="Rectangle 4"/>
          <p:cNvSpPr/>
          <p:nvPr/>
        </p:nvSpPr>
        <p:spPr bwMode="auto">
          <a:xfrm>
            <a:off x="1007604" y="5481227"/>
            <a:ext cx="6948772" cy="80185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6E797F"/>
              </a:solidFill>
              <a:effectLst/>
              <a:latin typeface="Arial" pitchFamily="34" charset="0"/>
            </a:endParaRPr>
          </a:p>
        </p:txBody>
      </p:sp>
    </p:spTree>
    <p:extLst>
      <p:ext uri="{BB962C8B-B14F-4D97-AF65-F5344CB8AC3E}">
        <p14:creationId xmlns:p14="http://schemas.microsoft.com/office/powerpoint/2010/main" val="988318679"/>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791326" y="1340768"/>
            <a:ext cx="4319972" cy="4360157"/>
          </a:xfrm>
          <a:prstGeom prst="rect">
            <a:avLst/>
          </a:prstGeom>
        </p:spPr>
      </p:pic>
      <p:sp>
        <p:nvSpPr>
          <p:cNvPr id="2" name="Title 1"/>
          <p:cNvSpPr>
            <a:spLocks noGrp="1"/>
          </p:cNvSpPr>
          <p:nvPr>
            <p:ph type="title"/>
          </p:nvPr>
        </p:nvSpPr>
        <p:spPr/>
        <p:txBody>
          <a:bodyPr/>
          <a:lstStyle/>
          <a:p>
            <a:r>
              <a:rPr lang="en-US" sz="4000" dirty="0" smtClean="0"/>
              <a:t>Logic Implementation using MUX</a:t>
            </a:r>
            <a:endParaRPr lang="en-US" sz="4000" dirty="0"/>
          </a:p>
        </p:txBody>
      </p:sp>
      <p:sp>
        <p:nvSpPr>
          <p:cNvPr id="6" name="Content Placeholder 5"/>
          <p:cNvSpPr>
            <a:spLocks noGrp="1"/>
          </p:cNvSpPr>
          <p:nvPr>
            <p:ph idx="1"/>
          </p:nvPr>
        </p:nvSpPr>
        <p:spPr>
          <a:xfrm>
            <a:off x="351484" y="2024844"/>
            <a:ext cx="4439842" cy="4499111"/>
          </a:xfrm>
        </p:spPr>
        <p:txBody>
          <a:bodyPr/>
          <a:lstStyle/>
          <a:p>
            <a:pPr>
              <a:spcBef>
                <a:spcPts val="1200"/>
              </a:spcBef>
            </a:pPr>
            <a:r>
              <a:rPr lang="en-US" sz="2800" dirty="0" smtClean="0"/>
              <a:t>A 2</a:t>
            </a:r>
            <a:r>
              <a:rPr lang="en-US" sz="2800" baseline="30000" dirty="0" smtClean="0"/>
              <a:t>n</a:t>
            </a:r>
            <a:r>
              <a:rPr lang="en-US" sz="2800" dirty="0" smtClean="0"/>
              <a:t>-to-1 MUX</a:t>
            </a:r>
          </a:p>
          <a:p>
            <a:pPr lvl="1">
              <a:spcBef>
                <a:spcPts val="1200"/>
              </a:spcBef>
            </a:pPr>
            <a:r>
              <a:rPr lang="en-US" sz="2400" dirty="0" smtClean="0"/>
              <a:t>Can be used to implement </a:t>
            </a:r>
            <a:r>
              <a:rPr lang="en-US" sz="2400" b="1" dirty="0" smtClean="0">
                <a:solidFill>
                  <a:srgbClr val="FF0000"/>
                </a:solidFill>
              </a:rPr>
              <a:t>ANY</a:t>
            </a:r>
            <a:r>
              <a:rPr lang="en-US" sz="2400" dirty="0" smtClean="0"/>
              <a:t> function of </a:t>
            </a:r>
            <a:r>
              <a:rPr lang="en-US" sz="2400" b="1" dirty="0" smtClean="0">
                <a:solidFill>
                  <a:srgbClr val="FF0000"/>
                </a:solidFill>
              </a:rPr>
              <a:t>n variables</a:t>
            </a:r>
          </a:p>
          <a:p>
            <a:pPr lvl="1">
              <a:spcBef>
                <a:spcPts val="1200"/>
              </a:spcBef>
            </a:pPr>
            <a:r>
              <a:rPr lang="en-US" sz="2400" dirty="0"/>
              <a:t>Can be used to implement </a:t>
            </a:r>
            <a:r>
              <a:rPr lang="en-US" sz="2400" b="1" dirty="0" smtClean="0">
                <a:solidFill>
                  <a:srgbClr val="FF0000"/>
                </a:solidFill>
              </a:rPr>
              <a:t>SOME </a:t>
            </a:r>
            <a:r>
              <a:rPr lang="en-US" sz="2400" dirty="0" smtClean="0"/>
              <a:t>functions </a:t>
            </a:r>
            <a:r>
              <a:rPr lang="en-US" sz="2400" dirty="0"/>
              <a:t>of </a:t>
            </a:r>
            <a:r>
              <a:rPr lang="en-US" sz="2400" dirty="0" smtClean="0"/>
              <a:t>(</a:t>
            </a:r>
            <a:r>
              <a:rPr lang="en-US" sz="2400" b="1" dirty="0" smtClean="0">
                <a:solidFill>
                  <a:srgbClr val="FF0000"/>
                </a:solidFill>
              </a:rPr>
              <a:t>n + 1) variables</a:t>
            </a:r>
            <a:endParaRPr lang="en-US" sz="2400" b="1" dirty="0">
              <a:solidFill>
                <a:srgbClr val="FF0000"/>
              </a:solidFill>
            </a:endParaRPr>
          </a:p>
        </p:txBody>
      </p:sp>
      <p:sp>
        <p:nvSpPr>
          <p:cNvPr id="3" name="Slide Number Placeholder 2"/>
          <p:cNvSpPr>
            <a:spLocks noGrp="1"/>
          </p:cNvSpPr>
          <p:nvPr>
            <p:ph type="sldNum" sz="quarter" idx="11"/>
          </p:nvPr>
        </p:nvSpPr>
        <p:spPr/>
        <p:txBody>
          <a:bodyPr/>
          <a:lstStyle/>
          <a:p>
            <a:pPr>
              <a:defRPr/>
            </a:pPr>
            <a:fld id="{67687EF1-E7C1-4347-88B5-197404414B3D}" type="slidenum">
              <a:rPr lang="en-US" smtClean="0"/>
              <a:pPr>
                <a:defRPr/>
              </a:pPr>
              <a:t>63</a:t>
            </a:fld>
            <a:endParaRPr lang="en-US"/>
          </a:p>
        </p:txBody>
      </p:sp>
      <p:sp>
        <p:nvSpPr>
          <p:cNvPr id="7" name="Rectangle 6"/>
          <p:cNvSpPr/>
          <p:nvPr/>
        </p:nvSpPr>
        <p:spPr bwMode="auto">
          <a:xfrm>
            <a:off x="5976156" y="5013176"/>
            <a:ext cx="2124236" cy="5040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6E797F"/>
              </a:solidFill>
              <a:effectLst/>
              <a:latin typeface="Arial" pitchFamily="34" charset="0"/>
            </a:endParaRPr>
          </a:p>
        </p:txBody>
      </p:sp>
      <p:cxnSp>
        <p:nvCxnSpPr>
          <p:cNvPr id="8" name="Straight Arrow Connector 7"/>
          <p:cNvCxnSpPr/>
          <p:nvPr/>
        </p:nvCxnSpPr>
        <p:spPr bwMode="auto">
          <a:xfrm>
            <a:off x="4499992" y="3356992"/>
            <a:ext cx="1440160" cy="1872208"/>
          </a:xfrm>
          <a:prstGeom prst="straightConnector1">
            <a:avLst/>
          </a:prstGeom>
          <a:noFill/>
          <a:ln w="9525" cap="flat" cmpd="sng" algn="ctr">
            <a:solidFill>
              <a:schemeClr val="tx1"/>
            </a:solidFill>
            <a:prstDash val="solid"/>
            <a:round/>
            <a:headEnd type="none" w="med" len="med"/>
            <a:tailEnd type="triangle" w="lg" len="lg"/>
          </a:ln>
          <a:effectLst/>
        </p:spPr>
      </p:cxnSp>
      <p:cxnSp>
        <p:nvCxnSpPr>
          <p:cNvPr id="10" name="Straight Arrow Connector 9"/>
          <p:cNvCxnSpPr/>
          <p:nvPr/>
        </p:nvCxnSpPr>
        <p:spPr bwMode="auto">
          <a:xfrm>
            <a:off x="3780420" y="4869160"/>
            <a:ext cx="2159732" cy="504056"/>
          </a:xfrm>
          <a:prstGeom prst="straightConnector1">
            <a:avLst/>
          </a:prstGeom>
          <a:noFill/>
          <a:ln w="9525" cap="flat" cmpd="sng" algn="ctr">
            <a:solidFill>
              <a:schemeClr val="tx1"/>
            </a:solidFill>
            <a:prstDash val="solid"/>
            <a:round/>
            <a:headEnd type="none" w="med" len="med"/>
            <a:tailEnd type="triangle" w="lg" len="lg"/>
          </a:ln>
          <a:effectLst/>
        </p:spPr>
      </p:cxnSp>
    </p:spTree>
    <p:extLst>
      <p:ext uri="{BB962C8B-B14F-4D97-AF65-F5344CB8AC3E}">
        <p14:creationId xmlns:p14="http://schemas.microsoft.com/office/powerpoint/2010/main" val="655724793"/>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Logic Implementation using MUX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Example:</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𝐹</m:t>
                      </m:r>
                      <m:d>
                        <m:dPr>
                          <m:ctrlPr>
                            <a:rPr lang="en-US" i="1" dirty="0" smtClean="0">
                              <a:latin typeface="Cambria Math" panose="02040503050406030204" pitchFamily="18" charset="0"/>
                            </a:rPr>
                          </m:ctrlPr>
                        </m:dPr>
                        <m:e>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e>
                      </m:d>
                      <m:r>
                        <a:rPr lang="en-US" i="1" dirty="0" smtClean="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𝑚</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0, 2, 6, 7</m:t>
                          </m:r>
                        </m:e>
                      </m:d>
                    </m:oMath>
                  </m:oMathPara>
                </a14:m>
                <a:endParaRPr lang="en-US" b="0" i="1" dirty="0" smtClean="0">
                  <a:latin typeface="Cambria Math" panose="02040503050406030204" pitchFamily="18" charset="0"/>
                </a:endParaRPr>
              </a:p>
              <a:p>
                <a:pPr marL="0" indent="0" algn="ctr">
                  <a:buNone/>
                </a:pPr>
                <a:r>
                  <a:rPr lang="en-US" b="0" dirty="0" smtClean="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𝑚</m:t>
                    </m:r>
                    <m:r>
                      <a:rPr lang="en-US" b="0" i="1" dirty="0" smtClean="0">
                        <a:latin typeface="Cambria Math" panose="02040503050406030204" pitchFamily="18" charset="0"/>
                      </a:rPr>
                      <m:t>0+</m:t>
                    </m:r>
                    <m:r>
                      <a:rPr lang="en-US" b="0" i="1" dirty="0" smtClean="0">
                        <a:latin typeface="Cambria Math" panose="02040503050406030204" pitchFamily="18" charset="0"/>
                      </a:rPr>
                      <m:t>𝑚</m:t>
                    </m:r>
                    <m:r>
                      <a:rPr lang="en-US" b="0" i="1" dirty="0" smtClean="0">
                        <a:latin typeface="Cambria Math" panose="02040503050406030204" pitchFamily="18" charset="0"/>
                      </a:rPr>
                      <m:t>2+</m:t>
                    </m:r>
                    <m:r>
                      <a:rPr lang="en-US" b="0" i="1" dirty="0" smtClean="0">
                        <a:latin typeface="Cambria Math" panose="02040503050406030204" pitchFamily="18" charset="0"/>
                      </a:rPr>
                      <m:t>𝑚</m:t>
                    </m:r>
                    <m:r>
                      <a:rPr lang="en-US" b="0" i="1" dirty="0" smtClean="0">
                        <a:latin typeface="Cambria Math" panose="02040503050406030204" pitchFamily="18" charset="0"/>
                      </a:rPr>
                      <m:t>6+</m:t>
                    </m:r>
                    <m:r>
                      <a:rPr lang="en-US" b="0" i="1" dirty="0" smtClean="0">
                        <a:latin typeface="Cambria Math" panose="02040503050406030204" pitchFamily="18" charset="0"/>
                      </a:rPr>
                      <m:t>𝑚</m:t>
                    </m:r>
                    <m:r>
                      <a:rPr lang="en-US" b="0" i="1" dirty="0" smtClean="0">
                        <a:latin typeface="Cambria Math" panose="02040503050406030204" pitchFamily="18" charset="0"/>
                      </a:rPr>
                      <m:t>7</m:t>
                    </m:r>
                  </m:oMath>
                </a14:m>
                <a:endParaRPr lang="en-US" b="0" dirty="0" smtClean="0"/>
              </a:p>
              <a:p>
                <a:pPr marL="0" indent="0">
                  <a:buNone/>
                </a:pPr>
                <a:r>
                  <a:rPr lang="en-US" dirty="0" smtClean="0">
                    <a:solidFill>
                      <a:srgbClr val="FF0000"/>
                    </a:solidFill>
                  </a:rPr>
                  <a:t>= A’B’C’ </a:t>
                </a:r>
                <a:r>
                  <a:rPr lang="en-US" dirty="0">
                    <a:solidFill>
                      <a:srgbClr val="FF0000"/>
                    </a:solidFill>
                  </a:rPr>
                  <a:t>+ </a:t>
                </a:r>
                <a:r>
                  <a:rPr lang="en-US" dirty="0" smtClean="0">
                    <a:solidFill>
                      <a:srgbClr val="FF0000"/>
                    </a:solidFill>
                  </a:rPr>
                  <a:t>A’B’C </a:t>
                </a:r>
                <a:r>
                  <a:rPr lang="en-US" dirty="0">
                    <a:solidFill>
                      <a:srgbClr val="FF0000"/>
                    </a:solidFill>
                  </a:rPr>
                  <a:t>+ </a:t>
                </a:r>
                <a:r>
                  <a:rPr lang="en-US" dirty="0" smtClean="0">
                    <a:solidFill>
                      <a:srgbClr val="FF0000"/>
                    </a:solidFill>
                  </a:rPr>
                  <a:t>ABC’ </a:t>
                </a:r>
                <a:r>
                  <a:rPr lang="en-US" dirty="0">
                    <a:solidFill>
                      <a:srgbClr val="FF0000"/>
                    </a:solidFill>
                  </a:rPr>
                  <a:t>+ </a:t>
                </a:r>
                <a:r>
                  <a:rPr lang="en-US" dirty="0" smtClean="0">
                    <a:solidFill>
                      <a:srgbClr val="FF0000"/>
                    </a:solidFill>
                  </a:rPr>
                  <a:t>ABC</a:t>
                </a:r>
                <a:endParaRPr lang="en-US" b="0" dirty="0" smtClean="0">
                  <a:solidFill>
                    <a:srgbClr val="FF0000"/>
                  </a:solidFill>
                </a:endParaRPr>
              </a:p>
              <a:p>
                <a:pPr marL="0" indent="0">
                  <a:buNone/>
                </a:pPr>
                <a:r>
                  <a:rPr lang="en-US" b="0" dirty="0" smtClean="0">
                    <a:solidFill>
                      <a:srgbClr val="FF0000"/>
                    </a:solidFill>
                  </a:rPr>
                  <a:t>= A’B’(C’) + A’B’(C) + AB(0) + AB(1)</a:t>
                </a:r>
              </a:p>
              <a:p>
                <a:pPr marL="0" indent="0" algn="ctr">
                  <a:buNone/>
                </a:pPr>
                <a:endParaRPr lang="en-US" b="0" dirty="0" smtClean="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t="-1529"/>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64</a:t>
            </a:fld>
            <a:endParaRPr lang="en-US"/>
          </a:p>
        </p:txBody>
      </p:sp>
      <p:pic>
        <p:nvPicPr>
          <p:cNvPr id="5" name="Picture 4"/>
          <p:cNvPicPr>
            <a:picLocks noChangeAspect="1"/>
          </p:cNvPicPr>
          <p:nvPr/>
        </p:nvPicPr>
        <p:blipFill rotWithShape="1">
          <a:blip r:embed="rId3"/>
          <a:srcRect b="10834"/>
          <a:stretch/>
        </p:blipFill>
        <p:spPr>
          <a:xfrm>
            <a:off x="755650" y="4098883"/>
            <a:ext cx="7956941" cy="2759117"/>
          </a:xfrm>
          <a:prstGeom prst="rect">
            <a:avLst/>
          </a:prstGeom>
        </p:spPr>
      </p:pic>
    </p:spTree>
    <p:extLst>
      <p:ext uri="{BB962C8B-B14F-4D97-AF65-F5344CB8AC3E}">
        <p14:creationId xmlns:p14="http://schemas.microsoft.com/office/powerpoint/2010/main" val="3267498565"/>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Logic Implementation using MUX</a:t>
            </a:r>
          </a:p>
        </p:txBody>
      </p:sp>
      <p:sp>
        <p:nvSpPr>
          <p:cNvPr id="3" name="Content Placeholder 2"/>
          <p:cNvSpPr>
            <a:spLocks noGrp="1"/>
          </p:cNvSpPr>
          <p:nvPr>
            <p:ph idx="1"/>
          </p:nvPr>
        </p:nvSpPr>
        <p:spPr>
          <a:xfrm>
            <a:off x="755650" y="1088740"/>
            <a:ext cx="7920038" cy="5219985"/>
          </a:xfrm>
        </p:spPr>
        <p:txBody>
          <a:bodyPr/>
          <a:lstStyle/>
          <a:p>
            <a:pPr marL="0" indent="0">
              <a:buNone/>
            </a:pPr>
            <a:r>
              <a:rPr lang="en-US" sz="2800" b="1" dirty="0" smtClean="0"/>
              <a:t>3-1. Implementing the following function as a 4-to-1 MUX</a:t>
            </a:r>
            <a:endParaRPr lang="en-US" sz="2800" b="1" dirty="0"/>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65</a:t>
            </a:fld>
            <a:endParaRPr lang="en-US"/>
          </a:p>
        </p:txBody>
      </p:sp>
      <p:pic>
        <p:nvPicPr>
          <p:cNvPr id="5" name="Picture 4"/>
          <p:cNvPicPr>
            <a:picLocks noChangeAspect="1"/>
          </p:cNvPicPr>
          <p:nvPr/>
        </p:nvPicPr>
        <p:blipFill rotWithShape="1">
          <a:blip r:embed="rId3"/>
          <a:srcRect r="61834"/>
          <a:stretch/>
        </p:blipFill>
        <p:spPr>
          <a:xfrm>
            <a:off x="3149532" y="2276872"/>
            <a:ext cx="3132274" cy="3277637"/>
          </a:xfrm>
          <a:prstGeom prst="rect">
            <a:avLst/>
          </a:prstGeom>
        </p:spPr>
      </p:pic>
    </p:spTree>
    <p:extLst>
      <p:ext uri="{BB962C8B-B14F-4D97-AF65-F5344CB8AC3E}">
        <p14:creationId xmlns:p14="http://schemas.microsoft.com/office/powerpoint/2010/main" val="1853998116"/>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l="65803" t="8788" r="2172" b="9925"/>
          <a:stretch/>
        </p:blipFill>
        <p:spPr>
          <a:xfrm>
            <a:off x="4952008" y="1664804"/>
            <a:ext cx="2628292" cy="2664297"/>
          </a:xfrm>
          <a:prstGeom prst="rect">
            <a:avLst/>
          </a:prstGeom>
        </p:spPr>
      </p:pic>
      <p:sp>
        <p:nvSpPr>
          <p:cNvPr id="2" name="Title 1"/>
          <p:cNvSpPr>
            <a:spLocks noGrp="1"/>
          </p:cNvSpPr>
          <p:nvPr>
            <p:ph type="title"/>
          </p:nvPr>
        </p:nvSpPr>
        <p:spPr/>
        <p:txBody>
          <a:bodyPr/>
          <a:lstStyle/>
          <a:p>
            <a:r>
              <a:rPr lang="en-US" sz="4000" dirty="0"/>
              <a:t>Logic Implementation using MUX</a:t>
            </a:r>
          </a:p>
        </p:txBody>
      </p:sp>
      <p:sp>
        <p:nvSpPr>
          <p:cNvPr id="3" name="Content Placeholder 2"/>
          <p:cNvSpPr>
            <a:spLocks noGrp="1"/>
          </p:cNvSpPr>
          <p:nvPr>
            <p:ph idx="1"/>
          </p:nvPr>
        </p:nvSpPr>
        <p:spPr>
          <a:xfrm>
            <a:off x="755650" y="1088740"/>
            <a:ext cx="7920038" cy="5219985"/>
          </a:xfrm>
        </p:spPr>
        <p:txBody>
          <a:bodyPr/>
          <a:lstStyle/>
          <a:p>
            <a:pPr marL="0" indent="0">
              <a:buNone/>
            </a:pPr>
            <a:r>
              <a:rPr lang="en-US" b="1" dirty="0"/>
              <a:t>3-1. Implementing the following function as a 4-to-1 MUX</a:t>
            </a:r>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66</a:t>
            </a:fld>
            <a:endParaRPr lang="en-US"/>
          </a:p>
        </p:txBody>
      </p:sp>
      <p:pic>
        <p:nvPicPr>
          <p:cNvPr id="5" name="Picture 4"/>
          <p:cNvPicPr>
            <a:picLocks noChangeAspect="1"/>
          </p:cNvPicPr>
          <p:nvPr/>
        </p:nvPicPr>
        <p:blipFill rotWithShape="1">
          <a:blip r:embed="rId3"/>
          <a:srcRect r="61834"/>
          <a:stretch/>
        </p:blipFill>
        <p:spPr>
          <a:xfrm>
            <a:off x="360923" y="2204864"/>
            <a:ext cx="3132274" cy="3277637"/>
          </a:xfrm>
          <a:prstGeom prst="rect">
            <a:avLst/>
          </a:prstGeom>
        </p:spPr>
      </p:pic>
      <p:sp>
        <p:nvSpPr>
          <p:cNvPr id="7" name="TextBox 6"/>
          <p:cNvSpPr txBox="1"/>
          <p:nvPr/>
        </p:nvSpPr>
        <p:spPr>
          <a:xfrm>
            <a:off x="6032128" y="4019500"/>
            <a:ext cx="396044" cy="523220"/>
          </a:xfrm>
          <a:prstGeom prst="rect">
            <a:avLst/>
          </a:prstGeom>
          <a:noFill/>
        </p:spPr>
        <p:txBody>
          <a:bodyPr wrap="square" rtlCol="0">
            <a:spAutoFit/>
          </a:bodyPr>
          <a:lstStyle/>
          <a:p>
            <a:r>
              <a:rPr lang="en-US" sz="2800" dirty="0" smtClean="0">
                <a:solidFill>
                  <a:srgbClr val="FF0000"/>
                </a:solidFill>
              </a:rPr>
              <a:t>B</a:t>
            </a:r>
            <a:endParaRPr lang="en-US" sz="2800" dirty="0">
              <a:solidFill>
                <a:srgbClr val="FF0000"/>
              </a:solidFill>
            </a:endParaRPr>
          </a:p>
        </p:txBody>
      </p:sp>
      <p:sp>
        <p:nvSpPr>
          <p:cNvPr id="8" name="TextBox 7"/>
          <p:cNvSpPr txBox="1"/>
          <p:nvPr/>
        </p:nvSpPr>
        <p:spPr>
          <a:xfrm>
            <a:off x="6572188" y="4019500"/>
            <a:ext cx="396044" cy="523220"/>
          </a:xfrm>
          <a:prstGeom prst="rect">
            <a:avLst/>
          </a:prstGeom>
          <a:noFill/>
        </p:spPr>
        <p:txBody>
          <a:bodyPr wrap="square" rtlCol="0">
            <a:spAutoFit/>
          </a:bodyPr>
          <a:lstStyle/>
          <a:p>
            <a:r>
              <a:rPr lang="en-US" sz="2800" dirty="0" smtClean="0">
                <a:solidFill>
                  <a:srgbClr val="FF0000"/>
                </a:solidFill>
              </a:rPr>
              <a:t>C</a:t>
            </a:r>
            <a:endParaRPr lang="en-US" sz="2800" dirty="0">
              <a:solidFill>
                <a:srgbClr val="FF0000"/>
              </a:solidFill>
            </a:endParaRPr>
          </a:p>
        </p:txBody>
      </p:sp>
      <p:sp>
        <p:nvSpPr>
          <p:cNvPr id="9" name="TextBox 8"/>
          <p:cNvSpPr txBox="1"/>
          <p:nvPr/>
        </p:nvSpPr>
        <p:spPr>
          <a:xfrm>
            <a:off x="7184257" y="2397860"/>
            <a:ext cx="396044" cy="523220"/>
          </a:xfrm>
          <a:prstGeom prst="rect">
            <a:avLst/>
          </a:prstGeom>
          <a:noFill/>
        </p:spPr>
        <p:txBody>
          <a:bodyPr wrap="square" rtlCol="0">
            <a:spAutoFit/>
          </a:bodyPr>
          <a:lstStyle/>
          <a:p>
            <a:r>
              <a:rPr lang="en-US" sz="2800" dirty="0" smtClean="0">
                <a:solidFill>
                  <a:srgbClr val="FF0000"/>
                </a:solidFill>
              </a:rPr>
              <a:t>F</a:t>
            </a:r>
            <a:endParaRPr lang="en-US" sz="2800" dirty="0">
              <a:solidFill>
                <a:srgbClr val="FF0000"/>
              </a:solidFill>
            </a:endParaRPr>
          </a:p>
        </p:txBody>
      </p:sp>
      <mc:AlternateContent xmlns:mc="http://schemas.openxmlformats.org/markup-compatibility/2006" xmlns:a14="http://schemas.microsoft.com/office/drawing/2010/main">
        <mc:Choice Requires="a14">
          <p:sp>
            <p:nvSpPr>
              <p:cNvPr id="10" name="TextBox 9"/>
              <p:cNvSpPr txBox="1"/>
              <p:nvPr/>
            </p:nvSpPr>
            <p:spPr>
              <a:xfrm>
                <a:off x="431540" y="5301676"/>
                <a:ext cx="3255628" cy="519437"/>
              </a:xfrm>
              <a:prstGeom prst="rect">
                <a:avLst/>
              </a:prstGeom>
              <a:noFill/>
            </p:spPr>
            <p:txBody>
              <a:bodyPr wrap="square" rtlCol="0">
                <a:spAutoFit/>
              </a:bodyPr>
              <a:lstStyle/>
              <a:p>
                <a:r>
                  <a:rPr lang="en-US" sz="2800" dirty="0" smtClean="0">
                    <a:solidFill>
                      <a:srgbClr val="FF0000"/>
                    </a:solidFill>
                  </a:rPr>
                  <a:t>F = </a:t>
                </a:r>
                <a14:m>
                  <m:oMath xmlns:m="http://schemas.openxmlformats.org/officeDocument/2006/math">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𝑚</m:t>
                    </m:r>
                    <m:r>
                      <a:rPr lang="en-US" sz="2800" b="0" i="1" smtClean="0">
                        <a:solidFill>
                          <a:srgbClr val="FF0000"/>
                        </a:solidFill>
                        <a:latin typeface="Cambria Math" panose="02040503050406030204" pitchFamily="18" charset="0"/>
                      </a:rPr>
                      <m:t>(0,1,2,5,6,7)</m:t>
                    </m:r>
                  </m:oMath>
                </a14:m>
                <a:r>
                  <a:rPr lang="en-US" sz="2800" dirty="0" smtClean="0">
                    <a:solidFill>
                      <a:srgbClr val="FF0000"/>
                    </a:solidFill>
                  </a:rPr>
                  <a:t> </a:t>
                </a:r>
                <a:endParaRPr lang="en-US" sz="2800" dirty="0">
                  <a:solidFill>
                    <a:srgbClr val="FF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31540" y="5301676"/>
                <a:ext cx="3255628" cy="519437"/>
              </a:xfrm>
              <a:prstGeom prst="rect">
                <a:avLst/>
              </a:prstGeom>
              <a:blipFill>
                <a:blip r:embed="rId4"/>
                <a:stretch>
                  <a:fillRect l="-3933" t="-12941" b="-32941"/>
                </a:stretch>
              </a:blipFill>
            </p:spPr>
            <p:txBody>
              <a:bodyPr/>
              <a:lstStyle/>
              <a:p>
                <a:r>
                  <a:rPr lang="en-US">
                    <a:noFill/>
                  </a:rPr>
                  <a:t> </a:t>
                </a:r>
              </a:p>
            </p:txBody>
          </p:sp>
        </mc:Fallback>
      </mc:AlternateContent>
      <p:graphicFrame>
        <p:nvGraphicFramePr>
          <p:cNvPr id="12" name="Table 11"/>
          <p:cNvGraphicFramePr>
            <a:graphicFrameLocks noGrp="1"/>
          </p:cNvGraphicFramePr>
          <p:nvPr>
            <p:extLst>
              <p:ext uri="{D42A27DB-BD31-4B8C-83A1-F6EECF244321}">
                <p14:modId xmlns:p14="http://schemas.microsoft.com/office/powerpoint/2010/main" val="147316410"/>
              </p:ext>
            </p:extLst>
          </p:nvPr>
        </p:nvGraphicFramePr>
        <p:xfrm>
          <a:off x="3743907" y="4726767"/>
          <a:ext cx="5255700" cy="1584960"/>
        </p:xfrm>
        <a:graphic>
          <a:graphicData uri="http://schemas.openxmlformats.org/drawingml/2006/table">
            <a:tbl>
              <a:tblPr bandRow="1">
                <a:tableStyleId>{073A0DAA-6AF3-43AB-8588-CEC1D06C72B9}</a:tableStyleId>
              </a:tblPr>
              <a:tblGrid>
                <a:gridCol w="1051140">
                  <a:extLst>
                    <a:ext uri="{9D8B030D-6E8A-4147-A177-3AD203B41FA5}">
                      <a16:colId xmlns:a16="http://schemas.microsoft.com/office/drawing/2014/main" val="4040140165"/>
                    </a:ext>
                  </a:extLst>
                </a:gridCol>
                <a:gridCol w="1051140">
                  <a:extLst>
                    <a:ext uri="{9D8B030D-6E8A-4147-A177-3AD203B41FA5}">
                      <a16:colId xmlns:a16="http://schemas.microsoft.com/office/drawing/2014/main" val="3141503717"/>
                    </a:ext>
                  </a:extLst>
                </a:gridCol>
                <a:gridCol w="1051140">
                  <a:extLst>
                    <a:ext uri="{9D8B030D-6E8A-4147-A177-3AD203B41FA5}">
                      <a16:colId xmlns:a16="http://schemas.microsoft.com/office/drawing/2014/main" val="1702652105"/>
                    </a:ext>
                  </a:extLst>
                </a:gridCol>
                <a:gridCol w="1051140">
                  <a:extLst>
                    <a:ext uri="{9D8B030D-6E8A-4147-A177-3AD203B41FA5}">
                      <a16:colId xmlns:a16="http://schemas.microsoft.com/office/drawing/2014/main" val="49015964"/>
                    </a:ext>
                  </a:extLst>
                </a:gridCol>
                <a:gridCol w="1051140">
                  <a:extLst>
                    <a:ext uri="{9D8B030D-6E8A-4147-A177-3AD203B41FA5}">
                      <a16:colId xmlns:a16="http://schemas.microsoft.com/office/drawing/2014/main" val="2660094572"/>
                    </a:ext>
                  </a:extLst>
                </a:gridCol>
              </a:tblGrid>
              <a:tr h="395490">
                <a:tc>
                  <a:txBody>
                    <a:bodyPr/>
                    <a:lstStyle/>
                    <a:p>
                      <a:pPr algn="ctr"/>
                      <a:endParaRPr lang="en-US" sz="2000" dirty="0">
                        <a:solidFill>
                          <a:srgbClr val="FF0000"/>
                        </a:solidFill>
                      </a:endParaRPr>
                    </a:p>
                  </a:txBody>
                  <a:tcPr/>
                </a:tc>
                <a:tc>
                  <a:txBody>
                    <a:bodyPr/>
                    <a:lstStyle/>
                    <a:p>
                      <a:pPr algn="ctr"/>
                      <a:r>
                        <a:rPr lang="en-US" sz="2000" dirty="0" smtClean="0"/>
                        <a:t>I0(B’C’)</a:t>
                      </a:r>
                      <a:endParaRPr lang="en-US" sz="2000" dirty="0">
                        <a:solidFill>
                          <a:srgbClr val="FF0000"/>
                        </a:solidFill>
                      </a:endParaRPr>
                    </a:p>
                  </a:txBody>
                  <a:tcPr/>
                </a:tc>
                <a:tc>
                  <a:txBody>
                    <a:bodyPr/>
                    <a:lstStyle/>
                    <a:p>
                      <a:pPr algn="ctr"/>
                      <a:r>
                        <a:rPr lang="en-US" sz="2000" dirty="0" smtClean="0"/>
                        <a:t>I1(B’C)</a:t>
                      </a:r>
                      <a:endParaRPr lang="en-US" sz="2000" dirty="0">
                        <a:solidFill>
                          <a:srgbClr val="FF0000"/>
                        </a:solidFill>
                      </a:endParaRPr>
                    </a:p>
                  </a:txBody>
                  <a:tcPr/>
                </a:tc>
                <a:tc>
                  <a:txBody>
                    <a:bodyPr/>
                    <a:lstStyle/>
                    <a:p>
                      <a:pPr algn="ctr"/>
                      <a:r>
                        <a:rPr lang="en-US" sz="2000" dirty="0" smtClean="0"/>
                        <a:t>I2(BC’)</a:t>
                      </a:r>
                      <a:endParaRPr lang="en-US" sz="2000" dirty="0">
                        <a:solidFill>
                          <a:srgbClr val="FF0000"/>
                        </a:solidFill>
                      </a:endParaRPr>
                    </a:p>
                  </a:txBody>
                  <a:tcPr/>
                </a:tc>
                <a:tc>
                  <a:txBody>
                    <a:bodyPr/>
                    <a:lstStyle/>
                    <a:p>
                      <a:pPr algn="ctr"/>
                      <a:r>
                        <a:rPr lang="en-US" sz="2000" dirty="0" smtClean="0"/>
                        <a:t>I3(BC)</a:t>
                      </a:r>
                      <a:endParaRPr lang="en-US" sz="2000" dirty="0">
                        <a:solidFill>
                          <a:srgbClr val="FF0000"/>
                        </a:solidFill>
                      </a:endParaRPr>
                    </a:p>
                  </a:txBody>
                  <a:tcPr/>
                </a:tc>
                <a:extLst>
                  <a:ext uri="{0D108BD9-81ED-4DB2-BD59-A6C34878D82A}">
                    <a16:rowId xmlns:a16="http://schemas.microsoft.com/office/drawing/2014/main" val="4216234661"/>
                  </a:ext>
                </a:extLst>
              </a:tr>
              <a:tr h="395490">
                <a:tc>
                  <a:txBody>
                    <a:bodyPr/>
                    <a:lstStyle/>
                    <a:p>
                      <a:pPr algn="ctr"/>
                      <a:r>
                        <a:rPr lang="en-US" sz="2000" dirty="0" smtClean="0"/>
                        <a:t>A’</a:t>
                      </a:r>
                      <a:endParaRPr lang="en-US" sz="2000" dirty="0">
                        <a:solidFill>
                          <a:srgbClr val="FF0000"/>
                        </a:solidFill>
                      </a:endParaRPr>
                    </a:p>
                  </a:txBody>
                  <a:tcPr/>
                </a:tc>
                <a:tc>
                  <a:txBody>
                    <a:bodyPr/>
                    <a:lstStyle/>
                    <a:p>
                      <a:pPr algn="ctr"/>
                      <a:r>
                        <a:rPr lang="en-US" sz="2000" dirty="0" smtClean="0">
                          <a:solidFill>
                            <a:srgbClr val="FF0000"/>
                          </a:solidFill>
                        </a:rPr>
                        <a:t>1</a:t>
                      </a:r>
                      <a:endParaRPr lang="en-US" sz="2000" dirty="0">
                        <a:solidFill>
                          <a:srgbClr val="FF0000"/>
                        </a:solidFill>
                      </a:endParaRPr>
                    </a:p>
                  </a:txBody>
                  <a:tcPr/>
                </a:tc>
                <a:tc>
                  <a:txBody>
                    <a:bodyPr/>
                    <a:lstStyle/>
                    <a:p>
                      <a:pPr algn="ctr"/>
                      <a:r>
                        <a:rPr lang="en-US" sz="2000" dirty="0" smtClean="0">
                          <a:solidFill>
                            <a:srgbClr val="FF0000"/>
                          </a:solidFill>
                        </a:rPr>
                        <a:t>1</a:t>
                      </a:r>
                      <a:endParaRPr lang="en-US" sz="2000" dirty="0">
                        <a:solidFill>
                          <a:srgbClr val="FF0000"/>
                        </a:solidFill>
                      </a:endParaRPr>
                    </a:p>
                  </a:txBody>
                  <a:tcPr/>
                </a:tc>
                <a:tc>
                  <a:txBody>
                    <a:bodyPr/>
                    <a:lstStyle/>
                    <a:p>
                      <a:pPr algn="ctr"/>
                      <a:r>
                        <a:rPr lang="en-US" sz="2000" dirty="0" smtClean="0">
                          <a:solidFill>
                            <a:srgbClr val="FF0000"/>
                          </a:solidFill>
                        </a:rPr>
                        <a:t>1</a:t>
                      </a:r>
                      <a:endParaRPr lang="en-US" sz="2000" dirty="0">
                        <a:solidFill>
                          <a:srgbClr val="FF0000"/>
                        </a:solidFill>
                      </a:endParaRPr>
                    </a:p>
                  </a:txBody>
                  <a:tcPr/>
                </a:tc>
                <a:tc>
                  <a:txBody>
                    <a:bodyPr/>
                    <a:lstStyle/>
                    <a:p>
                      <a:pPr algn="ctr"/>
                      <a:r>
                        <a:rPr lang="en-US" sz="2000" dirty="0" smtClean="0">
                          <a:solidFill>
                            <a:srgbClr val="FF0000"/>
                          </a:solidFill>
                        </a:rPr>
                        <a:t>0</a:t>
                      </a:r>
                      <a:endParaRPr lang="en-US" sz="2000" dirty="0">
                        <a:solidFill>
                          <a:srgbClr val="FF0000"/>
                        </a:solidFill>
                      </a:endParaRPr>
                    </a:p>
                  </a:txBody>
                  <a:tcPr/>
                </a:tc>
                <a:extLst>
                  <a:ext uri="{0D108BD9-81ED-4DB2-BD59-A6C34878D82A}">
                    <a16:rowId xmlns:a16="http://schemas.microsoft.com/office/drawing/2014/main" val="1995040243"/>
                  </a:ext>
                </a:extLst>
              </a:tr>
              <a:tr h="395490">
                <a:tc>
                  <a:txBody>
                    <a:bodyPr/>
                    <a:lstStyle/>
                    <a:p>
                      <a:pPr algn="ctr"/>
                      <a:r>
                        <a:rPr lang="en-US" sz="2000" dirty="0" smtClean="0"/>
                        <a:t>A</a:t>
                      </a:r>
                      <a:endParaRPr lang="en-US" sz="2000" dirty="0">
                        <a:solidFill>
                          <a:srgbClr val="FF0000"/>
                        </a:solidFill>
                      </a:endParaRPr>
                    </a:p>
                  </a:txBody>
                  <a:tcPr/>
                </a:tc>
                <a:tc>
                  <a:txBody>
                    <a:bodyPr/>
                    <a:lstStyle/>
                    <a:p>
                      <a:pPr algn="ctr"/>
                      <a:r>
                        <a:rPr lang="en-US" sz="2000" dirty="0" smtClean="0">
                          <a:solidFill>
                            <a:srgbClr val="FF0000"/>
                          </a:solidFill>
                        </a:rPr>
                        <a:t>0</a:t>
                      </a:r>
                      <a:endParaRPr lang="en-US" sz="2000" dirty="0">
                        <a:solidFill>
                          <a:srgbClr val="FF0000"/>
                        </a:solidFill>
                      </a:endParaRPr>
                    </a:p>
                  </a:txBody>
                  <a:tcPr/>
                </a:tc>
                <a:tc>
                  <a:txBody>
                    <a:bodyPr/>
                    <a:lstStyle/>
                    <a:p>
                      <a:pPr algn="ctr"/>
                      <a:r>
                        <a:rPr lang="en-US" sz="2000" dirty="0" smtClean="0">
                          <a:solidFill>
                            <a:srgbClr val="FF0000"/>
                          </a:solidFill>
                        </a:rPr>
                        <a:t>1</a:t>
                      </a:r>
                      <a:endParaRPr lang="en-US" sz="2000" dirty="0">
                        <a:solidFill>
                          <a:srgbClr val="FF0000"/>
                        </a:solidFill>
                      </a:endParaRPr>
                    </a:p>
                  </a:txBody>
                  <a:tcPr/>
                </a:tc>
                <a:tc>
                  <a:txBody>
                    <a:bodyPr/>
                    <a:lstStyle/>
                    <a:p>
                      <a:pPr algn="ctr"/>
                      <a:r>
                        <a:rPr lang="en-US" sz="2000" dirty="0" smtClean="0">
                          <a:solidFill>
                            <a:srgbClr val="FF0000"/>
                          </a:solidFill>
                        </a:rPr>
                        <a:t>1</a:t>
                      </a:r>
                      <a:endParaRPr lang="en-US" sz="2000" dirty="0">
                        <a:solidFill>
                          <a:srgbClr val="FF0000"/>
                        </a:solidFill>
                      </a:endParaRPr>
                    </a:p>
                  </a:txBody>
                  <a:tcPr/>
                </a:tc>
                <a:tc>
                  <a:txBody>
                    <a:bodyPr/>
                    <a:lstStyle/>
                    <a:p>
                      <a:pPr algn="ctr"/>
                      <a:r>
                        <a:rPr lang="en-US" sz="2000" dirty="0" smtClean="0">
                          <a:solidFill>
                            <a:srgbClr val="FF0000"/>
                          </a:solidFill>
                        </a:rPr>
                        <a:t>1</a:t>
                      </a:r>
                      <a:endParaRPr lang="en-US" sz="2000" dirty="0">
                        <a:solidFill>
                          <a:srgbClr val="FF0000"/>
                        </a:solidFill>
                      </a:endParaRPr>
                    </a:p>
                  </a:txBody>
                  <a:tcPr/>
                </a:tc>
                <a:extLst>
                  <a:ext uri="{0D108BD9-81ED-4DB2-BD59-A6C34878D82A}">
                    <a16:rowId xmlns:a16="http://schemas.microsoft.com/office/drawing/2014/main" val="1610340072"/>
                  </a:ext>
                </a:extLst>
              </a:tr>
              <a:tr h="395490">
                <a:tc>
                  <a:txBody>
                    <a:bodyPr/>
                    <a:lstStyle/>
                    <a:p>
                      <a:pPr algn="ctr"/>
                      <a:endParaRPr lang="en-US" sz="2000" dirty="0">
                        <a:solidFill>
                          <a:srgbClr val="FF0000"/>
                        </a:solidFill>
                      </a:endParaRPr>
                    </a:p>
                  </a:txBody>
                  <a:tcPr/>
                </a:tc>
                <a:tc>
                  <a:txBody>
                    <a:bodyPr/>
                    <a:lstStyle/>
                    <a:p>
                      <a:pPr algn="ctr"/>
                      <a:r>
                        <a:rPr lang="en-US" sz="2000" b="1" dirty="0" smtClean="0">
                          <a:solidFill>
                            <a:srgbClr val="FF0000"/>
                          </a:solidFill>
                        </a:rPr>
                        <a:t>A’</a:t>
                      </a:r>
                      <a:endParaRPr lang="en-US" sz="2000" b="1" dirty="0">
                        <a:solidFill>
                          <a:srgbClr val="FF0000"/>
                        </a:solidFill>
                      </a:endParaRPr>
                    </a:p>
                  </a:txBody>
                  <a:tcPr/>
                </a:tc>
                <a:tc>
                  <a:txBody>
                    <a:bodyPr/>
                    <a:lstStyle/>
                    <a:p>
                      <a:pPr algn="ctr"/>
                      <a:r>
                        <a:rPr lang="en-US" sz="2000" b="1" dirty="0" smtClean="0">
                          <a:solidFill>
                            <a:srgbClr val="FF0000"/>
                          </a:solidFill>
                        </a:rPr>
                        <a:t>1</a:t>
                      </a:r>
                      <a:endParaRPr lang="en-US" sz="2000" b="1" dirty="0">
                        <a:solidFill>
                          <a:srgbClr val="FF0000"/>
                        </a:solidFill>
                      </a:endParaRPr>
                    </a:p>
                  </a:txBody>
                  <a:tcPr/>
                </a:tc>
                <a:tc>
                  <a:txBody>
                    <a:bodyPr/>
                    <a:lstStyle/>
                    <a:p>
                      <a:pPr algn="ctr"/>
                      <a:r>
                        <a:rPr lang="en-US" sz="2000" b="1" dirty="0" smtClean="0">
                          <a:solidFill>
                            <a:srgbClr val="FF0000"/>
                          </a:solidFill>
                        </a:rPr>
                        <a:t>1</a:t>
                      </a:r>
                      <a:endParaRPr lang="en-US" sz="2000" b="1" dirty="0">
                        <a:solidFill>
                          <a:srgbClr val="FF0000"/>
                        </a:solidFill>
                      </a:endParaRPr>
                    </a:p>
                  </a:txBody>
                  <a:tcPr/>
                </a:tc>
                <a:tc>
                  <a:txBody>
                    <a:bodyPr/>
                    <a:lstStyle/>
                    <a:p>
                      <a:pPr algn="ctr"/>
                      <a:r>
                        <a:rPr lang="en-US" sz="2000" b="1" dirty="0" smtClean="0">
                          <a:solidFill>
                            <a:srgbClr val="FF0000"/>
                          </a:solidFill>
                        </a:rPr>
                        <a:t>A</a:t>
                      </a:r>
                      <a:endParaRPr lang="en-US" sz="2000" b="1" dirty="0">
                        <a:solidFill>
                          <a:srgbClr val="FF0000"/>
                        </a:solidFill>
                      </a:endParaRPr>
                    </a:p>
                  </a:txBody>
                  <a:tcPr/>
                </a:tc>
                <a:extLst>
                  <a:ext uri="{0D108BD9-81ED-4DB2-BD59-A6C34878D82A}">
                    <a16:rowId xmlns:a16="http://schemas.microsoft.com/office/drawing/2014/main" val="2378251579"/>
                  </a:ext>
                </a:extLst>
              </a:tr>
            </a:tbl>
          </a:graphicData>
        </a:graphic>
      </p:graphicFrame>
      <p:sp>
        <p:nvSpPr>
          <p:cNvPr id="13" name="TextBox 12"/>
          <p:cNvSpPr txBox="1"/>
          <p:nvPr/>
        </p:nvSpPr>
        <p:spPr>
          <a:xfrm>
            <a:off x="4715669" y="2473732"/>
            <a:ext cx="432395" cy="523220"/>
          </a:xfrm>
          <a:prstGeom prst="rect">
            <a:avLst/>
          </a:prstGeom>
          <a:noFill/>
        </p:spPr>
        <p:txBody>
          <a:bodyPr wrap="square" rtlCol="0">
            <a:spAutoFit/>
          </a:bodyPr>
          <a:lstStyle/>
          <a:p>
            <a:r>
              <a:rPr lang="en-US" sz="2800" dirty="0">
                <a:solidFill>
                  <a:srgbClr val="FF0000"/>
                </a:solidFill>
              </a:rPr>
              <a:t>1</a:t>
            </a:r>
          </a:p>
        </p:txBody>
      </p:sp>
      <p:sp>
        <p:nvSpPr>
          <p:cNvPr id="14" name="TextBox 13"/>
          <p:cNvSpPr txBox="1"/>
          <p:nvPr/>
        </p:nvSpPr>
        <p:spPr>
          <a:xfrm>
            <a:off x="4715669" y="2793832"/>
            <a:ext cx="432395" cy="523220"/>
          </a:xfrm>
          <a:prstGeom prst="rect">
            <a:avLst/>
          </a:prstGeom>
          <a:noFill/>
        </p:spPr>
        <p:txBody>
          <a:bodyPr wrap="square" rtlCol="0">
            <a:spAutoFit/>
          </a:bodyPr>
          <a:lstStyle/>
          <a:p>
            <a:r>
              <a:rPr lang="en-US" sz="2800" dirty="0">
                <a:solidFill>
                  <a:srgbClr val="FF0000"/>
                </a:solidFill>
              </a:rPr>
              <a:t>1</a:t>
            </a:r>
          </a:p>
        </p:txBody>
      </p:sp>
      <p:sp>
        <p:nvSpPr>
          <p:cNvPr id="15" name="TextBox 14"/>
          <p:cNvSpPr txBox="1"/>
          <p:nvPr/>
        </p:nvSpPr>
        <p:spPr>
          <a:xfrm>
            <a:off x="4700098" y="2127758"/>
            <a:ext cx="519974" cy="523220"/>
          </a:xfrm>
          <a:prstGeom prst="rect">
            <a:avLst/>
          </a:prstGeom>
          <a:noFill/>
        </p:spPr>
        <p:txBody>
          <a:bodyPr wrap="square" rtlCol="0">
            <a:spAutoFit/>
          </a:bodyPr>
          <a:lstStyle/>
          <a:p>
            <a:r>
              <a:rPr lang="en-US" sz="2800" dirty="0" smtClean="0">
                <a:solidFill>
                  <a:srgbClr val="FF0000"/>
                </a:solidFill>
              </a:rPr>
              <a:t>A’</a:t>
            </a:r>
            <a:endParaRPr lang="en-US" sz="2800" dirty="0">
              <a:solidFill>
                <a:srgbClr val="FF0000"/>
              </a:solidFill>
            </a:endParaRPr>
          </a:p>
        </p:txBody>
      </p:sp>
      <p:sp>
        <p:nvSpPr>
          <p:cNvPr id="16" name="TextBox 15"/>
          <p:cNvSpPr txBox="1"/>
          <p:nvPr/>
        </p:nvSpPr>
        <p:spPr>
          <a:xfrm>
            <a:off x="4715668" y="3139806"/>
            <a:ext cx="519974" cy="523220"/>
          </a:xfrm>
          <a:prstGeom prst="rect">
            <a:avLst/>
          </a:prstGeom>
          <a:noFill/>
        </p:spPr>
        <p:txBody>
          <a:bodyPr wrap="square" rtlCol="0">
            <a:spAutoFit/>
          </a:bodyPr>
          <a:lstStyle/>
          <a:p>
            <a:r>
              <a:rPr lang="en-US" sz="2800" dirty="0" smtClean="0">
                <a:solidFill>
                  <a:srgbClr val="FF0000"/>
                </a:solidFill>
              </a:rPr>
              <a:t>A</a:t>
            </a:r>
            <a:endParaRPr lang="en-US" sz="2800" dirty="0">
              <a:solidFill>
                <a:srgbClr val="FF0000"/>
              </a:solidFill>
            </a:endParaRPr>
          </a:p>
        </p:txBody>
      </p:sp>
    </p:spTree>
    <p:extLst>
      <p:ext uri="{BB962C8B-B14F-4D97-AF65-F5344CB8AC3E}">
        <p14:creationId xmlns:p14="http://schemas.microsoft.com/office/powerpoint/2010/main" val="27154164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3" grpId="0"/>
      <p:bldP spid="14" grpId="0"/>
      <p:bldP spid="15" grpId="0"/>
      <p:bldP spid="1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MSI</a:t>
            </a:r>
            <a:endParaRPr lang="en-US" dirty="0"/>
          </a:p>
        </p:txBody>
      </p:sp>
      <p:sp>
        <p:nvSpPr>
          <p:cNvPr id="3" name="Content Placeholder 2"/>
          <p:cNvSpPr>
            <a:spLocks noGrp="1"/>
          </p:cNvSpPr>
          <p:nvPr>
            <p:ph idx="1"/>
          </p:nvPr>
        </p:nvSpPr>
        <p:spPr/>
        <p:txBody>
          <a:bodyPr/>
          <a:lstStyle/>
          <a:p>
            <a:pPr marL="0" indent="0">
              <a:buNone/>
            </a:pPr>
            <a:r>
              <a:rPr lang="en-US" sz="2800" b="1" dirty="0" smtClean="0"/>
              <a:t>3-2. Implement following function using MUX:</a:t>
            </a:r>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67</a:t>
            </a:fld>
            <a:endParaRPr lang="en-US"/>
          </a:p>
        </p:txBody>
      </p:sp>
      <p:pic>
        <p:nvPicPr>
          <p:cNvPr id="5" name="Picture 4"/>
          <p:cNvPicPr>
            <a:picLocks noChangeAspect="1"/>
          </p:cNvPicPr>
          <p:nvPr/>
        </p:nvPicPr>
        <p:blipFill>
          <a:blip r:embed="rId2"/>
          <a:stretch>
            <a:fillRect/>
          </a:stretch>
        </p:blipFill>
        <p:spPr>
          <a:xfrm>
            <a:off x="1884362" y="1959549"/>
            <a:ext cx="5972175" cy="600075"/>
          </a:xfrm>
          <a:prstGeom prst="rect">
            <a:avLst/>
          </a:prstGeom>
        </p:spPr>
      </p:pic>
      <p:pic>
        <p:nvPicPr>
          <p:cNvPr id="6" name="Picture 5"/>
          <p:cNvPicPr>
            <a:picLocks noChangeAspect="1"/>
          </p:cNvPicPr>
          <p:nvPr/>
        </p:nvPicPr>
        <p:blipFill>
          <a:blip r:embed="rId3"/>
          <a:stretch>
            <a:fillRect/>
          </a:stretch>
        </p:blipFill>
        <p:spPr>
          <a:xfrm>
            <a:off x="558687" y="2689800"/>
            <a:ext cx="8112809" cy="3749101"/>
          </a:xfrm>
          <a:prstGeom prst="rect">
            <a:avLst/>
          </a:prstGeom>
        </p:spPr>
      </p:pic>
    </p:spTree>
    <p:extLst>
      <p:ext uri="{BB962C8B-B14F-4D97-AF65-F5344CB8AC3E}">
        <p14:creationId xmlns:p14="http://schemas.microsoft.com/office/powerpoint/2010/main" val="3956604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MSI</a:t>
            </a:r>
            <a:endParaRPr lang="en-US" dirty="0"/>
          </a:p>
        </p:txBody>
      </p:sp>
      <p:sp>
        <p:nvSpPr>
          <p:cNvPr id="3" name="Content Placeholder 2"/>
          <p:cNvSpPr>
            <a:spLocks noGrp="1"/>
          </p:cNvSpPr>
          <p:nvPr>
            <p:ph idx="1"/>
          </p:nvPr>
        </p:nvSpPr>
        <p:spPr/>
        <p:txBody>
          <a:bodyPr/>
          <a:lstStyle/>
          <a:p>
            <a:pPr marL="0" indent="0">
              <a:buNone/>
            </a:pPr>
            <a:r>
              <a:rPr lang="en-US" b="1" dirty="0"/>
              <a:t>3-2. Implement following function using MUX:</a:t>
            </a:r>
          </a:p>
          <a:p>
            <a:pPr marL="0" indent="0">
              <a:buNone/>
            </a:pPr>
            <a:r>
              <a:rPr lang="en-US" dirty="0"/>
              <a:t>	</a:t>
            </a:r>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68</a:t>
            </a:fld>
            <a:endParaRPr lang="en-US"/>
          </a:p>
        </p:txBody>
      </p:sp>
      <p:pic>
        <p:nvPicPr>
          <p:cNvPr id="5" name="Picture 4"/>
          <p:cNvPicPr>
            <a:picLocks noChangeAspect="1"/>
          </p:cNvPicPr>
          <p:nvPr/>
        </p:nvPicPr>
        <p:blipFill>
          <a:blip r:embed="rId2"/>
          <a:stretch>
            <a:fillRect/>
          </a:stretch>
        </p:blipFill>
        <p:spPr>
          <a:xfrm>
            <a:off x="1511660" y="2420888"/>
            <a:ext cx="5972175" cy="600075"/>
          </a:xfrm>
          <a:prstGeom prst="rect">
            <a:avLst/>
          </a:prstGeom>
        </p:spPr>
      </p:pic>
      <p:pic>
        <p:nvPicPr>
          <p:cNvPr id="7" name="Picture 6"/>
          <p:cNvPicPr>
            <a:picLocks noChangeAspect="1"/>
          </p:cNvPicPr>
          <p:nvPr/>
        </p:nvPicPr>
        <p:blipFill>
          <a:blip r:embed="rId3"/>
          <a:stretch>
            <a:fillRect/>
          </a:stretch>
        </p:blipFill>
        <p:spPr>
          <a:xfrm>
            <a:off x="2235559" y="3047680"/>
            <a:ext cx="4524375" cy="3524250"/>
          </a:xfrm>
          <a:prstGeom prst="rect">
            <a:avLst/>
          </a:prstGeom>
        </p:spPr>
      </p:pic>
    </p:spTree>
    <p:extLst>
      <p:ext uri="{BB962C8B-B14F-4D97-AF65-F5344CB8AC3E}">
        <p14:creationId xmlns:p14="http://schemas.microsoft.com/office/powerpoint/2010/main" val="7433815"/>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z="4200" dirty="0" err="1" smtClean="0"/>
              <a:t>Demultiplexer</a:t>
            </a:r>
            <a:r>
              <a:rPr lang="en-US" altLang="en-US" sz="4200" dirty="0" smtClean="0"/>
              <a:t> (DEMUX)</a:t>
            </a:r>
          </a:p>
        </p:txBody>
      </p:sp>
      <p:sp>
        <p:nvSpPr>
          <p:cNvPr id="22531" name="Content Placeholder 3"/>
          <p:cNvSpPr>
            <a:spLocks noGrp="1"/>
          </p:cNvSpPr>
          <p:nvPr>
            <p:ph idx="1"/>
          </p:nvPr>
        </p:nvSpPr>
        <p:spPr>
          <a:xfrm>
            <a:off x="755650" y="1125538"/>
            <a:ext cx="4349750" cy="5183187"/>
          </a:xfrm>
        </p:spPr>
        <p:txBody>
          <a:bodyPr/>
          <a:lstStyle/>
          <a:p>
            <a:pPr>
              <a:spcBef>
                <a:spcPct val="0"/>
              </a:spcBef>
              <a:spcAft>
                <a:spcPts val="1200"/>
              </a:spcAft>
            </a:pPr>
            <a:r>
              <a:rPr lang="en-US" altLang="en-US" sz="2400" dirty="0" smtClean="0"/>
              <a:t>A digital switch with </a:t>
            </a:r>
          </a:p>
          <a:p>
            <a:pPr lvl="1">
              <a:spcBef>
                <a:spcPct val="0"/>
              </a:spcBef>
              <a:spcAft>
                <a:spcPts val="1200"/>
              </a:spcAft>
            </a:pPr>
            <a:r>
              <a:rPr lang="en-US" altLang="en-US" sz="2000" b="1" dirty="0" smtClean="0"/>
              <a:t>One input (source)</a:t>
            </a:r>
          </a:p>
          <a:p>
            <a:pPr lvl="1">
              <a:spcBef>
                <a:spcPct val="0"/>
              </a:spcBef>
              <a:spcAft>
                <a:spcPts val="1200"/>
              </a:spcAft>
            </a:pPr>
            <a:r>
              <a:rPr lang="en-US" altLang="en-US" sz="2000" b="1" dirty="0" smtClean="0"/>
              <a:t>N control inputs</a:t>
            </a:r>
          </a:p>
          <a:p>
            <a:pPr lvl="1">
              <a:spcBef>
                <a:spcPct val="0"/>
              </a:spcBef>
              <a:spcAft>
                <a:spcPts val="1200"/>
              </a:spcAft>
            </a:pPr>
            <a:r>
              <a:rPr lang="en-US" altLang="en-US" sz="2000" b="1" dirty="0" smtClean="0"/>
              <a:t>2</a:t>
            </a:r>
            <a:r>
              <a:rPr lang="en-US" altLang="en-US" sz="2000" b="1" baseline="30000" dirty="0" smtClean="0"/>
              <a:t>N</a:t>
            </a:r>
            <a:r>
              <a:rPr lang="en-US" altLang="en-US" sz="2000" b="1" dirty="0" smtClean="0"/>
              <a:t> outputs (destinations).</a:t>
            </a:r>
          </a:p>
          <a:p>
            <a:pPr>
              <a:spcBef>
                <a:spcPct val="0"/>
              </a:spcBef>
              <a:spcAft>
                <a:spcPts val="1200"/>
              </a:spcAft>
            </a:pPr>
            <a:r>
              <a:rPr lang="en-US" altLang="en-US" sz="2400" dirty="0" smtClean="0"/>
              <a:t>The select lines determine which output the input is connected to.</a:t>
            </a:r>
          </a:p>
          <a:p>
            <a:pPr>
              <a:spcBef>
                <a:spcPct val="0"/>
              </a:spcBef>
            </a:pPr>
            <a:r>
              <a:rPr lang="en-US" altLang="en-US" sz="2400" dirty="0" smtClean="0"/>
              <a:t>DEMUX Types</a:t>
            </a:r>
          </a:p>
          <a:p>
            <a:pPr lvl="1">
              <a:buFont typeface="Wingdings" panose="05000000000000000000" pitchFamily="2" charset="2"/>
              <a:buNone/>
            </a:pPr>
            <a:r>
              <a:rPr lang="en-US" altLang="en-US" sz="2000" dirty="0" smtClean="0">
                <a:sym typeface="Wingdings" panose="05000000000000000000" pitchFamily="2" charset="2"/>
              </a:rPr>
              <a:t> </a:t>
            </a:r>
            <a:r>
              <a:rPr lang="en-US" altLang="en-US" sz="2000" dirty="0" smtClean="0"/>
              <a:t>1-to-2 (1 select line)</a:t>
            </a:r>
          </a:p>
          <a:p>
            <a:pPr lvl="1">
              <a:buFont typeface="Wingdings" panose="05000000000000000000" pitchFamily="2" charset="2"/>
              <a:buNone/>
            </a:pPr>
            <a:r>
              <a:rPr lang="en-US" altLang="en-US" sz="2000" dirty="0" smtClean="0">
                <a:sym typeface="Wingdings" panose="05000000000000000000" pitchFamily="2" charset="2"/>
              </a:rPr>
              <a:t> </a:t>
            </a:r>
            <a:r>
              <a:rPr lang="en-US" altLang="en-US" sz="2000" dirty="0" smtClean="0"/>
              <a:t>1-to-4 (2 select lines)</a:t>
            </a:r>
          </a:p>
          <a:p>
            <a:pPr lvl="1">
              <a:buFont typeface="Wingdings" panose="05000000000000000000" pitchFamily="2" charset="2"/>
              <a:buNone/>
            </a:pPr>
            <a:r>
              <a:rPr lang="en-US" altLang="en-US" sz="2000" dirty="0" smtClean="0">
                <a:sym typeface="Wingdings" panose="05000000000000000000" pitchFamily="2" charset="2"/>
              </a:rPr>
              <a:t> </a:t>
            </a:r>
            <a:r>
              <a:rPr lang="en-US" altLang="en-US" sz="2000" dirty="0" smtClean="0"/>
              <a:t>1-to-8 (3 select lines)</a:t>
            </a:r>
          </a:p>
          <a:p>
            <a:pPr lvl="1">
              <a:buFont typeface="Wingdings" panose="05000000000000000000" pitchFamily="2" charset="2"/>
              <a:buNone/>
            </a:pPr>
            <a:r>
              <a:rPr lang="en-US" altLang="en-US" sz="2000" dirty="0" smtClean="0">
                <a:sym typeface="Wingdings" panose="05000000000000000000" pitchFamily="2" charset="2"/>
              </a:rPr>
              <a:t> </a:t>
            </a:r>
            <a:r>
              <a:rPr lang="en-US" altLang="en-US" sz="2000" dirty="0" smtClean="0"/>
              <a:t>1-to-16 (4 select lines)</a:t>
            </a:r>
            <a:endParaRPr lang="en-US" altLang="en-US" dirty="0" smtClean="0"/>
          </a:p>
          <a:p>
            <a:endParaRPr lang="en-US" altLang="en-US" sz="2400" dirty="0" smtClean="0"/>
          </a:p>
        </p:txBody>
      </p:sp>
      <p:sp>
        <p:nvSpPr>
          <p:cNvPr id="3" name="Slide Number Placeholder 2"/>
          <p:cNvSpPr>
            <a:spLocks noGrp="1"/>
          </p:cNvSpPr>
          <p:nvPr>
            <p:ph type="sldNum" sz="quarter" idx="4294967295"/>
          </p:nvPr>
        </p:nvSpPr>
        <p:spPr>
          <a:xfrm>
            <a:off x="0" y="6524625"/>
            <a:ext cx="6045200" cy="33337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7C81123-C29C-4D8C-8796-00B7D91D0FD0}" type="slidenum">
              <a:rPr lang="en-US" altLang="en-US"/>
              <a:pPr eaLnBrk="1" hangingPunct="1"/>
              <a:t>69</a:t>
            </a:fld>
            <a:endParaRPr lang="en-US" altLang="en-US"/>
          </a:p>
        </p:txBody>
      </p:sp>
      <p:sp>
        <p:nvSpPr>
          <p:cNvPr id="22533" name="TextBox 29"/>
          <p:cNvSpPr txBox="1">
            <a:spLocks noChangeArrowheads="1"/>
          </p:cNvSpPr>
          <p:nvPr/>
        </p:nvSpPr>
        <p:spPr bwMode="auto">
          <a:xfrm>
            <a:off x="5926138" y="1720850"/>
            <a:ext cx="21351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t>Demultiplexer </a:t>
            </a:r>
          </a:p>
          <a:p>
            <a:pPr algn="ctr" eaLnBrk="1" hangingPunct="1"/>
            <a:r>
              <a:rPr lang="en-US" altLang="en-US" sz="2000"/>
              <a:t>Block Diagram</a:t>
            </a:r>
          </a:p>
        </p:txBody>
      </p:sp>
      <p:grpSp>
        <p:nvGrpSpPr>
          <p:cNvPr id="22534" name="Group 54"/>
          <p:cNvGrpSpPr>
            <a:grpSpLocks/>
          </p:cNvGrpSpPr>
          <p:nvPr/>
        </p:nvGrpSpPr>
        <p:grpSpPr bwMode="auto">
          <a:xfrm>
            <a:off x="5105400" y="2635250"/>
            <a:ext cx="3776663" cy="3003550"/>
            <a:chOff x="5105400" y="2635044"/>
            <a:chExt cx="3776606" cy="3003756"/>
          </a:xfrm>
        </p:grpSpPr>
        <p:cxnSp>
          <p:nvCxnSpPr>
            <p:cNvPr id="7" name="Straight Connector 6"/>
            <p:cNvCxnSpPr/>
            <p:nvPr/>
          </p:nvCxnSpPr>
          <p:spPr bwMode="auto">
            <a:xfrm flipH="1">
              <a:off x="7116733" y="3657464"/>
              <a:ext cx="457193"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auto">
            <a:xfrm rot="16200000">
              <a:off x="6538074" y="4677503"/>
              <a:ext cx="549313"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sp>
          <p:nvSpPr>
            <p:cNvPr id="22537" name="TextBox 29"/>
            <p:cNvSpPr txBox="1">
              <a:spLocks noChangeArrowheads="1"/>
            </p:cNvSpPr>
            <p:nvPr/>
          </p:nvSpPr>
          <p:spPr bwMode="auto">
            <a:xfrm>
              <a:off x="6431433" y="4992469"/>
              <a:ext cx="8258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Select</a:t>
              </a:r>
            </a:p>
            <a:p>
              <a:pPr algn="ctr" eaLnBrk="1" hangingPunct="1"/>
              <a:r>
                <a:rPr lang="en-US" altLang="en-US"/>
                <a:t>Lines</a:t>
              </a:r>
            </a:p>
          </p:txBody>
        </p:sp>
        <p:cxnSp>
          <p:nvCxnSpPr>
            <p:cNvPr id="19" name="Straight Connector 18"/>
            <p:cNvCxnSpPr/>
            <p:nvPr/>
          </p:nvCxnSpPr>
          <p:spPr bwMode="auto">
            <a:xfrm>
              <a:off x="5973750" y="3657464"/>
              <a:ext cx="457193"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sp>
          <p:nvSpPr>
            <p:cNvPr id="22539" name="TextBox 29"/>
            <p:cNvSpPr txBox="1">
              <a:spLocks noChangeArrowheads="1"/>
            </p:cNvSpPr>
            <p:nvPr/>
          </p:nvSpPr>
          <p:spPr bwMode="auto">
            <a:xfrm>
              <a:off x="5105400" y="3372145"/>
              <a:ext cx="8402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Input</a:t>
              </a:r>
            </a:p>
            <a:p>
              <a:pPr algn="ctr" eaLnBrk="1" hangingPunct="1"/>
              <a:r>
                <a:rPr lang="en-US" altLang="en-US" sz="1400" i="1"/>
                <a:t>(source)</a:t>
              </a:r>
            </a:p>
          </p:txBody>
        </p:sp>
        <p:sp>
          <p:nvSpPr>
            <p:cNvPr id="22540" name="TextBox 29"/>
            <p:cNvSpPr txBox="1">
              <a:spLocks noChangeArrowheads="1"/>
            </p:cNvSpPr>
            <p:nvPr/>
          </p:nvSpPr>
          <p:spPr bwMode="auto">
            <a:xfrm>
              <a:off x="7623328" y="3380866"/>
              <a:ext cx="12586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Outputs</a:t>
              </a:r>
            </a:p>
            <a:p>
              <a:pPr algn="ctr" eaLnBrk="1" hangingPunct="1"/>
              <a:r>
                <a:rPr lang="en-US" altLang="en-US" sz="1400" i="1"/>
                <a:t>(destinations)</a:t>
              </a:r>
            </a:p>
          </p:txBody>
        </p:sp>
        <p:grpSp>
          <p:nvGrpSpPr>
            <p:cNvPr id="22541" name="Group 27"/>
            <p:cNvGrpSpPr>
              <a:grpSpLocks/>
            </p:cNvGrpSpPr>
            <p:nvPr/>
          </p:nvGrpSpPr>
          <p:grpSpPr bwMode="auto">
            <a:xfrm>
              <a:off x="7117233" y="3200400"/>
              <a:ext cx="423513" cy="533400"/>
              <a:chOff x="7010400" y="2895600"/>
              <a:chExt cx="423513" cy="533400"/>
            </a:xfrm>
          </p:grpSpPr>
          <p:cxnSp>
            <p:nvCxnSpPr>
              <p:cNvPr id="23" name="Straight Connector 22"/>
              <p:cNvCxnSpPr/>
              <p:nvPr/>
            </p:nvCxnSpPr>
            <p:spPr>
              <a:xfrm rot="5400000" flipH="1" flipV="1">
                <a:off x="7145623" y="3275672"/>
                <a:ext cx="152411" cy="153986"/>
              </a:xfrm>
              <a:prstGeom prst="line">
                <a:avLst/>
              </a:prstGeom>
              <a:ln w="12700">
                <a:solidFill>
                  <a:srgbClr val="FF0000"/>
                </a:solidFill>
                <a:headEnd type="none"/>
              </a:ln>
            </p:spPr>
            <p:style>
              <a:lnRef idx="1">
                <a:schemeClr val="accent1"/>
              </a:lnRef>
              <a:fillRef idx="0">
                <a:schemeClr val="accent1"/>
              </a:fillRef>
              <a:effectRef idx="0">
                <a:schemeClr val="accent1"/>
              </a:effectRef>
              <a:fontRef idx="minor">
                <a:schemeClr val="tx1"/>
              </a:fontRef>
            </p:style>
          </p:cxnSp>
          <p:sp>
            <p:nvSpPr>
              <p:cNvPr id="22551" name="Rectangle 23"/>
              <p:cNvSpPr>
                <a:spLocks noChangeArrowheads="1"/>
              </p:cNvSpPr>
              <p:nvPr/>
            </p:nvSpPr>
            <p:spPr bwMode="auto">
              <a:xfrm>
                <a:off x="7010400" y="2895600"/>
                <a:ext cx="4235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t>2</a:t>
                </a:r>
                <a:r>
                  <a:rPr lang="en-US" altLang="en-US" b="1" baseline="30000"/>
                  <a:t>N</a:t>
                </a:r>
              </a:p>
            </p:txBody>
          </p:sp>
        </p:grpSp>
        <p:grpSp>
          <p:nvGrpSpPr>
            <p:cNvPr id="22542" name="Group 28"/>
            <p:cNvGrpSpPr>
              <a:grpSpLocks/>
            </p:cNvGrpSpPr>
            <p:nvPr/>
          </p:nvGrpSpPr>
          <p:grpSpPr bwMode="auto">
            <a:xfrm>
              <a:off x="6118527" y="3200400"/>
              <a:ext cx="312906" cy="533400"/>
              <a:chOff x="5867400" y="2895600"/>
              <a:chExt cx="312906" cy="533400"/>
            </a:xfrm>
          </p:grpSpPr>
          <p:cxnSp>
            <p:nvCxnSpPr>
              <p:cNvPr id="25" name="Straight Connector 24"/>
              <p:cNvCxnSpPr/>
              <p:nvPr/>
            </p:nvCxnSpPr>
            <p:spPr>
              <a:xfrm rot="5400000" flipH="1" flipV="1">
                <a:off x="5947244" y="3277260"/>
                <a:ext cx="152411" cy="150810"/>
              </a:xfrm>
              <a:prstGeom prst="line">
                <a:avLst/>
              </a:prstGeom>
              <a:ln w="12700">
                <a:solidFill>
                  <a:srgbClr val="FF0000"/>
                </a:solidFill>
                <a:headEnd type="none"/>
              </a:ln>
            </p:spPr>
            <p:style>
              <a:lnRef idx="1">
                <a:schemeClr val="accent1"/>
              </a:lnRef>
              <a:fillRef idx="0">
                <a:schemeClr val="accent1"/>
              </a:fillRef>
              <a:effectRef idx="0">
                <a:schemeClr val="accent1"/>
              </a:effectRef>
              <a:fontRef idx="minor">
                <a:schemeClr val="tx1"/>
              </a:fontRef>
            </p:style>
          </p:cxnSp>
          <p:sp>
            <p:nvSpPr>
              <p:cNvPr id="22549" name="Rectangle 26"/>
              <p:cNvSpPr>
                <a:spLocks noChangeArrowheads="1"/>
              </p:cNvSpPr>
              <p:nvPr/>
            </p:nvSpPr>
            <p:spPr bwMode="auto">
              <a:xfrm>
                <a:off x="5867400" y="2895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t>1</a:t>
                </a:r>
              </a:p>
            </p:txBody>
          </p:sp>
        </p:grpSp>
        <p:cxnSp>
          <p:nvCxnSpPr>
            <p:cNvPr id="30" name="Straight Connector 29"/>
            <p:cNvCxnSpPr/>
            <p:nvPr/>
          </p:nvCxnSpPr>
          <p:spPr>
            <a:xfrm rot="5400000" flipH="1" flipV="1">
              <a:off x="6751607" y="4648138"/>
              <a:ext cx="152410" cy="152398"/>
            </a:xfrm>
            <a:prstGeom prst="line">
              <a:avLst/>
            </a:prstGeom>
            <a:ln w="12700">
              <a:solidFill>
                <a:srgbClr val="FF0000"/>
              </a:solidFill>
              <a:headEnd type="none"/>
            </a:ln>
          </p:spPr>
          <p:style>
            <a:lnRef idx="1">
              <a:schemeClr val="accent1"/>
            </a:lnRef>
            <a:fillRef idx="0">
              <a:schemeClr val="accent1"/>
            </a:fillRef>
            <a:effectRef idx="0">
              <a:schemeClr val="accent1"/>
            </a:effectRef>
            <a:fontRef idx="minor">
              <a:schemeClr val="tx1"/>
            </a:fontRef>
          </p:style>
        </p:cxnSp>
        <p:sp>
          <p:nvSpPr>
            <p:cNvPr id="22544" name="Rectangle 30"/>
            <p:cNvSpPr>
              <a:spLocks noChangeArrowheads="1"/>
            </p:cNvSpPr>
            <p:nvPr/>
          </p:nvSpPr>
          <p:spPr bwMode="auto">
            <a:xfrm>
              <a:off x="6324600" y="4507468"/>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t>N</a:t>
              </a:r>
            </a:p>
          </p:txBody>
        </p:sp>
        <p:grpSp>
          <p:nvGrpSpPr>
            <p:cNvPr id="22545" name="Group 53"/>
            <p:cNvGrpSpPr>
              <a:grpSpLocks/>
            </p:cNvGrpSpPr>
            <p:nvPr/>
          </p:nvGrpSpPr>
          <p:grpSpPr bwMode="auto">
            <a:xfrm>
              <a:off x="6446818" y="2635044"/>
              <a:ext cx="674677" cy="2057541"/>
              <a:chOff x="4571314" y="4495800"/>
              <a:chExt cx="674677" cy="2057541"/>
            </a:xfrm>
          </p:grpSpPr>
          <p:sp>
            <p:nvSpPr>
              <p:cNvPr id="47" name="Freeform 46"/>
              <p:cNvSpPr/>
              <p:nvPr/>
            </p:nvSpPr>
            <p:spPr bwMode="auto">
              <a:xfrm>
                <a:off x="4571314" y="4495800"/>
                <a:ext cx="674677" cy="2057541"/>
              </a:xfrm>
              <a:custGeom>
                <a:avLst/>
                <a:gdLst>
                  <a:gd name="connsiteX0" fmla="*/ 11876 w 522515"/>
                  <a:gd name="connsiteY0" fmla="*/ 1080654 h 1365662"/>
                  <a:gd name="connsiteX1" fmla="*/ 0 w 522515"/>
                  <a:gd name="connsiteY1" fmla="*/ 273132 h 1365662"/>
                  <a:gd name="connsiteX2" fmla="*/ 522515 w 522515"/>
                  <a:gd name="connsiteY2" fmla="*/ 0 h 1365662"/>
                  <a:gd name="connsiteX3" fmla="*/ 522515 w 522515"/>
                  <a:gd name="connsiteY3" fmla="*/ 1365662 h 1365662"/>
                  <a:gd name="connsiteX4" fmla="*/ 11876 w 522515"/>
                  <a:gd name="connsiteY4" fmla="*/ 1080654 h 136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515" h="1365662">
                    <a:moveTo>
                      <a:pt x="11876" y="1080654"/>
                    </a:moveTo>
                    <a:lnTo>
                      <a:pt x="0" y="273132"/>
                    </a:lnTo>
                    <a:lnTo>
                      <a:pt x="522515" y="0"/>
                    </a:lnTo>
                    <a:lnTo>
                      <a:pt x="522515" y="1365662"/>
                    </a:lnTo>
                    <a:lnTo>
                      <a:pt x="11876" y="1080654"/>
                    </a:lnTo>
                    <a:close/>
                  </a:path>
                </a:pathLst>
              </a:cu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2547" name="TextBox 25"/>
              <p:cNvSpPr txBox="1">
                <a:spLocks noChangeArrowheads="1"/>
              </p:cNvSpPr>
              <p:nvPr/>
            </p:nvSpPr>
            <p:spPr bwMode="auto">
              <a:xfrm rot="-5400000">
                <a:off x="4400195" y="5339837"/>
                <a:ext cx="1018297" cy="369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000FF"/>
                    </a:solidFill>
                  </a:rPr>
                  <a:t>DEMUX</a:t>
                </a:r>
              </a:p>
            </p:txBody>
          </p:sp>
        </p:grpSp>
      </p:grpSp>
    </p:spTree>
    <p:extLst>
      <p:ext uri="{BB962C8B-B14F-4D97-AF65-F5344CB8AC3E}">
        <p14:creationId xmlns:p14="http://schemas.microsoft.com/office/powerpoint/2010/main" val="9853576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t="6982" b="6113"/>
          <a:stretch/>
        </p:blipFill>
        <p:spPr>
          <a:xfrm>
            <a:off x="-4074" y="260648"/>
            <a:ext cx="9114764" cy="6348960"/>
          </a:xfrm>
        </p:spPr>
      </p:pic>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7</a:t>
            </a:fld>
            <a:endParaRPr lang="en-US"/>
          </a:p>
        </p:txBody>
      </p:sp>
      <p:sp>
        <p:nvSpPr>
          <p:cNvPr id="3" name="Rectangle 2"/>
          <p:cNvSpPr/>
          <p:nvPr/>
        </p:nvSpPr>
        <p:spPr bwMode="auto">
          <a:xfrm>
            <a:off x="1403648" y="4077072"/>
            <a:ext cx="6516724" cy="46805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6E797F"/>
              </a:solidFill>
              <a:effectLst/>
              <a:latin typeface="Arial" pitchFamily="34" charset="0"/>
            </a:endParaRPr>
          </a:p>
        </p:txBody>
      </p:sp>
    </p:spTree>
    <p:extLst>
      <p:ext uri="{BB962C8B-B14F-4D97-AF65-F5344CB8AC3E}">
        <p14:creationId xmlns:p14="http://schemas.microsoft.com/office/powerpoint/2010/main" val="2614889555"/>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p:txBody>
          <a:bodyPr/>
          <a:lstStyle/>
          <a:p>
            <a:pPr eaLnBrk="1" hangingPunct="1"/>
            <a:r>
              <a:rPr lang="en-US" altLang="en-US" smtClean="0"/>
              <a:t>Typical Application of a DEMUX</a:t>
            </a:r>
          </a:p>
        </p:txBody>
      </p:sp>
      <p:sp>
        <p:nvSpPr>
          <p:cNvPr id="4" name="Slide Number Placeholder 3"/>
          <p:cNvSpPr>
            <a:spLocks noGrp="1"/>
          </p:cNvSpPr>
          <p:nvPr>
            <p:ph type="sldNum" sz="quarter" idx="4294967295"/>
          </p:nvPr>
        </p:nvSpPr>
        <p:spPr>
          <a:xfrm>
            <a:off x="7010400" y="6229350"/>
            <a:ext cx="2133600" cy="47625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246953-C351-4B6B-A069-BE48AED0FAC5}" type="slidenum">
              <a:rPr lang="en-US" altLang="en-US"/>
              <a:pPr eaLnBrk="1" hangingPunct="1"/>
              <a:t>70</a:t>
            </a:fld>
            <a:endParaRPr lang="en-US" altLang="en-US"/>
          </a:p>
        </p:txBody>
      </p:sp>
      <p:grpSp>
        <p:nvGrpSpPr>
          <p:cNvPr id="23556" name="Group 94"/>
          <p:cNvGrpSpPr>
            <a:grpSpLocks/>
          </p:cNvGrpSpPr>
          <p:nvPr/>
        </p:nvGrpSpPr>
        <p:grpSpPr bwMode="auto">
          <a:xfrm>
            <a:off x="625475" y="1403350"/>
            <a:ext cx="2378075" cy="596900"/>
            <a:chOff x="625476" y="1403350"/>
            <a:chExt cx="2377440" cy="596899"/>
          </a:xfrm>
        </p:grpSpPr>
        <p:sp>
          <p:nvSpPr>
            <p:cNvPr id="23610" name="TextBox 10"/>
            <p:cNvSpPr txBox="1">
              <a:spLocks noChangeArrowheads="1"/>
            </p:cNvSpPr>
            <p:nvPr/>
          </p:nvSpPr>
          <p:spPr bwMode="auto">
            <a:xfrm>
              <a:off x="769822" y="1403350"/>
              <a:ext cx="2103120" cy="369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Single Source</a:t>
              </a:r>
            </a:p>
          </p:txBody>
        </p:sp>
        <p:sp>
          <p:nvSpPr>
            <p:cNvPr id="363" name="Left Brace 362"/>
            <p:cNvSpPr/>
            <p:nvPr/>
          </p:nvSpPr>
          <p:spPr bwMode="auto">
            <a:xfrm rot="16200000" flipH="1" flipV="1">
              <a:off x="1699897" y="697229"/>
              <a:ext cx="228600" cy="237744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grpSp>
      <p:grpSp>
        <p:nvGrpSpPr>
          <p:cNvPr id="23557" name="Group 95"/>
          <p:cNvGrpSpPr>
            <a:grpSpLocks/>
          </p:cNvGrpSpPr>
          <p:nvPr/>
        </p:nvGrpSpPr>
        <p:grpSpPr bwMode="auto">
          <a:xfrm>
            <a:off x="5424488" y="1403351"/>
            <a:ext cx="2593975" cy="596899"/>
            <a:chOff x="5425091" y="1403351"/>
            <a:chExt cx="2593653" cy="596899"/>
          </a:xfrm>
        </p:grpSpPr>
        <p:sp>
          <p:nvSpPr>
            <p:cNvPr id="361" name="Left Brace 360"/>
            <p:cNvSpPr/>
            <p:nvPr/>
          </p:nvSpPr>
          <p:spPr bwMode="auto">
            <a:xfrm rot="16200000" flipH="1" flipV="1">
              <a:off x="6624284" y="605790"/>
              <a:ext cx="228600" cy="256032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3609" name="TextBox 10"/>
            <p:cNvSpPr txBox="1">
              <a:spLocks noChangeArrowheads="1"/>
            </p:cNvSpPr>
            <p:nvPr/>
          </p:nvSpPr>
          <p:spPr bwMode="auto">
            <a:xfrm>
              <a:off x="5425091" y="1403351"/>
              <a:ext cx="25417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Multiple Destinations</a:t>
              </a:r>
            </a:p>
          </p:txBody>
        </p:sp>
      </p:grpSp>
      <p:grpSp>
        <p:nvGrpSpPr>
          <p:cNvPr id="23558" name="Group 96"/>
          <p:cNvGrpSpPr>
            <a:grpSpLocks/>
          </p:cNvGrpSpPr>
          <p:nvPr/>
        </p:nvGrpSpPr>
        <p:grpSpPr bwMode="auto">
          <a:xfrm>
            <a:off x="3573463" y="1403350"/>
            <a:ext cx="1287462" cy="596900"/>
            <a:chOff x="3573462" y="1403350"/>
            <a:chExt cx="1287937" cy="596900"/>
          </a:xfrm>
        </p:grpSpPr>
        <p:sp>
          <p:nvSpPr>
            <p:cNvPr id="364" name="Left Brace 363"/>
            <p:cNvSpPr/>
            <p:nvPr/>
          </p:nvSpPr>
          <p:spPr bwMode="auto">
            <a:xfrm rot="16200000" flipH="1" flipV="1">
              <a:off x="4099954" y="1245158"/>
              <a:ext cx="228600" cy="1281585"/>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3607" name="TextBox 10"/>
            <p:cNvSpPr txBox="1">
              <a:spLocks noChangeArrowheads="1"/>
            </p:cNvSpPr>
            <p:nvPr/>
          </p:nvSpPr>
          <p:spPr bwMode="auto">
            <a:xfrm>
              <a:off x="3580286" y="1403350"/>
              <a:ext cx="1281113" cy="369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Selector</a:t>
              </a:r>
            </a:p>
          </p:txBody>
        </p:sp>
      </p:grpSp>
      <p:grpSp>
        <p:nvGrpSpPr>
          <p:cNvPr id="23559" name="Group 86"/>
          <p:cNvGrpSpPr>
            <a:grpSpLocks/>
          </p:cNvGrpSpPr>
          <p:nvPr/>
        </p:nvGrpSpPr>
        <p:grpSpPr bwMode="auto">
          <a:xfrm>
            <a:off x="3529013" y="3195638"/>
            <a:ext cx="1265237" cy="1524000"/>
            <a:chOff x="6627098" y="4724400"/>
            <a:chExt cx="1264920" cy="1524000"/>
          </a:xfrm>
        </p:grpSpPr>
        <p:cxnSp>
          <p:nvCxnSpPr>
            <p:cNvPr id="73" name="Straight Connector 72"/>
            <p:cNvCxnSpPr/>
            <p:nvPr/>
          </p:nvCxnSpPr>
          <p:spPr>
            <a:xfrm>
              <a:off x="6627098" y="5408612"/>
              <a:ext cx="365034" cy="3175"/>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flipH="1">
              <a:off x="6962724" y="6065044"/>
              <a:ext cx="365125"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a:off x="7236511" y="6110287"/>
              <a:ext cx="274638"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23597" name="Group 85"/>
            <p:cNvGrpSpPr>
              <a:grpSpLocks/>
            </p:cNvGrpSpPr>
            <p:nvPr/>
          </p:nvGrpSpPr>
          <p:grpSpPr bwMode="auto">
            <a:xfrm>
              <a:off x="7517922" y="4895297"/>
              <a:ext cx="374096" cy="1031051"/>
              <a:chOff x="7517922" y="4784782"/>
              <a:chExt cx="374096" cy="1031051"/>
            </a:xfrm>
          </p:grpSpPr>
          <p:cxnSp>
            <p:nvCxnSpPr>
              <p:cNvPr id="82" name="Straight Connector 81"/>
              <p:cNvCxnSpPr/>
              <p:nvPr/>
            </p:nvCxnSpPr>
            <p:spPr>
              <a:xfrm flipH="1">
                <a:off x="7525398" y="5493360"/>
                <a:ext cx="366620"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7525398" y="5756885"/>
                <a:ext cx="366620"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7525398" y="4961547"/>
                <a:ext cx="366620"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7525398" y="5233010"/>
                <a:ext cx="366620"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sp>
            <p:nvSpPr>
              <p:cNvPr id="23605" name="TextBox 76"/>
              <p:cNvSpPr txBox="1">
                <a:spLocks noChangeArrowheads="1"/>
              </p:cNvSpPr>
              <p:nvPr/>
            </p:nvSpPr>
            <p:spPr bwMode="auto">
              <a:xfrm flipH="1">
                <a:off x="7517922" y="4784782"/>
                <a:ext cx="332142" cy="103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tLang="en-US" sz="900" b="1"/>
                  <a:t>D0</a:t>
                </a:r>
              </a:p>
              <a:p>
                <a:pPr eaLnBrk="1" hangingPunct="1">
                  <a:spcAft>
                    <a:spcPts val="1000"/>
                  </a:spcAft>
                </a:pPr>
                <a:r>
                  <a:rPr lang="en-US" altLang="en-US" sz="900" b="1"/>
                  <a:t>D1</a:t>
                </a:r>
              </a:p>
              <a:p>
                <a:pPr eaLnBrk="1" hangingPunct="1">
                  <a:spcAft>
                    <a:spcPts val="1000"/>
                  </a:spcAft>
                </a:pPr>
                <a:r>
                  <a:rPr lang="en-US" altLang="en-US" sz="900" b="1"/>
                  <a:t>D2</a:t>
                </a:r>
              </a:p>
              <a:p>
                <a:pPr eaLnBrk="1" hangingPunct="1">
                  <a:spcAft>
                    <a:spcPts val="1000"/>
                  </a:spcAft>
                </a:pPr>
                <a:r>
                  <a:rPr lang="en-US" altLang="en-US" sz="900" b="1"/>
                  <a:t>D3</a:t>
                </a:r>
              </a:p>
            </p:txBody>
          </p:sp>
        </p:grpSp>
        <p:sp>
          <p:nvSpPr>
            <p:cNvPr id="23598" name="TextBox 77"/>
            <p:cNvSpPr txBox="1">
              <a:spLocks noChangeArrowheads="1"/>
            </p:cNvSpPr>
            <p:nvPr/>
          </p:nvSpPr>
          <p:spPr bwMode="auto">
            <a:xfrm flipH="1">
              <a:off x="6705600" y="5181600"/>
              <a:ext cx="26161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tLang="en-US" sz="900" b="1"/>
                <a:t>X</a:t>
              </a:r>
            </a:p>
          </p:txBody>
        </p:sp>
        <p:sp>
          <p:nvSpPr>
            <p:cNvPr id="80" name="Freeform 79"/>
            <p:cNvSpPr/>
            <p:nvPr/>
          </p:nvSpPr>
          <p:spPr>
            <a:xfrm>
              <a:off x="7003241" y="4724400"/>
              <a:ext cx="523744" cy="1365250"/>
            </a:xfrm>
            <a:custGeom>
              <a:avLst/>
              <a:gdLst>
                <a:gd name="connsiteX0" fmla="*/ 11876 w 522515"/>
                <a:gd name="connsiteY0" fmla="*/ 1080654 h 1365662"/>
                <a:gd name="connsiteX1" fmla="*/ 0 w 522515"/>
                <a:gd name="connsiteY1" fmla="*/ 273132 h 1365662"/>
                <a:gd name="connsiteX2" fmla="*/ 522515 w 522515"/>
                <a:gd name="connsiteY2" fmla="*/ 0 h 1365662"/>
                <a:gd name="connsiteX3" fmla="*/ 522515 w 522515"/>
                <a:gd name="connsiteY3" fmla="*/ 1365662 h 1365662"/>
                <a:gd name="connsiteX4" fmla="*/ 11876 w 522515"/>
                <a:gd name="connsiteY4" fmla="*/ 1080654 h 136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515" h="1365662">
                  <a:moveTo>
                    <a:pt x="11876" y="1080654"/>
                  </a:moveTo>
                  <a:lnTo>
                    <a:pt x="0" y="273132"/>
                  </a:lnTo>
                  <a:lnTo>
                    <a:pt x="522515" y="0"/>
                  </a:lnTo>
                  <a:lnTo>
                    <a:pt x="522515" y="1365662"/>
                  </a:lnTo>
                  <a:lnTo>
                    <a:pt x="11876" y="1080654"/>
                  </a:lnTo>
                  <a:close/>
                </a:path>
              </a:pathLst>
            </a:cu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3600" name="TextBox 80"/>
            <p:cNvSpPr txBox="1">
              <a:spLocks noChangeArrowheads="1"/>
            </p:cNvSpPr>
            <p:nvPr/>
          </p:nvSpPr>
          <p:spPr bwMode="auto">
            <a:xfrm rot="-5400000">
              <a:off x="6755496" y="5238817"/>
              <a:ext cx="1018227" cy="36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000FF"/>
                  </a:solidFill>
                </a:rPr>
                <a:t>DEMUX</a:t>
              </a:r>
            </a:p>
          </p:txBody>
        </p:sp>
      </p:grpSp>
      <p:graphicFrame>
        <p:nvGraphicFramePr>
          <p:cNvPr id="88" name="Table 87"/>
          <p:cNvGraphicFramePr>
            <a:graphicFrameLocks noGrp="1"/>
          </p:cNvGraphicFramePr>
          <p:nvPr/>
        </p:nvGraphicFramePr>
        <p:xfrm>
          <a:off x="3910013" y="4800600"/>
          <a:ext cx="2189162" cy="1447800"/>
        </p:xfrm>
        <a:graphic>
          <a:graphicData uri="http://schemas.openxmlformats.org/drawingml/2006/table">
            <a:tbl>
              <a:tblPr firstRow="1" bandRow="1">
                <a:tableStyleId>{5C22544A-7EE6-4342-B048-85BDC9FD1C3A}</a:tableStyleId>
              </a:tblPr>
              <a:tblGrid>
                <a:gridCol w="284396">
                  <a:extLst>
                    <a:ext uri="{9D8B030D-6E8A-4147-A177-3AD203B41FA5}">
                      <a16:colId xmlns:a16="http://schemas.microsoft.com/office/drawing/2014/main" val="20000"/>
                    </a:ext>
                  </a:extLst>
                </a:gridCol>
                <a:gridCol w="264873">
                  <a:extLst>
                    <a:ext uri="{9D8B030D-6E8A-4147-A177-3AD203B41FA5}">
                      <a16:colId xmlns:a16="http://schemas.microsoft.com/office/drawing/2014/main" val="20001"/>
                    </a:ext>
                  </a:extLst>
                </a:gridCol>
                <a:gridCol w="1639893">
                  <a:extLst>
                    <a:ext uri="{9D8B030D-6E8A-4147-A177-3AD203B41FA5}">
                      <a16:colId xmlns:a16="http://schemas.microsoft.com/office/drawing/2014/main" val="20002"/>
                    </a:ext>
                  </a:extLst>
                </a:gridCol>
              </a:tblGrid>
              <a:tr h="289560">
                <a:tc>
                  <a:txBody>
                    <a:bodyPr/>
                    <a:lstStyle/>
                    <a:p>
                      <a:pPr algn="ctr"/>
                      <a:r>
                        <a:rPr lang="en-US" sz="1200" b="0" dirty="0" smtClean="0">
                          <a:solidFill>
                            <a:schemeClr val="tx1"/>
                          </a:solidFill>
                        </a:rPr>
                        <a:t>B</a:t>
                      </a:r>
                      <a:endParaRPr lang="en-US" sz="1200" b="0" dirty="0">
                        <a:solidFill>
                          <a:schemeClr val="tx1"/>
                        </a:solidFill>
                      </a:endParaRPr>
                    </a:p>
                  </a:txBody>
                  <a:tcPr marL="91429" marR="91429"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dirty="0" smtClean="0">
                          <a:solidFill>
                            <a:schemeClr val="tx1"/>
                          </a:solidFill>
                        </a:rPr>
                        <a:t>A</a:t>
                      </a:r>
                      <a:endParaRPr lang="en-US" sz="1200" b="0" dirty="0">
                        <a:solidFill>
                          <a:schemeClr val="tx1"/>
                        </a:solidFill>
                      </a:endParaRPr>
                    </a:p>
                  </a:txBody>
                  <a:tcPr marL="91429" marR="91429"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dirty="0" smtClean="0">
                          <a:solidFill>
                            <a:schemeClr val="tx1"/>
                          </a:solidFill>
                        </a:rPr>
                        <a:t>Selected Destination</a:t>
                      </a:r>
                      <a:endParaRPr lang="en-US" sz="1200" b="0" baseline="-25000" dirty="0">
                        <a:solidFill>
                          <a:schemeClr val="tx1"/>
                        </a:solidFill>
                      </a:endParaRPr>
                    </a:p>
                  </a:txBody>
                  <a:tcPr marL="91429" marR="91429"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560">
                <a:tc>
                  <a:txBody>
                    <a:bodyPr/>
                    <a:lstStyle/>
                    <a:p>
                      <a:pPr algn="ctr"/>
                      <a:r>
                        <a:rPr lang="en-US" sz="1200" b="0" dirty="0" smtClean="0">
                          <a:solidFill>
                            <a:schemeClr val="tx1"/>
                          </a:solidFill>
                        </a:rPr>
                        <a:t>0</a:t>
                      </a:r>
                      <a:endParaRPr lang="en-US" sz="1200" b="0" dirty="0">
                        <a:solidFill>
                          <a:schemeClr val="tx1"/>
                        </a:solidFill>
                      </a:endParaRPr>
                    </a:p>
                  </a:txBody>
                  <a:tcPr marL="91429" marR="91429"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smtClean="0">
                          <a:solidFill>
                            <a:schemeClr val="tx1"/>
                          </a:solidFill>
                        </a:rPr>
                        <a:t>0</a:t>
                      </a:r>
                      <a:endParaRPr lang="en-US" sz="1200" b="0" dirty="0">
                        <a:solidFill>
                          <a:schemeClr val="tx1"/>
                        </a:solidFill>
                      </a:endParaRPr>
                    </a:p>
                  </a:txBody>
                  <a:tcPr marL="91429" marR="91429"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smtClean="0">
                          <a:solidFill>
                            <a:schemeClr val="tx1"/>
                          </a:solidFill>
                        </a:rPr>
                        <a:t>B/W Laser Printer</a:t>
                      </a:r>
                      <a:endParaRPr lang="en-US" sz="1200" b="0" dirty="0">
                        <a:solidFill>
                          <a:schemeClr val="tx1"/>
                        </a:solidFill>
                      </a:endParaRPr>
                    </a:p>
                  </a:txBody>
                  <a:tcPr marL="91429" marR="91429"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9560">
                <a:tc>
                  <a:txBody>
                    <a:bodyPr/>
                    <a:lstStyle/>
                    <a:p>
                      <a:pPr algn="ctr"/>
                      <a:r>
                        <a:rPr lang="en-US" sz="1200" b="0" dirty="0" smtClean="0">
                          <a:solidFill>
                            <a:schemeClr val="tx1"/>
                          </a:solidFill>
                        </a:rPr>
                        <a:t>0</a:t>
                      </a:r>
                      <a:endParaRPr lang="en-US" sz="1200" b="0" dirty="0">
                        <a:solidFill>
                          <a:schemeClr val="tx1"/>
                        </a:solidFill>
                      </a:endParaRPr>
                    </a:p>
                  </a:txBody>
                  <a:tcPr marL="91429" marR="91429"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smtClean="0">
                          <a:solidFill>
                            <a:schemeClr val="tx1"/>
                          </a:solidFill>
                        </a:rPr>
                        <a:t>1</a:t>
                      </a:r>
                      <a:endParaRPr lang="en-US" sz="1200" b="0" dirty="0">
                        <a:solidFill>
                          <a:schemeClr val="tx1"/>
                        </a:solidFill>
                      </a:endParaRPr>
                    </a:p>
                  </a:txBody>
                  <a:tcPr marL="91429" marR="91429"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smtClean="0">
                          <a:solidFill>
                            <a:schemeClr val="tx1"/>
                          </a:solidFill>
                        </a:rPr>
                        <a:t>Fax</a:t>
                      </a:r>
                      <a:r>
                        <a:rPr lang="en-US" sz="1200" b="0" baseline="0" dirty="0" smtClean="0">
                          <a:solidFill>
                            <a:schemeClr val="tx1"/>
                          </a:solidFill>
                        </a:rPr>
                        <a:t> Machine</a:t>
                      </a:r>
                      <a:endParaRPr lang="en-US" sz="1200" b="0" dirty="0">
                        <a:solidFill>
                          <a:schemeClr val="tx1"/>
                        </a:solidFill>
                      </a:endParaRPr>
                    </a:p>
                  </a:txBody>
                  <a:tcPr marL="91429" marR="91429"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9560">
                <a:tc>
                  <a:txBody>
                    <a:bodyPr/>
                    <a:lstStyle/>
                    <a:p>
                      <a:pPr algn="ctr"/>
                      <a:r>
                        <a:rPr lang="en-US" sz="1200" b="0" dirty="0" smtClean="0">
                          <a:solidFill>
                            <a:schemeClr val="tx1"/>
                          </a:solidFill>
                        </a:rPr>
                        <a:t>1</a:t>
                      </a:r>
                      <a:endParaRPr lang="en-US" sz="1200" b="0" dirty="0">
                        <a:solidFill>
                          <a:schemeClr val="tx1"/>
                        </a:solidFill>
                      </a:endParaRPr>
                    </a:p>
                  </a:txBody>
                  <a:tcPr marL="91429" marR="91429"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smtClean="0">
                          <a:solidFill>
                            <a:schemeClr val="tx1"/>
                          </a:solidFill>
                        </a:rPr>
                        <a:t>0</a:t>
                      </a:r>
                      <a:endParaRPr lang="en-US" sz="1200" b="0" dirty="0">
                        <a:solidFill>
                          <a:schemeClr val="tx1"/>
                        </a:solidFill>
                      </a:endParaRPr>
                    </a:p>
                  </a:txBody>
                  <a:tcPr marL="91429" marR="91429"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smtClean="0">
                          <a:solidFill>
                            <a:schemeClr val="dk1"/>
                          </a:solidFill>
                        </a:rPr>
                        <a:t>Color</a:t>
                      </a:r>
                      <a:r>
                        <a:rPr lang="en-US" sz="1200" b="0" baseline="0" dirty="0" smtClean="0">
                          <a:solidFill>
                            <a:schemeClr val="dk1"/>
                          </a:solidFill>
                        </a:rPr>
                        <a:t> Inkjet Printer</a:t>
                      </a:r>
                      <a:endParaRPr lang="en-US" sz="1200" b="0" dirty="0">
                        <a:solidFill>
                          <a:schemeClr val="tx1"/>
                        </a:solidFill>
                      </a:endParaRPr>
                    </a:p>
                  </a:txBody>
                  <a:tcPr marL="91429" marR="91429"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9560">
                <a:tc>
                  <a:txBody>
                    <a:bodyPr/>
                    <a:lstStyle/>
                    <a:p>
                      <a:pPr algn="ctr"/>
                      <a:r>
                        <a:rPr lang="en-US" sz="1200" b="0" dirty="0" smtClean="0">
                          <a:solidFill>
                            <a:schemeClr val="tx1"/>
                          </a:solidFill>
                        </a:rPr>
                        <a:t>1</a:t>
                      </a:r>
                      <a:endParaRPr lang="en-US" sz="1200" b="0" dirty="0">
                        <a:solidFill>
                          <a:schemeClr val="tx1"/>
                        </a:solidFill>
                      </a:endParaRPr>
                    </a:p>
                  </a:txBody>
                  <a:tcPr marL="91429" marR="91429"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smtClean="0">
                          <a:solidFill>
                            <a:schemeClr val="tx1"/>
                          </a:solidFill>
                        </a:rPr>
                        <a:t>1</a:t>
                      </a:r>
                      <a:endParaRPr lang="en-US" sz="1200" b="0" dirty="0">
                        <a:solidFill>
                          <a:schemeClr val="tx1"/>
                        </a:solidFill>
                      </a:endParaRPr>
                    </a:p>
                  </a:txBody>
                  <a:tcPr marL="91429" marR="91429"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smtClean="0">
                          <a:solidFill>
                            <a:schemeClr val="tx1"/>
                          </a:solidFill>
                        </a:rPr>
                        <a:t>Pen</a:t>
                      </a:r>
                      <a:r>
                        <a:rPr lang="en-US" sz="1200" b="0" baseline="0" dirty="0" smtClean="0">
                          <a:solidFill>
                            <a:schemeClr val="tx1"/>
                          </a:solidFill>
                        </a:rPr>
                        <a:t> Plotter</a:t>
                      </a:r>
                      <a:endParaRPr lang="en-US" sz="1200" b="0" dirty="0">
                        <a:solidFill>
                          <a:schemeClr val="tx1"/>
                        </a:solidFill>
                      </a:endParaRPr>
                    </a:p>
                  </a:txBody>
                  <a:tcPr marL="91429" marR="91429"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pSp>
        <p:nvGrpSpPr>
          <p:cNvPr id="23576" name="Group 86"/>
          <p:cNvGrpSpPr>
            <a:grpSpLocks/>
          </p:cNvGrpSpPr>
          <p:nvPr/>
        </p:nvGrpSpPr>
        <p:grpSpPr bwMode="auto">
          <a:xfrm>
            <a:off x="6416675" y="2057400"/>
            <a:ext cx="1731963" cy="612775"/>
            <a:chOff x="6643421" y="2057403"/>
            <a:chExt cx="1732785" cy="613272"/>
          </a:xfrm>
        </p:grpSpPr>
        <p:sp>
          <p:nvSpPr>
            <p:cNvPr id="23592" name="TextBox 324"/>
            <p:cNvSpPr txBox="1">
              <a:spLocks noChangeArrowheads="1"/>
            </p:cNvSpPr>
            <p:nvPr/>
          </p:nvSpPr>
          <p:spPr bwMode="auto">
            <a:xfrm>
              <a:off x="7473395" y="2133207"/>
              <a:ext cx="9028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B/W Laser</a:t>
              </a:r>
            </a:p>
            <a:p>
              <a:pPr algn="ctr" eaLnBrk="1" hangingPunct="1"/>
              <a:r>
                <a:rPr lang="en-US" altLang="en-US" sz="1200"/>
                <a:t>Printer</a:t>
              </a:r>
            </a:p>
          </p:txBody>
        </p:sp>
        <p:pic>
          <p:nvPicPr>
            <p:cNvPr id="23593" name="Picture 5" descr="C:\Users\ghzite.MAIN\AppData\Local\Microsoft\Windows\Temporary Internet Files\Content.IE5\6GJ2YC6W\MPj040218400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3421" y="2057403"/>
              <a:ext cx="802386" cy="61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77" name="Group 80"/>
          <p:cNvGrpSpPr>
            <a:grpSpLocks/>
          </p:cNvGrpSpPr>
          <p:nvPr/>
        </p:nvGrpSpPr>
        <p:grpSpPr bwMode="auto">
          <a:xfrm>
            <a:off x="6361113" y="3697288"/>
            <a:ext cx="1868487" cy="874712"/>
            <a:chOff x="6553200" y="3657599"/>
            <a:chExt cx="1868692" cy="874624"/>
          </a:xfrm>
        </p:grpSpPr>
        <p:sp>
          <p:nvSpPr>
            <p:cNvPr id="23590" name="TextBox 326"/>
            <p:cNvSpPr txBox="1">
              <a:spLocks noChangeArrowheads="1"/>
            </p:cNvSpPr>
            <p:nvPr/>
          </p:nvSpPr>
          <p:spPr bwMode="auto">
            <a:xfrm>
              <a:off x="7427709" y="3787878"/>
              <a:ext cx="9941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Color Inkjet</a:t>
              </a:r>
            </a:p>
            <a:p>
              <a:pPr algn="ctr" eaLnBrk="1" hangingPunct="1"/>
              <a:r>
                <a:rPr lang="en-US" altLang="en-US" sz="1200"/>
                <a:t>Printer</a:t>
              </a:r>
            </a:p>
          </p:txBody>
        </p:sp>
        <p:pic>
          <p:nvPicPr>
            <p:cNvPr id="23591" name="Picture 6" descr="C:\Users\ghzite.MAIN\AppData\Local\Microsoft\Windows\Temporary Internet Files\Content.IE5\AMO16GJE\MCj0396876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3200" y="3657599"/>
              <a:ext cx="906628" cy="87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78" name="Group 88"/>
          <p:cNvGrpSpPr>
            <a:grpSpLocks/>
          </p:cNvGrpSpPr>
          <p:nvPr/>
        </p:nvGrpSpPr>
        <p:grpSpPr bwMode="auto">
          <a:xfrm>
            <a:off x="6119813" y="4897438"/>
            <a:ext cx="1924050" cy="1231900"/>
            <a:chOff x="6324600" y="4876800"/>
            <a:chExt cx="1924098" cy="1231900"/>
          </a:xfrm>
        </p:grpSpPr>
        <p:sp>
          <p:nvSpPr>
            <p:cNvPr id="23588" name="TextBox 327"/>
            <p:cNvSpPr txBox="1">
              <a:spLocks noChangeArrowheads="1"/>
            </p:cNvSpPr>
            <p:nvPr/>
          </p:nvSpPr>
          <p:spPr bwMode="auto">
            <a:xfrm>
              <a:off x="7620000" y="5105400"/>
              <a:ext cx="6286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Pen</a:t>
              </a:r>
            </a:p>
            <a:p>
              <a:pPr algn="ctr" eaLnBrk="1" hangingPunct="1"/>
              <a:r>
                <a:rPr lang="en-US" altLang="en-US" sz="1200"/>
                <a:t>Plotter</a:t>
              </a:r>
            </a:p>
          </p:txBody>
        </p:sp>
        <p:pic>
          <p:nvPicPr>
            <p:cNvPr id="23589" name="Picture 7" descr="C:\Users\ghzite.MAIN\AppData\Local\Microsoft\Windows\Temporary Internet Files\Content.IE5\J34ZSQZE\MCj02809330000[1].w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4876800"/>
              <a:ext cx="1328738"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79" name="Group 85"/>
          <p:cNvGrpSpPr>
            <a:grpSpLocks/>
          </p:cNvGrpSpPr>
          <p:nvPr/>
        </p:nvGrpSpPr>
        <p:grpSpPr bwMode="auto">
          <a:xfrm>
            <a:off x="6437313" y="2590800"/>
            <a:ext cx="1690687" cy="857250"/>
            <a:chOff x="6615989" y="2590800"/>
            <a:chExt cx="1690486" cy="857250"/>
          </a:xfrm>
        </p:grpSpPr>
        <p:sp>
          <p:nvSpPr>
            <p:cNvPr id="23586" name="TextBox 325"/>
            <p:cNvSpPr txBox="1">
              <a:spLocks noChangeArrowheads="1"/>
            </p:cNvSpPr>
            <p:nvPr/>
          </p:nvSpPr>
          <p:spPr bwMode="auto">
            <a:xfrm>
              <a:off x="7543126" y="2814934"/>
              <a:ext cx="7633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Fax</a:t>
              </a:r>
            </a:p>
            <a:p>
              <a:pPr algn="ctr" eaLnBrk="1" hangingPunct="1"/>
              <a:r>
                <a:rPr lang="en-US" altLang="en-US" sz="1200"/>
                <a:t>Machine</a:t>
              </a:r>
            </a:p>
          </p:txBody>
        </p:sp>
        <p:pic>
          <p:nvPicPr>
            <p:cNvPr id="23587" name="Picture 94" descr="C:\Users\ghzite.MAIN\AppData\Local\Microsoft\Windows\Temporary Internet Files\Content.IE5\AMO16GJE\MCj04339060000[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5989" y="2590800"/>
              <a:ext cx="857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580" name="Picture 95" descr="C:\Program Files\Microsoft Office\MEDIA\CAGCAT10\j0285750.wm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838200" y="3375025"/>
            <a:ext cx="18240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89"/>
          <p:cNvSpPr/>
          <p:nvPr/>
        </p:nvSpPr>
        <p:spPr>
          <a:xfrm>
            <a:off x="4797425" y="2444750"/>
            <a:ext cx="1819275" cy="1095375"/>
          </a:xfrm>
          <a:custGeom>
            <a:avLst/>
            <a:gdLst>
              <a:gd name="connsiteX0" fmla="*/ 0 w 1820174"/>
              <a:gd name="connsiteY0" fmla="*/ 1095555 h 1095555"/>
              <a:gd name="connsiteX1" fmla="*/ 138023 w 1820174"/>
              <a:gd name="connsiteY1" fmla="*/ 1078302 h 1095555"/>
              <a:gd name="connsiteX2" fmla="*/ 353683 w 1820174"/>
              <a:gd name="connsiteY2" fmla="*/ 1017917 h 1095555"/>
              <a:gd name="connsiteX3" fmla="*/ 586596 w 1820174"/>
              <a:gd name="connsiteY3" fmla="*/ 810883 h 1095555"/>
              <a:gd name="connsiteX4" fmla="*/ 733245 w 1820174"/>
              <a:gd name="connsiteY4" fmla="*/ 638355 h 1095555"/>
              <a:gd name="connsiteX5" fmla="*/ 1000664 w 1820174"/>
              <a:gd name="connsiteY5" fmla="*/ 301924 h 1095555"/>
              <a:gd name="connsiteX6" fmla="*/ 1250830 w 1820174"/>
              <a:gd name="connsiteY6" fmla="*/ 155275 h 1095555"/>
              <a:gd name="connsiteX7" fmla="*/ 1544128 w 1820174"/>
              <a:gd name="connsiteY7" fmla="*/ 60385 h 1095555"/>
              <a:gd name="connsiteX8" fmla="*/ 1820174 w 1820174"/>
              <a:gd name="connsiteY8" fmla="*/ 0 h 1095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0174" h="1095555">
                <a:moveTo>
                  <a:pt x="0" y="1095555"/>
                </a:moveTo>
                <a:cubicBezTo>
                  <a:pt x="39538" y="1093398"/>
                  <a:pt x="79076" y="1091242"/>
                  <a:pt x="138023" y="1078302"/>
                </a:cubicBezTo>
                <a:cubicBezTo>
                  <a:pt x="196970" y="1065362"/>
                  <a:pt x="278921" y="1062487"/>
                  <a:pt x="353683" y="1017917"/>
                </a:cubicBezTo>
                <a:cubicBezTo>
                  <a:pt x="428445" y="973347"/>
                  <a:pt x="523336" y="874143"/>
                  <a:pt x="586596" y="810883"/>
                </a:cubicBezTo>
                <a:cubicBezTo>
                  <a:pt x="649856" y="747623"/>
                  <a:pt x="664234" y="723181"/>
                  <a:pt x="733245" y="638355"/>
                </a:cubicBezTo>
                <a:cubicBezTo>
                  <a:pt x="802256" y="553529"/>
                  <a:pt x="914400" y="382437"/>
                  <a:pt x="1000664" y="301924"/>
                </a:cubicBezTo>
                <a:cubicBezTo>
                  <a:pt x="1086928" y="221411"/>
                  <a:pt x="1160253" y="195531"/>
                  <a:pt x="1250830" y="155275"/>
                </a:cubicBezTo>
                <a:cubicBezTo>
                  <a:pt x="1341407" y="115019"/>
                  <a:pt x="1449237" y="86264"/>
                  <a:pt x="1544128" y="60385"/>
                </a:cubicBezTo>
                <a:cubicBezTo>
                  <a:pt x="1639019" y="34506"/>
                  <a:pt x="1729596" y="17253"/>
                  <a:pt x="1820174" y="0"/>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91" name="Freeform 90"/>
          <p:cNvSpPr/>
          <p:nvPr/>
        </p:nvSpPr>
        <p:spPr>
          <a:xfrm>
            <a:off x="4789488" y="3175000"/>
            <a:ext cx="1803400" cy="638175"/>
          </a:xfrm>
          <a:custGeom>
            <a:avLst/>
            <a:gdLst>
              <a:gd name="connsiteX0" fmla="*/ 0 w 1802921"/>
              <a:gd name="connsiteY0" fmla="*/ 638354 h 638354"/>
              <a:gd name="connsiteX1" fmla="*/ 250166 w 1802921"/>
              <a:gd name="connsiteY1" fmla="*/ 612475 h 638354"/>
              <a:gd name="connsiteX2" fmla="*/ 724619 w 1802921"/>
              <a:gd name="connsiteY2" fmla="*/ 517585 h 638354"/>
              <a:gd name="connsiteX3" fmla="*/ 1173193 w 1802921"/>
              <a:gd name="connsiteY3" fmla="*/ 319177 h 638354"/>
              <a:gd name="connsiteX4" fmla="*/ 1449238 w 1802921"/>
              <a:gd name="connsiteY4" fmla="*/ 146649 h 638354"/>
              <a:gd name="connsiteX5" fmla="*/ 1802921 w 1802921"/>
              <a:gd name="connsiteY5" fmla="*/ 0 h 63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2921" h="638354">
                <a:moveTo>
                  <a:pt x="0" y="638354"/>
                </a:moveTo>
                <a:cubicBezTo>
                  <a:pt x="64698" y="635478"/>
                  <a:pt x="129396" y="632603"/>
                  <a:pt x="250166" y="612475"/>
                </a:cubicBezTo>
                <a:cubicBezTo>
                  <a:pt x="370936" y="592347"/>
                  <a:pt x="570781" y="566468"/>
                  <a:pt x="724619" y="517585"/>
                </a:cubicBezTo>
                <a:cubicBezTo>
                  <a:pt x="878457" y="468702"/>
                  <a:pt x="1052423" y="381000"/>
                  <a:pt x="1173193" y="319177"/>
                </a:cubicBezTo>
                <a:cubicBezTo>
                  <a:pt x="1293963" y="257354"/>
                  <a:pt x="1344283" y="199845"/>
                  <a:pt x="1449238" y="146649"/>
                </a:cubicBezTo>
                <a:cubicBezTo>
                  <a:pt x="1554193" y="93453"/>
                  <a:pt x="1678557" y="46726"/>
                  <a:pt x="1802921" y="0"/>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92" name="Freeform 91"/>
          <p:cNvSpPr/>
          <p:nvPr/>
        </p:nvSpPr>
        <p:spPr>
          <a:xfrm>
            <a:off x="4794250" y="3990975"/>
            <a:ext cx="1733550" cy="236538"/>
          </a:xfrm>
          <a:custGeom>
            <a:avLst/>
            <a:gdLst>
              <a:gd name="connsiteX0" fmla="*/ 0 w 1733909"/>
              <a:gd name="connsiteY0" fmla="*/ 80513 h 235788"/>
              <a:gd name="connsiteX1" fmla="*/ 500332 w 1733909"/>
              <a:gd name="connsiteY1" fmla="*/ 28754 h 235788"/>
              <a:gd name="connsiteX2" fmla="*/ 897147 w 1733909"/>
              <a:gd name="connsiteY2" fmla="*/ 20128 h 235788"/>
              <a:gd name="connsiteX3" fmla="*/ 1475116 w 1733909"/>
              <a:gd name="connsiteY3" fmla="*/ 149524 h 235788"/>
              <a:gd name="connsiteX4" fmla="*/ 1733909 w 1733909"/>
              <a:gd name="connsiteY4" fmla="*/ 235788 h 23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3909" h="235788">
                <a:moveTo>
                  <a:pt x="0" y="80513"/>
                </a:moveTo>
                <a:cubicBezTo>
                  <a:pt x="175404" y="59665"/>
                  <a:pt x="350808" y="38818"/>
                  <a:pt x="500332" y="28754"/>
                </a:cubicBezTo>
                <a:cubicBezTo>
                  <a:pt x="649856" y="18690"/>
                  <a:pt x="734683" y="0"/>
                  <a:pt x="897147" y="20128"/>
                </a:cubicBezTo>
                <a:cubicBezTo>
                  <a:pt x="1059611" y="40256"/>
                  <a:pt x="1335656" y="113581"/>
                  <a:pt x="1475116" y="149524"/>
                </a:cubicBezTo>
                <a:cubicBezTo>
                  <a:pt x="1614576" y="185467"/>
                  <a:pt x="1674242" y="210627"/>
                  <a:pt x="1733909" y="235788"/>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93" name="Freeform 92"/>
          <p:cNvSpPr/>
          <p:nvPr/>
        </p:nvSpPr>
        <p:spPr>
          <a:xfrm>
            <a:off x="4795838" y="4327525"/>
            <a:ext cx="1484312" cy="679450"/>
          </a:xfrm>
          <a:custGeom>
            <a:avLst/>
            <a:gdLst>
              <a:gd name="connsiteX0" fmla="*/ 0 w 1483744"/>
              <a:gd name="connsiteY0" fmla="*/ 15816 h 680050"/>
              <a:gd name="connsiteX1" fmla="*/ 370936 w 1483744"/>
              <a:gd name="connsiteY1" fmla="*/ 7189 h 680050"/>
              <a:gd name="connsiteX2" fmla="*/ 767751 w 1483744"/>
              <a:gd name="connsiteY2" fmla="*/ 58948 h 680050"/>
              <a:gd name="connsiteX3" fmla="*/ 1155940 w 1483744"/>
              <a:gd name="connsiteY3" fmla="*/ 248729 h 680050"/>
              <a:gd name="connsiteX4" fmla="*/ 1371600 w 1483744"/>
              <a:gd name="connsiteY4" fmla="*/ 498895 h 680050"/>
              <a:gd name="connsiteX5" fmla="*/ 1483744 w 1483744"/>
              <a:gd name="connsiteY5" fmla="*/ 680050 h 68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3744" h="680050">
                <a:moveTo>
                  <a:pt x="0" y="15816"/>
                </a:moveTo>
                <a:cubicBezTo>
                  <a:pt x="121489" y="7908"/>
                  <a:pt x="242978" y="0"/>
                  <a:pt x="370936" y="7189"/>
                </a:cubicBezTo>
                <a:cubicBezTo>
                  <a:pt x="498894" y="14378"/>
                  <a:pt x="636917" y="18691"/>
                  <a:pt x="767751" y="58948"/>
                </a:cubicBezTo>
                <a:cubicBezTo>
                  <a:pt x="898585" y="99205"/>
                  <a:pt x="1055299" y="175405"/>
                  <a:pt x="1155940" y="248729"/>
                </a:cubicBezTo>
                <a:cubicBezTo>
                  <a:pt x="1256582" y="322054"/>
                  <a:pt x="1316966" y="427008"/>
                  <a:pt x="1371600" y="498895"/>
                </a:cubicBezTo>
                <a:cubicBezTo>
                  <a:pt x="1426234" y="570782"/>
                  <a:pt x="1454989" y="625416"/>
                  <a:pt x="1483744" y="680050"/>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357" name="Freeform 356"/>
          <p:cNvSpPr/>
          <p:nvPr/>
        </p:nvSpPr>
        <p:spPr>
          <a:xfrm flipV="1">
            <a:off x="2438400" y="3881438"/>
            <a:ext cx="1090613" cy="385762"/>
          </a:xfrm>
          <a:custGeom>
            <a:avLst/>
            <a:gdLst>
              <a:gd name="connsiteX0" fmla="*/ 0 w 1201479"/>
              <a:gd name="connsiteY0" fmla="*/ 14177 h 386316"/>
              <a:gd name="connsiteX1" fmla="*/ 159488 w 1201479"/>
              <a:gd name="connsiteY1" fmla="*/ 14177 h 386316"/>
              <a:gd name="connsiteX2" fmla="*/ 318976 w 1201479"/>
              <a:gd name="connsiteY2" fmla="*/ 99237 h 386316"/>
              <a:gd name="connsiteX3" fmla="*/ 446567 w 1201479"/>
              <a:gd name="connsiteY3" fmla="*/ 237460 h 386316"/>
              <a:gd name="connsiteX4" fmla="*/ 680483 w 1201479"/>
              <a:gd name="connsiteY4" fmla="*/ 333153 h 386316"/>
              <a:gd name="connsiteX5" fmla="*/ 956930 w 1201479"/>
              <a:gd name="connsiteY5" fmla="*/ 333153 h 386316"/>
              <a:gd name="connsiteX6" fmla="*/ 1201479 w 1201479"/>
              <a:gd name="connsiteY6" fmla="*/ 386316 h 38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1479" h="386316">
                <a:moveTo>
                  <a:pt x="0" y="14177"/>
                </a:moveTo>
                <a:cubicBezTo>
                  <a:pt x="53162" y="7088"/>
                  <a:pt x="106325" y="0"/>
                  <a:pt x="159488" y="14177"/>
                </a:cubicBezTo>
                <a:cubicBezTo>
                  <a:pt x="212651" y="28354"/>
                  <a:pt x="271130" y="62023"/>
                  <a:pt x="318976" y="99237"/>
                </a:cubicBezTo>
                <a:cubicBezTo>
                  <a:pt x="366823" y="136451"/>
                  <a:pt x="386316" y="198474"/>
                  <a:pt x="446567" y="237460"/>
                </a:cubicBezTo>
                <a:cubicBezTo>
                  <a:pt x="506818" y="276446"/>
                  <a:pt x="595423" y="317204"/>
                  <a:pt x="680483" y="333153"/>
                </a:cubicBezTo>
                <a:cubicBezTo>
                  <a:pt x="765543" y="349102"/>
                  <a:pt x="870097" y="324292"/>
                  <a:pt x="956930" y="333153"/>
                </a:cubicBezTo>
                <a:cubicBezTo>
                  <a:pt x="1043763" y="342014"/>
                  <a:pt x="1201479" y="386316"/>
                  <a:pt x="1201479" y="386316"/>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Tree>
    <p:extLst>
      <p:ext uri="{BB962C8B-B14F-4D97-AF65-F5344CB8AC3E}">
        <p14:creationId xmlns:p14="http://schemas.microsoft.com/office/powerpoint/2010/main" val="1354190984"/>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z="4000" dirty="0" smtClean="0"/>
              <a:t>Logic Implementation using </a:t>
            </a:r>
            <a:r>
              <a:rPr lang="en-US" altLang="en-US" sz="4000" dirty="0" err="1" smtClean="0"/>
              <a:t>Demux</a:t>
            </a:r>
            <a:endParaRPr lang="en-US" altLang="en-US" sz="4000" dirty="0" smtClean="0"/>
          </a:p>
        </p:txBody>
      </p:sp>
      <p:sp>
        <p:nvSpPr>
          <p:cNvPr id="3" name="Slide Number Placeholder 2"/>
          <p:cNvSpPr>
            <a:spLocks noGrp="1"/>
          </p:cNvSpPr>
          <p:nvPr>
            <p:ph type="sldNum" sz="quarter" idx="4294967295"/>
          </p:nvPr>
        </p:nvSpPr>
        <p:spPr>
          <a:xfrm>
            <a:off x="0" y="6524625"/>
            <a:ext cx="6045200" cy="33337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7C81123-C29C-4D8C-8796-00B7D91D0FD0}" type="slidenum">
              <a:rPr lang="en-US" altLang="en-US"/>
              <a:pPr eaLnBrk="1" hangingPunct="1"/>
              <a:t>71</a:t>
            </a:fld>
            <a:endParaRPr lang="en-US" altLang="en-US"/>
          </a:p>
        </p:txBody>
      </p:sp>
      <p:pic>
        <p:nvPicPr>
          <p:cNvPr id="4" name="Picture 3"/>
          <p:cNvPicPr>
            <a:picLocks noChangeAspect="1"/>
          </p:cNvPicPr>
          <p:nvPr/>
        </p:nvPicPr>
        <p:blipFill>
          <a:blip r:embed="rId3"/>
          <a:stretch>
            <a:fillRect/>
          </a:stretch>
        </p:blipFill>
        <p:spPr>
          <a:xfrm>
            <a:off x="287524" y="1232756"/>
            <a:ext cx="7324354" cy="2952328"/>
          </a:xfrm>
          <a:prstGeom prst="rect">
            <a:avLst/>
          </a:prstGeom>
        </p:spPr>
      </p:pic>
      <p:pic>
        <p:nvPicPr>
          <p:cNvPr id="5" name="Picture 4"/>
          <p:cNvPicPr>
            <a:picLocks noChangeAspect="1"/>
          </p:cNvPicPr>
          <p:nvPr/>
        </p:nvPicPr>
        <p:blipFill>
          <a:blip r:embed="rId4"/>
          <a:stretch>
            <a:fillRect/>
          </a:stretch>
        </p:blipFill>
        <p:spPr>
          <a:xfrm>
            <a:off x="3275856" y="3392996"/>
            <a:ext cx="5707474" cy="3131629"/>
          </a:xfrm>
          <a:prstGeom prst="rect">
            <a:avLst/>
          </a:prstGeom>
        </p:spPr>
      </p:pic>
    </p:spTree>
    <p:extLst>
      <p:ext uri="{BB962C8B-B14F-4D97-AF65-F5344CB8AC3E}">
        <p14:creationId xmlns:p14="http://schemas.microsoft.com/office/powerpoint/2010/main" val="110575171"/>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b="1" smtClean="0"/>
              <a:t>Decoders</a:t>
            </a:r>
          </a:p>
        </p:txBody>
      </p:sp>
      <p:sp>
        <p:nvSpPr>
          <p:cNvPr id="15363" name="Rectangle 3"/>
          <p:cNvSpPr>
            <a:spLocks noGrp="1" noChangeArrowheads="1"/>
          </p:cNvSpPr>
          <p:nvPr>
            <p:ph idx="1"/>
          </p:nvPr>
        </p:nvSpPr>
        <p:spPr/>
        <p:txBody>
          <a:bodyPr/>
          <a:lstStyle/>
          <a:p>
            <a:pPr algn="just" eaLnBrk="1" hangingPunct="1">
              <a:lnSpc>
                <a:spcPct val="90000"/>
              </a:lnSpc>
              <a:spcBef>
                <a:spcPts val="1200"/>
              </a:spcBef>
            </a:pPr>
            <a:r>
              <a:rPr lang="en-US" altLang="en-US" sz="2800" dirty="0" smtClean="0"/>
              <a:t>A decoder has</a:t>
            </a:r>
          </a:p>
          <a:p>
            <a:pPr lvl="1" algn="just" eaLnBrk="1" hangingPunct="1">
              <a:lnSpc>
                <a:spcPct val="90000"/>
              </a:lnSpc>
              <a:spcBef>
                <a:spcPts val="1200"/>
              </a:spcBef>
            </a:pPr>
            <a:r>
              <a:rPr lang="en-US" altLang="en-US" sz="2400" b="1" dirty="0" smtClean="0">
                <a:solidFill>
                  <a:srgbClr val="FF0000"/>
                </a:solidFill>
                <a:sym typeface="MS LineDraw" pitchFamily="49" charset="2"/>
              </a:rPr>
              <a:t>N inputs</a:t>
            </a:r>
          </a:p>
          <a:p>
            <a:pPr lvl="1" algn="just" eaLnBrk="1" hangingPunct="1">
              <a:lnSpc>
                <a:spcPct val="90000"/>
              </a:lnSpc>
              <a:spcBef>
                <a:spcPts val="1200"/>
              </a:spcBef>
            </a:pPr>
            <a:r>
              <a:rPr lang="en-US" altLang="en-US" sz="2400" b="1" dirty="0" smtClean="0">
                <a:solidFill>
                  <a:srgbClr val="FF0000"/>
                </a:solidFill>
                <a:sym typeface="MS LineDraw" pitchFamily="49" charset="2"/>
              </a:rPr>
              <a:t>2</a:t>
            </a:r>
            <a:r>
              <a:rPr lang="en-US" altLang="en-US" sz="2400" b="1" baseline="30000" dirty="0" smtClean="0">
                <a:solidFill>
                  <a:srgbClr val="FF0000"/>
                </a:solidFill>
                <a:sym typeface="MS LineDraw" pitchFamily="49" charset="2"/>
              </a:rPr>
              <a:t>N</a:t>
            </a:r>
            <a:r>
              <a:rPr lang="en-US" altLang="en-US" sz="2400" b="1" dirty="0" smtClean="0">
                <a:solidFill>
                  <a:srgbClr val="FF0000"/>
                </a:solidFill>
                <a:sym typeface="MS LineDraw" pitchFamily="49" charset="2"/>
              </a:rPr>
              <a:t> outputs</a:t>
            </a:r>
            <a:endParaRPr lang="en-US" altLang="en-US" sz="2400" b="1" baseline="30000" dirty="0" smtClean="0">
              <a:solidFill>
                <a:srgbClr val="FF0000"/>
              </a:solidFill>
              <a:sym typeface="MS LineDraw" pitchFamily="49" charset="2"/>
            </a:endParaRPr>
          </a:p>
          <a:p>
            <a:pPr algn="just" eaLnBrk="1" hangingPunct="1">
              <a:lnSpc>
                <a:spcPct val="90000"/>
              </a:lnSpc>
              <a:spcBef>
                <a:spcPts val="1200"/>
              </a:spcBef>
            </a:pPr>
            <a:r>
              <a:rPr lang="en-US" altLang="en-US" sz="2400" b="1" dirty="0" smtClean="0">
                <a:solidFill>
                  <a:srgbClr val="FF0000"/>
                </a:solidFill>
              </a:rPr>
              <a:t>Only one of the outputs is enabled at a time</a:t>
            </a:r>
            <a:r>
              <a:rPr lang="en-US" altLang="en-US" sz="2400" dirty="0" smtClean="0"/>
              <a:t>. </a:t>
            </a:r>
          </a:p>
          <a:p>
            <a:pPr lvl="1" algn="just" eaLnBrk="1" hangingPunct="1">
              <a:lnSpc>
                <a:spcPct val="90000"/>
              </a:lnSpc>
              <a:spcBef>
                <a:spcPts val="1200"/>
              </a:spcBef>
            </a:pPr>
            <a:r>
              <a:rPr lang="en-US" altLang="en-US" sz="2000" dirty="0" smtClean="0"/>
              <a:t>The output enabled is the one specified by the binary number formed at the inputs of the decoder.</a:t>
            </a:r>
          </a:p>
        </p:txBody>
      </p:sp>
      <p:graphicFrame>
        <p:nvGraphicFramePr>
          <p:cNvPr id="15364" name="Object 4"/>
          <p:cNvGraphicFramePr>
            <a:graphicFrameLocks noChangeAspect="1"/>
          </p:cNvGraphicFramePr>
          <p:nvPr>
            <p:extLst>
              <p:ext uri="{D42A27DB-BD31-4B8C-83A1-F6EECF244321}">
                <p14:modId xmlns:p14="http://schemas.microsoft.com/office/powerpoint/2010/main" val="2908433910"/>
              </p:ext>
            </p:extLst>
          </p:nvPr>
        </p:nvGraphicFramePr>
        <p:xfrm>
          <a:off x="1259632" y="3695781"/>
          <a:ext cx="6804756" cy="3162219"/>
        </p:xfrm>
        <a:graphic>
          <a:graphicData uri="http://schemas.openxmlformats.org/presentationml/2006/ole">
            <mc:AlternateContent xmlns:mc="http://schemas.openxmlformats.org/markup-compatibility/2006">
              <mc:Choice xmlns:v="urn:schemas-microsoft-com:vml" Requires="v">
                <p:oleObj spid="_x0000_s2087" name="VISIO" r:id="rId4" imgW="9208008" imgH="3950208" progId="Visio.Drawing.4">
                  <p:embed/>
                </p:oleObj>
              </mc:Choice>
              <mc:Fallback>
                <p:oleObj name="VISIO" r:id="rId4" imgW="9208008" imgH="3950208" progId="Visio.Drawing.4">
                  <p:embed/>
                  <p:pic>
                    <p:nvPicPr>
                      <p:cNvPr id="1536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3695781"/>
                        <a:ext cx="6804756" cy="316221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173021214"/>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b="1" dirty="0" smtClean="0"/>
              <a:t>2 to 4 Line Decoder</a:t>
            </a:r>
          </a:p>
        </p:txBody>
      </p:sp>
      <p:pic>
        <p:nvPicPr>
          <p:cNvPr id="4" name="Picture 3"/>
          <p:cNvPicPr>
            <a:picLocks noChangeAspect="1"/>
          </p:cNvPicPr>
          <p:nvPr/>
        </p:nvPicPr>
        <p:blipFill>
          <a:blip r:embed="rId3"/>
          <a:stretch>
            <a:fillRect/>
          </a:stretch>
        </p:blipFill>
        <p:spPr>
          <a:xfrm>
            <a:off x="755650" y="1088740"/>
            <a:ext cx="7917705" cy="5371266"/>
          </a:xfrm>
          <a:prstGeom prst="rect">
            <a:avLst/>
          </a:prstGeom>
        </p:spPr>
      </p:pic>
    </p:spTree>
    <p:extLst>
      <p:ext uri="{BB962C8B-B14F-4D97-AF65-F5344CB8AC3E}">
        <p14:creationId xmlns:p14="http://schemas.microsoft.com/office/powerpoint/2010/main" val="1760474857"/>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tabLst>
                <a:tab pos="5467350" algn="l"/>
              </a:tabLst>
            </a:pPr>
            <a:r>
              <a:rPr lang="en-US" altLang="en-US" b="1" dirty="0" smtClean="0"/>
              <a:t>3 to 8 Line Decoder</a:t>
            </a:r>
          </a:p>
        </p:txBody>
      </p:sp>
      <p:pic>
        <p:nvPicPr>
          <p:cNvPr id="3" name="Picture 2"/>
          <p:cNvPicPr>
            <a:picLocks noChangeAspect="1"/>
          </p:cNvPicPr>
          <p:nvPr/>
        </p:nvPicPr>
        <p:blipFill>
          <a:blip r:embed="rId3"/>
          <a:stretch>
            <a:fillRect/>
          </a:stretch>
        </p:blipFill>
        <p:spPr>
          <a:xfrm>
            <a:off x="-2672" y="1556792"/>
            <a:ext cx="9146672" cy="4504043"/>
          </a:xfrm>
          <a:prstGeom prst="rect">
            <a:avLst/>
          </a:prstGeom>
        </p:spPr>
      </p:pic>
    </p:spTree>
    <p:extLst>
      <p:ext uri="{BB962C8B-B14F-4D97-AF65-F5344CB8AC3E}">
        <p14:creationId xmlns:p14="http://schemas.microsoft.com/office/powerpoint/2010/main" val="153060367"/>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ko-KR" dirty="0" smtClean="0">
                <a:ea typeface="Gulim" pitchFamily="34" charset="-127"/>
              </a:rPr>
              <a:t>Decoders</a:t>
            </a:r>
          </a:p>
        </p:txBody>
      </p:sp>
      <p:sp>
        <p:nvSpPr>
          <p:cNvPr id="75779" name="Rectangle 3"/>
          <p:cNvSpPr>
            <a:spLocks noGrp="1" noChangeArrowheads="1"/>
          </p:cNvSpPr>
          <p:nvPr>
            <p:ph type="body" idx="1"/>
          </p:nvPr>
        </p:nvSpPr>
        <p:spPr>
          <a:xfrm>
            <a:off x="667544" y="1167205"/>
            <a:ext cx="8229600" cy="4854083"/>
          </a:xfrm>
        </p:spPr>
        <p:txBody>
          <a:bodyPr/>
          <a:lstStyle/>
          <a:p>
            <a:pPr marL="0" lvl="0" indent="0">
              <a:buNone/>
            </a:pPr>
            <a:r>
              <a:rPr lang="en-US" sz="2400" b="1" dirty="0" smtClean="0">
                <a:latin typeface="Century Gothic" panose="020B0502020202020204" pitchFamily="34" charset="0"/>
              </a:rPr>
              <a:t>3-3. Which statement below best describes the function of a decoder? </a:t>
            </a:r>
            <a:endParaRPr lang="en-US" sz="2400" b="1" dirty="0">
              <a:latin typeface="Century Gothic" panose="020B0502020202020204" pitchFamily="34" charset="0"/>
            </a:endParaRPr>
          </a:p>
          <a:p>
            <a:pPr marL="457200" lvl="0" indent="-457200">
              <a:buFont typeface="+mj-lt"/>
              <a:buAutoNum type="alphaUcPeriod"/>
            </a:pPr>
            <a:r>
              <a:rPr lang="en-US" sz="2000" dirty="0" smtClean="0">
                <a:latin typeface="Century Gothic" panose="020B0502020202020204" pitchFamily="34" charset="0"/>
              </a:rPr>
              <a:t>A </a:t>
            </a:r>
            <a:r>
              <a:rPr lang="en-US" sz="2000" dirty="0">
                <a:latin typeface="Century Gothic" panose="020B0502020202020204" pitchFamily="34" charset="0"/>
              </a:rPr>
              <a:t>decoder will convert a decimal number into the proper binary </a:t>
            </a:r>
            <a:r>
              <a:rPr lang="en-US" sz="2000" dirty="0" smtClean="0">
                <a:latin typeface="Century Gothic" panose="020B0502020202020204" pitchFamily="34" charset="0"/>
              </a:rPr>
              <a:t>equivalent.</a:t>
            </a:r>
          </a:p>
          <a:p>
            <a:pPr marL="457200" lvl="0" indent="-457200">
              <a:buFont typeface="+mj-lt"/>
              <a:buAutoNum type="alphaUcPeriod"/>
            </a:pPr>
            <a:r>
              <a:rPr lang="en-US" sz="2000" dirty="0" smtClean="0">
                <a:latin typeface="Century Gothic" panose="020B0502020202020204" pitchFamily="34" charset="0"/>
              </a:rPr>
              <a:t>A decoder will convert a binary number into a specific output representing a particular character or digit.</a:t>
            </a:r>
          </a:p>
          <a:p>
            <a:pPr marL="457200" lvl="0" indent="-457200">
              <a:buFont typeface="+mj-lt"/>
              <a:buAutoNum type="alphaUcPeriod"/>
            </a:pPr>
            <a:r>
              <a:rPr lang="en-US" sz="2000" dirty="0" smtClean="0">
                <a:latin typeface="Century Gothic" panose="020B0502020202020204" pitchFamily="34" charset="0"/>
              </a:rPr>
              <a:t>Decoders </a:t>
            </a:r>
            <a:r>
              <a:rPr lang="en-US" sz="2000" dirty="0">
                <a:latin typeface="Century Gothic" panose="020B0502020202020204" pitchFamily="34" charset="0"/>
              </a:rPr>
              <a:t>are used to prevent improper operation of digital </a:t>
            </a:r>
            <a:r>
              <a:rPr lang="en-US" sz="2000" dirty="0" smtClean="0">
                <a:latin typeface="Century Gothic" panose="020B0502020202020204" pitchFamily="34" charset="0"/>
              </a:rPr>
              <a:t>systems.</a:t>
            </a:r>
          </a:p>
          <a:p>
            <a:pPr marL="457200" lvl="0" indent="-457200">
              <a:buFont typeface="+mj-lt"/>
              <a:buAutoNum type="alphaUcPeriod"/>
            </a:pPr>
            <a:r>
              <a:rPr lang="en-US" sz="2000" dirty="0" smtClean="0">
                <a:latin typeface="Century Gothic" panose="020B0502020202020204" pitchFamily="34" charset="0"/>
              </a:rPr>
              <a:t>Decoders </a:t>
            </a:r>
            <a:r>
              <a:rPr lang="en-US" sz="2000" dirty="0">
                <a:latin typeface="Century Gothic" panose="020B0502020202020204" pitchFamily="34" charset="0"/>
              </a:rPr>
              <a:t>are special ICs that are used to make it possible for one brand of computer to talk to another.</a:t>
            </a:r>
          </a:p>
        </p:txBody>
      </p:sp>
      <p:sp>
        <p:nvSpPr>
          <p:cNvPr id="4" name="Slide Number Placeholder 3"/>
          <p:cNvSpPr>
            <a:spLocks noGrp="1"/>
          </p:cNvSpPr>
          <p:nvPr>
            <p:ph type="sldNum" sz="quarter" idx="11"/>
          </p:nvPr>
        </p:nvSpPr>
        <p:spPr/>
        <p:txBody>
          <a:bodyPr/>
          <a:lstStyle/>
          <a:p>
            <a:pPr>
              <a:defRPr/>
            </a:pPr>
            <a:fld id="{54EE1B0C-C77B-4AAC-98EB-49B2218ACC5C}" type="slidenum">
              <a:rPr lang="en-US" smtClean="0"/>
              <a:pPr>
                <a:defRPr/>
              </a:pPr>
              <a:t>75</a:t>
            </a:fld>
            <a:endParaRPr lang="en-US"/>
          </a:p>
        </p:txBody>
      </p:sp>
      <p:sp>
        <p:nvSpPr>
          <p:cNvPr id="757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3122610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ko-KR" dirty="0" smtClean="0">
                <a:ea typeface="Gulim" pitchFamily="34" charset="-127"/>
              </a:rPr>
              <a:t>Decoders</a:t>
            </a:r>
          </a:p>
        </p:txBody>
      </p:sp>
      <p:sp>
        <p:nvSpPr>
          <p:cNvPr id="75779" name="Rectangle 3"/>
          <p:cNvSpPr>
            <a:spLocks noGrp="1" noChangeArrowheads="1"/>
          </p:cNvSpPr>
          <p:nvPr>
            <p:ph type="body" idx="1"/>
          </p:nvPr>
        </p:nvSpPr>
        <p:spPr>
          <a:xfrm>
            <a:off x="667544" y="994531"/>
            <a:ext cx="8229600" cy="5574547"/>
          </a:xfrm>
        </p:spPr>
        <p:txBody>
          <a:bodyPr/>
          <a:lstStyle/>
          <a:p>
            <a:pPr marL="0" lvl="0" indent="0">
              <a:buNone/>
            </a:pPr>
            <a:r>
              <a:rPr lang="en-US" sz="2400" b="1" dirty="0" smtClean="0">
                <a:latin typeface="Century Gothic" panose="020B0502020202020204" pitchFamily="34" charset="0"/>
              </a:rPr>
              <a:t>3-4.  Output </a:t>
            </a:r>
            <a:r>
              <a:rPr lang="en-US" sz="2400" b="1" dirty="0">
                <a:latin typeface="Century Gothic" panose="020B0502020202020204" pitchFamily="34" charset="0"/>
              </a:rPr>
              <a:t>5 of a 74138 octal decoder is selected when it is enabled by a data input of:</a:t>
            </a:r>
            <a:endParaRPr lang="en-US" sz="2000" dirty="0" smtClean="0">
              <a:latin typeface="Century Gothic" panose="020B0502020202020204" pitchFamily="34" charset="0"/>
            </a:endParaRPr>
          </a:p>
          <a:p>
            <a:pPr marL="900113" lvl="0" indent="-457200">
              <a:buFont typeface="+mj-lt"/>
              <a:buAutoNum type="alphaUcPeriod"/>
            </a:pPr>
            <a:r>
              <a:rPr lang="da-DK" sz="2000" dirty="0" smtClean="0">
                <a:latin typeface="Century Gothic" panose="020B0502020202020204" pitchFamily="34" charset="0"/>
              </a:rPr>
              <a:t>A0 = 1, A1 = 1, A2 = 0</a:t>
            </a:r>
            <a:endParaRPr lang="da-DK" sz="2000" dirty="0">
              <a:latin typeface="Century Gothic" panose="020B0502020202020204" pitchFamily="34" charset="0"/>
            </a:endParaRPr>
          </a:p>
          <a:p>
            <a:pPr marL="900113" lvl="0" indent="-457200">
              <a:buFont typeface="+mj-lt"/>
              <a:buAutoNum type="alphaUcPeriod"/>
            </a:pPr>
            <a:r>
              <a:rPr lang="da-DK" sz="2000" dirty="0" smtClean="0">
                <a:latin typeface="Century Gothic" panose="020B0502020202020204" pitchFamily="34" charset="0"/>
              </a:rPr>
              <a:t>A0 = 1, A1 = 0, A2 = 1</a:t>
            </a:r>
            <a:endParaRPr lang="da-DK" sz="2000" dirty="0">
              <a:latin typeface="Century Gothic" panose="020B0502020202020204" pitchFamily="34" charset="0"/>
            </a:endParaRPr>
          </a:p>
          <a:p>
            <a:pPr marL="900113" lvl="0" indent="-457200">
              <a:buFont typeface="+mj-lt"/>
              <a:buAutoNum type="alphaUcPeriod"/>
            </a:pPr>
            <a:r>
              <a:rPr lang="da-DK" sz="2000" dirty="0" smtClean="0">
                <a:latin typeface="Century Gothic" panose="020B0502020202020204" pitchFamily="34" charset="0"/>
              </a:rPr>
              <a:t>A0 = 0, A1 = 1, A2 = 0</a:t>
            </a:r>
            <a:endParaRPr lang="da-DK" sz="2000" dirty="0">
              <a:latin typeface="Century Gothic" panose="020B0502020202020204" pitchFamily="34" charset="0"/>
            </a:endParaRPr>
          </a:p>
          <a:p>
            <a:pPr marL="900113" lvl="0" indent="-457200">
              <a:buFont typeface="+mj-lt"/>
              <a:buAutoNum type="alphaUcPeriod"/>
            </a:pPr>
            <a:r>
              <a:rPr lang="da-DK" sz="2000" dirty="0" smtClean="0">
                <a:latin typeface="Century Gothic" panose="020B0502020202020204" pitchFamily="34" charset="0"/>
              </a:rPr>
              <a:t>A0 = 1, A1 = 0, A2 = 0</a:t>
            </a:r>
            <a:endParaRPr lang="en-US" sz="2000" dirty="0">
              <a:latin typeface="Century Gothic" panose="020B0502020202020204" pitchFamily="34" charset="0"/>
            </a:endParaRPr>
          </a:p>
        </p:txBody>
      </p:sp>
      <p:sp>
        <p:nvSpPr>
          <p:cNvPr id="4" name="Slide Number Placeholder 3"/>
          <p:cNvSpPr>
            <a:spLocks noGrp="1"/>
          </p:cNvSpPr>
          <p:nvPr>
            <p:ph type="sldNum" sz="quarter" idx="11"/>
          </p:nvPr>
        </p:nvSpPr>
        <p:spPr/>
        <p:txBody>
          <a:bodyPr/>
          <a:lstStyle/>
          <a:p>
            <a:pPr>
              <a:defRPr/>
            </a:pPr>
            <a:fld id="{54EE1B0C-C77B-4AAC-98EB-49B2218ACC5C}" type="slidenum">
              <a:rPr lang="en-US" smtClean="0"/>
              <a:pPr>
                <a:defRPr/>
              </a:pPr>
              <a:t>76</a:t>
            </a:fld>
            <a:endParaRPr lang="en-US"/>
          </a:p>
        </p:txBody>
      </p:sp>
      <p:sp>
        <p:nvSpPr>
          <p:cNvPr id="757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0250" y="3303141"/>
            <a:ext cx="5715000" cy="3267075"/>
          </a:xfrm>
          <a:prstGeom prst="rect">
            <a:avLst/>
          </a:prstGeom>
        </p:spPr>
      </p:pic>
    </p:spTree>
    <p:extLst>
      <p:ext uri="{BB962C8B-B14F-4D97-AF65-F5344CB8AC3E}">
        <p14:creationId xmlns:p14="http://schemas.microsoft.com/office/powerpoint/2010/main" val="99430916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dirty="0" smtClean="0"/>
              <a:t>Logic Implementation using Decoder</a:t>
            </a:r>
            <a:endParaRPr lang="en-US" sz="3600" dirty="0"/>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77</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247" y="2704693"/>
            <a:ext cx="4374405" cy="3864385"/>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755650" y="1410370"/>
                <a:ext cx="7920038" cy="1446550"/>
              </a:xfrm>
              <a:prstGeom prst="rect">
                <a:avLst/>
              </a:prstGeom>
              <a:noFill/>
            </p:spPr>
            <p:txBody>
              <a:bodyPr wrap="square" rtlCol="0">
                <a:spAutoFit/>
              </a:bodyPr>
              <a:lstStyle/>
              <a:p>
                <a:r>
                  <a:rPr lang="en-US" sz="2800" b="1" dirty="0" smtClean="0">
                    <a:solidFill>
                      <a:schemeClr val="tx1"/>
                    </a:solidFill>
                  </a:rPr>
                  <a:t>3-5. Implement following function with decoder:</a:t>
                </a:r>
                <a:endParaRPr lang="en-US" sz="2800" b="1" i="1" dirty="0" smtClean="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𝑓</m:t>
                      </m:r>
                      <m:d>
                        <m:dPr>
                          <m:ctrlPr>
                            <a:rPr lang="en-US" sz="3200" b="0" i="1" smtClean="0">
                              <a:solidFill>
                                <a:schemeClr val="tx1"/>
                              </a:solidFill>
                              <a:latin typeface="Cambria Math" panose="02040503050406030204" pitchFamily="18" charset="0"/>
                            </a:rPr>
                          </m:ctrlPr>
                        </m:dPr>
                        <m:e>
                          <m:r>
                            <a:rPr lang="en-US" sz="3200" b="0" i="1" smtClean="0">
                              <a:solidFill>
                                <a:schemeClr val="tx1"/>
                              </a:solidFill>
                              <a:latin typeface="Cambria Math" panose="02040503050406030204" pitchFamily="18" charset="0"/>
                            </a:rPr>
                            <m:t>𝑎</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𝑐</m:t>
                          </m:r>
                        </m:e>
                      </m:d>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𝑚</m:t>
                      </m:r>
                      <m:r>
                        <a:rPr lang="en-US" sz="3200" b="0" i="1" smtClean="0">
                          <a:solidFill>
                            <a:schemeClr val="tx1"/>
                          </a:solidFill>
                          <a:latin typeface="Cambria Math" panose="02040503050406030204" pitchFamily="18" charset="0"/>
                        </a:rPr>
                        <m:t>(0,3,4,6,7)</m:t>
                      </m:r>
                    </m:oMath>
                  </m:oMathPara>
                </a14:m>
                <a:endParaRPr lang="en-US" sz="3200"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55650" y="1410370"/>
                <a:ext cx="7920038" cy="1446550"/>
              </a:xfrm>
              <a:prstGeom prst="rect">
                <a:avLst/>
              </a:prstGeom>
              <a:blipFill>
                <a:blip r:embed="rId3"/>
                <a:stretch>
                  <a:fillRect l="-1617" t="-4202"/>
                </a:stretch>
              </a:blipFill>
            </p:spPr>
            <p:txBody>
              <a:bodyPr/>
              <a:lstStyle/>
              <a:p>
                <a:r>
                  <a:rPr lang="en-US">
                    <a:noFill/>
                  </a:rPr>
                  <a:t> </a:t>
                </a:r>
              </a:p>
            </p:txBody>
          </p:sp>
        </mc:Fallback>
      </mc:AlternateContent>
    </p:spTree>
    <p:extLst>
      <p:ext uri="{BB962C8B-B14F-4D97-AF65-F5344CB8AC3E}">
        <p14:creationId xmlns:p14="http://schemas.microsoft.com/office/powerpoint/2010/main" val="17543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dirty="0" smtClean="0"/>
              <a:t>Logic Implementation using Decoder</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50972" y="3572222"/>
                <a:ext cx="8334278" cy="2375470"/>
              </a:xfrm>
            </p:spPr>
            <p:txBody>
              <a:bodyPr/>
              <a:lstStyle/>
              <a:p>
                <a:pPr marL="0" indent="0">
                  <a:buNone/>
                </a:pPr>
                <a:r>
                  <a:rPr lang="en-US" sz="2800" b="1" dirty="0" smtClean="0"/>
                  <a:t>3-7. Using a 3-to-8 line decoder, design a logic circuit to realize the following Boolean function</a:t>
                </a:r>
              </a:p>
              <a:p>
                <a:pPr marL="457147" lvl="1"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𝐹</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𝑚</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2, 3, 5, 6, 7</m:t>
                          </m:r>
                        </m:e>
                      </m:d>
                    </m:oMath>
                  </m:oMathPara>
                </a14:m>
                <a:endParaRPr lang="en-US" sz="3200"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50972" y="3572222"/>
                <a:ext cx="8334278" cy="2375470"/>
              </a:xfrm>
              <a:blipFill>
                <a:blip r:embed="rId2"/>
                <a:stretch>
                  <a:fillRect l="-1536" t="-2821"/>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78</a:t>
            </a:fld>
            <a:endParaRPr lang="en-US"/>
          </a:p>
        </p:txBody>
      </p:sp>
      <mc:AlternateContent xmlns:mc="http://schemas.openxmlformats.org/markup-compatibility/2006" xmlns:a14="http://schemas.microsoft.com/office/drawing/2010/main">
        <mc:Choice Requires="a14">
          <p:sp>
            <p:nvSpPr>
              <p:cNvPr id="5" name="Content Placeholder 2"/>
              <p:cNvSpPr txBox="1">
                <a:spLocks/>
              </p:cNvSpPr>
              <p:nvPr/>
            </p:nvSpPr>
            <p:spPr bwMode="auto">
              <a:xfrm>
                <a:off x="650972" y="1700808"/>
                <a:ext cx="8229600" cy="1871414"/>
              </a:xfrm>
              <a:prstGeom prst="rect">
                <a:avLst/>
              </a:prstGeom>
              <a:noFill/>
              <a:ln w="9525">
                <a:noFill/>
                <a:miter lim="800000"/>
                <a:headEnd/>
                <a:tailEnd/>
              </a:ln>
            </p:spPr>
            <p:txBody>
              <a:bodyPr vert="horz" wrap="square" lIns="91429" tIns="45715" rIns="91429" bIns="45715" numCol="1" anchor="t" anchorCtr="0" compatLnSpc="1">
                <a:prstTxWarp prst="textNoShape">
                  <a:avLst/>
                </a:prstTxWarp>
              </a:bodyPr>
              <a:lstStyle>
                <a:lvl1pPr marL="342860" indent="-342860" algn="l" rtl="0" eaLnBrk="0" fontAlgn="base" hangingPunct="0">
                  <a:spcBef>
                    <a:spcPct val="20000"/>
                  </a:spcBef>
                  <a:spcAft>
                    <a:spcPct val="0"/>
                  </a:spcAft>
                  <a:buChar char="•"/>
                  <a:defRPr sz="3200">
                    <a:solidFill>
                      <a:schemeClr val="tx1"/>
                    </a:solidFill>
                    <a:latin typeface="+mn-lt"/>
                    <a:ea typeface="+mn-ea"/>
                    <a:cs typeface="+mn-cs"/>
                  </a:defRPr>
                </a:lvl1pPr>
                <a:lvl2pPr marL="742863" indent="-285716" algn="l" rtl="0" eaLnBrk="0" fontAlgn="base" hangingPunct="0">
                  <a:spcBef>
                    <a:spcPct val="20000"/>
                  </a:spcBef>
                  <a:spcAft>
                    <a:spcPct val="0"/>
                  </a:spcAft>
                  <a:buChar char="–"/>
                  <a:defRPr sz="2800">
                    <a:solidFill>
                      <a:schemeClr val="tx1"/>
                    </a:solidFill>
                    <a:latin typeface="+mn-lt"/>
                  </a:defRPr>
                </a:lvl2pPr>
                <a:lvl3pPr marL="1142866" indent="-228574" algn="l" rtl="0" eaLnBrk="0" fontAlgn="base" hangingPunct="0">
                  <a:spcBef>
                    <a:spcPct val="20000"/>
                  </a:spcBef>
                  <a:spcAft>
                    <a:spcPct val="0"/>
                  </a:spcAft>
                  <a:buChar char="•"/>
                  <a:defRPr sz="2400">
                    <a:solidFill>
                      <a:schemeClr val="tx1"/>
                    </a:solidFill>
                    <a:latin typeface="+mn-lt"/>
                  </a:defRPr>
                </a:lvl3pPr>
                <a:lvl4pPr marL="1600013" indent="-228574" algn="l" rtl="0" eaLnBrk="0" fontAlgn="base" hangingPunct="0">
                  <a:spcBef>
                    <a:spcPct val="20000"/>
                  </a:spcBef>
                  <a:spcAft>
                    <a:spcPct val="0"/>
                  </a:spcAft>
                  <a:buChar char="–"/>
                  <a:defRPr sz="2000">
                    <a:solidFill>
                      <a:schemeClr val="tx1"/>
                    </a:solidFill>
                    <a:latin typeface="+mn-lt"/>
                  </a:defRPr>
                </a:lvl4pPr>
                <a:lvl5pPr marL="2057159" indent="-228574" algn="l" rtl="0" eaLnBrk="0" fontAlgn="base" hangingPunct="0">
                  <a:spcBef>
                    <a:spcPct val="20000"/>
                  </a:spcBef>
                  <a:spcAft>
                    <a:spcPct val="0"/>
                  </a:spcAft>
                  <a:buChar char="»"/>
                  <a:defRPr sz="2000">
                    <a:solidFill>
                      <a:schemeClr val="tx1"/>
                    </a:solidFill>
                    <a:latin typeface="+mn-lt"/>
                  </a:defRPr>
                </a:lvl5pPr>
                <a:lvl6pPr marL="2514306" indent="-228574" algn="l" rtl="0" fontAlgn="base">
                  <a:spcBef>
                    <a:spcPct val="20000"/>
                  </a:spcBef>
                  <a:spcAft>
                    <a:spcPct val="0"/>
                  </a:spcAft>
                  <a:buChar char="»"/>
                  <a:defRPr sz="2000">
                    <a:solidFill>
                      <a:schemeClr val="tx1"/>
                    </a:solidFill>
                    <a:latin typeface="+mn-lt"/>
                  </a:defRPr>
                </a:lvl6pPr>
                <a:lvl7pPr marL="2971453" indent="-228574" algn="l" rtl="0" fontAlgn="base">
                  <a:spcBef>
                    <a:spcPct val="20000"/>
                  </a:spcBef>
                  <a:spcAft>
                    <a:spcPct val="0"/>
                  </a:spcAft>
                  <a:buChar char="»"/>
                  <a:defRPr sz="2000">
                    <a:solidFill>
                      <a:schemeClr val="tx1"/>
                    </a:solidFill>
                    <a:latin typeface="+mn-lt"/>
                  </a:defRPr>
                </a:lvl7pPr>
                <a:lvl8pPr marL="3428599" indent="-228574" algn="l" rtl="0" fontAlgn="base">
                  <a:spcBef>
                    <a:spcPct val="20000"/>
                  </a:spcBef>
                  <a:spcAft>
                    <a:spcPct val="0"/>
                  </a:spcAft>
                  <a:buChar char="»"/>
                  <a:defRPr sz="2000">
                    <a:solidFill>
                      <a:schemeClr val="tx1"/>
                    </a:solidFill>
                    <a:latin typeface="+mn-lt"/>
                  </a:defRPr>
                </a:lvl8pPr>
                <a:lvl9pPr marL="3885746" indent="-228574" algn="l" rtl="0" fontAlgn="base">
                  <a:spcBef>
                    <a:spcPct val="20000"/>
                  </a:spcBef>
                  <a:spcAft>
                    <a:spcPct val="0"/>
                  </a:spcAft>
                  <a:buChar char="»"/>
                  <a:defRPr sz="2000">
                    <a:solidFill>
                      <a:schemeClr val="tx1"/>
                    </a:solidFill>
                    <a:latin typeface="+mn-lt"/>
                  </a:defRPr>
                </a:lvl9pPr>
              </a:lstStyle>
              <a:p>
                <a:pPr marL="0" indent="0">
                  <a:buFontTx/>
                  <a:buNone/>
                </a:pPr>
                <a:r>
                  <a:rPr lang="en-US" sz="2800" b="1" kern="0" dirty="0" smtClean="0"/>
                  <a:t>3-6. Using a 2-to-4 line decoder, design a logic circuit to realize the following Boolean function</a:t>
                </a:r>
              </a:p>
              <a:p>
                <a:pPr marL="457147" lvl="1" indent="0">
                  <a:buFontTx/>
                  <a:buNone/>
                </a:pPr>
                <a14:m>
                  <m:oMathPara xmlns:m="http://schemas.openxmlformats.org/officeDocument/2006/math">
                    <m:oMathParaPr>
                      <m:jc m:val="centerGroup"/>
                    </m:oMathParaPr>
                    <m:oMath xmlns:m="http://schemas.openxmlformats.org/officeDocument/2006/math">
                      <m:r>
                        <a:rPr lang="en-US" sz="3200" i="1" kern="0" smtClean="0">
                          <a:latin typeface="Cambria Math" panose="02040503050406030204" pitchFamily="18" charset="0"/>
                        </a:rPr>
                        <m:t>𝐹</m:t>
                      </m:r>
                      <m:d>
                        <m:dPr>
                          <m:ctrlPr>
                            <a:rPr lang="en-US" sz="3200" i="1" kern="0" smtClean="0">
                              <a:latin typeface="Cambria Math" panose="02040503050406030204" pitchFamily="18" charset="0"/>
                            </a:rPr>
                          </m:ctrlPr>
                        </m:dPr>
                        <m:e>
                          <m:r>
                            <a:rPr lang="en-US" sz="3200" i="1" kern="0" smtClean="0">
                              <a:latin typeface="Cambria Math" panose="02040503050406030204" pitchFamily="18" charset="0"/>
                            </a:rPr>
                            <m:t>𝐴</m:t>
                          </m:r>
                          <m:r>
                            <a:rPr lang="en-US" sz="3200" i="1" kern="0" smtClean="0">
                              <a:latin typeface="Cambria Math" panose="02040503050406030204" pitchFamily="18" charset="0"/>
                            </a:rPr>
                            <m:t>,</m:t>
                          </m:r>
                          <m:r>
                            <a:rPr lang="en-US" sz="3200" i="1" kern="0" smtClean="0">
                              <a:latin typeface="Cambria Math" panose="02040503050406030204" pitchFamily="18" charset="0"/>
                            </a:rPr>
                            <m:t>𝐵</m:t>
                          </m:r>
                          <m:r>
                            <a:rPr lang="en-US" sz="3200" i="1" kern="0" smtClean="0">
                              <a:latin typeface="Cambria Math" panose="02040503050406030204" pitchFamily="18" charset="0"/>
                            </a:rPr>
                            <m:t>,</m:t>
                          </m:r>
                          <m:r>
                            <a:rPr lang="en-US" sz="3200" i="1" kern="0" smtClean="0">
                              <a:latin typeface="Cambria Math" panose="02040503050406030204" pitchFamily="18" charset="0"/>
                            </a:rPr>
                            <m:t>𝐶</m:t>
                          </m:r>
                        </m:e>
                      </m:d>
                      <m:r>
                        <a:rPr lang="en-US" sz="3200" i="1" kern="0" smtClean="0">
                          <a:latin typeface="Cambria Math" panose="02040503050406030204" pitchFamily="18" charset="0"/>
                        </a:rPr>
                        <m:t>=∑</m:t>
                      </m:r>
                      <m:r>
                        <a:rPr lang="en-US" sz="3200" i="1" kern="0" smtClean="0">
                          <a:latin typeface="Cambria Math" panose="02040503050406030204" pitchFamily="18" charset="0"/>
                        </a:rPr>
                        <m:t>𝑚</m:t>
                      </m:r>
                      <m:d>
                        <m:dPr>
                          <m:ctrlPr>
                            <a:rPr lang="en-US" sz="3200" i="1" kern="0" smtClean="0">
                              <a:latin typeface="Cambria Math" panose="02040503050406030204" pitchFamily="18" charset="0"/>
                            </a:rPr>
                          </m:ctrlPr>
                        </m:dPr>
                        <m:e>
                          <m:r>
                            <a:rPr lang="en-US" sz="3200" b="0" i="1" kern="0" smtClean="0">
                              <a:latin typeface="Cambria Math" panose="02040503050406030204" pitchFamily="18" charset="0"/>
                            </a:rPr>
                            <m:t>0, 1, 4, 6, 7</m:t>
                          </m:r>
                        </m:e>
                      </m:d>
                    </m:oMath>
                  </m:oMathPara>
                </a14:m>
                <a:endParaRPr lang="en-US" sz="3200" kern="0" dirty="0" smtClean="0"/>
              </a:p>
            </p:txBody>
          </p:sp>
        </mc:Choice>
        <mc:Fallback xmlns="">
          <p:sp>
            <p:nvSpPr>
              <p:cNvPr id="5" name="Content Placeholder 2"/>
              <p:cNvSpPr txBox="1">
                <a:spLocks noRot="1" noChangeAspect="1" noMove="1" noResize="1" noEditPoints="1" noAdjustHandles="1" noChangeArrowheads="1" noChangeShapeType="1" noTextEdit="1"/>
              </p:cNvSpPr>
              <p:nvPr/>
            </p:nvSpPr>
            <p:spPr bwMode="auto">
              <a:xfrm>
                <a:off x="650972" y="1700808"/>
                <a:ext cx="8229600" cy="1871414"/>
              </a:xfrm>
              <a:prstGeom prst="rect">
                <a:avLst/>
              </a:prstGeom>
              <a:blipFill>
                <a:blip r:embed="rId3"/>
                <a:stretch>
                  <a:fillRect l="-1556" t="-3257" r="-667"/>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60936150"/>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Encoders</a:t>
            </a:r>
            <a:endParaRPr lang="en-US" dirty="0"/>
          </a:p>
        </p:txBody>
      </p:sp>
      <p:sp>
        <p:nvSpPr>
          <p:cNvPr id="3" name="Content Placeholder 2"/>
          <p:cNvSpPr>
            <a:spLocks noGrp="1"/>
          </p:cNvSpPr>
          <p:nvPr>
            <p:ph idx="1"/>
          </p:nvPr>
        </p:nvSpPr>
        <p:spPr>
          <a:xfrm>
            <a:off x="755650" y="1125538"/>
            <a:ext cx="7920038" cy="5183187"/>
          </a:xfrm>
        </p:spPr>
        <p:txBody>
          <a:bodyPr/>
          <a:lstStyle/>
          <a:p>
            <a:r>
              <a:rPr lang="en-US" sz="2800" dirty="0" smtClean="0"/>
              <a:t>An encoder has</a:t>
            </a:r>
          </a:p>
          <a:p>
            <a:pPr lvl="1"/>
            <a:r>
              <a:rPr lang="en-US" sz="2400" b="1" dirty="0" smtClean="0">
                <a:solidFill>
                  <a:srgbClr val="FF0000"/>
                </a:solidFill>
              </a:rPr>
              <a:t>2</a:t>
            </a:r>
            <a:r>
              <a:rPr lang="en-US" sz="2400" b="1" baseline="30000" dirty="0" smtClean="0">
                <a:solidFill>
                  <a:srgbClr val="FF0000"/>
                </a:solidFill>
              </a:rPr>
              <a:t>N</a:t>
            </a:r>
            <a:r>
              <a:rPr lang="en-US" sz="2400" b="1" dirty="0" smtClean="0">
                <a:solidFill>
                  <a:srgbClr val="FF0000"/>
                </a:solidFill>
              </a:rPr>
              <a:t> inputs</a:t>
            </a:r>
          </a:p>
          <a:p>
            <a:pPr lvl="1"/>
            <a:r>
              <a:rPr lang="en-US" sz="2400" b="1" dirty="0" smtClean="0">
                <a:solidFill>
                  <a:srgbClr val="FF0000"/>
                </a:solidFill>
              </a:rPr>
              <a:t>N outputs</a:t>
            </a:r>
          </a:p>
          <a:p>
            <a:r>
              <a:rPr lang="en-US" sz="2800" dirty="0" smtClean="0">
                <a:solidFill>
                  <a:srgbClr val="FF0000"/>
                </a:solidFill>
              </a:rPr>
              <a:t>Performs the inverse operation of a decoder</a:t>
            </a:r>
            <a:endParaRPr lang="en-US" sz="2800" dirty="0">
              <a:solidFill>
                <a:srgbClr val="FF0000"/>
              </a:solidFill>
            </a:endParaRPr>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79</a:t>
            </a:fld>
            <a:endParaRPr lang="en-US"/>
          </a:p>
        </p:txBody>
      </p:sp>
      <p:pic>
        <p:nvPicPr>
          <p:cNvPr id="5" name="Picture 4"/>
          <p:cNvPicPr>
            <a:picLocks noChangeAspect="1"/>
          </p:cNvPicPr>
          <p:nvPr/>
        </p:nvPicPr>
        <p:blipFill>
          <a:blip r:embed="rId2"/>
          <a:stretch>
            <a:fillRect/>
          </a:stretch>
        </p:blipFill>
        <p:spPr>
          <a:xfrm>
            <a:off x="2229644" y="3141665"/>
            <a:ext cx="4972050" cy="3571875"/>
          </a:xfrm>
          <a:prstGeom prst="rect">
            <a:avLst/>
          </a:prstGeom>
        </p:spPr>
      </p:pic>
    </p:spTree>
    <p:extLst>
      <p:ext uri="{BB962C8B-B14F-4D97-AF65-F5344CB8AC3E}">
        <p14:creationId xmlns:p14="http://schemas.microsoft.com/office/powerpoint/2010/main" val="16041680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Representation for Binary Number</a:t>
            </a:r>
          </a:p>
        </p:txBody>
      </p:sp>
      <p:sp>
        <p:nvSpPr>
          <p:cNvPr id="4" name="Slide Number Placeholder 3"/>
          <p:cNvSpPr>
            <a:spLocks noGrp="1"/>
          </p:cNvSpPr>
          <p:nvPr>
            <p:ph type="sldNum" sz="quarter" idx="11"/>
          </p:nvPr>
        </p:nvSpPr>
        <p:spPr/>
        <p:txBody>
          <a:bodyPr/>
          <a:lstStyle/>
          <a:p>
            <a:pPr>
              <a:defRPr/>
            </a:pPr>
            <a:fld id="{5E756F51-A7B9-4546-9F16-622F5C5A3F74}" type="slidenum">
              <a:rPr lang="en-US" smtClean="0"/>
              <a:pPr>
                <a:defRPr/>
              </a:pPr>
              <a:t>8</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606558557"/>
              </p:ext>
            </p:extLst>
          </p:nvPr>
        </p:nvGraphicFramePr>
        <p:xfrm>
          <a:off x="303622" y="2771760"/>
          <a:ext cx="8552854" cy="1737360"/>
        </p:xfrm>
        <a:graphic>
          <a:graphicData uri="http://schemas.openxmlformats.org/drawingml/2006/table">
            <a:tbl>
              <a:tblPr firstRow="1" bandRow="1">
                <a:tableStyleId>{F5AB1C69-6EDB-4FF4-983F-18BD219EF322}</a:tableStyleId>
              </a:tblPr>
              <a:tblGrid>
                <a:gridCol w="4276427">
                  <a:extLst>
                    <a:ext uri="{9D8B030D-6E8A-4147-A177-3AD203B41FA5}">
                      <a16:colId xmlns:a16="http://schemas.microsoft.com/office/drawing/2014/main" val="3696033719"/>
                    </a:ext>
                  </a:extLst>
                </a:gridCol>
                <a:gridCol w="4276427">
                  <a:extLst>
                    <a:ext uri="{9D8B030D-6E8A-4147-A177-3AD203B41FA5}">
                      <a16:colId xmlns:a16="http://schemas.microsoft.com/office/drawing/2014/main" val="707726898"/>
                    </a:ext>
                  </a:extLst>
                </a:gridCol>
              </a:tblGrid>
              <a:tr h="370840">
                <a:tc gridSpan="2">
                  <a:txBody>
                    <a:bodyPr/>
                    <a:lstStyle/>
                    <a:p>
                      <a:pPr algn="just"/>
                      <a:r>
                        <a:rPr lang="en-US" sz="2400" kern="0" dirty="0" smtClean="0">
                          <a:solidFill>
                            <a:schemeClr val="tx1"/>
                          </a:solidFill>
                          <a:latin typeface="Times New Roman" panose="02020603050405020304" pitchFamily="18" charset="0"/>
                          <a:cs typeface="Times New Roman" panose="02020603050405020304" pitchFamily="18" charset="0"/>
                        </a:rPr>
                        <a:t>1-2. Using  5  bits  to  represent  each  number,  the</a:t>
                      </a:r>
                      <a:r>
                        <a:rPr lang="en-US" sz="2400" kern="0" baseline="0" dirty="0" smtClean="0">
                          <a:solidFill>
                            <a:schemeClr val="tx1"/>
                          </a:solidFill>
                          <a:latin typeface="Times New Roman" panose="02020603050405020304" pitchFamily="18" charset="0"/>
                          <a:cs typeface="Times New Roman" panose="02020603050405020304" pitchFamily="18" charset="0"/>
                        </a:rPr>
                        <a:t> </a:t>
                      </a:r>
                      <a:r>
                        <a:rPr lang="en-US" sz="2400" kern="0" dirty="0" smtClean="0">
                          <a:solidFill>
                            <a:schemeClr val="tx1"/>
                          </a:solidFill>
                          <a:latin typeface="Times New Roman" panose="02020603050405020304" pitchFamily="18" charset="0"/>
                          <a:cs typeface="Times New Roman" panose="02020603050405020304" pitchFamily="18" charset="0"/>
                        </a:rPr>
                        <a:t>representations</a:t>
                      </a:r>
                      <a:r>
                        <a:rPr lang="en-US" sz="2400" kern="0" baseline="0" dirty="0" smtClean="0">
                          <a:solidFill>
                            <a:schemeClr val="tx1"/>
                          </a:solidFill>
                          <a:latin typeface="Times New Roman" panose="02020603050405020304" pitchFamily="18" charset="0"/>
                          <a:cs typeface="Times New Roman" panose="02020603050405020304" pitchFamily="18" charset="0"/>
                        </a:rPr>
                        <a:t> </a:t>
                      </a:r>
                      <a:r>
                        <a:rPr lang="en-US" sz="2400" kern="0" dirty="0" smtClean="0">
                          <a:solidFill>
                            <a:schemeClr val="tx1"/>
                          </a:solidFill>
                          <a:latin typeface="Times New Roman" panose="02020603050405020304" pitchFamily="18" charset="0"/>
                          <a:cs typeface="Times New Roman" panose="02020603050405020304" pitchFamily="18" charset="0"/>
                        </a:rPr>
                        <a:t>of</a:t>
                      </a:r>
                      <a:r>
                        <a:rPr lang="en-US" sz="2400" kern="0" baseline="0" dirty="0" smtClean="0">
                          <a:solidFill>
                            <a:schemeClr val="tx1"/>
                          </a:solidFill>
                          <a:latin typeface="Times New Roman" panose="02020603050405020304" pitchFamily="18" charset="0"/>
                          <a:cs typeface="Times New Roman" panose="02020603050405020304" pitchFamily="18" charset="0"/>
                        </a:rPr>
                        <a:t> </a:t>
                      </a:r>
                      <a:r>
                        <a:rPr lang="en-US" sz="2400" kern="0" dirty="0" smtClean="0">
                          <a:solidFill>
                            <a:schemeClr val="tx1"/>
                          </a:solidFill>
                          <a:latin typeface="Times New Roman" panose="02020603050405020304" pitchFamily="18" charset="0"/>
                          <a:cs typeface="Times New Roman" panose="02020603050405020304" pitchFamily="18" charset="0"/>
                        </a:rPr>
                        <a:t>13 and -13</a:t>
                      </a:r>
                      <a:r>
                        <a:rPr lang="en-US" sz="2400" kern="0" baseline="0" dirty="0" smtClean="0">
                          <a:solidFill>
                            <a:schemeClr val="tx1"/>
                          </a:solidFill>
                          <a:latin typeface="Times New Roman" panose="02020603050405020304" pitchFamily="18" charset="0"/>
                          <a:cs typeface="Times New Roman" panose="02020603050405020304" pitchFamily="18" charset="0"/>
                        </a:rPr>
                        <a:t> </a:t>
                      </a:r>
                      <a:r>
                        <a:rPr lang="en-US" sz="2400" kern="0" dirty="0" smtClean="0">
                          <a:solidFill>
                            <a:schemeClr val="tx1"/>
                          </a:solidFill>
                          <a:latin typeface="Times New Roman" panose="02020603050405020304" pitchFamily="18" charset="0"/>
                          <a:cs typeface="Times New Roman" panose="02020603050405020304" pitchFamily="18" charset="0"/>
                        </a:rPr>
                        <a:t>in signed 2's</a:t>
                      </a:r>
                      <a:r>
                        <a:rPr lang="en-US" sz="2400" kern="0" baseline="0" dirty="0" smtClean="0">
                          <a:solidFill>
                            <a:schemeClr val="tx1"/>
                          </a:solidFill>
                          <a:latin typeface="Times New Roman" panose="02020603050405020304" pitchFamily="18" charset="0"/>
                          <a:cs typeface="Times New Roman" panose="02020603050405020304" pitchFamily="18" charset="0"/>
                        </a:rPr>
                        <a:t> </a:t>
                      </a:r>
                      <a:r>
                        <a:rPr lang="en-US" sz="2400" kern="0" dirty="0" smtClean="0">
                          <a:solidFill>
                            <a:schemeClr val="tx1"/>
                          </a:solidFill>
                          <a:latin typeface="Times New Roman" panose="02020603050405020304" pitchFamily="18" charset="0"/>
                          <a:cs typeface="Times New Roman" panose="02020603050405020304" pitchFamily="18" charset="0"/>
                        </a:rPr>
                        <a:t>complement integers:</a:t>
                      </a:r>
                    </a:p>
                  </a:txBody>
                  <a:tcPr/>
                </a:tc>
                <a:tc hMerge="1">
                  <a:txBody>
                    <a:bodyPr/>
                    <a:lstStyle/>
                    <a:p>
                      <a:endParaRPr lang="en-US" dirty="0"/>
                    </a:p>
                  </a:txBody>
                  <a:tcPr/>
                </a:tc>
                <a:extLst>
                  <a:ext uri="{0D108BD9-81ED-4DB2-BD59-A6C34878D82A}">
                    <a16:rowId xmlns:a16="http://schemas.microsoft.com/office/drawing/2014/main" val="2857702001"/>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A. 01101 &amp; 11101</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2400" dirty="0" smtClean="0">
                          <a:solidFill>
                            <a:schemeClr val="tx1"/>
                          </a:solidFill>
                          <a:latin typeface="Times New Roman" panose="02020603050405020304" pitchFamily="18" charset="0"/>
                          <a:cs typeface="Times New Roman" panose="02020603050405020304" pitchFamily="18" charset="0"/>
                        </a:rPr>
                        <a:t>C. 01101 &amp; 10011</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3656215"/>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B. 01101 &amp; 10010</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2400" dirty="0" smtClean="0">
                          <a:solidFill>
                            <a:schemeClr val="tx1"/>
                          </a:solidFill>
                          <a:latin typeface="Times New Roman" panose="02020603050405020304" pitchFamily="18" charset="0"/>
                          <a:cs typeface="Times New Roman" panose="02020603050405020304" pitchFamily="18" charset="0"/>
                        </a:rPr>
                        <a:t>D. None of</a:t>
                      </a:r>
                      <a:r>
                        <a:rPr lang="en-US" sz="2400" baseline="0" dirty="0" smtClean="0">
                          <a:solidFill>
                            <a:schemeClr val="tx1"/>
                          </a:solidFill>
                          <a:latin typeface="Times New Roman" panose="02020603050405020304" pitchFamily="18" charset="0"/>
                          <a:cs typeface="Times New Roman" panose="02020603050405020304" pitchFamily="18" charset="0"/>
                        </a:rPr>
                        <a:t> above</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400498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792530249"/>
              </p:ext>
            </p:extLst>
          </p:nvPr>
        </p:nvGraphicFramePr>
        <p:xfrm>
          <a:off x="342900" y="1275821"/>
          <a:ext cx="8513576" cy="1371600"/>
        </p:xfrm>
        <a:graphic>
          <a:graphicData uri="http://schemas.openxmlformats.org/drawingml/2006/table">
            <a:tbl>
              <a:tblPr firstRow="1" bandRow="1">
                <a:tableStyleId>{F5AB1C69-6EDB-4FF4-983F-18BD219EF322}</a:tableStyleId>
              </a:tblPr>
              <a:tblGrid>
                <a:gridCol w="4256788">
                  <a:extLst>
                    <a:ext uri="{9D8B030D-6E8A-4147-A177-3AD203B41FA5}">
                      <a16:colId xmlns:a16="http://schemas.microsoft.com/office/drawing/2014/main" val="3696033719"/>
                    </a:ext>
                  </a:extLst>
                </a:gridCol>
                <a:gridCol w="4256788">
                  <a:extLst>
                    <a:ext uri="{9D8B030D-6E8A-4147-A177-3AD203B41FA5}">
                      <a16:colId xmlns:a16="http://schemas.microsoft.com/office/drawing/2014/main" val="707726898"/>
                    </a:ext>
                  </a:extLst>
                </a:gridCol>
              </a:tblGrid>
              <a:tr h="370840">
                <a:tc gridSpan="2">
                  <a:txBody>
                    <a:bodyPr/>
                    <a:lstStyle/>
                    <a:p>
                      <a:pPr algn="just"/>
                      <a:r>
                        <a:rPr lang="en-US" sz="2400" kern="0" dirty="0" smtClean="0">
                          <a:solidFill>
                            <a:schemeClr val="tx1"/>
                          </a:solidFill>
                          <a:latin typeface="Times New Roman" panose="02020603050405020304" pitchFamily="18" charset="0"/>
                          <a:cs typeface="Times New Roman" panose="02020603050405020304" pitchFamily="18" charset="0"/>
                        </a:rPr>
                        <a:t>1-1. </a:t>
                      </a:r>
                      <a:r>
                        <a:rPr lang="en-US" sz="2400" b="1" kern="0" dirty="0" smtClean="0">
                          <a:solidFill>
                            <a:schemeClr val="tx1"/>
                          </a:solidFill>
                          <a:latin typeface="Times New Roman" panose="02020603050405020304" pitchFamily="18" charset="0"/>
                          <a:cs typeface="Times New Roman" panose="02020603050405020304" pitchFamily="18" charset="0"/>
                        </a:rPr>
                        <a:t>The 1’s complement form of the number 01001100</a:t>
                      </a:r>
                      <a:r>
                        <a:rPr lang="en-US" sz="2400" b="1" kern="0" baseline="-25000" dirty="0" smtClean="0">
                          <a:solidFill>
                            <a:schemeClr val="tx1"/>
                          </a:solidFill>
                          <a:latin typeface="Times New Roman" panose="02020603050405020304" pitchFamily="18" charset="0"/>
                          <a:cs typeface="Times New Roman" panose="02020603050405020304" pitchFamily="18" charset="0"/>
                        </a:rPr>
                        <a:t>2</a:t>
                      </a:r>
                      <a:r>
                        <a:rPr lang="en-US" sz="2400" b="1" kern="0" baseline="0" dirty="0" smtClean="0">
                          <a:solidFill>
                            <a:schemeClr val="tx1"/>
                          </a:solidFill>
                          <a:latin typeface="Times New Roman" panose="02020603050405020304" pitchFamily="18" charset="0"/>
                          <a:cs typeface="Times New Roman" panose="02020603050405020304" pitchFamily="18" charset="0"/>
                        </a:rPr>
                        <a:t>?</a:t>
                      </a:r>
                      <a:endParaRPr lang="en-US" sz="2400" kern="0" dirty="0" smtClean="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2857702001"/>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A. 10110100</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2400" dirty="0" smtClean="0">
                          <a:solidFill>
                            <a:schemeClr val="tx1"/>
                          </a:solidFill>
                          <a:latin typeface="Times New Roman" panose="02020603050405020304" pitchFamily="18" charset="0"/>
                          <a:cs typeface="Times New Roman" panose="02020603050405020304" pitchFamily="18" charset="0"/>
                        </a:rPr>
                        <a:t>C. 10110011</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3656215"/>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B. 00110010</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2400" dirty="0" smtClean="0">
                          <a:solidFill>
                            <a:schemeClr val="tx1"/>
                          </a:solidFill>
                          <a:latin typeface="Times New Roman" panose="02020603050405020304" pitchFamily="18" charset="0"/>
                          <a:cs typeface="Times New Roman" panose="02020603050405020304" pitchFamily="18" charset="0"/>
                        </a:rPr>
                        <a:t>D. None of</a:t>
                      </a:r>
                      <a:r>
                        <a:rPr lang="en-US" sz="2400" baseline="0" dirty="0" smtClean="0">
                          <a:solidFill>
                            <a:schemeClr val="tx1"/>
                          </a:solidFill>
                          <a:latin typeface="Times New Roman" panose="02020603050405020304" pitchFamily="18" charset="0"/>
                          <a:cs typeface="Times New Roman" panose="02020603050405020304" pitchFamily="18" charset="0"/>
                        </a:rPr>
                        <a:t> above</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400498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10085401"/>
              </p:ext>
            </p:extLst>
          </p:nvPr>
        </p:nvGraphicFramePr>
        <p:xfrm>
          <a:off x="303622" y="4633419"/>
          <a:ext cx="8552854" cy="1737360"/>
        </p:xfrm>
        <a:graphic>
          <a:graphicData uri="http://schemas.openxmlformats.org/drawingml/2006/table">
            <a:tbl>
              <a:tblPr firstRow="1" bandRow="1">
                <a:tableStyleId>{F5AB1C69-6EDB-4FF4-983F-18BD219EF322}</a:tableStyleId>
              </a:tblPr>
              <a:tblGrid>
                <a:gridCol w="4276427">
                  <a:extLst>
                    <a:ext uri="{9D8B030D-6E8A-4147-A177-3AD203B41FA5}">
                      <a16:colId xmlns:a16="http://schemas.microsoft.com/office/drawing/2014/main" val="3696033719"/>
                    </a:ext>
                  </a:extLst>
                </a:gridCol>
                <a:gridCol w="4276427">
                  <a:extLst>
                    <a:ext uri="{9D8B030D-6E8A-4147-A177-3AD203B41FA5}">
                      <a16:colId xmlns:a16="http://schemas.microsoft.com/office/drawing/2014/main" val="707726898"/>
                    </a:ext>
                  </a:extLst>
                </a:gridCol>
              </a:tblGrid>
              <a:tr h="370840">
                <a:tc gridSpan="2">
                  <a:txBody>
                    <a:bodyPr/>
                    <a:lstStyle/>
                    <a:p>
                      <a:pPr marL="0" indent="0" algn="just">
                        <a:buFontTx/>
                        <a:buNone/>
                      </a:pPr>
                      <a:r>
                        <a:rPr lang="en-US" sz="2400" b="1" kern="0" dirty="0" smtClean="0">
                          <a:solidFill>
                            <a:schemeClr val="tx1"/>
                          </a:solidFill>
                          <a:latin typeface="Times New Roman" panose="02020603050405020304" pitchFamily="18" charset="0"/>
                          <a:cs typeface="Times New Roman" panose="02020603050405020304" pitchFamily="18" charset="0"/>
                        </a:rPr>
                        <a:t>1-3. Sign extension from 5 bits to 8 bits represent  -13 in signed 2's complement integers of the above question:</a:t>
                      </a:r>
                    </a:p>
                  </a:txBody>
                  <a:tcPr/>
                </a:tc>
                <a:tc hMerge="1">
                  <a:txBody>
                    <a:bodyPr/>
                    <a:lstStyle/>
                    <a:p>
                      <a:endParaRPr lang="en-US" dirty="0"/>
                    </a:p>
                  </a:txBody>
                  <a:tcPr/>
                </a:tc>
                <a:extLst>
                  <a:ext uri="{0D108BD9-81ED-4DB2-BD59-A6C34878D82A}">
                    <a16:rowId xmlns:a16="http://schemas.microsoft.com/office/drawing/2014/main" val="2857702001"/>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A. 00011101</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2400" dirty="0" smtClean="0">
                          <a:solidFill>
                            <a:schemeClr val="tx1"/>
                          </a:solidFill>
                          <a:latin typeface="Times New Roman" panose="02020603050405020304" pitchFamily="18" charset="0"/>
                          <a:cs typeface="Times New Roman" panose="02020603050405020304" pitchFamily="18" charset="0"/>
                        </a:rPr>
                        <a:t>C. 00010011</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3656215"/>
                  </a:ext>
                </a:extLst>
              </a:tr>
              <a:tr h="370840">
                <a:tc>
                  <a:txBody>
                    <a:bodyPr/>
                    <a:lstStyle/>
                    <a:p>
                      <a:pPr marL="365125" indent="0" algn="just"/>
                      <a:r>
                        <a:rPr lang="en-US" sz="2400" dirty="0" smtClean="0">
                          <a:solidFill>
                            <a:schemeClr val="tx1"/>
                          </a:solidFill>
                          <a:latin typeface="Times New Roman" panose="02020603050405020304" pitchFamily="18" charset="0"/>
                          <a:cs typeface="Times New Roman" panose="02020603050405020304" pitchFamily="18" charset="0"/>
                        </a:rPr>
                        <a:t>B. 11110010</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2400" dirty="0" smtClean="0">
                          <a:solidFill>
                            <a:schemeClr val="tx1"/>
                          </a:solidFill>
                          <a:latin typeface="Times New Roman" panose="02020603050405020304" pitchFamily="18" charset="0"/>
                          <a:cs typeface="Times New Roman" panose="02020603050405020304" pitchFamily="18" charset="0"/>
                        </a:rPr>
                        <a:t>D. None of</a:t>
                      </a:r>
                      <a:r>
                        <a:rPr lang="en-US" sz="2400" baseline="0" dirty="0" smtClean="0">
                          <a:solidFill>
                            <a:schemeClr val="tx1"/>
                          </a:solidFill>
                          <a:latin typeface="Times New Roman" panose="02020603050405020304" pitchFamily="18" charset="0"/>
                          <a:cs typeface="Times New Roman" panose="02020603050405020304" pitchFamily="18" charset="0"/>
                        </a:rPr>
                        <a:t> above</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4004985"/>
                  </a:ext>
                </a:extLst>
              </a:tr>
            </a:tbl>
          </a:graphicData>
        </a:graphic>
      </p:graphicFrame>
    </p:spTree>
    <p:extLst>
      <p:ext uri="{BB962C8B-B14F-4D97-AF65-F5344CB8AC3E}">
        <p14:creationId xmlns:p14="http://schemas.microsoft.com/office/powerpoint/2010/main" val="3039727011"/>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6397" b="25091"/>
          <a:stretch/>
        </p:blipFill>
        <p:spPr>
          <a:xfrm>
            <a:off x="1451232" y="3933057"/>
            <a:ext cx="6838435" cy="2807364"/>
          </a:xfrm>
          <a:prstGeom prst="rect">
            <a:avLst/>
          </a:prstGeom>
        </p:spPr>
      </p:pic>
      <p:sp>
        <p:nvSpPr>
          <p:cNvPr id="22530" name="Rectangle 2"/>
          <p:cNvSpPr>
            <a:spLocks noGrp="1" noChangeArrowheads="1"/>
          </p:cNvSpPr>
          <p:nvPr>
            <p:ph type="title"/>
          </p:nvPr>
        </p:nvSpPr>
        <p:spPr/>
        <p:txBody>
          <a:bodyPr/>
          <a:lstStyle/>
          <a:p>
            <a:pPr eaLnBrk="1" hangingPunct="1"/>
            <a:r>
              <a:rPr lang="en-US" altLang="en-US" sz="4000" dirty="0" smtClean="0"/>
              <a:t>Magnitude Comparator</a:t>
            </a:r>
            <a:endParaRPr lang="el-GR" altLang="en-US" sz="4000" dirty="0" smtClean="0"/>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359532" y="908051"/>
            <a:ext cx="4248472" cy="3025006"/>
          </a:xfrm>
          <a:prstGeom prst="rect">
            <a:avLst/>
          </a:prstGeom>
        </p:spPr>
      </p:pic>
      <p:sp>
        <p:nvSpPr>
          <p:cNvPr id="7" name="Content Placeholder 2"/>
          <p:cNvSpPr>
            <a:spLocks noGrp="1"/>
          </p:cNvSpPr>
          <p:nvPr>
            <p:ph idx="1"/>
          </p:nvPr>
        </p:nvSpPr>
        <p:spPr>
          <a:xfrm>
            <a:off x="4608004" y="1125539"/>
            <a:ext cx="4067684" cy="2807518"/>
          </a:xfrm>
        </p:spPr>
        <p:txBody>
          <a:bodyPr/>
          <a:lstStyle/>
          <a:p>
            <a:r>
              <a:rPr lang="en-US" sz="2800" dirty="0" smtClean="0"/>
              <a:t>Compares </a:t>
            </a:r>
            <a:r>
              <a:rPr lang="en-US" sz="2800" dirty="0"/>
              <a:t>two input binary quantities and generates outputs to indicate which one has the greater magnitude</a:t>
            </a:r>
            <a:endParaRPr lang="en-US" sz="2800" dirty="0">
              <a:solidFill>
                <a:srgbClr val="FF0000"/>
              </a:solidFill>
            </a:endParaRPr>
          </a:p>
        </p:txBody>
      </p:sp>
    </p:spTree>
    <p:extLst>
      <p:ext uri="{BB962C8B-B14F-4D97-AF65-F5344CB8AC3E}">
        <p14:creationId xmlns:p14="http://schemas.microsoft.com/office/powerpoint/2010/main" val="3001640601"/>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en-US" dirty="0"/>
              <a:t>Magnitude Comparator</a:t>
            </a:r>
            <a:endParaRPr lang="en-US" altLang="ko-KR" dirty="0" smtClean="0">
              <a:ea typeface="Gulim" pitchFamily="34" charset="-127"/>
            </a:endParaRPr>
          </a:p>
        </p:txBody>
      </p:sp>
      <p:sp>
        <p:nvSpPr>
          <p:cNvPr id="75779" name="Rectangle 3"/>
          <p:cNvSpPr>
            <a:spLocks noGrp="1" noChangeArrowheads="1"/>
          </p:cNvSpPr>
          <p:nvPr>
            <p:ph type="body" idx="1"/>
          </p:nvPr>
        </p:nvSpPr>
        <p:spPr>
          <a:xfrm>
            <a:off x="667544" y="994531"/>
            <a:ext cx="8229600" cy="2722501"/>
          </a:xfrm>
        </p:spPr>
        <p:txBody>
          <a:bodyPr/>
          <a:lstStyle/>
          <a:p>
            <a:pPr marL="0" lvl="0" indent="0">
              <a:buNone/>
            </a:pPr>
            <a:r>
              <a:rPr lang="en-US" sz="2400" b="1" dirty="0" smtClean="0">
                <a:latin typeface="Century Gothic" panose="020B0502020202020204" pitchFamily="34" charset="0"/>
              </a:rPr>
              <a:t>3-8. What </a:t>
            </a:r>
            <a:r>
              <a:rPr lang="en-US" sz="2400" b="1" dirty="0">
                <a:latin typeface="Century Gothic" panose="020B0502020202020204" pitchFamily="34" charset="0"/>
              </a:rPr>
              <a:t>are the outputs of a 7485 four-bit magnitude comparator when the inputs are A = 1001 and B = 1010</a:t>
            </a:r>
            <a:r>
              <a:rPr lang="en-US" sz="2400" b="1" dirty="0" smtClean="0">
                <a:latin typeface="Century Gothic" panose="020B0502020202020204" pitchFamily="34" charset="0"/>
              </a:rPr>
              <a:t>? </a:t>
            </a:r>
            <a:endParaRPr lang="en-US" sz="2000" dirty="0" smtClean="0">
              <a:latin typeface="Century Gothic" panose="020B0502020202020204" pitchFamily="34" charset="0"/>
            </a:endParaRPr>
          </a:p>
          <a:p>
            <a:pPr marL="900113" lvl="0" indent="-457200">
              <a:buFont typeface="+mj-lt"/>
              <a:buAutoNum type="alphaUcPeriod"/>
            </a:pPr>
            <a:r>
              <a:rPr lang="da-DK" sz="2000" dirty="0" smtClean="0">
                <a:latin typeface="Century Gothic" panose="020B0502020202020204" pitchFamily="34" charset="0"/>
              </a:rPr>
              <a:t>A &lt; B is 1; A = B is 0; A &gt; B is 1</a:t>
            </a:r>
          </a:p>
          <a:p>
            <a:pPr marL="900113" lvl="0" indent="-457200">
              <a:buFont typeface="+mj-lt"/>
              <a:buAutoNum type="alphaUcPeriod"/>
            </a:pPr>
            <a:r>
              <a:rPr lang="da-DK" sz="2000" dirty="0">
                <a:latin typeface="Century Gothic" panose="020B0502020202020204" pitchFamily="34" charset="0"/>
              </a:rPr>
              <a:t>A &lt; B is </a:t>
            </a:r>
            <a:r>
              <a:rPr lang="da-DK" sz="2000" dirty="0" smtClean="0">
                <a:latin typeface="Century Gothic" panose="020B0502020202020204" pitchFamily="34" charset="0"/>
              </a:rPr>
              <a:t>0; </a:t>
            </a:r>
            <a:r>
              <a:rPr lang="da-DK" sz="2000" dirty="0">
                <a:latin typeface="Century Gothic" panose="020B0502020202020204" pitchFamily="34" charset="0"/>
              </a:rPr>
              <a:t>A = B is </a:t>
            </a:r>
            <a:r>
              <a:rPr lang="da-DK" sz="2000" dirty="0" smtClean="0">
                <a:latin typeface="Century Gothic" panose="020B0502020202020204" pitchFamily="34" charset="0"/>
              </a:rPr>
              <a:t>1; </a:t>
            </a:r>
            <a:r>
              <a:rPr lang="da-DK" sz="2000" dirty="0">
                <a:latin typeface="Century Gothic" panose="020B0502020202020204" pitchFamily="34" charset="0"/>
              </a:rPr>
              <a:t>A &gt; B is </a:t>
            </a:r>
            <a:r>
              <a:rPr lang="da-DK" sz="2000" dirty="0" smtClean="0">
                <a:latin typeface="Century Gothic" panose="020B0502020202020204" pitchFamily="34" charset="0"/>
              </a:rPr>
              <a:t>0</a:t>
            </a:r>
            <a:endParaRPr lang="da-DK" sz="2000" dirty="0">
              <a:latin typeface="Century Gothic" panose="020B0502020202020204" pitchFamily="34" charset="0"/>
            </a:endParaRPr>
          </a:p>
          <a:p>
            <a:pPr marL="900113" lvl="0" indent="-457200">
              <a:buFont typeface="+mj-lt"/>
              <a:buAutoNum type="alphaUcPeriod"/>
            </a:pPr>
            <a:r>
              <a:rPr lang="da-DK" sz="2000" dirty="0">
                <a:latin typeface="Century Gothic" panose="020B0502020202020204" pitchFamily="34" charset="0"/>
              </a:rPr>
              <a:t>A &lt; B is </a:t>
            </a:r>
            <a:r>
              <a:rPr lang="da-DK" sz="2000" dirty="0" smtClean="0">
                <a:latin typeface="Century Gothic" panose="020B0502020202020204" pitchFamily="34" charset="0"/>
              </a:rPr>
              <a:t>0; </a:t>
            </a:r>
            <a:r>
              <a:rPr lang="da-DK" sz="2000" dirty="0">
                <a:latin typeface="Century Gothic" panose="020B0502020202020204" pitchFamily="34" charset="0"/>
              </a:rPr>
              <a:t>A = B is 0; A &gt; B is 1</a:t>
            </a:r>
          </a:p>
          <a:p>
            <a:pPr marL="900113" lvl="0" indent="-457200">
              <a:buFont typeface="+mj-lt"/>
              <a:buAutoNum type="alphaUcPeriod"/>
            </a:pPr>
            <a:r>
              <a:rPr lang="da-DK" sz="2000" dirty="0">
                <a:latin typeface="Century Gothic" panose="020B0502020202020204" pitchFamily="34" charset="0"/>
              </a:rPr>
              <a:t>A &lt; B is </a:t>
            </a:r>
            <a:r>
              <a:rPr lang="da-DK" sz="2000" dirty="0" smtClean="0">
                <a:latin typeface="Century Gothic" panose="020B0502020202020204" pitchFamily="34" charset="0"/>
              </a:rPr>
              <a:t>1; </a:t>
            </a:r>
            <a:r>
              <a:rPr lang="da-DK" sz="2000" dirty="0">
                <a:latin typeface="Century Gothic" panose="020B0502020202020204" pitchFamily="34" charset="0"/>
              </a:rPr>
              <a:t>A = B is 0; A &gt; B is </a:t>
            </a:r>
            <a:r>
              <a:rPr lang="da-DK" sz="2000" dirty="0" smtClean="0">
                <a:latin typeface="Century Gothic" panose="020B0502020202020204" pitchFamily="34" charset="0"/>
              </a:rPr>
              <a:t>0</a:t>
            </a:r>
            <a:endParaRPr lang="da-DK" sz="2000" dirty="0">
              <a:latin typeface="Century Gothic" panose="020B0502020202020204" pitchFamily="34" charset="0"/>
            </a:endParaRPr>
          </a:p>
        </p:txBody>
      </p:sp>
      <p:sp>
        <p:nvSpPr>
          <p:cNvPr id="4" name="Slide Number Placeholder 3"/>
          <p:cNvSpPr>
            <a:spLocks noGrp="1"/>
          </p:cNvSpPr>
          <p:nvPr>
            <p:ph type="sldNum" sz="quarter" idx="11"/>
          </p:nvPr>
        </p:nvSpPr>
        <p:spPr/>
        <p:txBody>
          <a:bodyPr/>
          <a:lstStyle/>
          <a:p>
            <a:pPr>
              <a:defRPr/>
            </a:pPr>
            <a:fld id="{54EE1B0C-C77B-4AAC-98EB-49B2218ACC5C}" type="slidenum">
              <a:rPr lang="en-US" smtClean="0"/>
              <a:pPr>
                <a:defRPr/>
              </a:pPr>
              <a:t>81</a:t>
            </a:fld>
            <a:endParaRPr lang="en-US"/>
          </a:p>
        </p:txBody>
      </p:sp>
      <p:sp>
        <p:nvSpPr>
          <p:cNvPr id="757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p:cNvSpPr txBox="1">
            <a:spLocks noChangeArrowheads="1"/>
          </p:cNvSpPr>
          <p:nvPr/>
        </p:nvSpPr>
        <p:spPr bwMode="auto">
          <a:xfrm>
            <a:off x="755650" y="3717032"/>
            <a:ext cx="8229600" cy="27225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400" b="1" kern="0" dirty="0" smtClean="0">
                <a:latin typeface="Century Gothic" panose="020B0502020202020204" pitchFamily="34" charset="0"/>
              </a:rPr>
              <a:t>3-9. Which is the decimal number for the BCD number, 10110110 ? </a:t>
            </a:r>
            <a:endParaRPr lang="en-US" sz="2000" kern="0" dirty="0" smtClean="0">
              <a:latin typeface="Century Gothic" panose="020B0502020202020204" pitchFamily="34" charset="0"/>
            </a:endParaRPr>
          </a:p>
          <a:p>
            <a:pPr marL="900113" indent="-457200">
              <a:buFont typeface="+mj-lt"/>
              <a:buAutoNum type="alphaUcPeriod"/>
            </a:pPr>
            <a:r>
              <a:rPr lang="da-DK" sz="2000" kern="0" dirty="0" smtClean="0">
                <a:latin typeface="Century Gothic" panose="020B0502020202020204" pitchFamily="34" charset="0"/>
              </a:rPr>
              <a:t>182</a:t>
            </a:r>
          </a:p>
          <a:p>
            <a:pPr marL="900113" indent="-457200">
              <a:buFont typeface="+mj-lt"/>
              <a:buAutoNum type="alphaUcPeriod"/>
            </a:pPr>
            <a:r>
              <a:rPr lang="da-DK" sz="2000" kern="0" dirty="0" smtClean="0">
                <a:latin typeface="Century Gothic" panose="020B0502020202020204" pitchFamily="34" charset="0"/>
              </a:rPr>
              <a:t>36</a:t>
            </a:r>
          </a:p>
          <a:p>
            <a:pPr marL="900113" indent="-457200">
              <a:buFont typeface="+mj-lt"/>
              <a:buAutoNum type="alphaUcPeriod"/>
            </a:pPr>
            <a:r>
              <a:rPr lang="da-DK" sz="2000" kern="0" dirty="0" smtClean="0">
                <a:latin typeface="Century Gothic" panose="020B0502020202020204" pitchFamily="34" charset="0"/>
              </a:rPr>
              <a:t>116</a:t>
            </a:r>
          </a:p>
          <a:p>
            <a:pPr marL="900113" indent="-457200">
              <a:buFont typeface="+mj-lt"/>
              <a:buAutoNum type="alphaUcPeriod"/>
            </a:pPr>
            <a:r>
              <a:rPr lang="da-DK" sz="2000" kern="0" dirty="0" smtClean="0">
                <a:latin typeface="Century Gothic" panose="020B0502020202020204" pitchFamily="34" charset="0"/>
              </a:rPr>
              <a:t>10110110 is not a valid BCD number</a:t>
            </a:r>
            <a:endParaRPr lang="da-DK" sz="2000" kern="0" dirty="0">
              <a:latin typeface="Century Gothic" panose="020B0502020202020204" pitchFamily="34" charset="0"/>
            </a:endParaRPr>
          </a:p>
        </p:txBody>
      </p:sp>
    </p:spTree>
    <p:extLst>
      <p:ext uri="{BB962C8B-B14F-4D97-AF65-F5344CB8AC3E}">
        <p14:creationId xmlns:p14="http://schemas.microsoft.com/office/powerpoint/2010/main" val="15127139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ko-KR" dirty="0" smtClean="0">
                <a:ea typeface="Gulim" pitchFamily="34" charset="-127"/>
              </a:rPr>
              <a:t>Others</a:t>
            </a:r>
          </a:p>
        </p:txBody>
      </p:sp>
      <p:sp>
        <p:nvSpPr>
          <p:cNvPr id="75779" name="Rectangle 3"/>
          <p:cNvSpPr>
            <a:spLocks noGrp="1" noChangeArrowheads="1"/>
          </p:cNvSpPr>
          <p:nvPr>
            <p:ph type="body" idx="1"/>
          </p:nvPr>
        </p:nvSpPr>
        <p:spPr>
          <a:xfrm>
            <a:off x="667544" y="994531"/>
            <a:ext cx="4516524" cy="4234669"/>
          </a:xfrm>
        </p:spPr>
        <p:txBody>
          <a:bodyPr/>
          <a:lstStyle/>
          <a:p>
            <a:pPr marL="0" lvl="0" indent="0">
              <a:buNone/>
            </a:pPr>
            <a:r>
              <a:rPr lang="en-US" sz="2400" b="1" smtClean="0">
                <a:latin typeface="Century Gothic" panose="020B0502020202020204" pitchFamily="34" charset="0"/>
              </a:rPr>
              <a:t>3-10. Determine </a:t>
            </a:r>
            <a:r>
              <a:rPr lang="en-US" sz="2400" b="1" dirty="0">
                <a:latin typeface="Century Gothic" panose="020B0502020202020204" pitchFamily="34" charset="0"/>
              </a:rPr>
              <a:t>the correct output for the multiplexer and its associated timing diagram given below</a:t>
            </a:r>
            <a:r>
              <a:rPr lang="en-US" sz="2400" b="1" dirty="0" smtClean="0">
                <a:latin typeface="Century Gothic" panose="020B0502020202020204" pitchFamily="34" charset="0"/>
              </a:rPr>
              <a:t>. </a:t>
            </a:r>
            <a:endParaRPr lang="en-US" sz="2000" dirty="0" smtClean="0">
              <a:latin typeface="Century Gothic" panose="020B0502020202020204" pitchFamily="34" charset="0"/>
            </a:endParaRPr>
          </a:p>
          <a:p>
            <a:pPr marL="900113" lvl="0" indent="-457200">
              <a:buFont typeface="+mj-lt"/>
              <a:buAutoNum type="alphaUcPeriod"/>
            </a:pPr>
            <a:r>
              <a:rPr lang="da-DK" sz="2000" dirty="0" smtClean="0">
                <a:latin typeface="Century Gothic" panose="020B0502020202020204" pitchFamily="34" charset="0"/>
              </a:rPr>
              <a:t>Ya</a:t>
            </a:r>
          </a:p>
          <a:p>
            <a:pPr marL="900113" lvl="0" indent="-457200">
              <a:buFont typeface="+mj-lt"/>
              <a:buAutoNum type="alphaUcPeriod"/>
            </a:pPr>
            <a:r>
              <a:rPr lang="da-DK" sz="2000" dirty="0" smtClean="0">
                <a:latin typeface="Century Gothic" panose="020B0502020202020204" pitchFamily="34" charset="0"/>
              </a:rPr>
              <a:t>Yb</a:t>
            </a:r>
            <a:endParaRPr lang="da-DK" sz="2000" dirty="0">
              <a:latin typeface="Century Gothic" panose="020B0502020202020204" pitchFamily="34" charset="0"/>
            </a:endParaRPr>
          </a:p>
          <a:p>
            <a:pPr marL="900113" lvl="0" indent="-457200">
              <a:buFont typeface="+mj-lt"/>
              <a:buAutoNum type="alphaUcPeriod"/>
            </a:pPr>
            <a:r>
              <a:rPr lang="da-DK" sz="2000" dirty="0" smtClean="0">
                <a:latin typeface="Century Gothic" panose="020B0502020202020204" pitchFamily="34" charset="0"/>
              </a:rPr>
              <a:t>Yc</a:t>
            </a:r>
            <a:endParaRPr lang="da-DK" sz="2000" dirty="0">
              <a:latin typeface="Century Gothic" panose="020B0502020202020204" pitchFamily="34" charset="0"/>
            </a:endParaRPr>
          </a:p>
          <a:p>
            <a:pPr marL="900113" lvl="0" indent="-457200">
              <a:buFont typeface="+mj-lt"/>
              <a:buAutoNum type="alphaUcPeriod"/>
            </a:pPr>
            <a:r>
              <a:rPr lang="da-DK" sz="2000" dirty="0" smtClean="0">
                <a:latin typeface="Century Gothic" panose="020B0502020202020204" pitchFamily="34" charset="0"/>
              </a:rPr>
              <a:t>Yd</a:t>
            </a:r>
            <a:endParaRPr lang="da-DK" sz="2000" dirty="0">
              <a:latin typeface="Century Gothic" panose="020B0502020202020204" pitchFamily="34" charset="0"/>
            </a:endParaRPr>
          </a:p>
        </p:txBody>
      </p:sp>
      <p:sp>
        <p:nvSpPr>
          <p:cNvPr id="4" name="Slide Number Placeholder 3"/>
          <p:cNvSpPr>
            <a:spLocks noGrp="1"/>
          </p:cNvSpPr>
          <p:nvPr>
            <p:ph type="sldNum" sz="quarter" idx="11"/>
          </p:nvPr>
        </p:nvSpPr>
        <p:spPr/>
        <p:txBody>
          <a:bodyPr/>
          <a:lstStyle/>
          <a:p>
            <a:pPr>
              <a:defRPr/>
            </a:pPr>
            <a:fld id="{54EE1B0C-C77B-4AAC-98EB-49B2218ACC5C}" type="slidenum">
              <a:rPr lang="en-US" smtClean="0"/>
              <a:pPr>
                <a:defRPr/>
              </a:pPr>
              <a:t>82</a:t>
            </a:fld>
            <a:endParaRPr lang="en-US"/>
          </a:p>
        </p:txBody>
      </p:sp>
      <p:sp>
        <p:nvSpPr>
          <p:cNvPr id="757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8661" y="908050"/>
            <a:ext cx="3053779" cy="5371429"/>
          </a:xfrm>
          <a:prstGeom prst="rect">
            <a:avLst/>
          </a:prstGeom>
        </p:spPr>
      </p:pic>
    </p:spTree>
    <p:extLst>
      <p:ext uri="{BB962C8B-B14F-4D97-AF65-F5344CB8AC3E}">
        <p14:creationId xmlns:p14="http://schemas.microsoft.com/office/powerpoint/2010/main" val="3055937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err="1">
                <a:solidFill>
                  <a:schemeClr val="tx1"/>
                </a:solidFill>
                <a:latin typeface="Bodoni MT" panose="02070603080606020203" pitchFamily="18" charset="0"/>
              </a:rPr>
              <a:t>Adding</a:t>
            </a:r>
            <a:r>
              <a:rPr lang="fr-FR" b="1" dirty="0">
                <a:solidFill>
                  <a:schemeClr val="tx1"/>
                </a:solidFill>
                <a:latin typeface="Bodoni MT" panose="02070603080606020203" pitchFamily="18" charset="0"/>
              </a:rPr>
              <a:t> </a:t>
            </a:r>
            <a:r>
              <a:rPr lang="fr-FR" b="1" dirty="0" err="1">
                <a:solidFill>
                  <a:schemeClr val="tx1"/>
                </a:solidFill>
                <a:latin typeface="Bodoni MT" panose="02070603080606020203" pitchFamily="18" charset="0"/>
              </a:rPr>
              <a:t>Two</a:t>
            </a:r>
            <a:r>
              <a:rPr lang="fr-FR" b="1" dirty="0">
                <a:solidFill>
                  <a:schemeClr val="tx1"/>
                </a:solidFill>
                <a:latin typeface="Bodoni MT" panose="02070603080606020203" pitchFamily="18" charset="0"/>
              </a:rPr>
              <a:t> </a:t>
            </a:r>
            <a:r>
              <a:rPr lang="fr-FR" b="1" dirty="0" smtClean="0">
                <a:solidFill>
                  <a:schemeClr val="tx1"/>
                </a:solidFill>
                <a:latin typeface="Bodoni MT" panose="02070603080606020203" pitchFamily="18" charset="0"/>
              </a:rPr>
              <a:t>1-bit </a:t>
            </a:r>
            <a:r>
              <a:rPr lang="fr-FR" b="1" dirty="0" err="1">
                <a:solidFill>
                  <a:schemeClr val="tx1"/>
                </a:solidFill>
                <a:latin typeface="Bodoni MT" panose="02070603080606020203" pitchFamily="18" charset="0"/>
              </a:rPr>
              <a:t>Numbers</a:t>
            </a:r>
            <a:endParaRPr lang="en-US" b="1" dirty="0">
              <a:latin typeface="Bodoni MT" panose="02070603080606020203" pitchFamily="18" charset="0"/>
            </a:endParaRPr>
          </a:p>
        </p:txBody>
      </p:sp>
      <p:sp>
        <p:nvSpPr>
          <p:cNvPr id="3" name="Content Placeholder 2"/>
          <p:cNvSpPr>
            <a:spLocks noGrp="1"/>
          </p:cNvSpPr>
          <p:nvPr>
            <p:ph idx="1"/>
          </p:nvPr>
        </p:nvSpPr>
        <p:spPr>
          <a:xfrm>
            <a:off x="575556" y="1520788"/>
            <a:ext cx="8244916" cy="5031566"/>
          </a:xfrm>
        </p:spPr>
        <p:txBody>
          <a:bodyPr>
            <a:noAutofit/>
          </a:bodyPr>
          <a:lstStyle/>
          <a:p>
            <a:r>
              <a:rPr lang="en-US" altLang="zh-CN" sz="3200" dirty="0">
                <a:latin typeface="+mj-lt"/>
              </a:rPr>
              <a:t>Performs the addition of two binary bits.</a:t>
            </a:r>
          </a:p>
          <a:p>
            <a:r>
              <a:rPr lang="en-US" altLang="zh-CN" sz="3200" dirty="0">
                <a:latin typeface="+mj-lt"/>
              </a:rPr>
              <a:t>Four possible operations:</a:t>
            </a:r>
          </a:p>
          <a:p>
            <a:pPr lvl="1"/>
            <a:r>
              <a:rPr lang="en-US" altLang="zh-CN" sz="2800" b="1" dirty="0">
                <a:latin typeface="+mj-lt"/>
              </a:rPr>
              <a:t>0+0=</a:t>
            </a:r>
            <a:r>
              <a:rPr lang="en-US" altLang="zh-CN" sz="2800" b="1" dirty="0">
                <a:solidFill>
                  <a:schemeClr val="hlink"/>
                </a:solidFill>
                <a:latin typeface="+mj-lt"/>
              </a:rPr>
              <a:t>0</a:t>
            </a:r>
          </a:p>
          <a:p>
            <a:pPr lvl="1"/>
            <a:r>
              <a:rPr lang="en-US" altLang="zh-CN" sz="2800" b="1" dirty="0">
                <a:latin typeface="+mj-lt"/>
              </a:rPr>
              <a:t>0+1=</a:t>
            </a:r>
            <a:r>
              <a:rPr lang="en-US" altLang="zh-CN" sz="2800" b="1" dirty="0">
                <a:solidFill>
                  <a:schemeClr val="hlink"/>
                </a:solidFill>
                <a:latin typeface="+mj-lt"/>
              </a:rPr>
              <a:t>1</a:t>
            </a:r>
          </a:p>
          <a:p>
            <a:pPr lvl="1"/>
            <a:r>
              <a:rPr lang="en-US" altLang="zh-CN" sz="2800" b="1" dirty="0">
                <a:latin typeface="+mj-lt"/>
              </a:rPr>
              <a:t>1+0=</a:t>
            </a:r>
            <a:r>
              <a:rPr lang="en-US" altLang="zh-CN" sz="2800" b="1" dirty="0">
                <a:solidFill>
                  <a:schemeClr val="hlink"/>
                </a:solidFill>
                <a:latin typeface="+mj-lt"/>
              </a:rPr>
              <a:t>1</a:t>
            </a:r>
          </a:p>
          <a:p>
            <a:pPr lvl="1"/>
            <a:r>
              <a:rPr lang="en-US" altLang="zh-CN" sz="2800" b="1" dirty="0">
                <a:latin typeface="+mj-lt"/>
              </a:rPr>
              <a:t>1+1=</a:t>
            </a:r>
            <a:r>
              <a:rPr lang="en-US" altLang="zh-CN" sz="2800" b="1" dirty="0">
                <a:solidFill>
                  <a:srgbClr val="FF3300"/>
                </a:solidFill>
                <a:latin typeface="+mj-lt"/>
              </a:rPr>
              <a:t>1</a:t>
            </a:r>
            <a:r>
              <a:rPr lang="en-US" altLang="zh-CN" sz="2800" b="1" dirty="0">
                <a:solidFill>
                  <a:schemeClr val="hlink"/>
                </a:solidFill>
                <a:latin typeface="+mj-lt"/>
              </a:rPr>
              <a:t>0</a:t>
            </a:r>
          </a:p>
          <a:p>
            <a:r>
              <a:rPr lang="en-US" altLang="zh-CN" sz="3200" dirty="0">
                <a:latin typeface="+mj-lt"/>
              </a:rPr>
              <a:t>Circuit implementation requires </a:t>
            </a:r>
            <a:r>
              <a:rPr lang="en-US" altLang="zh-CN" sz="3200" dirty="0" smtClean="0">
                <a:latin typeface="+mj-lt"/>
              </a:rPr>
              <a:t>2 outputs</a:t>
            </a:r>
            <a:r>
              <a:rPr lang="en-US" altLang="zh-CN" sz="3200" dirty="0">
                <a:latin typeface="+mj-lt"/>
              </a:rPr>
              <a:t>; one to indicate the </a:t>
            </a:r>
            <a:r>
              <a:rPr lang="en-US" altLang="zh-CN" sz="3200" b="1" i="1" dirty="0">
                <a:solidFill>
                  <a:schemeClr val="hlink"/>
                </a:solidFill>
                <a:latin typeface="+mj-lt"/>
              </a:rPr>
              <a:t>sum</a:t>
            </a:r>
            <a:r>
              <a:rPr lang="en-US" altLang="zh-CN" sz="3200" dirty="0">
                <a:latin typeface="+mj-lt"/>
              </a:rPr>
              <a:t> and another to indicate the </a:t>
            </a:r>
            <a:r>
              <a:rPr lang="en-US" altLang="zh-CN" sz="3200" b="1" i="1" dirty="0">
                <a:solidFill>
                  <a:srgbClr val="FF3300"/>
                </a:solidFill>
                <a:latin typeface="+mj-lt"/>
              </a:rPr>
              <a:t>carry</a:t>
            </a:r>
            <a:r>
              <a:rPr lang="en-US" altLang="zh-CN" sz="3200" dirty="0">
                <a:latin typeface="+mj-lt"/>
              </a:rPr>
              <a:t>.</a:t>
            </a:r>
          </a:p>
        </p:txBody>
      </p:sp>
    </p:spTree>
    <p:extLst>
      <p:ext uri="{BB962C8B-B14F-4D97-AF65-F5344CB8AC3E}">
        <p14:creationId xmlns:p14="http://schemas.microsoft.com/office/powerpoint/2010/main" val="379036376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MySlides2007">
  <a:themeElements>
    <a:clrScheme name="MySlides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ySlides20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2000" b="0" i="0" u="none" strike="noStrike" cap="none" normalizeH="0" baseline="0" smtClean="0">
            <a:ln>
              <a:noFill/>
            </a:ln>
            <a:solidFill>
              <a:srgbClr val="6E797F"/>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2000" b="0" i="0" u="none" strike="noStrike" cap="none" normalizeH="0" baseline="0" smtClean="0">
            <a:ln>
              <a:noFill/>
            </a:ln>
            <a:solidFill>
              <a:srgbClr val="6E797F"/>
            </a:solidFill>
            <a:effectLst/>
            <a:latin typeface="Arial" pitchFamily="34" charset="0"/>
          </a:defRPr>
        </a:defPPr>
      </a:lstStyle>
    </a:lnDef>
  </a:objectDefaults>
  <a:extraClrSchemeLst>
    <a:extraClrScheme>
      <a:clrScheme name="MySlides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ySlides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ySlides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ySlides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ySlides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ySlides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ySlides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ySlides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ySlides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ySlides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ySlides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ySlides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ySlides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27864</TotalTime>
  <Words>4427</Words>
  <Application>Microsoft Office PowerPoint</Application>
  <PresentationFormat>On-screen Show (4:3)</PresentationFormat>
  <Paragraphs>1060</Paragraphs>
  <Slides>82</Slides>
  <Notes>48</Notes>
  <HiddenSlides>1</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1</vt:i4>
      </vt:variant>
      <vt:variant>
        <vt:lpstr>Slide Titles</vt:lpstr>
      </vt:variant>
      <vt:variant>
        <vt:i4>82</vt:i4>
      </vt:variant>
    </vt:vector>
  </HeadingPairs>
  <TitlesOfParts>
    <vt:vector size="102" baseType="lpstr">
      <vt:lpstr>Microsoft YaHei</vt:lpstr>
      <vt:lpstr>Arial</vt:lpstr>
      <vt:lpstr>Arial Black</vt:lpstr>
      <vt:lpstr>Bitstream Vera Sans</vt:lpstr>
      <vt:lpstr>Bodoni MT</vt:lpstr>
      <vt:lpstr>Calibri</vt:lpstr>
      <vt:lpstr>Cambria Math</vt:lpstr>
      <vt:lpstr>Century Gothic</vt:lpstr>
      <vt:lpstr>Garamond</vt:lpstr>
      <vt:lpstr>Gulim</vt:lpstr>
      <vt:lpstr>Gulim</vt:lpstr>
      <vt:lpstr>Lucida Sans Unicode</vt:lpstr>
      <vt:lpstr>Mangal</vt:lpstr>
      <vt:lpstr>MS LineDraw</vt:lpstr>
      <vt:lpstr>Symbol</vt:lpstr>
      <vt:lpstr>Times New Roman</vt:lpstr>
      <vt:lpstr>Verdana</vt:lpstr>
      <vt:lpstr>Wingdings</vt:lpstr>
      <vt:lpstr>MySlides2007</vt:lpstr>
      <vt:lpstr>VISIO</vt:lpstr>
      <vt:lpstr>Revision</vt:lpstr>
      <vt:lpstr>Outline</vt:lpstr>
      <vt:lpstr>Arithmetic Circuits</vt:lpstr>
      <vt:lpstr>Representation for Binary Number</vt:lpstr>
      <vt:lpstr>Representation for Binary Number</vt:lpstr>
      <vt:lpstr>Representation for Binary Number</vt:lpstr>
      <vt:lpstr>PowerPoint Presentation</vt:lpstr>
      <vt:lpstr>Representation for Binary Number</vt:lpstr>
      <vt:lpstr>Adding Two 1-bit Numbers</vt:lpstr>
      <vt:lpstr>Addition of Two n-bit numbers</vt:lpstr>
      <vt:lpstr>Subtraction (2’s Complement)</vt:lpstr>
      <vt:lpstr>Addition in the 2’s Complement System</vt:lpstr>
      <vt:lpstr>Full Adder from Half Adders</vt:lpstr>
      <vt:lpstr>Adders &amp; Subtractors</vt:lpstr>
      <vt:lpstr>Multiplication &amp; Division</vt:lpstr>
      <vt:lpstr>Multiplication &amp; Division</vt:lpstr>
      <vt:lpstr>Multiplication &amp; Division</vt:lpstr>
      <vt:lpstr>BCD Adder</vt:lpstr>
      <vt:lpstr>BCD Adder</vt:lpstr>
      <vt:lpstr>Carry Look Ahead (CLA) Adder</vt:lpstr>
      <vt:lpstr>Carry Look Ahead (CLA) Adder</vt:lpstr>
      <vt:lpstr>Other Adders</vt:lpstr>
      <vt:lpstr>Counters and Registers</vt:lpstr>
      <vt:lpstr>Registers</vt:lpstr>
      <vt:lpstr>Registers</vt:lpstr>
      <vt:lpstr>Asynchronous (Ripple) Counter</vt:lpstr>
      <vt:lpstr>Design a Ripple Counter</vt:lpstr>
      <vt:lpstr>Design a Ripple Counter</vt:lpstr>
      <vt:lpstr>Design a Ripple Counter</vt:lpstr>
      <vt:lpstr>Design a Ripple Counter</vt:lpstr>
      <vt:lpstr>Duty Cycle</vt:lpstr>
      <vt:lpstr>Ripple Counters</vt:lpstr>
      <vt:lpstr>Ripple Counter </vt:lpstr>
      <vt:lpstr>Ripple Counter </vt:lpstr>
      <vt:lpstr>Ripple Counter </vt:lpstr>
      <vt:lpstr>Cascading Ripple Counter </vt:lpstr>
      <vt:lpstr>Cascading Ripple Counter </vt:lpstr>
      <vt:lpstr>Cascading Ripple Counter</vt:lpstr>
      <vt:lpstr>Cascading Ripple Counter </vt:lpstr>
      <vt:lpstr>Synchronous Counter</vt:lpstr>
      <vt:lpstr>Design a Synchronous Counter</vt:lpstr>
      <vt:lpstr>Design a Synchronous Counter</vt:lpstr>
      <vt:lpstr>Design a Synchronous Counter</vt:lpstr>
      <vt:lpstr>Design a Synchronous Counter</vt:lpstr>
      <vt:lpstr>PowerPoint Presentation</vt:lpstr>
      <vt:lpstr>Design a Synchronous Counter</vt:lpstr>
      <vt:lpstr>Design a Synchronous Counter</vt:lpstr>
      <vt:lpstr>Design a Synchronous Counter</vt:lpstr>
      <vt:lpstr>Ring &amp; Johnson Counter</vt:lpstr>
      <vt:lpstr>Ring &amp; Johnson Counter</vt:lpstr>
      <vt:lpstr>Ring &amp; Johnson Counter</vt:lpstr>
      <vt:lpstr>Ring &amp; Johnson Counter</vt:lpstr>
      <vt:lpstr>Others </vt:lpstr>
      <vt:lpstr>Others</vt:lpstr>
      <vt:lpstr>MSI Logic circuits</vt:lpstr>
      <vt:lpstr>MSI Devices</vt:lpstr>
      <vt:lpstr>Examples of MSI Devices</vt:lpstr>
      <vt:lpstr>Multiplexer (MUX)</vt:lpstr>
      <vt:lpstr>Typical Application of a MUX</vt:lpstr>
      <vt:lpstr>Multiplexer</vt:lpstr>
      <vt:lpstr>Multiplexer</vt:lpstr>
      <vt:lpstr>Multiplexer</vt:lpstr>
      <vt:lpstr>Logic Implementation using MUX</vt:lpstr>
      <vt:lpstr>Logic Implementation using MUX</vt:lpstr>
      <vt:lpstr>Logic Implementation using MUX</vt:lpstr>
      <vt:lpstr>Logic Implementation using MUX</vt:lpstr>
      <vt:lpstr>MSI</vt:lpstr>
      <vt:lpstr>MSI</vt:lpstr>
      <vt:lpstr>Demultiplexer (DEMUX)</vt:lpstr>
      <vt:lpstr>Typical Application of a DEMUX</vt:lpstr>
      <vt:lpstr>Logic Implementation using Demux</vt:lpstr>
      <vt:lpstr>Decoders</vt:lpstr>
      <vt:lpstr>2 to 4 Line Decoder</vt:lpstr>
      <vt:lpstr>3 to 8 Line Decoder</vt:lpstr>
      <vt:lpstr>Decoders</vt:lpstr>
      <vt:lpstr>Decoders</vt:lpstr>
      <vt:lpstr>Logic Implementation using Decoder</vt:lpstr>
      <vt:lpstr>Logic Implementation using Decoder</vt:lpstr>
      <vt:lpstr>Encoders</vt:lpstr>
      <vt:lpstr>Magnitude Comparator</vt:lpstr>
      <vt:lpstr>Magnitude Comparator</vt:lpstr>
      <vt:lpstr>Others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Design Automation</dc:title>
  <dc:creator>thinh</dc:creator>
  <cp:lastModifiedBy>Long Le</cp:lastModifiedBy>
  <cp:revision>474</cp:revision>
  <dcterms:created xsi:type="dcterms:W3CDTF">1601-01-01T00:00:00Z</dcterms:created>
  <dcterms:modified xsi:type="dcterms:W3CDTF">2019-12-21T16:04:49Z</dcterms:modified>
</cp:coreProperties>
</file>