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3" r:id="rId2"/>
    <p:sldId id="272" r:id="rId3"/>
    <p:sldId id="261" r:id="rId4"/>
    <p:sldId id="284" r:id="rId5"/>
    <p:sldId id="268" r:id="rId6"/>
    <p:sldId id="286" r:id="rId7"/>
    <p:sldId id="283" r:id="rId8"/>
    <p:sldId id="281" r:id="rId9"/>
    <p:sldId id="270" r:id="rId10"/>
    <p:sldId id="288" r:id="rId11"/>
    <p:sldId id="290" r:id="rId12"/>
    <p:sldId id="292" r:id="rId13"/>
    <p:sldId id="293" r:id="rId14"/>
    <p:sldId id="291" r:id="rId15"/>
    <p:sldId id="274" r:id="rId16"/>
    <p:sldId id="294" r:id="rId17"/>
    <p:sldId id="295" r:id="rId18"/>
    <p:sldId id="296" r:id="rId19"/>
    <p:sldId id="297" r:id="rId20"/>
    <p:sldId id="276" r:id="rId21"/>
    <p:sldId id="259" r:id="rId22"/>
    <p:sldId id="302" r:id="rId23"/>
    <p:sldId id="300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620"/>
    <a:srgbClr val="FF99CC"/>
    <a:srgbClr val="F992FC"/>
    <a:srgbClr val="F868FB"/>
    <a:srgbClr val="663300"/>
    <a:srgbClr val="FDF1A9"/>
    <a:srgbClr val="DBBE91"/>
    <a:srgbClr val="46B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56" autoAdjust="0"/>
  </p:normalViewPr>
  <p:slideViewPr>
    <p:cSldViewPr snapToGrid="0">
      <p:cViewPr varScale="1">
        <p:scale>
          <a:sx n="107" d="100"/>
          <a:sy n="107" d="100"/>
        </p:scale>
        <p:origin x="1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wi\Desktop\FYP\Report\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wi\Desktop\FYP\Report\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wi\Desktop\FYP\Report\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wi\Desktop\FYP\Report\tab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wi\Desktop\FYP\Report\tab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wi\Desktop\FYP\Report\tab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wi\Desktop\FYP\Report\tabl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wi\Desktop\FYP\Report\tabl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wi\Desktop\FYP\Report\tabl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Sheet4!$C$3</c:f>
              <c:strCache>
                <c:ptCount val="1"/>
                <c:pt idx="0">
                  <c:v>XOR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Sheet4!$B$4:$B$11</c:f>
              <c:numCache>
                <c:formatCode>General</c:formatCode>
                <c:ptCount val="8"/>
                <c:pt idx="0">
                  <c:v>4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50</c:v>
                </c:pt>
              </c:numCache>
            </c:numRef>
          </c:xVal>
          <c:yVal>
            <c:numRef>
              <c:f>Sheet4!$C$4:$C$11</c:f>
              <c:numCache>
                <c:formatCode>General</c:formatCode>
                <c:ptCount val="8"/>
                <c:pt idx="0">
                  <c:v>0.97</c:v>
                </c:pt>
                <c:pt idx="1">
                  <c:v>4.68</c:v>
                </c:pt>
                <c:pt idx="2">
                  <c:v>10.32</c:v>
                </c:pt>
                <c:pt idx="3">
                  <c:v>15.6</c:v>
                </c:pt>
                <c:pt idx="4">
                  <c:v>19.84</c:v>
                </c:pt>
                <c:pt idx="5">
                  <c:v>28.1</c:v>
                </c:pt>
                <c:pt idx="6">
                  <c:v>37.5</c:v>
                </c:pt>
                <c:pt idx="7">
                  <c:v>119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D2-4A59-AFEC-F311F4B20159}"/>
            </c:ext>
          </c:extLst>
        </c:ser>
        <c:ser>
          <c:idx val="1"/>
          <c:order val="1"/>
          <c:tx>
            <c:strRef>
              <c:f>Sheet4!$D$3</c:f>
              <c:strCache>
                <c:ptCount val="1"/>
                <c:pt idx="0">
                  <c:v>AND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Sheet4!$B$4:$B$11</c:f>
              <c:numCache>
                <c:formatCode>General</c:formatCode>
                <c:ptCount val="8"/>
                <c:pt idx="0">
                  <c:v>4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50</c:v>
                </c:pt>
              </c:numCache>
            </c:numRef>
          </c:xVal>
          <c:yVal>
            <c:numRef>
              <c:f>Sheet4!$D$4:$D$11</c:f>
              <c:numCache>
                <c:formatCode>General</c:formatCode>
                <c:ptCount val="8"/>
                <c:pt idx="0">
                  <c:v>12.06</c:v>
                </c:pt>
                <c:pt idx="1">
                  <c:v>82.35</c:v>
                </c:pt>
                <c:pt idx="2">
                  <c:v>270.16000000000003</c:v>
                </c:pt>
                <c:pt idx="3">
                  <c:v>320.3</c:v>
                </c:pt>
                <c:pt idx="4">
                  <c:v>642.04</c:v>
                </c:pt>
                <c:pt idx="5">
                  <c:v>892.2</c:v>
                </c:pt>
                <c:pt idx="6">
                  <c:v>959</c:v>
                </c:pt>
                <c:pt idx="7">
                  <c:v>3172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AD2-4A59-AFEC-F311F4B20159}"/>
            </c:ext>
          </c:extLst>
        </c:ser>
        <c:ser>
          <c:idx val="2"/>
          <c:order val="2"/>
          <c:tx>
            <c:strRef>
              <c:f>Sheet4!$E$3</c:f>
              <c:strCache>
                <c:ptCount val="1"/>
                <c:pt idx="0">
                  <c:v>NOT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Sheet4!$B$4:$B$11</c:f>
              <c:numCache>
                <c:formatCode>General</c:formatCode>
                <c:ptCount val="8"/>
                <c:pt idx="0">
                  <c:v>4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50</c:v>
                </c:pt>
              </c:numCache>
            </c:numRef>
          </c:xVal>
          <c:yVal>
            <c:numRef>
              <c:f>Sheet4!$E$4:$E$11</c:f>
              <c:numCache>
                <c:formatCode>General</c:formatCode>
                <c:ptCount val="8"/>
                <c:pt idx="0">
                  <c:v>0.94</c:v>
                </c:pt>
                <c:pt idx="1">
                  <c:v>4.53</c:v>
                </c:pt>
                <c:pt idx="2">
                  <c:v>10.47</c:v>
                </c:pt>
                <c:pt idx="3">
                  <c:v>14.1</c:v>
                </c:pt>
                <c:pt idx="4">
                  <c:v>19.829999999999998</c:v>
                </c:pt>
                <c:pt idx="5">
                  <c:v>31.2</c:v>
                </c:pt>
                <c:pt idx="6">
                  <c:v>37.5</c:v>
                </c:pt>
                <c:pt idx="7">
                  <c:v>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AD2-4A59-AFEC-F311F4B20159}"/>
            </c:ext>
          </c:extLst>
        </c:ser>
        <c:ser>
          <c:idx val="3"/>
          <c:order val="3"/>
          <c:tx>
            <c:strRef>
              <c:f>Sheet4!$F$3</c:f>
              <c:strCache>
                <c:ptCount val="1"/>
                <c:pt idx="0">
                  <c:v>NAND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Sheet4!$B$4:$B$11</c:f>
              <c:numCache>
                <c:formatCode>General</c:formatCode>
                <c:ptCount val="8"/>
                <c:pt idx="0">
                  <c:v>4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50</c:v>
                </c:pt>
              </c:numCache>
            </c:numRef>
          </c:xVal>
          <c:yVal>
            <c:numRef>
              <c:f>Sheet4!$F$4:$F$11</c:f>
              <c:numCache>
                <c:formatCode>General</c:formatCode>
                <c:ptCount val="8"/>
                <c:pt idx="0">
                  <c:v>12.23</c:v>
                </c:pt>
                <c:pt idx="1">
                  <c:v>83.75</c:v>
                </c:pt>
                <c:pt idx="2">
                  <c:v>272.5</c:v>
                </c:pt>
                <c:pt idx="3">
                  <c:v>323.39999999999998</c:v>
                </c:pt>
                <c:pt idx="4">
                  <c:v>645.95000000000005</c:v>
                </c:pt>
                <c:pt idx="5">
                  <c:v>909.4</c:v>
                </c:pt>
                <c:pt idx="6">
                  <c:v>967</c:v>
                </c:pt>
                <c:pt idx="7">
                  <c:v>3185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AD2-4A59-AFEC-F311F4B20159}"/>
            </c:ext>
          </c:extLst>
        </c:ser>
        <c:ser>
          <c:idx val="4"/>
          <c:order val="4"/>
          <c:tx>
            <c:strRef>
              <c:f>Sheet4!$G$3</c:f>
              <c:strCache>
                <c:ptCount val="1"/>
                <c:pt idx="0">
                  <c:v>OR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Sheet4!$B$4:$B$11</c:f>
              <c:numCache>
                <c:formatCode>General</c:formatCode>
                <c:ptCount val="8"/>
                <c:pt idx="0">
                  <c:v>4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50</c:v>
                </c:pt>
              </c:numCache>
            </c:numRef>
          </c:xVal>
          <c:yVal>
            <c:numRef>
              <c:f>Sheet4!$G$4:$G$11</c:f>
              <c:numCache>
                <c:formatCode>General</c:formatCode>
                <c:ptCount val="8"/>
                <c:pt idx="0">
                  <c:v>12.81</c:v>
                </c:pt>
                <c:pt idx="1">
                  <c:v>85.31</c:v>
                </c:pt>
                <c:pt idx="2">
                  <c:v>277.18</c:v>
                </c:pt>
                <c:pt idx="3">
                  <c:v>331.3</c:v>
                </c:pt>
                <c:pt idx="4">
                  <c:v>643.26</c:v>
                </c:pt>
                <c:pt idx="5">
                  <c:v>917.2</c:v>
                </c:pt>
                <c:pt idx="6">
                  <c:v>998</c:v>
                </c:pt>
                <c:pt idx="7">
                  <c:v>3180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AD2-4A59-AFEC-F311F4B20159}"/>
            </c:ext>
          </c:extLst>
        </c:ser>
        <c:ser>
          <c:idx val="5"/>
          <c:order val="5"/>
          <c:tx>
            <c:strRef>
              <c:f>Sheet4!$H$3</c:f>
              <c:strCache>
                <c:ptCount val="1"/>
                <c:pt idx="0">
                  <c:v>NOR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>
              <a:softEdge rad="0"/>
            </a:effectLst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>
                <a:softEdge rad="0"/>
              </a:effectLst>
            </c:spPr>
          </c:marker>
          <c:xVal>
            <c:numRef>
              <c:f>Sheet4!$B$4:$B$11</c:f>
              <c:numCache>
                <c:formatCode>General</c:formatCode>
                <c:ptCount val="8"/>
                <c:pt idx="0">
                  <c:v>4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50</c:v>
                </c:pt>
              </c:numCache>
            </c:numRef>
          </c:xVal>
          <c:yVal>
            <c:numRef>
              <c:f>Sheet4!$H$4:$H$11</c:f>
              <c:numCache>
                <c:formatCode>General</c:formatCode>
                <c:ptCount val="8"/>
                <c:pt idx="0">
                  <c:v>12.55</c:v>
                </c:pt>
                <c:pt idx="1">
                  <c:v>84.53</c:v>
                </c:pt>
                <c:pt idx="2">
                  <c:v>276.57</c:v>
                </c:pt>
                <c:pt idx="3">
                  <c:v>331.2</c:v>
                </c:pt>
                <c:pt idx="4">
                  <c:v>642.58000000000004</c:v>
                </c:pt>
                <c:pt idx="5">
                  <c:v>900</c:v>
                </c:pt>
                <c:pt idx="6">
                  <c:v>984</c:v>
                </c:pt>
                <c:pt idx="7">
                  <c:v>3165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AD2-4A59-AFEC-F311F4B20159}"/>
            </c:ext>
          </c:extLst>
        </c:ser>
        <c:ser>
          <c:idx val="6"/>
          <c:order val="6"/>
          <c:tx>
            <c:strRef>
              <c:f>Sheet4!$I$3</c:f>
              <c:strCache>
                <c:ptCount val="1"/>
                <c:pt idx="0">
                  <c:v>XNOR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Sheet4!$B$4:$B$11</c:f>
              <c:numCache>
                <c:formatCode>General</c:formatCode>
                <c:ptCount val="8"/>
                <c:pt idx="0">
                  <c:v>4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50</c:v>
                </c:pt>
              </c:numCache>
            </c:numRef>
          </c:xVal>
          <c:yVal>
            <c:numRef>
              <c:f>Sheet4!$I$4:$I$11</c:f>
              <c:numCache>
                <c:formatCode>General</c:formatCode>
                <c:ptCount val="8"/>
                <c:pt idx="0">
                  <c:v>0.94</c:v>
                </c:pt>
                <c:pt idx="1">
                  <c:v>4.53</c:v>
                </c:pt>
                <c:pt idx="2">
                  <c:v>10.62</c:v>
                </c:pt>
                <c:pt idx="3">
                  <c:v>15.6</c:v>
                </c:pt>
                <c:pt idx="4">
                  <c:v>19.760000000000002</c:v>
                </c:pt>
                <c:pt idx="5">
                  <c:v>31.3</c:v>
                </c:pt>
                <c:pt idx="6">
                  <c:v>37.5</c:v>
                </c:pt>
                <c:pt idx="7">
                  <c:v>120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7AD2-4A59-AFEC-F311F4B20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723616"/>
        <c:axId val="21716544"/>
      </c:scatterChart>
      <c:valAx>
        <c:axId val="21723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Level parameter 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16544"/>
        <c:crosses val="autoZero"/>
        <c:crossBetween val="midCat"/>
      </c:valAx>
      <c:valAx>
        <c:axId val="2171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milliseconds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23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M/A ratio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Sheet4!$B$4:$B$11</c:f>
              <c:numCache>
                <c:formatCode>General</c:formatCode>
                <c:ptCount val="8"/>
                <c:pt idx="0">
                  <c:v>4</c:v>
                </c:pt>
                <c:pt idx="1">
                  <c:v>10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50</c:v>
                </c:pt>
              </c:numCache>
            </c:numRef>
          </c:xVal>
          <c:yVal>
            <c:numRef>
              <c:f>Sheet4!$J$4:$J$11</c:f>
              <c:numCache>
                <c:formatCode>General</c:formatCode>
                <c:ptCount val="8"/>
                <c:pt idx="0">
                  <c:v>13.065789473684214</c:v>
                </c:pt>
                <c:pt idx="1">
                  <c:v>18.337336244541479</c:v>
                </c:pt>
                <c:pt idx="2">
                  <c:v>26.179799426934103</c:v>
                </c:pt>
                <c:pt idx="3">
                  <c:v>21.625827814569536</c:v>
                </c:pt>
                <c:pt idx="4">
                  <c:v>32.481448763250881</c:v>
                </c:pt>
                <c:pt idx="5">
                  <c:v>29.956953642384107</c:v>
                </c:pt>
                <c:pt idx="6">
                  <c:v>26.053333333333335</c:v>
                </c:pt>
                <c:pt idx="7">
                  <c:v>26.684873949579831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93-4D5F-80B3-FB6F34068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176560"/>
        <c:axId val="304187792"/>
      </c:scatterChart>
      <c:valAx>
        <c:axId val="304176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Level parameter 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187792"/>
        <c:crosses val="autoZero"/>
        <c:crossBetween val="midCat"/>
      </c:valAx>
      <c:valAx>
        <c:axId val="30418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M/A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176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for 1024 SIMD operations, in milliseconds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Sheet4!$N$15</c:f>
              <c:strCache>
                <c:ptCount val="1"/>
                <c:pt idx="0">
                  <c:v>Time in 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Sheet4!$M$16:$M$25</c:f>
              <c:strCache>
                <c:ptCount val="10"/>
                <c:pt idx="0">
                  <c:v>Half Adder</c:v>
                </c:pt>
                <c:pt idx="1">
                  <c:v>Full Adder</c:v>
                </c:pt>
                <c:pt idx="2">
                  <c:v>Half Subtractor</c:v>
                </c:pt>
                <c:pt idx="3">
                  <c:v>Full Subtractor</c:v>
                </c:pt>
                <c:pt idx="4">
                  <c:v>Half equality comparator</c:v>
                </c:pt>
                <c:pt idx="5">
                  <c:v>Full equality comparator</c:v>
                </c:pt>
                <c:pt idx="6">
                  <c:v>Lower Than comparator</c:v>
                </c:pt>
                <c:pt idx="7">
                  <c:v>Half comparator</c:v>
                </c:pt>
                <c:pt idx="8">
                  <c:v>Full comparator</c:v>
                </c:pt>
                <c:pt idx="9">
                  <c:v>Multiplexer 2:1</c:v>
                </c:pt>
              </c:strCache>
            </c:strRef>
          </c:cat>
          <c:val>
            <c:numRef>
              <c:f>Sheet4!$N$16:$N$25</c:f>
              <c:numCache>
                <c:formatCode>General</c:formatCode>
                <c:ptCount val="10"/>
                <c:pt idx="0">
                  <c:v>281</c:v>
                </c:pt>
                <c:pt idx="1">
                  <c:v>1016</c:v>
                </c:pt>
                <c:pt idx="2">
                  <c:v>281</c:v>
                </c:pt>
                <c:pt idx="3">
                  <c:v>991</c:v>
                </c:pt>
                <c:pt idx="4">
                  <c:v>0</c:v>
                </c:pt>
                <c:pt idx="5">
                  <c:v>297</c:v>
                </c:pt>
                <c:pt idx="6">
                  <c:v>281</c:v>
                </c:pt>
                <c:pt idx="7">
                  <c:v>297</c:v>
                </c:pt>
                <c:pt idx="8">
                  <c:v>1297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C-4917-A44A-69A6002D6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54294800"/>
        <c:axId val="1554295216"/>
      </c:barChart>
      <c:catAx>
        <c:axId val="1554294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295216"/>
        <c:crosses val="autoZero"/>
        <c:auto val="1"/>
        <c:lblAlgn val="ctr"/>
        <c:lblOffset val="100"/>
        <c:noMultiLvlLbl val="0"/>
      </c:catAx>
      <c:valAx>
        <c:axId val="1554295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29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Complexity for combinational circuits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Sheet4!$L$16:$L$25</c:f>
              <c:strCache>
                <c:ptCount val="10"/>
                <c:pt idx="0">
                  <c:v>Half Adder</c:v>
                </c:pt>
                <c:pt idx="1">
                  <c:v>Full Adder</c:v>
                </c:pt>
                <c:pt idx="2">
                  <c:v>Half Subtractor</c:v>
                </c:pt>
                <c:pt idx="3">
                  <c:v>Full Subtractor</c:v>
                </c:pt>
                <c:pt idx="4">
                  <c:v>Half equality comparator</c:v>
                </c:pt>
                <c:pt idx="5">
                  <c:v>Full equality comparator</c:v>
                </c:pt>
                <c:pt idx="6">
                  <c:v>Lower Than comparator</c:v>
                </c:pt>
                <c:pt idx="7">
                  <c:v>Half comparator</c:v>
                </c:pt>
                <c:pt idx="8">
                  <c:v>Full comparator</c:v>
                </c:pt>
                <c:pt idx="9">
                  <c:v>Multiplexer 2:1</c:v>
                </c:pt>
              </c:strCache>
            </c:strRef>
          </c:cat>
          <c:val>
            <c:numRef>
              <c:f>Sheet4!$M$16:$M$25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9-4F78-BA3A-F03E2CD9E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30407087"/>
        <c:axId val="1530407503"/>
      </c:barChart>
      <c:catAx>
        <c:axId val="1530407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407503"/>
        <c:crosses val="autoZero"/>
        <c:auto val="1"/>
        <c:lblAlgn val="ctr"/>
        <c:lblOffset val="100"/>
        <c:noMultiLvlLbl val="0"/>
      </c:catAx>
      <c:valAx>
        <c:axId val="1530407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40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Ripple Comparator</c:v>
          </c:tx>
          <c:spPr>
            <a:ln w="28575" cap="rnd">
              <a:solidFill>
                <a:schemeClr val="accent2">
                  <a:shade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Sheet3!$L$3:$L$18</c:f>
              <c:numCache>
                <c:formatCode>General</c:formatCode>
                <c:ptCount val="16"/>
                <c:pt idx="0">
                  <c:v>1</c:v>
                </c:pt>
                <c:pt idx="1">
                  <c:v>5</c:v>
                </c:pt>
                <c:pt idx="2">
                  <c:v>9</c:v>
                </c:pt>
                <c:pt idx="3">
                  <c:v>13</c:v>
                </c:pt>
                <c:pt idx="4">
                  <c:v>17</c:v>
                </c:pt>
                <c:pt idx="5">
                  <c:v>21</c:v>
                </c:pt>
                <c:pt idx="6">
                  <c:v>25</c:v>
                </c:pt>
                <c:pt idx="7">
                  <c:v>29</c:v>
                </c:pt>
                <c:pt idx="8">
                  <c:v>33</c:v>
                </c:pt>
                <c:pt idx="9">
                  <c:v>37</c:v>
                </c:pt>
                <c:pt idx="10">
                  <c:v>41</c:v>
                </c:pt>
                <c:pt idx="11">
                  <c:v>45</c:v>
                </c:pt>
                <c:pt idx="12">
                  <c:v>49</c:v>
                </c:pt>
                <c:pt idx="13">
                  <c:v>53</c:v>
                </c:pt>
                <c:pt idx="14">
                  <c:v>57</c:v>
                </c:pt>
                <c:pt idx="15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E-4B75-804D-29CB081D8529}"/>
            </c:ext>
          </c:extLst>
        </c:ser>
        <c:ser>
          <c:idx val="1"/>
          <c:order val="1"/>
          <c:tx>
            <c:v>Ripple Carry adder</c:v>
          </c:tx>
          <c:spPr>
            <a:ln w="28575" cap="rnd">
              <a:solidFill>
                <a:schemeClr val="accent2">
                  <a:shade val="7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Sheet3!$M$3:$M$18</c:f>
              <c:numCache>
                <c:formatCode>General</c:formatCode>
                <c:ptCount val="16"/>
                <c:pt idx="0">
                  <c:v>4</c:v>
                </c:pt>
                <c:pt idx="1">
                  <c:v>7</c:v>
                </c:pt>
                <c:pt idx="2">
                  <c:v>10</c:v>
                </c:pt>
                <c:pt idx="3">
                  <c:v>13</c:v>
                </c:pt>
                <c:pt idx="4">
                  <c:v>16</c:v>
                </c:pt>
                <c:pt idx="5">
                  <c:v>19</c:v>
                </c:pt>
                <c:pt idx="6">
                  <c:v>22</c:v>
                </c:pt>
                <c:pt idx="7">
                  <c:v>25</c:v>
                </c:pt>
                <c:pt idx="8">
                  <c:v>28</c:v>
                </c:pt>
                <c:pt idx="9">
                  <c:v>31</c:v>
                </c:pt>
                <c:pt idx="10">
                  <c:v>34</c:v>
                </c:pt>
                <c:pt idx="11">
                  <c:v>37</c:v>
                </c:pt>
                <c:pt idx="12">
                  <c:v>40</c:v>
                </c:pt>
                <c:pt idx="13">
                  <c:v>43</c:v>
                </c:pt>
                <c:pt idx="14">
                  <c:v>46</c:v>
                </c:pt>
                <c:pt idx="15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FE-4B75-804D-29CB081D8529}"/>
            </c:ext>
          </c:extLst>
        </c:ser>
        <c:ser>
          <c:idx val="2"/>
          <c:order val="2"/>
          <c:tx>
            <c:v>Ripple Borrow subtractor</c:v>
          </c:tx>
          <c:spPr>
            <a:ln w="28575" cap="rnd">
              <a:solidFill>
                <a:schemeClr val="accent2">
                  <a:shade val="9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Sheet3!$N$3:$N$18</c:f>
              <c:numCache>
                <c:formatCode>General</c:formatCode>
                <c:ptCount val="16"/>
                <c:pt idx="0">
                  <c:v>4</c:v>
                </c:pt>
                <c:pt idx="1">
                  <c:v>7</c:v>
                </c:pt>
                <c:pt idx="2">
                  <c:v>10</c:v>
                </c:pt>
                <c:pt idx="3">
                  <c:v>13</c:v>
                </c:pt>
                <c:pt idx="4">
                  <c:v>16</c:v>
                </c:pt>
                <c:pt idx="5">
                  <c:v>19</c:v>
                </c:pt>
                <c:pt idx="6">
                  <c:v>22</c:v>
                </c:pt>
                <c:pt idx="7">
                  <c:v>25</c:v>
                </c:pt>
                <c:pt idx="8">
                  <c:v>28</c:v>
                </c:pt>
                <c:pt idx="9">
                  <c:v>31</c:v>
                </c:pt>
                <c:pt idx="10">
                  <c:v>34</c:v>
                </c:pt>
                <c:pt idx="11">
                  <c:v>37</c:v>
                </c:pt>
                <c:pt idx="12">
                  <c:v>40</c:v>
                </c:pt>
                <c:pt idx="13">
                  <c:v>43</c:v>
                </c:pt>
                <c:pt idx="14">
                  <c:v>46</c:v>
                </c:pt>
                <c:pt idx="15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FE-4B75-804D-29CB081D8529}"/>
            </c:ext>
          </c:extLst>
        </c:ser>
        <c:ser>
          <c:idx val="3"/>
          <c:order val="3"/>
          <c:tx>
            <c:v>Multiplexer n:1</c:v>
          </c:tx>
          <c:spPr>
            <a:ln w="28575" cap="rnd">
              <a:solidFill>
                <a:schemeClr val="accent2">
                  <a:tint val="9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Sheet3!$O$3:$O$18</c:f>
              <c:numCache>
                <c:formatCode>General</c:formatCode>
                <c:ptCount val="16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FE-4B75-804D-29CB081D8529}"/>
            </c:ext>
          </c:extLst>
        </c:ser>
        <c:ser>
          <c:idx val="4"/>
          <c:order val="4"/>
          <c:tx>
            <c:v>Ripple equality tester</c:v>
          </c:tx>
          <c:spPr>
            <a:ln w="28575" cap="rnd">
              <a:solidFill>
                <a:schemeClr val="accent2">
                  <a:tint val="7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Sheet3!$P$3:$P$18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FE-4B75-804D-29CB081D8529}"/>
            </c:ext>
          </c:extLst>
        </c:ser>
        <c:ser>
          <c:idx val="5"/>
          <c:order val="5"/>
          <c:tx>
            <c:v>Right/Left shift</c:v>
          </c:tx>
          <c:spPr>
            <a:ln w="28575" cap="rnd">
              <a:solidFill>
                <a:schemeClr val="accent2">
                  <a:tint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Sheet3!$R$3:$R$18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FE-4B75-804D-29CB081D8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342773983"/>
        <c:axId val="342774399"/>
      </c:lineChart>
      <c:catAx>
        <c:axId val="34277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bits 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774399"/>
        <c:crosses val="autoZero"/>
        <c:auto val="1"/>
        <c:lblAlgn val="ctr"/>
        <c:lblOffset val="100"/>
        <c:noMultiLvlLbl val="0"/>
      </c:catAx>
      <c:valAx>
        <c:axId val="34277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77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time </a:t>
            </a:r>
            <a:r>
              <a:rPr lang="en-US" dirty="0"/>
              <a:t>and time per operation vs Complexity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Overall time (seconds) - 1024 slots</c:v>
          </c:tx>
          <c:spPr>
            <a:ln w="19050" cap="rnd">
              <a:solidFill>
                <a:schemeClr val="accent1">
                  <a:lumMod val="75000"/>
                  <a:alpha val="63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  <a:alpha val="59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Sheet1!$C$4:$C$10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19</c:v>
                </c:pt>
                <c:pt idx="5">
                  <c:v>22</c:v>
                </c:pt>
                <c:pt idx="6">
                  <c:v>25</c:v>
                </c:pt>
              </c:numCache>
            </c:numRef>
          </c:xVal>
          <c:yVal>
            <c:numRef>
              <c:f>Sheet1!$E$4:$E$10</c:f>
              <c:numCache>
                <c:formatCode>General</c:formatCode>
                <c:ptCount val="7"/>
                <c:pt idx="0">
                  <c:v>1.8280000000000001</c:v>
                </c:pt>
                <c:pt idx="1">
                  <c:v>3.2349999999999999</c:v>
                </c:pt>
                <c:pt idx="2">
                  <c:v>5.016</c:v>
                </c:pt>
                <c:pt idx="3">
                  <c:v>6.984</c:v>
                </c:pt>
                <c:pt idx="4">
                  <c:v>10.452999999999999</c:v>
                </c:pt>
                <c:pt idx="5">
                  <c:v>14.125</c:v>
                </c:pt>
                <c:pt idx="6">
                  <c:v>17.875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87-4410-B6AD-E619C4837465}"/>
            </c:ext>
          </c:extLst>
        </c:ser>
        <c:ser>
          <c:idx val="1"/>
          <c:order val="1"/>
          <c:tx>
            <c:v>Time per operation (milliseconds) - 1024 slots</c:v>
          </c:tx>
          <c:spPr>
            <a:ln w="19050" cap="rnd">
              <a:solidFill>
                <a:schemeClr val="accent2">
                  <a:lumMod val="75000"/>
                  <a:alpha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  <a:alpha val="72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Sheet1!$C$4:$C$10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19</c:v>
                </c:pt>
                <c:pt idx="5">
                  <c:v>22</c:v>
                </c:pt>
                <c:pt idx="6">
                  <c:v>25</c:v>
                </c:pt>
              </c:numCache>
            </c:numRef>
          </c:xVal>
          <c:yVal>
            <c:numRef>
              <c:f>Sheet1!$G$4:$G$10</c:f>
              <c:numCache>
                <c:formatCode>General</c:formatCode>
                <c:ptCount val="7"/>
                <c:pt idx="0">
                  <c:v>1.78515625</c:v>
                </c:pt>
                <c:pt idx="1">
                  <c:v>3.1591796875</c:v>
                </c:pt>
                <c:pt idx="2">
                  <c:v>4.8984375</c:v>
                </c:pt>
                <c:pt idx="3">
                  <c:v>6.8203125</c:v>
                </c:pt>
                <c:pt idx="4">
                  <c:v>10.2080078125</c:v>
                </c:pt>
                <c:pt idx="5">
                  <c:v>13.7939453125</c:v>
                </c:pt>
                <c:pt idx="6">
                  <c:v>17.4560546875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87-4410-B6AD-E619C4837465}"/>
            </c:ext>
          </c:extLst>
        </c:ser>
        <c:ser>
          <c:idx val="2"/>
          <c:order val="2"/>
          <c:tx>
            <c:v>Overall time (seconds) - 1800 slots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Sheet1!$J$4:$J$10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19</c:v>
                </c:pt>
                <c:pt idx="5">
                  <c:v>22</c:v>
                </c:pt>
                <c:pt idx="6">
                  <c:v>25</c:v>
                </c:pt>
              </c:numCache>
            </c:numRef>
          </c:xVal>
          <c:yVal>
            <c:numRef>
              <c:f>Sheet1!$L$4:$L$10</c:f>
              <c:numCache>
                <c:formatCode>General</c:formatCode>
                <c:ptCount val="7"/>
                <c:pt idx="0">
                  <c:v>2.2810000000000001</c:v>
                </c:pt>
                <c:pt idx="1">
                  <c:v>3.9220000000000002</c:v>
                </c:pt>
                <c:pt idx="2">
                  <c:v>6.2649999999999997</c:v>
                </c:pt>
                <c:pt idx="3">
                  <c:v>11</c:v>
                </c:pt>
                <c:pt idx="4">
                  <c:v>14.281000000000001</c:v>
                </c:pt>
                <c:pt idx="5">
                  <c:v>17.952999999999999</c:v>
                </c:pt>
                <c:pt idx="6">
                  <c:v>23.062999999999999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287-4410-B6AD-E619C4837465}"/>
            </c:ext>
          </c:extLst>
        </c:ser>
        <c:ser>
          <c:idx val="3"/>
          <c:order val="3"/>
          <c:tx>
            <c:v>Time per operation (milliseconds) - 1800 slots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Sheet1!$J$4:$J$10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19</c:v>
                </c:pt>
                <c:pt idx="5">
                  <c:v>22</c:v>
                </c:pt>
                <c:pt idx="6">
                  <c:v>25</c:v>
                </c:pt>
              </c:numCache>
            </c:numRef>
          </c:xVal>
          <c:yVal>
            <c:numRef>
              <c:f>Sheet1!$N$4:$N$10</c:f>
              <c:numCache>
                <c:formatCode>General</c:formatCode>
                <c:ptCount val="7"/>
                <c:pt idx="0">
                  <c:v>1.2672222222222222</c:v>
                </c:pt>
                <c:pt idx="1">
                  <c:v>2.1788888888888889</c:v>
                </c:pt>
                <c:pt idx="2">
                  <c:v>3.4805555555555556</c:v>
                </c:pt>
                <c:pt idx="3">
                  <c:v>6.1111111111111107</c:v>
                </c:pt>
                <c:pt idx="4">
                  <c:v>7.9338888888888892</c:v>
                </c:pt>
                <c:pt idx="5">
                  <c:v>9.9738888888888884</c:v>
                </c:pt>
                <c:pt idx="6">
                  <c:v>12.812777777777777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287-4410-B6AD-E619C48374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55567"/>
        <c:axId val="237525327"/>
      </c:scatterChart>
      <c:valAx>
        <c:axId val="10315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Complexity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525327"/>
        <c:crosses val="autoZero"/>
        <c:crossBetween val="midCat"/>
      </c:valAx>
      <c:valAx>
        <c:axId val="237525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55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Complexity vs Number of bits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Complexity Multiplication</c:v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Sheet3!$K$3:$K$10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Sheet3!$S$3:$S$10</c:f>
              <c:numCache>
                <c:formatCode>General</c:formatCode>
                <c:ptCount val="8"/>
                <c:pt idx="0">
                  <c:v>1</c:v>
                </c:pt>
                <c:pt idx="1">
                  <c:v>11</c:v>
                </c:pt>
                <c:pt idx="2">
                  <c:v>30</c:v>
                </c:pt>
                <c:pt idx="3">
                  <c:v>58</c:v>
                </c:pt>
                <c:pt idx="4">
                  <c:v>95</c:v>
                </c:pt>
                <c:pt idx="5">
                  <c:v>141</c:v>
                </c:pt>
                <c:pt idx="6">
                  <c:v>196</c:v>
                </c:pt>
                <c:pt idx="7">
                  <c:v>260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89-45A0-91E5-0B570626822A}"/>
            </c:ext>
          </c:extLst>
        </c:ser>
        <c:ser>
          <c:idx val="1"/>
          <c:order val="1"/>
          <c:tx>
            <c:v>Complexity Euclidian division</c:v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Sheet3!$K$3:$K$10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Sheet3!$U$3:$U$10</c:f>
              <c:numCache>
                <c:formatCode>General</c:formatCode>
                <c:ptCount val="8"/>
                <c:pt idx="0">
                  <c:v>7</c:v>
                </c:pt>
                <c:pt idx="1">
                  <c:v>26</c:v>
                </c:pt>
                <c:pt idx="2">
                  <c:v>57</c:v>
                </c:pt>
                <c:pt idx="3">
                  <c:v>100</c:v>
                </c:pt>
                <c:pt idx="4">
                  <c:v>155</c:v>
                </c:pt>
                <c:pt idx="5">
                  <c:v>222</c:v>
                </c:pt>
                <c:pt idx="6">
                  <c:v>301</c:v>
                </c:pt>
                <c:pt idx="7">
                  <c:v>392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89-45A0-91E5-0B5706268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465487"/>
        <c:axId val="377465903"/>
      </c:scatterChart>
      <c:valAx>
        <c:axId val="377465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bits 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465903"/>
        <c:crosses val="autoZero"/>
        <c:crossBetween val="midCat"/>
      </c:valAx>
      <c:valAx>
        <c:axId val="37746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Complexity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4654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Minimum level parameter for arithmetic circuits for different 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Ripple carry adder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Sheet1!$P$4:$P$11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xVal>
          <c:yVal>
            <c:numRef>
              <c:f>Sheet1!$C$4:$C$11</c:f>
              <c:numCache>
                <c:formatCode>General</c:formatCode>
                <c:ptCount val="8"/>
                <c:pt idx="0">
                  <c:v>7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19</c:v>
                </c:pt>
                <c:pt idx="5">
                  <c:v>22</c:v>
                </c:pt>
                <c:pt idx="6">
                  <c:v>25</c:v>
                </c:pt>
                <c:pt idx="7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6B-429A-B82C-8A91B6750B9A}"/>
            </c:ext>
          </c:extLst>
        </c:ser>
        <c:ser>
          <c:idx val="1"/>
          <c:order val="1"/>
          <c:tx>
            <c:v>Multiplication circuit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Sheet1!$P$4:$P$11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8</c:v>
                </c:pt>
                <c:pt idx="1">
                  <c:v>13</c:v>
                </c:pt>
                <c:pt idx="2">
                  <c:v>17</c:v>
                </c:pt>
                <c:pt idx="3">
                  <c:v>22</c:v>
                </c:pt>
                <c:pt idx="4">
                  <c:v>28</c:v>
                </c:pt>
                <c:pt idx="5">
                  <c:v>32</c:v>
                </c:pt>
                <c:pt idx="6">
                  <c:v>37</c:v>
                </c:pt>
                <c:pt idx="7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6B-429A-B82C-8A91B6750B9A}"/>
            </c:ext>
          </c:extLst>
        </c:ser>
        <c:ser>
          <c:idx val="2"/>
          <c:order val="2"/>
          <c:tx>
            <c:v>Euclidean division circuit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Sheet1!$P$4:$P$10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Sheet1!$U$4:$U$8</c:f>
              <c:numCache>
                <c:formatCode>General</c:formatCode>
                <c:ptCount val="5"/>
                <c:pt idx="0">
                  <c:v>11</c:v>
                </c:pt>
                <c:pt idx="1">
                  <c:v>21</c:v>
                </c:pt>
                <c:pt idx="2">
                  <c:v>50</c:v>
                </c:pt>
                <c:pt idx="3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36B-429A-B82C-8A91B6750B9A}"/>
            </c:ext>
          </c:extLst>
        </c:ser>
        <c:ser>
          <c:idx val="3"/>
          <c:order val="3"/>
          <c:tx>
            <c:v>Average circuit N=2</c:v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Sheet1!$P$4:$P$10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Sheet1!$Y$4:$Y$10</c:f>
              <c:numCache>
                <c:formatCode>General</c:formatCode>
                <c:ptCount val="7"/>
                <c:pt idx="0">
                  <c:v>25</c:v>
                </c:pt>
                <c:pt idx="1">
                  <c:v>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36B-429A-B82C-8A91B6750B9A}"/>
            </c:ext>
          </c:extLst>
        </c:ser>
        <c:ser>
          <c:idx val="4"/>
          <c:order val="4"/>
          <c:tx>
            <c:v>Fast average circuit, N=4</c:v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Sheet1!$P$4:$P$11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xVal>
          <c:yVal>
            <c:numRef>
              <c:f>Sheet1!$AC$4:$AC$11</c:f>
              <c:numCache>
                <c:formatCode>General</c:formatCode>
                <c:ptCount val="8"/>
                <c:pt idx="0">
                  <c:v>11</c:v>
                </c:pt>
                <c:pt idx="1">
                  <c:v>13</c:v>
                </c:pt>
                <c:pt idx="2">
                  <c:v>15</c:v>
                </c:pt>
                <c:pt idx="3">
                  <c:v>17</c:v>
                </c:pt>
                <c:pt idx="4">
                  <c:v>19</c:v>
                </c:pt>
                <c:pt idx="5">
                  <c:v>21</c:v>
                </c:pt>
                <c:pt idx="6">
                  <c:v>26</c:v>
                </c:pt>
                <c:pt idx="7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6B-429A-B82C-8A91B6750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55567"/>
        <c:axId val="237525327"/>
      </c:scatterChart>
      <c:valAx>
        <c:axId val="10315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bits 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525327"/>
        <c:crosses val="autoZero"/>
        <c:crossBetween val="midCat"/>
      </c:valAx>
      <c:valAx>
        <c:axId val="237525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Level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55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per operation (ms) vs Number of bits 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Ripple carry adder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Sheet1!$P$4:$P$11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xVal>
          <c:yVal>
            <c:numRef>
              <c:f>Sheet1!$G$4:$G$11</c:f>
              <c:numCache>
                <c:formatCode>General</c:formatCode>
                <c:ptCount val="8"/>
                <c:pt idx="0">
                  <c:v>1.78515625</c:v>
                </c:pt>
                <c:pt idx="1">
                  <c:v>3.1591796875</c:v>
                </c:pt>
                <c:pt idx="2">
                  <c:v>4.8984375</c:v>
                </c:pt>
                <c:pt idx="3">
                  <c:v>6.8203125</c:v>
                </c:pt>
                <c:pt idx="4">
                  <c:v>10.2080078125</c:v>
                </c:pt>
                <c:pt idx="5">
                  <c:v>13.7939453125</c:v>
                </c:pt>
                <c:pt idx="6">
                  <c:v>17.4560546875</c:v>
                </c:pt>
                <c:pt idx="7">
                  <c:v>20.859375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DD-4091-97D9-C7C733E6D354}"/>
            </c:ext>
          </c:extLst>
        </c:ser>
        <c:ser>
          <c:idx val="1"/>
          <c:order val="1"/>
          <c:tx>
            <c:v>Multiplication circuit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Sheet1!$P$4:$P$11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xVal>
          <c:yVal>
            <c:numRef>
              <c:f>Sheet1!$T$4:$T$11</c:f>
              <c:numCache>
                <c:formatCode>General</c:formatCode>
                <c:ptCount val="8"/>
                <c:pt idx="0">
                  <c:v>4.2314453125</c:v>
                </c:pt>
                <c:pt idx="1">
                  <c:v>16.173828125</c:v>
                </c:pt>
                <c:pt idx="2">
                  <c:v>48.8427734375</c:v>
                </c:pt>
                <c:pt idx="3">
                  <c:v>91.248046875</c:v>
                </c:pt>
                <c:pt idx="4">
                  <c:v>127.36944444444444</c:v>
                </c:pt>
                <c:pt idx="5">
                  <c:v>185.86833333333334</c:v>
                </c:pt>
                <c:pt idx="6">
                  <c:v>311.12</c:v>
                </c:pt>
                <c:pt idx="7">
                  <c:v>974.55252918287943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DD-4091-97D9-C7C733E6D354}"/>
            </c:ext>
          </c:extLst>
        </c:ser>
        <c:ser>
          <c:idx val="2"/>
          <c:order val="2"/>
          <c:tx>
            <c:v>Euclidean division circuit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Sheet1!$P$4:$P$10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Sheet1!$X$4:$X$7</c:f>
              <c:numCache>
                <c:formatCode>General</c:formatCode>
                <c:ptCount val="4"/>
                <c:pt idx="0">
                  <c:v>10.92578125</c:v>
                </c:pt>
                <c:pt idx="1">
                  <c:v>45.578125</c:v>
                </c:pt>
                <c:pt idx="2">
                  <c:v>280.86070038910503</c:v>
                </c:pt>
                <c:pt idx="3">
                  <c:v>474.81789883268482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3DD-4091-97D9-C7C733E6D354}"/>
            </c:ext>
          </c:extLst>
        </c:ser>
        <c:ser>
          <c:idx val="3"/>
          <c:order val="3"/>
          <c:tx>
            <c:v>Average circuit N=2</c:v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Sheet1!$P$4:$P$10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Sheet1!$AB$4:$AB$5</c:f>
              <c:numCache>
                <c:formatCode>General</c:formatCode>
                <c:ptCount val="2"/>
                <c:pt idx="0">
                  <c:v>61.3857421875</c:v>
                </c:pt>
                <c:pt idx="1">
                  <c:v>496.87109375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3DD-4091-97D9-C7C733E6D354}"/>
            </c:ext>
          </c:extLst>
        </c:ser>
        <c:ser>
          <c:idx val="4"/>
          <c:order val="4"/>
          <c:tx>
            <c:v>Fast average circuit, N=4</c:v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Sheet1!$P$4:$P$11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xVal>
          <c:yVal>
            <c:numRef>
              <c:f>Sheet1!$AF$4:$AF$11</c:f>
              <c:numCache>
                <c:formatCode>General</c:formatCode>
                <c:ptCount val="8"/>
                <c:pt idx="0">
                  <c:v>11.9013671875</c:v>
                </c:pt>
                <c:pt idx="1">
                  <c:v>18.310546875</c:v>
                </c:pt>
                <c:pt idx="2">
                  <c:v>27.2978515625</c:v>
                </c:pt>
                <c:pt idx="3">
                  <c:v>37.1552734375</c:v>
                </c:pt>
                <c:pt idx="4">
                  <c:v>49.056640625</c:v>
                </c:pt>
                <c:pt idx="5">
                  <c:v>57.845703125</c:v>
                </c:pt>
                <c:pt idx="6">
                  <c:v>78.981111111111105</c:v>
                </c:pt>
                <c:pt idx="7">
                  <c:v>101.06722222222223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3DD-4091-97D9-C7C733E6D3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55567"/>
        <c:axId val="237525327"/>
      </c:scatterChart>
      <c:valAx>
        <c:axId val="10315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bits 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525327"/>
        <c:crosses val="autoZero"/>
        <c:crossBetween val="midCat"/>
      </c:valAx>
      <c:valAx>
        <c:axId val="237525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per operation in milliseconds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55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E15D8-43D7-4ED8-807E-08532CE4C26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5247-1EC9-43BB-8809-A7D51196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Cloud storage can contain only encrypted data and</a:t>
            </a:r>
            <a:r>
              <a:rPr lang="en-GB" baseline="0" dirty="0" smtClean="0"/>
              <a:t> should not be the main issue here. The main problem is for cloud computing such as amazon elastics cloud computing.</a:t>
            </a:r>
            <a:endParaRPr lang="en-GB" dirty="0" smtClean="0"/>
          </a:p>
          <a:p>
            <a:r>
              <a:rPr lang="en-GB" dirty="0" smtClean="0"/>
              <a:t>Privacy issues for data on cloud computers. Security</a:t>
            </a:r>
            <a:r>
              <a:rPr lang="en-GB" baseline="0" dirty="0" smtClean="0"/>
              <a:t> issue if cloud computers (priority target for hackers) gets corrupted.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5247-1EC9-43BB-8809-A7D51196B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Cloud storage can contain only encrypted data and</a:t>
            </a:r>
            <a:r>
              <a:rPr lang="en-GB" baseline="0" dirty="0" smtClean="0"/>
              <a:t> should not be the main issue here. The main problem is for cloud computing such as amazon elastics cloud computing.</a:t>
            </a:r>
            <a:endParaRPr lang="en-GB" dirty="0" smtClean="0"/>
          </a:p>
          <a:p>
            <a:r>
              <a:rPr lang="en-GB" dirty="0" smtClean="0"/>
              <a:t>Privacy issues for data on cloud computers. Security</a:t>
            </a:r>
            <a:r>
              <a:rPr lang="en-GB" baseline="0" dirty="0" smtClean="0"/>
              <a:t> issue if cloud computers (priority target for hackers) gets corrupted.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5247-1EC9-43BB-8809-A7D51196B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Noise is due to randomness added for security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5247-1EC9-43BB-8809-A7D51196B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9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E731-4447-4329-A974-DBAB577C79D9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FB54-92F9-4FE7-B82E-B82E2EF2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qdm12.github.io/hb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1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gif"/><Relationship Id="rId9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79000">
              <a:schemeClr val="tx2">
                <a:lumMod val="40000"/>
                <a:lumOff val="6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305712" y="254000"/>
            <a:ext cx="3174088" cy="2832100"/>
          </a:xfrm>
          <a:custGeom>
            <a:avLst/>
            <a:gdLst>
              <a:gd name="connsiteX0" fmla="*/ 756481 w 2070100"/>
              <a:gd name="connsiteY0" fmla="*/ 1568346 h 2070100"/>
              <a:gd name="connsiteX1" fmla="*/ 1592489 w 2070100"/>
              <a:gd name="connsiteY1" fmla="*/ 1344338 h 2070100"/>
              <a:gd name="connsiteX2" fmla="*/ 1368481 w 2070100"/>
              <a:gd name="connsiteY2" fmla="*/ 508330 h 2070100"/>
              <a:gd name="connsiteX3" fmla="*/ 532473 w 2070100"/>
              <a:gd name="connsiteY3" fmla="*/ 732338 h 2070100"/>
              <a:gd name="connsiteX4" fmla="*/ 756481 w 2070100"/>
              <a:gd name="connsiteY4" fmla="*/ 1568346 h 2070100"/>
              <a:gd name="connsiteX5" fmla="*/ 588321 w 2070100"/>
              <a:gd name="connsiteY5" fmla="*/ 1969402 h 2070100"/>
              <a:gd name="connsiteX6" fmla="*/ 456339 w 2070100"/>
              <a:gd name="connsiteY6" fmla="*/ 1893202 h 2070100"/>
              <a:gd name="connsiteX7" fmla="*/ 508718 w 2070100"/>
              <a:gd name="connsiteY7" fmla="*/ 1802479 h 2070100"/>
              <a:gd name="connsiteX8" fmla="*/ 439852 w 2070100"/>
              <a:gd name="connsiteY8" fmla="*/ 1747352 h 2070100"/>
              <a:gd name="connsiteX9" fmla="*/ 343395 w 2070100"/>
              <a:gd name="connsiteY9" fmla="*/ 1648038 h 2070100"/>
              <a:gd name="connsiteX10" fmla="*/ 291133 w 2070100"/>
              <a:gd name="connsiteY10" fmla="*/ 1575268 h 2070100"/>
              <a:gd name="connsiteX11" fmla="*/ 189354 w 2070100"/>
              <a:gd name="connsiteY11" fmla="*/ 1634030 h 2070100"/>
              <a:gd name="connsiteX12" fmla="*/ 113154 w 2070100"/>
              <a:gd name="connsiteY12" fmla="*/ 1502048 h 2070100"/>
              <a:gd name="connsiteX13" fmla="*/ 215165 w 2070100"/>
              <a:gd name="connsiteY13" fmla="*/ 1443151 h 2070100"/>
              <a:gd name="connsiteX14" fmla="*/ 201688 w 2070100"/>
              <a:gd name="connsiteY14" fmla="*/ 1417090 h 2070100"/>
              <a:gd name="connsiteX15" fmla="*/ 157602 w 2070100"/>
              <a:gd name="connsiteY15" fmla="*/ 1289794 h 2070100"/>
              <a:gd name="connsiteX16" fmla="*/ 129018 w 2070100"/>
              <a:gd name="connsiteY16" fmla="*/ 1119447 h 2070100"/>
              <a:gd name="connsiteX17" fmla="*/ 0 w 2070100"/>
              <a:gd name="connsiteY17" fmla="*/ 1119447 h 2070100"/>
              <a:gd name="connsiteX18" fmla="*/ 0 w 2070100"/>
              <a:gd name="connsiteY18" fmla="*/ 967047 h 2070100"/>
              <a:gd name="connsiteX19" fmla="*/ 130009 w 2070100"/>
              <a:gd name="connsiteY19" fmla="*/ 967047 h 2070100"/>
              <a:gd name="connsiteX20" fmla="*/ 132643 w 2070100"/>
              <a:gd name="connsiteY20" fmla="*/ 931839 h 2070100"/>
              <a:gd name="connsiteX21" fmla="*/ 207443 w 2070100"/>
              <a:gd name="connsiteY21" fmla="*/ 664835 h 2070100"/>
              <a:gd name="connsiteX22" fmla="*/ 211955 w 2070100"/>
              <a:gd name="connsiteY22" fmla="*/ 656022 h 2070100"/>
              <a:gd name="connsiteX23" fmla="*/ 100570 w 2070100"/>
              <a:gd name="connsiteY23" fmla="*/ 591714 h 2070100"/>
              <a:gd name="connsiteX24" fmla="*/ 176770 w 2070100"/>
              <a:gd name="connsiteY24" fmla="*/ 459732 h 2070100"/>
              <a:gd name="connsiteX25" fmla="*/ 287314 w 2070100"/>
              <a:gd name="connsiteY25" fmla="*/ 523554 h 2070100"/>
              <a:gd name="connsiteX26" fmla="*/ 303144 w 2070100"/>
              <a:gd name="connsiteY26" fmla="*/ 499076 h 2070100"/>
              <a:gd name="connsiteX27" fmla="*/ 409980 w 2070100"/>
              <a:gd name="connsiteY27" fmla="*/ 375381 h 2070100"/>
              <a:gd name="connsiteX28" fmla="*/ 528792 w 2070100"/>
              <a:gd name="connsiteY28" fmla="*/ 278460 h 2070100"/>
              <a:gd name="connsiteX29" fmla="*/ 466263 w 2070100"/>
              <a:gd name="connsiteY29" fmla="*/ 170158 h 2070100"/>
              <a:gd name="connsiteX30" fmla="*/ 598245 w 2070100"/>
              <a:gd name="connsiteY30" fmla="*/ 93958 h 2070100"/>
              <a:gd name="connsiteX31" fmla="*/ 660978 w 2070100"/>
              <a:gd name="connsiteY31" fmla="*/ 202615 h 2070100"/>
              <a:gd name="connsiteX32" fmla="*/ 671579 w 2070100"/>
              <a:gd name="connsiteY32" fmla="*/ 196636 h 2070100"/>
              <a:gd name="connsiteX33" fmla="*/ 819454 w 2070100"/>
              <a:gd name="connsiteY33" fmla="*/ 143432 h 2070100"/>
              <a:gd name="connsiteX34" fmla="*/ 992719 w 2070100"/>
              <a:gd name="connsiteY34" fmla="*/ 114360 h 2070100"/>
              <a:gd name="connsiteX35" fmla="*/ 992719 w 2070100"/>
              <a:gd name="connsiteY35" fmla="*/ 0 h 2070100"/>
              <a:gd name="connsiteX36" fmla="*/ 1145119 w 2070100"/>
              <a:gd name="connsiteY36" fmla="*/ 0 h 2070100"/>
              <a:gd name="connsiteX37" fmla="*/ 1145119 w 2070100"/>
              <a:gd name="connsiteY37" fmla="*/ 116058 h 2070100"/>
              <a:gd name="connsiteX38" fmla="*/ 1177408 w 2070100"/>
              <a:gd name="connsiteY38" fmla="*/ 118474 h 2070100"/>
              <a:gd name="connsiteX39" fmla="*/ 1356836 w 2070100"/>
              <a:gd name="connsiteY39" fmla="*/ 159089 h 2070100"/>
              <a:gd name="connsiteX40" fmla="*/ 1439010 w 2070100"/>
              <a:gd name="connsiteY40" fmla="*/ 191165 h 2070100"/>
              <a:gd name="connsiteX41" fmla="*/ 1491389 w 2070100"/>
              <a:gd name="connsiteY41" fmla="*/ 100443 h 2070100"/>
              <a:gd name="connsiteX42" fmla="*/ 1623371 w 2070100"/>
              <a:gd name="connsiteY42" fmla="*/ 176643 h 2070100"/>
              <a:gd name="connsiteX43" fmla="*/ 1572560 w 2070100"/>
              <a:gd name="connsiteY43" fmla="*/ 264651 h 2070100"/>
              <a:gd name="connsiteX44" fmla="*/ 1610171 w 2070100"/>
              <a:gd name="connsiteY44" fmla="*/ 288975 h 2070100"/>
              <a:gd name="connsiteX45" fmla="*/ 1733866 w 2070100"/>
              <a:gd name="connsiteY45" fmla="*/ 395811 h 2070100"/>
              <a:gd name="connsiteX46" fmla="*/ 1828430 w 2070100"/>
              <a:gd name="connsiteY46" fmla="*/ 511733 h 2070100"/>
              <a:gd name="connsiteX47" fmla="*/ 1905913 w 2070100"/>
              <a:gd name="connsiteY47" fmla="*/ 466998 h 2070100"/>
              <a:gd name="connsiteX48" fmla="*/ 1982113 w 2070100"/>
              <a:gd name="connsiteY48" fmla="*/ 598980 h 2070100"/>
              <a:gd name="connsiteX49" fmla="*/ 1904824 w 2070100"/>
              <a:gd name="connsiteY49" fmla="*/ 643603 h 2070100"/>
              <a:gd name="connsiteX50" fmla="*/ 1912611 w 2070100"/>
              <a:gd name="connsiteY50" fmla="*/ 657410 h 2070100"/>
              <a:gd name="connsiteX51" fmla="*/ 1965815 w 2070100"/>
              <a:gd name="connsiteY51" fmla="*/ 805285 h 2070100"/>
              <a:gd name="connsiteX52" fmla="*/ 1992958 w 2070100"/>
              <a:gd name="connsiteY52" fmla="*/ 967047 h 2070100"/>
              <a:gd name="connsiteX53" fmla="*/ 2070100 w 2070100"/>
              <a:gd name="connsiteY53" fmla="*/ 967047 h 2070100"/>
              <a:gd name="connsiteX54" fmla="*/ 2070100 w 2070100"/>
              <a:gd name="connsiteY54" fmla="*/ 1119447 h 2070100"/>
              <a:gd name="connsiteX55" fmla="*/ 1994050 w 2070100"/>
              <a:gd name="connsiteY55" fmla="*/ 1119447 h 2070100"/>
              <a:gd name="connsiteX56" fmla="*/ 1990774 w 2070100"/>
              <a:gd name="connsiteY56" fmla="*/ 1163239 h 2070100"/>
              <a:gd name="connsiteX57" fmla="*/ 1915973 w 2070100"/>
              <a:gd name="connsiteY57" fmla="*/ 1430244 h 2070100"/>
              <a:gd name="connsiteX58" fmla="*/ 1902690 w 2070100"/>
              <a:gd name="connsiteY58" fmla="*/ 1456192 h 2070100"/>
              <a:gd name="connsiteX59" fmla="*/ 1969529 w 2070100"/>
              <a:gd name="connsiteY59" fmla="*/ 1494782 h 2070100"/>
              <a:gd name="connsiteX60" fmla="*/ 1893329 w 2070100"/>
              <a:gd name="connsiteY60" fmla="*/ 1626764 h 2070100"/>
              <a:gd name="connsiteX61" fmla="*/ 1825649 w 2070100"/>
              <a:gd name="connsiteY61" fmla="*/ 1587689 h 2070100"/>
              <a:gd name="connsiteX62" fmla="*/ 1820273 w 2070100"/>
              <a:gd name="connsiteY62" fmla="*/ 1596002 h 2070100"/>
              <a:gd name="connsiteX63" fmla="*/ 1713437 w 2070100"/>
              <a:gd name="connsiteY63" fmla="*/ 1719697 h 2070100"/>
              <a:gd name="connsiteX64" fmla="*/ 1593401 w 2070100"/>
              <a:gd name="connsiteY64" fmla="*/ 1817617 h 2070100"/>
              <a:gd name="connsiteX65" fmla="*/ 1633295 w 2070100"/>
              <a:gd name="connsiteY65" fmla="*/ 1886717 h 2070100"/>
              <a:gd name="connsiteX66" fmla="*/ 1501313 w 2070100"/>
              <a:gd name="connsiteY66" fmla="*/ 1962917 h 2070100"/>
              <a:gd name="connsiteX67" fmla="*/ 1461079 w 2070100"/>
              <a:gd name="connsiteY67" fmla="*/ 1893230 h 2070100"/>
              <a:gd name="connsiteX68" fmla="*/ 1451837 w 2070100"/>
              <a:gd name="connsiteY68" fmla="*/ 1898442 h 2070100"/>
              <a:gd name="connsiteX69" fmla="*/ 1303963 w 2070100"/>
              <a:gd name="connsiteY69" fmla="*/ 1951646 h 2070100"/>
              <a:gd name="connsiteX70" fmla="*/ 1145119 w 2070100"/>
              <a:gd name="connsiteY70" fmla="*/ 1978299 h 2070100"/>
              <a:gd name="connsiteX71" fmla="*/ 1145119 w 2070100"/>
              <a:gd name="connsiteY71" fmla="*/ 2070100 h 2070100"/>
              <a:gd name="connsiteX72" fmla="*/ 992719 w 2070100"/>
              <a:gd name="connsiteY72" fmla="*/ 2070100 h 2070100"/>
              <a:gd name="connsiteX73" fmla="*/ 992719 w 2070100"/>
              <a:gd name="connsiteY73" fmla="*/ 1980100 h 2070100"/>
              <a:gd name="connsiteX74" fmla="*/ 946008 w 2070100"/>
              <a:gd name="connsiteY74" fmla="*/ 1976605 h 2070100"/>
              <a:gd name="connsiteX75" fmla="*/ 679004 w 2070100"/>
              <a:gd name="connsiteY75" fmla="*/ 1901804 h 2070100"/>
              <a:gd name="connsiteX76" fmla="*/ 639133 w 2070100"/>
              <a:gd name="connsiteY76" fmla="*/ 1881393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070100" h="2070100">
                <a:moveTo>
                  <a:pt x="756481" y="1568346"/>
                </a:moveTo>
                <a:cubicBezTo>
                  <a:pt x="1049196" y="1737345"/>
                  <a:pt x="1423490" y="1637053"/>
                  <a:pt x="1592489" y="1344338"/>
                </a:cubicBezTo>
                <a:cubicBezTo>
                  <a:pt x="1761488" y="1051623"/>
                  <a:pt x="1661196" y="677329"/>
                  <a:pt x="1368481" y="508330"/>
                </a:cubicBezTo>
                <a:cubicBezTo>
                  <a:pt x="1075766" y="339331"/>
                  <a:pt x="701472" y="439623"/>
                  <a:pt x="532473" y="732338"/>
                </a:cubicBezTo>
                <a:cubicBezTo>
                  <a:pt x="363474" y="1025053"/>
                  <a:pt x="463766" y="1399347"/>
                  <a:pt x="756481" y="1568346"/>
                </a:cubicBezTo>
                <a:close/>
                <a:moveTo>
                  <a:pt x="588321" y="1969402"/>
                </a:moveTo>
                <a:lnTo>
                  <a:pt x="456339" y="1893202"/>
                </a:lnTo>
                <a:lnTo>
                  <a:pt x="508718" y="1802479"/>
                </a:lnTo>
                <a:lnTo>
                  <a:pt x="439852" y="1747352"/>
                </a:lnTo>
                <a:cubicBezTo>
                  <a:pt x="404952" y="1716404"/>
                  <a:pt x="372767" y="1683179"/>
                  <a:pt x="343395" y="1648038"/>
                </a:cubicBezTo>
                <a:lnTo>
                  <a:pt x="291133" y="1575268"/>
                </a:lnTo>
                <a:lnTo>
                  <a:pt x="189354" y="1634030"/>
                </a:lnTo>
                <a:lnTo>
                  <a:pt x="113154" y="1502048"/>
                </a:lnTo>
                <a:lnTo>
                  <a:pt x="215165" y="1443151"/>
                </a:lnTo>
                <a:lnTo>
                  <a:pt x="201688" y="1417090"/>
                </a:lnTo>
                <a:cubicBezTo>
                  <a:pt x="183954" y="1375730"/>
                  <a:pt x="169226" y="1333178"/>
                  <a:pt x="157602" y="1289794"/>
                </a:cubicBezTo>
                <a:lnTo>
                  <a:pt x="129018" y="1119447"/>
                </a:lnTo>
                <a:lnTo>
                  <a:pt x="0" y="1119447"/>
                </a:lnTo>
                <a:lnTo>
                  <a:pt x="0" y="967047"/>
                </a:lnTo>
                <a:lnTo>
                  <a:pt x="130009" y="967047"/>
                </a:lnTo>
                <a:lnTo>
                  <a:pt x="132643" y="931839"/>
                </a:lnTo>
                <a:cubicBezTo>
                  <a:pt x="143872" y="841343"/>
                  <a:pt x="168547" y="751378"/>
                  <a:pt x="207443" y="664835"/>
                </a:cubicBezTo>
                <a:lnTo>
                  <a:pt x="211955" y="656022"/>
                </a:lnTo>
                <a:lnTo>
                  <a:pt x="100570" y="591714"/>
                </a:lnTo>
                <a:lnTo>
                  <a:pt x="176770" y="459732"/>
                </a:lnTo>
                <a:lnTo>
                  <a:pt x="287314" y="523554"/>
                </a:lnTo>
                <a:lnTo>
                  <a:pt x="303144" y="499076"/>
                </a:lnTo>
                <a:cubicBezTo>
                  <a:pt x="335519" y="454185"/>
                  <a:pt x="371323" y="412902"/>
                  <a:pt x="409980" y="375381"/>
                </a:cubicBezTo>
                <a:lnTo>
                  <a:pt x="528792" y="278460"/>
                </a:lnTo>
                <a:lnTo>
                  <a:pt x="466263" y="170158"/>
                </a:lnTo>
                <a:lnTo>
                  <a:pt x="598245" y="93958"/>
                </a:lnTo>
                <a:lnTo>
                  <a:pt x="660978" y="202615"/>
                </a:lnTo>
                <a:lnTo>
                  <a:pt x="671579" y="196636"/>
                </a:lnTo>
                <a:cubicBezTo>
                  <a:pt x="719356" y="174781"/>
                  <a:pt x="768839" y="156995"/>
                  <a:pt x="819454" y="143432"/>
                </a:cubicBezTo>
                <a:lnTo>
                  <a:pt x="992719" y="114360"/>
                </a:lnTo>
                <a:lnTo>
                  <a:pt x="992719" y="0"/>
                </a:lnTo>
                <a:lnTo>
                  <a:pt x="1145119" y="0"/>
                </a:lnTo>
                <a:lnTo>
                  <a:pt x="1145119" y="116058"/>
                </a:lnTo>
                <a:lnTo>
                  <a:pt x="1177408" y="118474"/>
                </a:lnTo>
                <a:cubicBezTo>
                  <a:pt x="1237739" y="125960"/>
                  <a:pt x="1297834" y="139422"/>
                  <a:pt x="1356836" y="159089"/>
                </a:cubicBezTo>
                <a:lnTo>
                  <a:pt x="1439010" y="191165"/>
                </a:lnTo>
                <a:lnTo>
                  <a:pt x="1491389" y="100443"/>
                </a:lnTo>
                <a:lnTo>
                  <a:pt x="1623371" y="176643"/>
                </a:lnTo>
                <a:lnTo>
                  <a:pt x="1572560" y="264651"/>
                </a:lnTo>
                <a:lnTo>
                  <a:pt x="1610171" y="288975"/>
                </a:lnTo>
                <a:cubicBezTo>
                  <a:pt x="1655063" y="321350"/>
                  <a:pt x="1696345" y="357154"/>
                  <a:pt x="1733866" y="395811"/>
                </a:cubicBezTo>
                <a:lnTo>
                  <a:pt x="1828430" y="511733"/>
                </a:lnTo>
                <a:lnTo>
                  <a:pt x="1905913" y="466998"/>
                </a:lnTo>
                <a:lnTo>
                  <a:pt x="1982113" y="598980"/>
                </a:lnTo>
                <a:lnTo>
                  <a:pt x="1904824" y="643603"/>
                </a:lnTo>
                <a:lnTo>
                  <a:pt x="1912611" y="657410"/>
                </a:lnTo>
                <a:cubicBezTo>
                  <a:pt x="1934467" y="705187"/>
                  <a:pt x="1952253" y="754670"/>
                  <a:pt x="1965815" y="805285"/>
                </a:cubicBezTo>
                <a:lnTo>
                  <a:pt x="1992958" y="967047"/>
                </a:lnTo>
                <a:lnTo>
                  <a:pt x="2070100" y="967047"/>
                </a:lnTo>
                <a:lnTo>
                  <a:pt x="2070100" y="1119447"/>
                </a:lnTo>
                <a:lnTo>
                  <a:pt x="1994050" y="1119447"/>
                </a:lnTo>
                <a:lnTo>
                  <a:pt x="1990774" y="1163239"/>
                </a:lnTo>
                <a:cubicBezTo>
                  <a:pt x="1979545" y="1253735"/>
                  <a:pt x="1954870" y="1343700"/>
                  <a:pt x="1915973" y="1430244"/>
                </a:cubicBezTo>
                <a:lnTo>
                  <a:pt x="1902690" y="1456192"/>
                </a:lnTo>
                <a:lnTo>
                  <a:pt x="1969529" y="1494782"/>
                </a:lnTo>
                <a:lnTo>
                  <a:pt x="1893329" y="1626764"/>
                </a:lnTo>
                <a:lnTo>
                  <a:pt x="1825649" y="1587689"/>
                </a:lnTo>
                <a:lnTo>
                  <a:pt x="1820273" y="1596002"/>
                </a:lnTo>
                <a:cubicBezTo>
                  <a:pt x="1787897" y="1640894"/>
                  <a:pt x="1752094" y="1682176"/>
                  <a:pt x="1713437" y="1719697"/>
                </a:cubicBezTo>
                <a:lnTo>
                  <a:pt x="1593401" y="1817617"/>
                </a:lnTo>
                <a:lnTo>
                  <a:pt x="1633295" y="1886717"/>
                </a:lnTo>
                <a:lnTo>
                  <a:pt x="1501313" y="1962917"/>
                </a:lnTo>
                <a:lnTo>
                  <a:pt x="1461079" y="1893230"/>
                </a:lnTo>
                <a:lnTo>
                  <a:pt x="1451837" y="1898442"/>
                </a:lnTo>
                <a:cubicBezTo>
                  <a:pt x="1404061" y="1920298"/>
                  <a:pt x="1354578" y="1938084"/>
                  <a:pt x="1303963" y="1951646"/>
                </a:cubicBezTo>
                <a:lnTo>
                  <a:pt x="1145119" y="1978299"/>
                </a:lnTo>
                <a:lnTo>
                  <a:pt x="1145119" y="2070100"/>
                </a:lnTo>
                <a:lnTo>
                  <a:pt x="992719" y="2070100"/>
                </a:lnTo>
                <a:lnTo>
                  <a:pt x="992719" y="1980100"/>
                </a:lnTo>
                <a:lnTo>
                  <a:pt x="946008" y="1976605"/>
                </a:lnTo>
                <a:cubicBezTo>
                  <a:pt x="855513" y="1965376"/>
                  <a:pt x="765547" y="1940700"/>
                  <a:pt x="679004" y="1901804"/>
                </a:cubicBezTo>
                <a:lnTo>
                  <a:pt x="639133" y="1881393"/>
                </a:lnTo>
                <a:close/>
              </a:path>
            </a:pathLst>
          </a:cu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845712" y="1816100"/>
            <a:ext cx="3174088" cy="2832100"/>
          </a:xfrm>
          <a:custGeom>
            <a:avLst/>
            <a:gdLst>
              <a:gd name="connsiteX0" fmla="*/ 756481 w 2070100"/>
              <a:gd name="connsiteY0" fmla="*/ 1568346 h 2070100"/>
              <a:gd name="connsiteX1" fmla="*/ 1592489 w 2070100"/>
              <a:gd name="connsiteY1" fmla="*/ 1344338 h 2070100"/>
              <a:gd name="connsiteX2" fmla="*/ 1368481 w 2070100"/>
              <a:gd name="connsiteY2" fmla="*/ 508330 h 2070100"/>
              <a:gd name="connsiteX3" fmla="*/ 532473 w 2070100"/>
              <a:gd name="connsiteY3" fmla="*/ 732338 h 2070100"/>
              <a:gd name="connsiteX4" fmla="*/ 756481 w 2070100"/>
              <a:gd name="connsiteY4" fmla="*/ 1568346 h 2070100"/>
              <a:gd name="connsiteX5" fmla="*/ 588321 w 2070100"/>
              <a:gd name="connsiteY5" fmla="*/ 1969402 h 2070100"/>
              <a:gd name="connsiteX6" fmla="*/ 456339 w 2070100"/>
              <a:gd name="connsiteY6" fmla="*/ 1893202 h 2070100"/>
              <a:gd name="connsiteX7" fmla="*/ 508718 w 2070100"/>
              <a:gd name="connsiteY7" fmla="*/ 1802479 h 2070100"/>
              <a:gd name="connsiteX8" fmla="*/ 439852 w 2070100"/>
              <a:gd name="connsiteY8" fmla="*/ 1747352 h 2070100"/>
              <a:gd name="connsiteX9" fmla="*/ 343395 w 2070100"/>
              <a:gd name="connsiteY9" fmla="*/ 1648038 h 2070100"/>
              <a:gd name="connsiteX10" fmla="*/ 291133 w 2070100"/>
              <a:gd name="connsiteY10" fmla="*/ 1575268 h 2070100"/>
              <a:gd name="connsiteX11" fmla="*/ 189354 w 2070100"/>
              <a:gd name="connsiteY11" fmla="*/ 1634030 h 2070100"/>
              <a:gd name="connsiteX12" fmla="*/ 113154 w 2070100"/>
              <a:gd name="connsiteY12" fmla="*/ 1502048 h 2070100"/>
              <a:gd name="connsiteX13" fmla="*/ 215165 w 2070100"/>
              <a:gd name="connsiteY13" fmla="*/ 1443151 h 2070100"/>
              <a:gd name="connsiteX14" fmla="*/ 201688 w 2070100"/>
              <a:gd name="connsiteY14" fmla="*/ 1417090 h 2070100"/>
              <a:gd name="connsiteX15" fmla="*/ 157602 w 2070100"/>
              <a:gd name="connsiteY15" fmla="*/ 1289794 h 2070100"/>
              <a:gd name="connsiteX16" fmla="*/ 129018 w 2070100"/>
              <a:gd name="connsiteY16" fmla="*/ 1119447 h 2070100"/>
              <a:gd name="connsiteX17" fmla="*/ 0 w 2070100"/>
              <a:gd name="connsiteY17" fmla="*/ 1119447 h 2070100"/>
              <a:gd name="connsiteX18" fmla="*/ 0 w 2070100"/>
              <a:gd name="connsiteY18" fmla="*/ 967047 h 2070100"/>
              <a:gd name="connsiteX19" fmla="*/ 130009 w 2070100"/>
              <a:gd name="connsiteY19" fmla="*/ 967047 h 2070100"/>
              <a:gd name="connsiteX20" fmla="*/ 132643 w 2070100"/>
              <a:gd name="connsiteY20" fmla="*/ 931839 h 2070100"/>
              <a:gd name="connsiteX21" fmla="*/ 207443 w 2070100"/>
              <a:gd name="connsiteY21" fmla="*/ 664835 h 2070100"/>
              <a:gd name="connsiteX22" fmla="*/ 211955 w 2070100"/>
              <a:gd name="connsiteY22" fmla="*/ 656022 h 2070100"/>
              <a:gd name="connsiteX23" fmla="*/ 100570 w 2070100"/>
              <a:gd name="connsiteY23" fmla="*/ 591714 h 2070100"/>
              <a:gd name="connsiteX24" fmla="*/ 176770 w 2070100"/>
              <a:gd name="connsiteY24" fmla="*/ 459732 h 2070100"/>
              <a:gd name="connsiteX25" fmla="*/ 287314 w 2070100"/>
              <a:gd name="connsiteY25" fmla="*/ 523554 h 2070100"/>
              <a:gd name="connsiteX26" fmla="*/ 303144 w 2070100"/>
              <a:gd name="connsiteY26" fmla="*/ 499076 h 2070100"/>
              <a:gd name="connsiteX27" fmla="*/ 409980 w 2070100"/>
              <a:gd name="connsiteY27" fmla="*/ 375381 h 2070100"/>
              <a:gd name="connsiteX28" fmla="*/ 528792 w 2070100"/>
              <a:gd name="connsiteY28" fmla="*/ 278460 h 2070100"/>
              <a:gd name="connsiteX29" fmla="*/ 466263 w 2070100"/>
              <a:gd name="connsiteY29" fmla="*/ 170158 h 2070100"/>
              <a:gd name="connsiteX30" fmla="*/ 598245 w 2070100"/>
              <a:gd name="connsiteY30" fmla="*/ 93958 h 2070100"/>
              <a:gd name="connsiteX31" fmla="*/ 660978 w 2070100"/>
              <a:gd name="connsiteY31" fmla="*/ 202615 h 2070100"/>
              <a:gd name="connsiteX32" fmla="*/ 671579 w 2070100"/>
              <a:gd name="connsiteY32" fmla="*/ 196636 h 2070100"/>
              <a:gd name="connsiteX33" fmla="*/ 819454 w 2070100"/>
              <a:gd name="connsiteY33" fmla="*/ 143432 h 2070100"/>
              <a:gd name="connsiteX34" fmla="*/ 992719 w 2070100"/>
              <a:gd name="connsiteY34" fmla="*/ 114360 h 2070100"/>
              <a:gd name="connsiteX35" fmla="*/ 992719 w 2070100"/>
              <a:gd name="connsiteY35" fmla="*/ 0 h 2070100"/>
              <a:gd name="connsiteX36" fmla="*/ 1145119 w 2070100"/>
              <a:gd name="connsiteY36" fmla="*/ 0 h 2070100"/>
              <a:gd name="connsiteX37" fmla="*/ 1145119 w 2070100"/>
              <a:gd name="connsiteY37" fmla="*/ 116058 h 2070100"/>
              <a:gd name="connsiteX38" fmla="*/ 1177408 w 2070100"/>
              <a:gd name="connsiteY38" fmla="*/ 118474 h 2070100"/>
              <a:gd name="connsiteX39" fmla="*/ 1356836 w 2070100"/>
              <a:gd name="connsiteY39" fmla="*/ 159089 h 2070100"/>
              <a:gd name="connsiteX40" fmla="*/ 1439010 w 2070100"/>
              <a:gd name="connsiteY40" fmla="*/ 191165 h 2070100"/>
              <a:gd name="connsiteX41" fmla="*/ 1491389 w 2070100"/>
              <a:gd name="connsiteY41" fmla="*/ 100443 h 2070100"/>
              <a:gd name="connsiteX42" fmla="*/ 1623371 w 2070100"/>
              <a:gd name="connsiteY42" fmla="*/ 176643 h 2070100"/>
              <a:gd name="connsiteX43" fmla="*/ 1572560 w 2070100"/>
              <a:gd name="connsiteY43" fmla="*/ 264651 h 2070100"/>
              <a:gd name="connsiteX44" fmla="*/ 1610171 w 2070100"/>
              <a:gd name="connsiteY44" fmla="*/ 288975 h 2070100"/>
              <a:gd name="connsiteX45" fmla="*/ 1733866 w 2070100"/>
              <a:gd name="connsiteY45" fmla="*/ 395811 h 2070100"/>
              <a:gd name="connsiteX46" fmla="*/ 1828430 w 2070100"/>
              <a:gd name="connsiteY46" fmla="*/ 511733 h 2070100"/>
              <a:gd name="connsiteX47" fmla="*/ 1905913 w 2070100"/>
              <a:gd name="connsiteY47" fmla="*/ 466998 h 2070100"/>
              <a:gd name="connsiteX48" fmla="*/ 1982113 w 2070100"/>
              <a:gd name="connsiteY48" fmla="*/ 598980 h 2070100"/>
              <a:gd name="connsiteX49" fmla="*/ 1904824 w 2070100"/>
              <a:gd name="connsiteY49" fmla="*/ 643603 h 2070100"/>
              <a:gd name="connsiteX50" fmla="*/ 1912611 w 2070100"/>
              <a:gd name="connsiteY50" fmla="*/ 657410 h 2070100"/>
              <a:gd name="connsiteX51" fmla="*/ 1965815 w 2070100"/>
              <a:gd name="connsiteY51" fmla="*/ 805285 h 2070100"/>
              <a:gd name="connsiteX52" fmla="*/ 1992958 w 2070100"/>
              <a:gd name="connsiteY52" fmla="*/ 967047 h 2070100"/>
              <a:gd name="connsiteX53" fmla="*/ 2070100 w 2070100"/>
              <a:gd name="connsiteY53" fmla="*/ 967047 h 2070100"/>
              <a:gd name="connsiteX54" fmla="*/ 2070100 w 2070100"/>
              <a:gd name="connsiteY54" fmla="*/ 1119447 h 2070100"/>
              <a:gd name="connsiteX55" fmla="*/ 1994050 w 2070100"/>
              <a:gd name="connsiteY55" fmla="*/ 1119447 h 2070100"/>
              <a:gd name="connsiteX56" fmla="*/ 1990774 w 2070100"/>
              <a:gd name="connsiteY56" fmla="*/ 1163239 h 2070100"/>
              <a:gd name="connsiteX57" fmla="*/ 1915973 w 2070100"/>
              <a:gd name="connsiteY57" fmla="*/ 1430244 h 2070100"/>
              <a:gd name="connsiteX58" fmla="*/ 1902690 w 2070100"/>
              <a:gd name="connsiteY58" fmla="*/ 1456192 h 2070100"/>
              <a:gd name="connsiteX59" fmla="*/ 1969529 w 2070100"/>
              <a:gd name="connsiteY59" fmla="*/ 1494782 h 2070100"/>
              <a:gd name="connsiteX60" fmla="*/ 1893329 w 2070100"/>
              <a:gd name="connsiteY60" fmla="*/ 1626764 h 2070100"/>
              <a:gd name="connsiteX61" fmla="*/ 1825649 w 2070100"/>
              <a:gd name="connsiteY61" fmla="*/ 1587689 h 2070100"/>
              <a:gd name="connsiteX62" fmla="*/ 1820273 w 2070100"/>
              <a:gd name="connsiteY62" fmla="*/ 1596002 h 2070100"/>
              <a:gd name="connsiteX63" fmla="*/ 1713437 w 2070100"/>
              <a:gd name="connsiteY63" fmla="*/ 1719697 h 2070100"/>
              <a:gd name="connsiteX64" fmla="*/ 1593401 w 2070100"/>
              <a:gd name="connsiteY64" fmla="*/ 1817617 h 2070100"/>
              <a:gd name="connsiteX65" fmla="*/ 1633295 w 2070100"/>
              <a:gd name="connsiteY65" fmla="*/ 1886717 h 2070100"/>
              <a:gd name="connsiteX66" fmla="*/ 1501313 w 2070100"/>
              <a:gd name="connsiteY66" fmla="*/ 1962917 h 2070100"/>
              <a:gd name="connsiteX67" fmla="*/ 1461079 w 2070100"/>
              <a:gd name="connsiteY67" fmla="*/ 1893230 h 2070100"/>
              <a:gd name="connsiteX68" fmla="*/ 1451837 w 2070100"/>
              <a:gd name="connsiteY68" fmla="*/ 1898442 h 2070100"/>
              <a:gd name="connsiteX69" fmla="*/ 1303963 w 2070100"/>
              <a:gd name="connsiteY69" fmla="*/ 1951646 h 2070100"/>
              <a:gd name="connsiteX70" fmla="*/ 1145119 w 2070100"/>
              <a:gd name="connsiteY70" fmla="*/ 1978299 h 2070100"/>
              <a:gd name="connsiteX71" fmla="*/ 1145119 w 2070100"/>
              <a:gd name="connsiteY71" fmla="*/ 2070100 h 2070100"/>
              <a:gd name="connsiteX72" fmla="*/ 992719 w 2070100"/>
              <a:gd name="connsiteY72" fmla="*/ 2070100 h 2070100"/>
              <a:gd name="connsiteX73" fmla="*/ 992719 w 2070100"/>
              <a:gd name="connsiteY73" fmla="*/ 1980100 h 2070100"/>
              <a:gd name="connsiteX74" fmla="*/ 946008 w 2070100"/>
              <a:gd name="connsiteY74" fmla="*/ 1976605 h 2070100"/>
              <a:gd name="connsiteX75" fmla="*/ 679004 w 2070100"/>
              <a:gd name="connsiteY75" fmla="*/ 1901804 h 2070100"/>
              <a:gd name="connsiteX76" fmla="*/ 639133 w 2070100"/>
              <a:gd name="connsiteY76" fmla="*/ 1881393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070100" h="2070100">
                <a:moveTo>
                  <a:pt x="756481" y="1568346"/>
                </a:moveTo>
                <a:cubicBezTo>
                  <a:pt x="1049196" y="1737345"/>
                  <a:pt x="1423490" y="1637053"/>
                  <a:pt x="1592489" y="1344338"/>
                </a:cubicBezTo>
                <a:cubicBezTo>
                  <a:pt x="1761488" y="1051623"/>
                  <a:pt x="1661196" y="677329"/>
                  <a:pt x="1368481" y="508330"/>
                </a:cubicBezTo>
                <a:cubicBezTo>
                  <a:pt x="1075766" y="339331"/>
                  <a:pt x="701472" y="439623"/>
                  <a:pt x="532473" y="732338"/>
                </a:cubicBezTo>
                <a:cubicBezTo>
                  <a:pt x="363474" y="1025053"/>
                  <a:pt x="463766" y="1399347"/>
                  <a:pt x="756481" y="1568346"/>
                </a:cubicBezTo>
                <a:close/>
                <a:moveTo>
                  <a:pt x="588321" y="1969402"/>
                </a:moveTo>
                <a:lnTo>
                  <a:pt x="456339" y="1893202"/>
                </a:lnTo>
                <a:lnTo>
                  <a:pt x="508718" y="1802479"/>
                </a:lnTo>
                <a:lnTo>
                  <a:pt x="439852" y="1747352"/>
                </a:lnTo>
                <a:cubicBezTo>
                  <a:pt x="404952" y="1716404"/>
                  <a:pt x="372767" y="1683179"/>
                  <a:pt x="343395" y="1648038"/>
                </a:cubicBezTo>
                <a:lnTo>
                  <a:pt x="291133" y="1575268"/>
                </a:lnTo>
                <a:lnTo>
                  <a:pt x="189354" y="1634030"/>
                </a:lnTo>
                <a:lnTo>
                  <a:pt x="113154" y="1502048"/>
                </a:lnTo>
                <a:lnTo>
                  <a:pt x="215165" y="1443151"/>
                </a:lnTo>
                <a:lnTo>
                  <a:pt x="201688" y="1417090"/>
                </a:lnTo>
                <a:cubicBezTo>
                  <a:pt x="183954" y="1375730"/>
                  <a:pt x="169226" y="1333178"/>
                  <a:pt x="157602" y="1289794"/>
                </a:cubicBezTo>
                <a:lnTo>
                  <a:pt x="129018" y="1119447"/>
                </a:lnTo>
                <a:lnTo>
                  <a:pt x="0" y="1119447"/>
                </a:lnTo>
                <a:lnTo>
                  <a:pt x="0" y="967047"/>
                </a:lnTo>
                <a:lnTo>
                  <a:pt x="130009" y="967047"/>
                </a:lnTo>
                <a:lnTo>
                  <a:pt x="132643" y="931839"/>
                </a:lnTo>
                <a:cubicBezTo>
                  <a:pt x="143872" y="841343"/>
                  <a:pt x="168547" y="751378"/>
                  <a:pt x="207443" y="664835"/>
                </a:cubicBezTo>
                <a:lnTo>
                  <a:pt x="211955" y="656022"/>
                </a:lnTo>
                <a:lnTo>
                  <a:pt x="100570" y="591714"/>
                </a:lnTo>
                <a:lnTo>
                  <a:pt x="176770" y="459732"/>
                </a:lnTo>
                <a:lnTo>
                  <a:pt x="287314" y="523554"/>
                </a:lnTo>
                <a:lnTo>
                  <a:pt x="303144" y="499076"/>
                </a:lnTo>
                <a:cubicBezTo>
                  <a:pt x="335519" y="454185"/>
                  <a:pt x="371323" y="412902"/>
                  <a:pt x="409980" y="375381"/>
                </a:cubicBezTo>
                <a:lnTo>
                  <a:pt x="528792" y="278460"/>
                </a:lnTo>
                <a:lnTo>
                  <a:pt x="466263" y="170158"/>
                </a:lnTo>
                <a:lnTo>
                  <a:pt x="598245" y="93958"/>
                </a:lnTo>
                <a:lnTo>
                  <a:pt x="660978" y="202615"/>
                </a:lnTo>
                <a:lnTo>
                  <a:pt x="671579" y="196636"/>
                </a:lnTo>
                <a:cubicBezTo>
                  <a:pt x="719356" y="174781"/>
                  <a:pt x="768839" y="156995"/>
                  <a:pt x="819454" y="143432"/>
                </a:cubicBezTo>
                <a:lnTo>
                  <a:pt x="992719" y="114360"/>
                </a:lnTo>
                <a:lnTo>
                  <a:pt x="992719" y="0"/>
                </a:lnTo>
                <a:lnTo>
                  <a:pt x="1145119" y="0"/>
                </a:lnTo>
                <a:lnTo>
                  <a:pt x="1145119" y="116058"/>
                </a:lnTo>
                <a:lnTo>
                  <a:pt x="1177408" y="118474"/>
                </a:lnTo>
                <a:cubicBezTo>
                  <a:pt x="1237739" y="125960"/>
                  <a:pt x="1297834" y="139422"/>
                  <a:pt x="1356836" y="159089"/>
                </a:cubicBezTo>
                <a:lnTo>
                  <a:pt x="1439010" y="191165"/>
                </a:lnTo>
                <a:lnTo>
                  <a:pt x="1491389" y="100443"/>
                </a:lnTo>
                <a:lnTo>
                  <a:pt x="1623371" y="176643"/>
                </a:lnTo>
                <a:lnTo>
                  <a:pt x="1572560" y="264651"/>
                </a:lnTo>
                <a:lnTo>
                  <a:pt x="1610171" y="288975"/>
                </a:lnTo>
                <a:cubicBezTo>
                  <a:pt x="1655063" y="321350"/>
                  <a:pt x="1696345" y="357154"/>
                  <a:pt x="1733866" y="395811"/>
                </a:cubicBezTo>
                <a:lnTo>
                  <a:pt x="1828430" y="511733"/>
                </a:lnTo>
                <a:lnTo>
                  <a:pt x="1905913" y="466998"/>
                </a:lnTo>
                <a:lnTo>
                  <a:pt x="1982113" y="598980"/>
                </a:lnTo>
                <a:lnTo>
                  <a:pt x="1904824" y="643603"/>
                </a:lnTo>
                <a:lnTo>
                  <a:pt x="1912611" y="657410"/>
                </a:lnTo>
                <a:cubicBezTo>
                  <a:pt x="1934467" y="705187"/>
                  <a:pt x="1952253" y="754670"/>
                  <a:pt x="1965815" y="805285"/>
                </a:cubicBezTo>
                <a:lnTo>
                  <a:pt x="1992958" y="967047"/>
                </a:lnTo>
                <a:lnTo>
                  <a:pt x="2070100" y="967047"/>
                </a:lnTo>
                <a:lnTo>
                  <a:pt x="2070100" y="1119447"/>
                </a:lnTo>
                <a:lnTo>
                  <a:pt x="1994050" y="1119447"/>
                </a:lnTo>
                <a:lnTo>
                  <a:pt x="1990774" y="1163239"/>
                </a:lnTo>
                <a:cubicBezTo>
                  <a:pt x="1979545" y="1253735"/>
                  <a:pt x="1954870" y="1343700"/>
                  <a:pt x="1915973" y="1430244"/>
                </a:cubicBezTo>
                <a:lnTo>
                  <a:pt x="1902690" y="1456192"/>
                </a:lnTo>
                <a:lnTo>
                  <a:pt x="1969529" y="1494782"/>
                </a:lnTo>
                <a:lnTo>
                  <a:pt x="1893329" y="1626764"/>
                </a:lnTo>
                <a:lnTo>
                  <a:pt x="1825649" y="1587689"/>
                </a:lnTo>
                <a:lnTo>
                  <a:pt x="1820273" y="1596002"/>
                </a:lnTo>
                <a:cubicBezTo>
                  <a:pt x="1787897" y="1640894"/>
                  <a:pt x="1752094" y="1682176"/>
                  <a:pt x="1713437" y="1719697"/>
                </a:cubicBezTo>
                <a:lnTo>
                  <a:pt x="1593401" y="1817617"/>
                </a:lnTo>
                <a:lnTo>
                  <a:pt x="1633295" y="1886717"/>
                </a:lnTo>
                <a:lnTo>
                  <a:pt x="1501313" y="1962917"/>
                </a:lnTo>
                <a:lnTo>
                  <a:pt x="1461079" y="1893230"/>
                </a:lnTo>
                <a:lnTo>
                  <a:pt x="1451837" y="1898442"/>
                </a:lnTo>
                <a:cubicBezTo>
                  <a:pt x="1404061" y="1920298"/>
                  <a:pt x="1354578" y="1938084"/>
                  <a:pt x="1303963" y="1951646"/>
                </a:cubicBezTo>
                <a:lnTo>
                  <a:pt x="1145119" y="1978299"/>
                </a:lnTo>
                <a:lnTo>
                  <a:pt x="1145119" y="2070100"/>
                </a:lnTo>
                <a:lnTo>
                  <a:pt x="992719" y="2070100"/>
                </a:lnTo>
                <a:lnTo>
                  <a:pt x="992719" y="1980100"/>
                </a:lnTo>
                <a:lnTo>
                  <a:pt x="946008" y="1976605"/>
                </a:lnTo>
                <a:cubicBezTo>
                  <a:pt x="855513" y="1965376"/>
                  <a:pt x="765547" y="1940700"/>
                  <a:pt x="679004" y="1901804"/>
                </a:cubicBezTo>
                <a:lnTo>
                  <a:pt x="639133" y="1881393"/>
                </a:lnTo>
                <a:close/>
              </a:path>
            </a:pathLst>
          </a:cu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85712" y="3378200"/>
            <a:ext cx="3174088" cy="2832100"/>
          </a:xfrm>
          <a:custGeom>
            <a:avLst/>
            <a:gdLst>
              <a:gd name="connsiteX0" fmla="*/ 756481 w 2070100"/>
              <a:gd name="connsiteY0" fmla="*/ 1568346 h 2070100"/>
              <a:gd name="connsiteX1" fmla="*/ 1592489 w 2070100"/>
              <a:gd name="connsiteY1" fmla="*/ 1344338 h 2070100"/>
              <a:gd name="connsiteX2" fmla="*/ 1368481 w 2070100"/>
              <a:gd name="connsiteY2" fmla="*/ 508330 h 2070100"/>
              <a:gd name="connsiteX3" fmla="*/ 532473 w 2070100"/>
              <a:gd name="connsiteY3" fmla="*/ 732338 h 2070100"/>
              <a:gd name="connsiteX4" fmla="*/ 756481 w 2070100"/>
              <a:gd name="connsiteY4" fmla="*/ 1568346 h 2070100"/>
              <a:gd name="connsiteX5" fmla="*/ 588321 w 2070100"/>
              <a:gd name="connsiteY5" fmla="*/ 1969402 h 2070100"/>
              <a:gd name="connsiteX6" fmla="*/ 456339 w 2070100"/>
              <a:gd name="connsiteY6" fmla="*/ 1893202 h 2070100"/>
              <a:gd name="connsiteX7" fmla="*/ 508718 w 2070100"/>
              <a:gd name="connsiteY7" fmla="*/ 1802479 h 2070100"/>
              <a:gd name="connsiteX8" fmla="*/ 439852 w 2070100"/>
              <a:gd name="connsiteY8" fmla="*/ 1747352 h 2070100"/>
              <a:gd name="connsiteX9" fmla="*/ 343395 w 2070100"/>
              <a:gd name="connsiteY9" fmla="*/ 1648038 h 2070100"/>
              <a:gd name="connsiteX10" fmla="*/ 291133 w 2070100"/>
              <a:gd name="connsiteY10" fmla="*/ 1575268 h 2070100"/>
              <a:gd name="connsiteX11" fmla="*/ 189354 w 2070100"/>
              <a:gd name="connsiteY11" fmla="*/ 1634030 h 2070100"/>
              <a:gd name="connsiteX12" fmla="*/ 113154 w 2070100"/>
              <a:gd name="connsiteY12" fmla="*/ 1502048 h 2070100"/>
              <a:gd name="connsiteX13" fmla="*/ 215165 w 2070100"/>
              <a:gd name="connsiteY13" fmla="*/ 1443151 h 2070100"/>
              <a:gd name="connsiteX14" fmla="*/ 201688 w 2070100"/>
              <a:gd name="connsiteY14" fmla="*/ 1417090 h 2070100"/>
              <a:gd name="connsiteX15" fmla="*/ 157602 w 2070100"/>
              <a:gd name="connsiteY15" fmla="*/ 1289794 h 2070100"/>
              <a:gd name="connsiteX16" fmla="*/ 129018 w 2070100"/>
              <a:gd name="connsiteY16" fmla="*/ 1119447 h 2070100"/>
              <a:gd name="connsiteX17" fmla="*/ 0 w 2070100"/>
              <a:gd name="connsiteY17" fmla="*/ 1119447 h 2070100"/>
              <a:gd name="connsiteX18" fmla="*/ 0 w 2070100"/>
              <a:gd name="connsiteY18" fmla="*/ 967047 h 2070100"/>
              <a:gd name="connsiteX19" fmla="*/ 130009 w 2070100"/>
              <a:gd name="connsiteY19" fmla="*/ 967047 h 2070100"/>
              <a:gd name="connsiteX20" fmla="*/ 132643 w 2070100"/>
              <a:gd name="connsiteY20" fmla="*/ 931839 h 2070100"/>
              <a:gd name="connsiteX21" fmla="*/ 207443 w 2070100"/>
              <a:gd name="connsiteY21" fmla="*/ 664835 h 2070100"/>
              <a:gd name="connsiteX22" fmla="*/ 211955 w 2070100"/>
              <a:gd name="connsiteY22" fmla="*/ 656022 h 2070100"/>
              <a:gd name="connsiteX23" fmla="*/ 100570 w 2070100"/>
              <a:gd name="connsiteY23" fmla="*/ 591714 h 2070100"/>
              <a:gd name="connsiteX24" fmla="*/ 176770 w 2070100"/>
              <a:gd name="connsiteY24" fmla="*/ 459732 h 2070100"/>
              <a:gd name="connsiteX25" fmla="*/ 287314 w 2070100"/>
              <a:gd name="connsiteY25" fmla="*/ 523554 h 2070100"/>
              <a:gd name="connsiteX26" fmla="*/ 303144 w 2070100"/>
              <a:gd name="connsiteY26" fmla="*/ 499076 h 2070100"/>
              <a:gd name="connsiteX27" fmla="*/ 409980 w 2070100"/>
              <a:gd name="connsiteY27" fmla="*/ 375381 h 2070100"/>
              <a:gd name="connsiteX28" fmla="*/ 528792 w 2070100"/>
              <a:gd name="connsiteY28" fmla="*/ 278460 h 2070100"/>
              <a:gd name="connsiteX29" fmla="*/ 466263 w 2070100"/>
              <a:gd name="connsiteY29" fmla="*/ 170158 h 2070100"/>
              <a:gd name="connsiteX30" fmla="*/ 598245 w 2070100"/>
              <a:gd name="connsiteY30" fmla="*/ 93958 h 2070100"/>
              <a:gd name="connsiteX31" fmla="*/ 660978 w 2070100"/>
              <a:gd name="connsiteY31" fmla="*/ 202615 h 2070100"/>
              <a:gd name="connsiteX32" fmla="*/ 671579 w 2070100"/>
              <a:gd name="connsiteY32" fmla="*/ 196636 h 2070100"/>
              <a:gd name="connsiteX33" fmla="*/ 819454 w 2070100"/>
              <a:gd name="connsiteY33" fmla="*/ 143432 h 2070100"/>
              <a:gd name="connsiteX34" fmla="*/ 992719 w 2070100"/>
              <a:gd name="connsiteY34" fmla="*/ 114360 h 2070100"/>
              <a:gd name="connsiteX35" fmla="*/ 992719 w 2070100"/>
              <a:gd name="connsiteY35" fmla="*/ 0 h 2070100"/>
              <a:gd name="connsiteX36" fmla="*/ 1145119 w 2070100"/>
              <a:gd name="connsiteY36" fmla="*/ 0 h 2070100"/>
              <a:gd name="connsiteX37" fmla="*/ 1145119 w 2070100"/>
              <a:gd name="connsiteY37" fmla="*/ 116058 h 2070100"/>
              <a:gd name="connsiteX38" fmla="*/ 1177408 w 2070100"/>
              <a:gd name="connsiteY38" fmla="*/ 118474 h 2070100"/>
              <a:gd name="connsiteX39" fmla="*/ 1356836 w 2070100"/>
              <a:gd name="connsiteY39" fmla="*/ 159089 h 2070100"/>
              <a:gd name="connsiteX40" fmla="*/ 1439010 w 2070100"/>
              <a:gd name="connsiteY40" fmla="*/ 191165 h 2070100"/>
              <a:gd name="connsiteX41" fmla="*/ 1491389 w 2070100"/>
              <a:gd name="connsiteY41" fmla="*/ 100443 h 2070100"/>
              <a:gd name="connsiteX42" fmla="*/ 1623371 w 2070100"/>
              <a:gd name="connsiteY42" fmla="*/ 176643 h 2070100"/>
              <a:gd name="connsiteX43" fmla="*/ 1572560 w 2070100"/>
              <a:gd name="connsiteY43" fmla="*/ 264651 h 2070100"/>
              <a:gd name="connsiteX44" fmla="*/ 1610171 w 2070100"/>
              <a:gd name="connsiteY44" fmla="*/ 288975 h 2070100"/>
              <a:gd name="connsiteX45" fmla="*/ 1733866 w 2070100"/>
              <a:gd name="connsiteY45" fmla="*/ 395811 h 2070100"/>
              <a:gd name="connsiteX46" fmla="*/ 1828430 w 2070100"/>
              <a:gd name="connsiteY46" fmla="*/ 511733 h 2070100"/>
              <a:gd name="connsiteX47" fmla="*/ 1905913 w 2070100"/>
              <a:gd name="connsiteY47" fmla="*/ 466998 h 2070100"/>
              <a:gd name="connsiteX48" fmla="*/ 1982113 w 2070100"/>
              <a:gd name="connsiteY48" fmla="*/ 598980 h 2070100"/>
              <a:gd name="connsiteX49" fmla="*/ 1904824 w 2070100"/>
              <a:gd name="connsiteY49" fmla="*/ 643603 h 2070100"/>
              <a:gd name="connsiteX50" fmla="*/ 1912611 w 2070100"/>
              <a:gd name="connsiteY50" fmla="*/ 657410 h 2070100"/>
              <a:gd name="connsiteX51" fmla="*/ 1965815 w 2070100"/>
              <a:gd name="connsiteY51" fmla="*/ 805285 h 2070100"/>
              <a:gd name="connsiteX52" fmla="*/ 1992958 w 2070100"/>
              <a:gd name="connsiteY52" fmla="*/ 967047 h 2070100"/>
              <a:gd name="connsiteX53" fmla="*/ 2070100 w 2070100"/>
              <a:gd name="connsiteY53" fmla="*/ 967047 h 2070100"/>
              <a:gd name="connsiteX54" fmla="*/ 2070100 w 2070100"/>
              <a:gd name="connsiteY54" fmla="*/ 1119447 h 2070100"/>
              <a:gd name="connsiteX55" fmla="*/ 1994050 w 2070100"/>
              <a:gd name="connsiteY55" fmla="*/ 1119447 h 2070100"/>
              <a:gd name="connsiteX56" fmla="*/ 1990774 w 2070100"/>
              <a:gd name="connsiteY56" fmla="*/ 1163239 h 2070100"/>
              <a:gd name="connsiteX57" fmla="*/ 1915973 w 2070100"/>
              <a:gd name="connsiteY57" fmla="*/ 1430244 h 2070100"/>
              <a:gd name="connsiteX58" fmla="*/ 1902690 w 2070100"/>
              <a:gd name="connsiteY58" fmla="*/ 1456192 h 2070100"/>
              <a:gd name="connsiteX59" fmla="*/ 1969529 w 2070100"/>
              <a:gd name="connsiteY59" fmla="*/ 1494782 h 2070100"/>
              <a:gd name="connsiteX60" fmla="*/ 1893329 w 2070100"/>
              <a:gd name="connsiteY60" fmla="*/ 1626764 h 2070100"/>
              <a:gd name="connsiteX61" fmla="*/ 1825649 w 2070100"/>
              <a:gd name="connsiteY61" fmla="*/ 1587689 h 2070100"/>
              <a:gd name="connsiteX62" fmla="*/ 1820273 w 2070100"/>
              <a:gd name="connsiteY62" fmla="*/ 1596002 h 2070100"/>
              <a:gd name="connsiteX63" fmla="*/ 1713437 w 2070100"/>
              <a:gd name="connsiteY63" fmla="*/ 1719697 h 2070100"/>
              <a:gd name="connsiteX64" fmla="*/ 1593401 w 2070100"/>
              <a:gd name="connsiteY64" fmla="*/ 1817617 h 2070100"/>
              <a:gd name="connsiteX65" fmla="*/ 1633295 w 2070100"/>
              <a:gd name="connsiteY65" fmla="*/ 1886717 h 2070100"/>
              <a:gd name="connsiteX66" fmla="*/ 1501313 w 2070100"/>
              <a:gd name="connsiteY66" fmla="*/ 1962917 h 2070100"/>
              <a:gd name="connsiteX67" fmla="*/ 1461079 w 2070100"/>
              <a:gd name="connsiteY67" fmla="*/ 1893230 h 2070100"/>
              <a:gd name="connsiteX68" fmla="*/ 1451837 w 2070100"/>
              <a:gd name="connsiteY68" fmla="*/ 1898442 h 2070100"/>
              <a:gd name="connsiteX69" fmla="*/ 1303963 w 2070100"/>
              <a:gd name="connsiteY69" fmla="*/ 1951646 h 2070100"/>
              <a:gd name="connsiteX70" fmla="*/ 1145119 w 2070100"/>
              <a:gd name="connsiteY70" fmla="*/ 1978299 h 2070100"/>
              <a:gd name="connsiteX71" fmla="*/ 1145119 w 2070100"/>
              <a:gd name="connsiteY71" fmla="*/ 2070100 h 2070100"/>
              <a:gd name="connsiteX72" fmla="*/ 992719 w 2070100"/>
              <a:gd name="connsiteY72" fmla="*/ 2070100 h 2070100"/>
              <a:gd name="connsiteX73" fmla="*/ 992719 w 2070100"/>
              <a:gd name="connsiteY73" fmla="*/ 1980100 h 2070100"/>
              <a:gd name="connsiteX74" fmla="*/ 946008 w 2070100"/>
              <a:gd name="connsiteY74" fmla="*/ 1976605 h 2070100"/>
              <a:gd name="connsiteX75" fmla="*/ 679004 w 2070100"/>
              <a:gd name="connsiteY75" fmla="*/ 1901804 h 2070100"/>
              <a:gd name="connsiteX76" fmla="*/ 639133 w 2070100"/>
              <a:gd name="connsiteY76" fmla="*/ 1881393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070100" h="2070100">
                <a:moveTo>
                  <a:pt x="756481" y="1568346"/>
                </a:moveTo>
                <a:cubicBezTo>
                  <a:pt x="1049196" y="1737345"/>
                  <a:pt x="1423490" y="1637053"/>
                  <a:pt x="1592489" y="1344338"/>
                </a:cubicBezTo>
                <a:cubicBezTo>
                  <a:pt x="1761488" y="1051623"/>
                  <a:pt x="1661196" y="677329"/>
                  <a:pt x="1368481" y="508330"/>
                </a:cubicBezTo>
                <a:cubicBezTo>
                  <a:pt x="1075766" y="339331"/>
                  <a:pt x="701472" y="439623"/>
                  <a:pt x="532473" y="732338"/>
                </a:cubicBezTo>
                <a:cubicBezTo>
                  <a:pt x="363474" y="1025053"/>
                  <a:pt x="463766" y="1399347"/>
                  <a:pt x="756481" y="1568346"/>
                </a:cubicBezTo>
                <a:close/>
                <a:moveTo>
                  <a:pt x="588321" y="1969402"/>
                </a:moveTo>
                <a:lnTo>
                  <a:pt x="456339" y="1893202"/>
                </a:lnTo>
                <a:lnTo>
                  <a:pt x="508718" y="1802479"/>
                </a:lnTo>
                <a:lnTo>
                  <a:pt x="439852" y="1747352"/>
                </a:lnTo>
                <a:cubicBezTo>
                  <a:pt x="404952" y="1716404"/>
                  <a:pt x="372767" y="1683179"/>
                  <a:pt x="343395" y="1648038"/>
                </a:cubicBezTo>
                <a:lnTo>
                  <a:pt x="291133" y="1575268"/>
                </a:lnTo>
                <a:lnTo>
                  <a:pt x="189354" y="1634030"/>
                </a:lnTo>
                <a:lnTo>
                  <a:pt x="113154" y="1502048"/>
                </a:lnTo>
                <a:lnTo>
                  <a:pt x="215165" y="1443151"/>
                </a:lnTo>
                <a:lnTo>
                  <a:pt x="201688" y="1417090"/>
                </a:lnTo>
                <a:cubicBezTo>
                  <a:pt x="183954" y="1375730"/>
                  <a:pt x="169226" y="1333178"/>
                  <a:pt x="157602" y="1289794"/>
                </a:cubicBezTo>
                <a:lnTo>
                  <a:pt x="129018" y="1119447"/>
                </a:lnTo>
                <a:lnTo>
                  <a:pt x="0" y="1119447"/>
                </a:lnTo>
                <a:lnTo>
                  <a:pt x="0" y="967047"/>
                </a:lnTo>
                <a:lnTo>
                  <a:pt x="130009" y="967047"/>
                </a:lnTo>
                <a:lnTo>
                  <a:pt x="132643" y="931839"/>
                </a:lnTo>
                <a:cubicBezTo>
                  <a:pt x="143872" y="841343"/>
                  <a:pt x="168547" y="751378"/>
                  <a:pt x="207443" y="664835"/>
                </a:cubicBezTo>
                <a:lnTo>
                  <a:pt x="211955" y="656022"/>
                </a:lnTo>
                <a:lnTo>
                  <a:pt x="100570" y="591714"/>
                </a:lnTo>
                <a:lnTo>
                  <a:pt x="176770" y="459732"/>
                </a:lnTo>
                <a:lnTo>
                  <a:pt x="287314" y="523554"/>
                </a:lnTo>
                <a:lnTo>
                  <a:pt x="303144" y="499076"/>
                </a:lnTo>
                <a:cubicBezTo>
                  <a:pt x="335519" y="454185"/>
                  <a:pt x="371323" y="412902"/>
                  <a:pt x="409980" y="375381"/>
                </a:cubicBezTo>
                <a:lnTo>
                  <a:pt x="528792" y="278460"/>
                </a:lnTo>
                <a:lnTo>
                  <a:pt x="466263" y="170158"/>
                </a:lnTo>
                <a:lnTo>
                  <a:pt x="598245" y="93958"/>
                </a:lnTo>
                <a:lnTo>
                  <a:pt x="660978" y="202615"/>
                </a:lnTo>
                <a:lnTo>
                  <a:pt x="671579" y="196636"/>
                </a:lnTo>
                <a:cubicBezTo>
                  <a:pt x="719356" y="174781"/>
                  <a:pt x="768839" y="156995"/>
                  <a:pt x="819454" y="143432"/>
                </a:cubicBezTo>
                <a:lnTo>
                  <a:pt x="992719" y="114360"/>
                </a:lnTo>
                <a:lnTo>
                  <a:pt x="992719" y="0"/>
                </a:lnTo>
                <a:lnTo>
                  <a:pt x="1145119" y="0"/>
                </a:lnTo>
                <a:lnTo>
                  <a:pt x="1145119" y="116058"/>
                </a:lnTo>
                <a:lnTo>
                  <a:pt x="1177408" y="118474"/>
                </a:lnTo>
                <a:cubicBezTo>
                  <a:pt x="1237739" y="125960"/>
                  <a:pt x="1297834" y="139422"/>
                  <a:pt x="1356836" y="159089"/>
                </a:cubicBezTo>
                <a:lnTo>
                  <a:pt x="1439010" y="191165"/>
                </a:lnTo>
                <a:lnTo>
                  <a:pt x="1491389" y="100443"/>
                </a:lnTo>
                <a:lnTo>
                  <a:pt x="1623371" y="176643"/>
                </a:lnTo>
                <a:lnTo>
                  <a:pt x="1572560" y="264651"/>
                </a:lnTo>
                <a:lnTo>
                  <a:pt x="1610171" y="288975"/>
                </a:lnTo>
                <a:cubicBezTo>
                  <a:pt x="1655063" y="321350"/>
                  <a:pt x="1696345" y="357154"/>
                  <a:pt x="1733866" y="395811"/>
                </a:cubicBezTo>
                <a:lnTo>
                  <a:pt x="1828430" y="511733"/>
                </a:lnTo>
                <a:lnTo>
                  <a:pt x="1905913" y="466998"/>
                </a:lnTo>
                <a:lnTo>
                  <a:pt x="1982113" y="598980"/>
                </a:lnTo>
                <a:lnTo>
                  <a:pt x="1904824" y="643603"/>
                </a:lnTo>
                <a:lnTo>
                  <a:pt x="1912611" y="657410"/>
                </a:lnTo>
                <a:cubicBezTo>
                  <a:pt x="1934467" y="705187"/>
                  <a:pt x="1952253" y="754670"/>
                  <a:pt x="1965815" y="805285"/>
                </a:cubicBezTo>
                <a:lnTo>
                  <a:pt x="1992958" y="967047"/>
                </a:lnTo>
                <a:lnTo>
                  <a:pt x="2070100" y="967047"/>
                </a:lnTo>
                <a:lnTo>
                  <a:pt x="2070100" y="1119447"/>
                </a:lnTo>
                <a:lnTo>
                  <a:pt x="1994050" y="1119447"/>
                </a:lnTo>
                <a:lnTo>
                  <a:pt x="1990774" y="1163239"/>
                </a:lnTo>
                <a:cubicBezTo>
                  <a:pt x="1979545" y="1253735"/>
                  <a:pt x="1954870" y="1343700"/>
                  <a:pt x="1915973" y="1430244"/>
                </a:cubicBezTo>
                <a:lnTo>
                  <a:pt x="1902690" y="1456192"/>
                </a:lnTo>
                <a:lnTo>
                  <a:pt x="1969529" y="1494782"/>
                </a:lnTo>
                <a:lnTo>
                  <a:pt x="1893329" y="1626764"/>
                </a:lnTo>
                <a:lnTo>
                  <a:pt x="1825649" y="1587689"/>
                </a:lnTo>
                <a:lnTo>
                  <a:pt x="1820273" y="1596002"/>
                </a:lnTo>
                <a:cubicBezTo>
                  <a:pt x="1787897" y="1640894"/>
                  <a:pt x="1752094" y="1682176"/>
                  <a:pt x="1713437" y="1719697"/>
                </a:cubicBezTo>
                <a:lnTo>
                  <a:pt x="1593401" y="1817617"/>
                </a:lnTo>
                <a:lnTo>
                  <a:pt x="1633295" y="1886717"/>
                </a:lnTo>
                <a:lnTo>
                  <a:pt x="1501313" y="1962917"/>
                </a:lnTo>
                <a:lnTo>
                  <a:pt x="1461079" y="1893230"/>
                </a:lnTo>
                <a:lnTo>
                  <a:pt x="1451837" y="1898442"/>
                </a:lnTo>
                <a:cubicBezTo>
                  <a:pt x="1404061" y="1920298"/>
                  <a:pt x="1354578" y="1938084"/>
                  <a:pt x="1303963" y="1951646"/>
                </a:cubicBezTo>
                <a:lnTo>
                  <a:pt x="1145119" y="1978299"/>
                </a:lnTo>
                <a:lnTo>
                  <a:pt x="1145119" y="2070100"/>
                </a:lnTo>
                <a:lnTo>
                  <a:pt x="992719" y="2070100"/>
                </a:lnTo>
                <a:lnTo>
                  <a:pt x="992719" y="1980100"/>
                </a:lnTo>
                <a:lnTo>
                  <a:pt x="946008" y="1976605"/>
                </a:lnTo>
                <a:cubicBezTo>
                  <a:pt x="855513" y="1965376"/>
                  <a:pt x="765547" y="1940700"/>
                  <a:pt x="679004" y="1901804"/>
                </a:cubicBezTo>
                <a:lnTo>
                  <a:pt x="639133" y="1881393"/>
                </a:lnTo>
                <a:close/>
              </a:path>
            </a:pathLst>
          </a:cu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859665" y="2527300"/>
            <a:ext cx="1220335" cy="1338482"/>
            <a:chOff x="5626716" y="4463180"/>
            <a:chExt cx="2157767" cy="2464406"/>
          </a:xfrm>
          <a:solidFill>
            <a:schemeClr val="bg2">
              <a:lumMod val="50000"/>
              <a:alpha val="8000"/>
            </a:schemeClr>
          </a:solidFill>
        </p:grpSpPr>
        <p:sp>
          <p:nvSpPr>
            <p:cNvPr id="21" name="Freeform 20"/>
            <p:cNvSpPr/>
            <p:nvPr/>
          </p:nvSpPr>
          <p:spPr>
            <a:xfrm>
              <a:off x="5626716" y="5402928"/>
              <a:ext cx="2157767" cy="1524658"/>
            </a:xfrm>
            <a:custGeom>
              <a:avLst/>
              <a:gdLst>
                <a:gd name="connsiteX0" fmla="*/ 1007405 w 2157767"/>
                <a:gd name="connsiteY0" fmla="*/ 587836 h 1524658"/>
                <a:gd name="connsiteX1" fmla="*/ 977284 w 2157767"/>
                <a:gd name="connsiteY1" fmla="*/ 617957 h 1524658"/>
                <a:gd name="connsiteX2" fmla="*/ 977284 w 2157767"/>
                <a:gd name="connsiteY2" fmla="*/ 738438 h 1524658"/>
                <a:gd name="connsiteX3" fmla="*/ 1007405 w 2157767"/>
                <a:gd name="connsiteY3" fmla="*/ 768559 h 1524658"/>
                <a:gd name="connsiteX4" fmla="*/ 1023164 w 2157767"/>
                <a:gd name="connsiteY4" fmla="*/ 768559 h 1524658"/>
                <a:gd name="connsiteX5" fmla="*/ 986807 w 2157767"/>
                <a:gd name="connsiteY5" fmla="*/ 1247103 h 1524658"/>
                <a:gd name="connsiteX6" fmla="*/ 1170958 w 2157767"/>
                <a:gd name="connsiteY6" fmla="*/ 1247103 h 1524658"/>
                <a:gd name="connsiteX7" fmla="*/ 1134602 w 2157767"/>
                <a:gd name="connsiteY7" fmla="*/ 768559 h 1524658"/>
                <a:gd name="connsiteX8" fmla="*/ 1150363 w 2157767"/>
                <a:gd name="connsiteY8" fmla="*/ 768559 h 1524658"/>
                <a:gd name="connsiteX9" fmla="*/ 1180484 w 2157767"/>
                <a:gd name="connsiteY9" fmla="*/ 738438 h 1524658"/>
                <a:gd name="connsiteX10" fmla="*/ 1180484 w 2157767"/>
                <a:gd name="connsiteY10" fmla="*/ 617957 h 1524658"/>
                <a:gd name="connsiteX11" fmla="*/ 1150363 w 2157767"/>
                <a:gd name="connsiteY11" fmla="*/ 587836 h 1524658"/>
                <a:gd name="connsiteX12" fmla="*/ 254115 w 2157767"/>
                <a:gd name="connsiteY12" fmla="*/ 0 h 1524658"/>
                <a:gd name="connsiteX13" fmla="*/ 1903652 w 2157767"/>
                <a:gd name="connsiteY13" fmla="*/ 0 h 1524658"/>
                <a:gd name="connsiteX14" fmla="*/ 2157767 w 2157767"/>
                <a:gd name="connsiteY14" fmla="*/ 254115 h 1524658"/>
                <a:gd name="connsiteX15" fmla="*/ 2157767 w 2157767"/>
                <a:gd name="connsiteY15" fmla="*/ 1270543 h 1524658"/>
                <a:gd name="connsiteX16" fmla="*/ 1903652 w 2157767"/>
                <a:gd name="connsiteY16" fmla="*/ 1524658 h 1524658"/>
                <a:gd name="connsiteX17" fmla="*/ 254115 w 2157767"/>
                <a:gd name="connsiteY17" fmla="*/ 1524658 h 1524658"/>
                <a:gd name="connsiteX18" fmla="*/ 0 w 2157767"/>
                <a:gd name="connsiteY18" fmla="*/ 1270543 h 1524658"/>
                <a:gd name="connsiteX19" fmla="*/ 0 w 2157767"/>
                <a:gd name="connsiteY19" fmla="*/ 254115 h 1524658"/>
                <a:gd name="connsiteX20" fmla="*/ 254115 w 2157767"/>
                <a:gd name="connsiteY20" fmla="*/ 0 h 152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57767" h="1524658">
                  <a:moveTo>
                    <a:pt x="1007405" y="587836"/>
                  </a:moveTo>
                  <a:cubicBezTo>
                    <a:pt x="990770" y="587836"/>
                    <a:pt x="977284" y="601322"/>
                    <a:pt x="977284" y="617957"/>
                  </a:cubicBezTo>
                  <a:lnTo>
                    <a:pt x="977284" y="738438"/>
                  </a:lnTo>
                  <a:cubicBezTo>
                    <a:pt x="977284" y="755073"/>
                    <a:pt x="990770" y="768559"/>
                    <a:pt x="1007405" y="768559"/>
                  </a:cubicBezTo>
                  <a:lnTo>
                    <a:pt x="1023164" y="768559"/>
                  </a:lnTo>
                  <a:lnTo>
                    <a:pt x="986807" y="1247103"/>
                  </a:lnTo>
                  <a:lnTo>
                    <a:pt x="1170958" y="1247103"/>
                  </a:lnTo>
                  <a:lnTo>
                    <a:pt x="1134602" y="768559"/>
                  </a:lnTo>
                  <a:lnTo>
                    <a:pt x="1150363" y="768559"/>
                  </a:lnTo>
                  <a:cubicBezTo>
                    <a:pt x="1166998" y="768559"/>
                    <a:pt x="1180484" y="755073"/>
                    <a:pt x="1180484" y="738438"/>
                  </a:cubicBezTo>
                  <a:lnTo>
                    <a:pt x="1180484" y="617957"/>
                  </a:lnTo>
                  <a:cubicBezTo>
                    <a:pt x="1180484" y="601322"/>
                    <a:pt x="1166998" y="587836"/>
                    <a:pt x="1150363" y="587836"/>
                  </a:cubicBezTo>
                  <a:close/>
                  <a:moveTo>
                    <a:pt x="254115" y="0"/>
                  </a:moveTo>
                  <a:lnTo>
                    <a:pt x="1903652" y="0"/>
                  </a:lnTo>
                  <a:cubicBezTo>
                    <a:pt x="2043996" y="0"/>
                    <a:pt x="2157767" y="113771"/>
                    <a:pt x="2157767" y="254115"/>
                  </a:cubicBezTo>
                  <a:lnTo>
                    <a:pt x="2157767" y="1270543"/>
                  </a:lnTo>
                  <a:cubicBezTo>
                    <a:pt x="2157767" y="1410887"/>
                    <a:pt x="2043996" y="1524658"/>
                    <a:pt x="1903652" y="1524658"/>
                  </a:cubicBezTo>
                  <a:lnTo>
                    <a:pt x="254115" y="1524658"/>
                  </a:lnTo>
                  <a:cubicBezTo>
                    <a:pt x="113771" y="1524658"/>
                    <a:pt x="0" y="1410887"/>
                    <a:pt x="0" y="1270543"/>
                  </a:cubicBezTo>
                  <a:lnTo>
                    <a:pt x="0" y="254115"/>
                  </a:lnTo>
                  <a:cubicBezTo>
                    <a:pt x="0" y="113771"/>
                    <a:pt x="113771" y="0"/>
                    <a:pt x="2541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019799" y="4463180"/>
              <a:ext cx="1371600" cy="939748"/>
            </a:xfrm>
            <a:custGeom>
              <a:avLst/>
              <a:gdLst>
                <a:gd name="connsiteX0" fmla="*/ 371226 w 1371600"/>
                <a:gd name="connsiteY0" fmla="*/ 173617 h 939748"/>
                <a:gd name="connsiteX1" fmla="*/ 244169 w 1371600"/>
                <a:gd name="connsiteY1" fmla="*/ 300674 h 939748"/>
                <a:gd name="connsiteX2" fmla="*/ 244169 w 1371600"/>
                <a:gd name="connsiteY2" fmla="*/ 935946 h 939748"/>
                <a:gd name="connsiteX3" fmla="*/ 1126818 w 1371600"/>
                <a:gd name="connsiteY3" fmla="*/ 935946 h 939748"/>
                <a:gd name="connsiteX4" fmla="*/ 1126818 w 1371600"/>
                <a:gd name="connsiteY4" fmla="*/ 300674 h 939748"/>
                <a:gd name="connsiteX5" fmla="*/ 999761 w 1371600"/>
                <a:gd name="connsiteY5" fmla="*/ 173617 h 939748"/>
                <a:gd name="connsiteX6" fmla="*/ 156628 w 1371600"/>
                <a:gd name="connsiteY6" fmla="*/ 0 h 939748"/>
                <a:gd name="connsiteX7" fmla="*/ 1214972 w 1371600"/>
                <a:gd name="connsiteY7" fmla="*/ 0 h 939748"/>
                <a:gd name="connsiteX8" fmla="*/ 1371600 w 1371600"/>
                <a:gd name="connsiteY8" fmla="*/ 156628 h 939748"/>
                <a:gd name="connsiteX9" fmla="*/ 1371600 w 1371600"/>
                <a:gd name="connsiteY9" fmla="*/ 939748 h 939748"/>
                <a:gd name="connsiteX10" fmla="*/ 0 w 1371600"/>
                <a:gd name="connsiteY10" fmla="*/ 939748 h 939748"/>
                <a:gd name="connsiteX11" fmla="*/ 0 w 1371600"/>
                <a:gd name="connsiteY11" fmla="*/ 156628 h 939748"/>
                <a:gd name="connsiteX12" fmla="*/ 156628 w 1371600"/>
                <a:gd name="connsiteY12" fmla="*/ 0 h 9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939748">
                  <a:moveTo>
                    <a:pt x="371226" y="173617"/>
                  </a:moveTo>
                  <a:cubicBezTo>
                    <a:pt x="301054" y="173617"/>
                    <a:pt x="244169" y="230502"/>
                    <a:pt x="244169" y="300674"/>
                  </a:cubicBezTo>
                  <a:lnTo>
                    <a:pt x="244169" y="935946"/>
                  </a:lnTo>
                  <a:lnTo>
                    <a:pt x="1126818" y="935946"/>
                  </a:lnTo>
                  <a:lnTo>
                    <a:pt x="1126818" y="300674"/>
                  </a:lnTo>
                  <a:cubicBezTo>
                    <a:pt x="1126818" y="230502"/>
                    <a:pt x="1069933" y="173617"/>
                    <a:pt x="999761" y="173617"/>
                  </a:cubicBezTo>
                  <a:close/>
                  <a:moveTo>
                    <a:pt x="156628" y="0"/>
                  </a:moveTo>
                  <a:lnTo>
                    <a:pt x="1214972" y="0"/>
                  </a:lnTo>
                  <a:cubicBezTo>
                    <a:pt x="1301475" y="0"/>
                    <a:pt x="1371600" y="70125"/>
                    <a:pt x="1371600" y="156628"/>
                  </a:cubicBezTo>
                  <a:lnTo>
                    <a:pt x="1371600" y="939748"/>
                  </a:lnTo>
                  <a:lnTo>
                    <a:pt x="0" y="939748"/>
                  </a:lnTo>
                  <a:lnTo>
                    <a:pt x="0" y="156628"/>
                  </a:lnTo>
                  <a:cubicBezTo>
                    <a:pt x="0" y="70125"/>
                    <a:pt x="70125" y="0"/>
                    <a:pt x="1566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11059" y="1000809"/>
            <a:ext cx="1220335" cy="1338482"/>
            <a:chOff x="5626716" y="4463180"/>
            <a:chExt cx="2157767" cy="2464406"/>
          </a:xfrm>
          <a:solidFill>
            <a:schemeClr val="bg2">
              <a:lumMod val="50000"/>
              <a:alpha val="8000"/>
            </a:schemeClr>
          </a:solidFill>
        </p:grpSpPr>
        <p:sp>
          <p:nvSpPr>
            <p:cNvPr id="26" name="Freeform 25"/>
            <p:cNvSpPr/>
            <p:nvPr/>
          </p:nvSpPr>
          <p:spPr>
            <a:xfrm>
              <a:off x="5626716" y="5402928"/>
              <a:ext cx="2157767" cy="1524658"/>
            </a:xfrm>
            <a:custGeom>
              <a:avLst/>
              <a:gdLst>
                <a:gd name="connsiteX0" fmla="*/ 1007405 w 2157767"/>
                <a:gd name="connsiteY0" fmla="*/ 587836 h 1524658"/>
                <a:gd name="connsiteX1" fmla="*/ 977284 w 2157767"/>
                <a:gd name="connsiteY1" fmla="*/ 617957 h 1524658"/>
                <a:gd name="connsiteX2" fmla="*/ 977284 w 2157767"/>
                <a:gd name="connsiteY2" fmla="*/ 738438 h 1524658"/>
                <a:gd name="connsiteX3" fmla="*/ 1007405 w 2157767"/>
                <a:gd name="connsiteY3" fmla="*/ 768559 h 1524658"/>
                <a:gd name="connsiteX4" fmla="*/ 1023164 w 2157767"/>
                <a:gd name="connsiteY4" fmla="*/ 768559 h 1524658"/>
                <a:gd name="connsiteX5" fmla="*/ 986807 w 2157767"/>
                <a:gd name="connsiteY5" fmla="*/ 1247103 h 1524658"/>
                <a:gd name="connsiteX6" fmla="*/ 1170958 w 2157767"/>
                <a:gd name="connsiteY6" fmla="*/ 1247103 h 1524658"/>
                <a:gd name="connsiteX7" fmla="*/ 1134602 w 2157767"/>
                <a:gd name="connsiteY7" fmla="*/ 768559 h 1524658"/>
                <a:gd name="connsiteX8" fmla="*/ 1150363 w 2157767"/>
                <a:gd name="connsiteY8" fmla="*/ 768559 h 1524658"/>
                <a:gd name="connsiteX9" fmla="*/ 1180484 w 2157767"/>
                <a:gd name="connsiteY9" fmla="*/ 738438 h 1524658"/>
                <a:gd name="connsiteX10" fmla="*/ 1180484 w 2157767"/>
                <a:gd name="connsiteY10" fmla="*/ 617957 h 1524658"/>
                <a:gd name="connsiteX11" fmla="*/ 1150363 w 2157767"/>
                <a:gd name="connsiteY11" fmla="*/ 587836 h 1524658"/>
                <a:gd name="connsiteX12" fmla="*/ 254115 w 2157767"/>
                <a:gd name="connsiteY12" fmla="*/ 0 h 1524658"/>
                <a:gd name="connsiteX13" fmla="*/ 1903652 w 2157767"/>
                <a:gd name="connsiteY13" fmla="*/ 0 h 1524658"/>
                <a:gd name="connsiteX14" fmla="*/ 2157767 w 2157767"/>
                <a:gd name="connsiteY14" fmla="*/ 254115 h 1524658"/>
                <a:gd name="connsiteX15" fmla="*/ 2157767 w 2157767"/>
                <a:gd name="connsiteY15" fmla="*/ 1270543 h 1524658"/>
                <a:gd name="connsiteX16" fmla="*/ 1903652 w 2157767"/>
                <a:gd name="connsiteY16" fmla="*/ 1524658 h 1524658"/>
                <a:gd name="connsiteX17" fmla="*/ 254115 w 2157767"/>
                <a:gd name="connsiteY17" fmla="*/ 1524658 h 1524658"/>
                <a:gd name="connsiteX18" fmla="*/ 0 w 2157767"/>
                <a:gd name="connsiteY18" fmla="*/ 1270543 h 1524658"/>
                <a:gd name="connsiteX19" fmla="*/ 0 w 2157767"/>
                <a:gd name="connsiteY19" fmla="*/ 254115 h 1524658"/>
                <a:gd name="connsiteX20" fmla="*/ 254115 w 2157767"/>
                <a:gd name="connsiteY20" fmla="*/ 0 h 152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57767" h="1524658">
                  <a:moveTo>
                    <a:pt x="1007405" y="587836"/>
                  </a:moveTo>
                  <a:cubicBezTo>
                    <a:pt x="990770" y="587836"/>
                    <a:pt x="977284" y="601322"/>
                    <a:pt x="977284" y="617957"/>
                  </a:cubicBezTo>
                  <a:lnTo>
                    <a:pt x="977284" y="738438"/>
                  </a:lnTo>
                  <a:cubicBezTo>
                    <a:pt x="977284" y="755073"/>
                    <a:pt x="990770" y="768559"/>
                    <a:pt x="1007405" y="768559"/>
                  </a:cubicBezTo>
                  <a:lnTo>
                    <a:pt x="1023164" y="768559"/>
                  </a:lnTo>
                  <a:lnTo>
                    <a:pt x="986807" y="1247103"/>
                  </a:lnTo>
                  <a:lnTo>
                    <a:pt x="1170958" y="1247103"/>
                  </a:lnTo>
                  <a:lnTo>
                    <a:pt x="1134602" y="768559"/>
                  </a:lnTo>
                  <a:lnTo>
                    <a:pt x="1150363" y="768559"/>
                  </a:lnTo>
                  <a:cubicBezTo>
                    <a:pt x="1166998" y="768559"/>
                    <a:pt x="1180484" y="755073"/>
                    <a:pt x="1180484" y="738438"/>
                  </a:cubicBezTo>
                  <a:lnTo>
                    <a:pt x="1180484" y="617957"/>
                  </a:lnTo>
                  <a:cubicBezTo>
                    <a:pt x="1180484" y="601322"/>
                    <a:pt x="1166998" y="587836"/>
                    <a:pt x="1150363" y="587836"/>
                  </a:cubicBezTo>
                  <a:close/>
                  <a:moveTo>
                    <a:pt x="254115" y="0"/>
                  </a:moveTo>
                  <a:lnTo>
                    <a:pt x="1903652" y="0"/>
                  </a:lnTo>
                  <a:cubicBezTo>
                    <a:pt x="2043996" y="0"/>
                    <a:pt x="2157767" y="113771"/>
                    <a:pt x="2157767" y="254115"/>
                  </a:cubicBezTo>
                  <a:lnTo>
                    <a:pt x="2157767" y="1270543"/>
                  </a:lnTo>
                  <a:cubicBezTo>
                    <a:pt x="2157767" y="1410887"/>
                    <a:pt x="2043996" y="1524658"/>
                    <a:pt x="1903652" y="1524658"/>
                  </a:cubicBezTo>
                  <a:lnTo>
                    <a:pt x="254115" y="1524658"/>
                  </a:lnTo>
                  <a:cubicBezTo>
                    <a:pt x="113771" y="1524658"/>
                    <a:pt x="0" y="1410887"/>
                    <a:pt x="0" y="1270543"/>
                  </a:cubicBezTo>
                  <a:lnTo>
                    <a:pt x="0" y="254115"/>
                  </a:lnTo>
                  <a:cubicBezTo>
                    <a:pt x="0" y="113771"/>
                    <a:pt x="113771" y="0"/>
                    <a:pt x="2541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019799" y="4463180"/>
              <a:ext cx="1371600" cy="939748"/>
            </a:xfrm>
            <a:custGeom>
              <a:avLst/>
              <a:gdLst>
                <a:gd name="connsiteX0" fmla="*/ 371226 w 1371600"/>
                <a:gd name="connsiteY0" fmla="*/ 173617 h 939748"/>
                <a:gd name="connsiteX1" fmla="*/ 244169 w 1371600"/>
                <a:gd name="connsiteY1" fmla="*/ 300674 h 939748"/>
                <a:gd name="connsiteX2" fmla="*/ 244169 w 1371600"/>
                <a:gd name="connsiteY2" fmla="*/ 935946 h 939748"/>
                <a:gd name="connsiteX3" fmla="*/ 1126818 w 1371600"/>
                <a:gd name="connsiteY3" fmla="*/ 935946 h 939748"/>
                <a:gd name="connsiteX4" fmla="*/ 1126818 w 1371600"/>
                <a:gd name="connsiteY4" fmla="*/ 300674 h 939748"/>
                <a:gd name="connsiteX5" fmla="*/ 999761 w 1371600"/>
                <a:gd name="connsiteY5" fmla="*/ 173617 h 939748"/>
                <a:gd name="connsiteX6" fmla="*/ 156628 w 1371600"/>
                <a:gd name="connsiteY6" fmla="*/ 0 h 939748"/>
                <a:gd name="connsiteX7" fmla="*/ 1214972 w 1371600"/>
                <a:gd name="connsiteY7" fmla="*/ 0 h 939748"/>
                <a:gd name="connsiteX8" fmla="*/ 1371600 w 1371600"/>
                <a:gd name="connsiteY8" fmla="*/ 156628 h 939748"/>
                <a:gd name="connsiteX9" fmla="*/ 1371600 w 1371600"/>
                <a:gd name="connsiteY9" fmla="*/ 939748 h 939748"/>
                <a:gd name="connsiteX10" fmla="*/ 0 w 1371600"/>
                <a:gd name="connsiteY10" fmla="*/ 939748 h 939748"/>
                <a:gd name="connsiteX11" fmla="*/ 0 w 1371600"/>
                <a:gd name="connsiteY11" fmla="*/ 156628 h 939748"/>
                <a:gd name="connsiteX12" fmla="*/ 156628 w 1371600"/>
                <a:gd name="connsiteY12" fmla="*/ 0 h 9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939748">
                  <a:moveTo>
                    <a:pt x="371226" y="173617"/>
                  </a:moveTo>
                  <a:cubicBezTo>
                    <a:pt x="301054" y="173617"/>
                    <a:pt x="244169" y="230502"/>
                    <a:pt x="244169" y="300674"/>
                  </a:cubicBezTo>
                  <a:lnTo>
                    <a:pt x="244169" y="935946"/>
                  </a:lnTo>
                  <a:lnTo>
                    <a:pt x="1126818" y="935946"/>
                  </a:lnTo>
                  <a:lnTo>
                    <a:pt x="1126818" y="300674"/>
                  </a:lnTo>
                  <a:cubicBezTo>
                    <a:pt x="1126818" y="230502"/>
                    <a:pt x="1069933" y="173617"/>
                    <a:pt x="999761" y="173617"/>
                  </a:cubicBezTo>
                  <a:close/>
                  <a:moveTo>
                    <a:pt x="156628" y="0"/>
                  </a:moveTo>
                  <a:lnTo>
                    <a:pt x="1214972" y="0"/>
                  </a:lnTo>
                  <a:cubicBezTo>
                    <a:pt x="1301475" y="0"/>
                    <a:pt x="1371600" y="70125"/>
                    <a:pt x="1371600" y="156628"/>
                  </a:cubicBezTo>
                  <a:lnTo>
                    <a:pt x="1371600" y="939748"/>
                  </a:lnTo>
                  <a:lnTo>
                    <a:pt x="0" y="939748"/>
                  </a:lnTo>
                  <a:lnTo>
                    <a:pt x="0" y="156628"/>
                  </a:lnTo>
                  <a:cubicBezTo>
                    <a:pt x="0" y="70125"/>
                    <a:pt x="70125" y="0"/>
                    <a:pt x="1566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62588" y="4125009"/>
            <a:ext cx="1220335" cy="1338482"/>
            <a:chOff x="5626716" y="4463180"/>
            <a:chExt cx="2157767" cy="2464406"/>
          </a:xfrm>
          <a:solidFill>
            <a:schemeClr val="bg2">
              <a:lumMod val="50000"/>
              <a:alpha val="8000"/>
            </a:schemeClr>
          </a:solidFill>
        </p:grpSpPr>
        <p:sp>
          <p:nvSpPr>
            <p:cNvPr id="29" name="Freeform 28"/>
            <p:cNvSpPr/>
            <p:nvPr/>
          </p:nvSpPr>
          <p:spPr>
            <a:xfrm>
              <a:off x="5626716" y="5402928"/>
              <a:ext cx="2157767" cy="1524658"/>
            </a:xfrm>
            <a:custGeom>
              <a:avLst/>
              <a:gdLst>
                <a:gd name="connsiteX0" fmla="*/ 1007405 w 2157767"/>
                <a:gd name="connsiteY0" fmla="*/ 587836 h 1524658"/>
                <a:gd name="connsiteX1" fmla="*/ 977284 w 2157767"/>
                <a:gd name="connsiteY1" fmla="*/ 617957 h 1524658"/>
                <a:gd name="connsiteX2" fmla="*/ 977284 w 2157767"/>
                <a:gd name="connsiteY2" fmla="*/ 738438 h 1524658"/>
                <a:gd name="connsiteX3" fmla="*/ 1007405 w 2157767"/>
                <a:gd name="connsiteY3" fmla="*/ 768559 h 1524658"/>
                <a:gd name="connsiteX4" fmla="*/ 1023164 w 2157767"/>
                <a:gd name="connsiteY4" fmla="*/ 768559 h 1524658"/>
                <a:gd name="connsiteX5" fmla="*/ 986807 w 2157767"/>
                <a:gd name="connsiteY5" fmla="*/ 1247103 h 1524658"/>
                <a:gd name="connsiteX6" fmla="*/ 1170958 w 2157767"/>
                <a:gd name="connsiteY6" fmla="*/ 1247103 h 1524658"/>
                <a:gd name="connsiteX7" fmla="*/ 1134602 w 2157767"/>
                <a:gd name="connsiteY7" fmla="*/ 768559 h 1524658"/>
                <a:gd name="connsiteX8" fmla="*/ 1150363 w 2157767"/>
                <a:gd name="connsiteY8" fmla="*/ 768559 h 1524658"/>
                <a:gd name="connsiteX9" fmla="*/ 1180484 w 2157767"/>
                <a:gd name="connsiteY9" fmla="*/ 738438 h 1524658"/>
                <a:gd name="connsiteX10" fmla="*/ 1180484 w 2157767"/>
                <a:gd name="connsiteY10" fmla="*/ 617957 h 1524658"/>
                <a:gd name="connsiteX11" fmla="*/ 1150363 w 2157767"/>
                <a:gd name="connsiteY11" fmla="*/ 587836 h 1524658"/>
                <a:gd name="connsiteX12" fmla="*/ 254115 w 2157767"/>
                <a:gd name="connsiteY12" fmla="*/ 0 h 1524658"/>
                <a:gd name="connsiteX13" fmla="*/ 1903652 w 2157767"/>
                <a:gd name="connsiteY13" fmla="*/ 0 h 1524658"/>
                <a:gd name="connsiteX14" fmla="*/ 2157767 w 2157767"/>
                <a:gd name="connsiteY14" fmla="*/ 254115 h 1524658"/>
                <a:gd name="connsiteX15" fmla="*/ 2157767 w 2157767"/>
                <a:gd name="connsiteY15" fmla="*/ 1270543 h 1524658"/>
                <a:gd name="connsiteX16" fmla="*/ 1903652 w 2157767"/>
                <a:gd name="connsiteY16" fmla="*/ 1524658 h 1524658"/>
                <a:gd name="connsiteX17" fmla="*/ 254115 w 2157767"/>
                <a:gd name="connsiteY17" fmla="*/ 1524658 h 1524658"/>
                <a:gd name="connsiteX18" fmla="*/ 0 w 2157767"/>
                <a:gd name="connsiteY18" fmla="*/ 1270543 h 1524658"/>
                <a:gd name="connsiteX19" fmla="*/ 0 w 2157767"/>
                <a:gd name="connsiteY19" fmla="*/ 254115 h 1524658"/>
                <a:gd name="connsiteX20" fmla="*/ 254115 w 2157767"/>
                <a:gd name="connsiteY20" fmla="*/ 0 h 152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57767" h="1524658">
                  <a:moveTo>
                    <a:pt x="1007405" y="587836"/>
                  </a:moveTo>
                  <a:cubicBezTo>
                    <a:pt x="990770" y="587836"/>
                    <a:pt x="977284" y="601322"/>
                    <a:pt x="977284" y="617957"/>
                  </a:cubicBezTo>
                  <a:lnTo>
                    <a:pt x="977284" y="738438"/>
                  </a:lnTo>
                  <a:cubicBezTo>
                    <a:pt x="977284" y="755073"/>
                    <a:pt x="990770" y="768559"/>
                    <a:pt x="1007405" y="768559"/>
                  </a:cubicBezTo>
                  <a:lnTo>
                    <a:pt x="1023164" y="768559"/>
                  </a:lnTo>
                  <a:lnTo>
                    <a:pt x="986807" y="1247103"/>
                  </a:lnTo>
                  <a:lnTo>
                    <a:pt x="1170958" y="1247103"/>
                  </a:lnTo>
                  <a:lnTo>
                    <a:pt x="1134602" y="768559"/>
                  </a:lnTo>
                  <a:lnTo>
                    <a:pt x="1150363" y="768559"/>
                  </a:lnTo>
                  <a:cubicBezTo>
                    <a:pt x="1166998" y="768559"/>
                    <a:pt x="1180484" y="755073"/>
                    <a:pt x="1180484" y="738438"/>
                  </a:cubicBezTo>
                  <a:lnTo>
                    <a:pt x="1180484" y="617957"/>
                  </a:lnTo>
                  <a:cubicBezTo>
                    <a:pt x="1180484" y="601322"/>
                    <a:pt x="1166998" y="587836"/>
                    <a:pt x="1150363" y="587836"/>
                  </a:cubicBezTo>
                  <a:close/>
                  <a:moveTo>
                    <a:pt x="254115" y="0"/>
                  </a:moveTo>
                  <a:lnTo>
                    <a:pt x="1903652" y="0"/>
                  </a:lnTo>
                  <a:cubicBezTo>
                    <a:pt x="2043996" y="0"/>
                    <a:pt x="2157767" y="113771"/>
                    <a:pt x="2157767" y="254115"/>
                  </a:cubicBezTo>
                  <a:lnTo>
                    <a:pt x="2157767" y="1270543"/>
                  </a:lnTo>
                  <a:cubicBezTo>
                    <a:pt x="2157767" y="1410887"/>
                    <a:pt x="2043996" y="1524658"/>
                    <a:pt x="1903652" y="1524658"/>
                  </a:cubicBezTo>
                  <a:lnTo>
                    <a:pt x="254115" y="1524658"/>
                  </a:lnTo>
                  <a:cubicBezTo>
                    <a:pt x="113771" y="1524658"/>
                    <a:pt x="0" y="1410887"/>
                    <a:pt x="0" y="1270543"/>
                  </a:cubicBezTo>
                  <a:lnTo>
                    <a:pt x="0" y="254115"/>
                  </a:lnTo>
                  <a:cubicBezTo>
                    <a:pt x="0" y="113771"/>
                    <a:pt x="113771" y="0"/>
                    <a:pt x="2541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19799" y="4463180"/>
              <a:ext cx="1371600" cy="939748"/>
            </a:xfrm>
            <a:custGeom>
              <a:avLst/>
              <a:gdLst>
                <a:gd name="connsiteX0" fmla="*/ 371226 w 1371600"/>
                <a:gd name="connsiteY0" fmla="*/ 173617 h 939748"/>
                <a:gd name="connsiteX1" fmla="*/ 244169 w 1371600"/>
                <a:gd name="connsiteY1" fmla="*/ 300674 h 939748"/>
                <a:gd name="connsiteX2" fmla="*/ 244169 w 1371600"/>
                <a:gd name="connsiteY2" fmla="*/ 935946 h 939748"/>
                <a:gd name="connsiteX3" fmla="*/ 1126818 w 1371600"/>
                <a:gd name="connsiteY3" fmla="*/ 935946 h 939748"/>
                <a:gd name="connsiteX4" fmla="*/ 1126818 w 1371600"/>
                <a:gd name="connsiteY4" fmla="*/ 300674 h 939748"/>
                <a:gd name="connsiteX5" fmla="*/ 999761 w 1371600"/>
                <a:gd name="connsiteY5" fmla="*/ 173617 h 939748"/>
                <a:gd name="connsiteX6" fmla="*/ 156628 w 1371600"/>
                <a:gd name="connsiteY6" fmla="*/ 0 h 939748"/>
                <a:gd name="connsiteX7" fmla="*/ 1214972 w 1371600"/>
                <a:gd name="connsiteY7" fmla="*/ 0 h 939748"/>
                <a:gd name="connsiteX8" fmla="*/ 1371600 w 1371600"/>
                <a:gd name="connsiteY8" fmla="*/ 156628 h 939748"/>
                <a:gd name="connsiteX9" fmla="*/ 1371600 w 1371600"/>
                <a:gd name="connsiteY9" fmla="*/ 939748 h 939748"/>
                <a:gd name="connsiteX10" fmla="*/ 0 w 1371600"/>
                <a:gd name="connsiteY10" fmla="*/ 939748 h 939748"/>
                <a:gd name="connsiteX11" fmla="*/ 0 w 1371600"/>
                <a:gd name="connsiteY11" fmla="*/ 156628 h 939748"/>
                <a:gd name="connsiteX12" fmla="*/ 156628 w 1371600"/>
                <a:gd name="connsiteY12" fmla="*/ 0 h 9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939748">
                  <a:moveTo>
                    <a:pt x="371226" y="173617"/>
                  </a:moveTo>
                  <a:cubicBezTo>
                    <a:pt x="301054" y="173617"/>
                    <a:pt x="244169" y="230502"/>
                    <a:pt x="244169" y="300674"/>
                  </a:cubicBezTo>
                  <a:lnTo>
                    <a:pt x="244169" y="935946"/>
                  </a:lnTo>
                  <a:lnTo>
                    <a:pt x="1126818" y="935946"/>
                  </a:lnTo>
                  <a:lnTo>
                    <a:pt x="1126818" y="300674"/>
                  </a:lnTo>
                  <a:cubicBezTo>
                    <a:pt x="1126818" y="230502"/>
                    <a:pt x="1069933" y="173617"/>
                    <a:pt x="999761" y="173617"/>
                  </a:cubicBezTo>
                  <a:close/>
                  <a:moveTo>
                    <a:pt x="156628" y="0"/>
                  </a:moveTo>
                  <a:lnTo>
                    <a:pt x="1214972" y="0"/>
                  </a:lnTo>
                  <a:cubicBezTo>
                    <a:pt x="1301475" y="0"/>
                    <a:pt x="1371600" y="70125"/>
                    <a:pt x="1371600" y="156628"/>
                  </a:cubicBezTo>
                  <a:lnTo>
                    <a:pt x="1371600" y="939748"/>
                  </a:lnTo>
                  <a:lnTo>
                    <a:pt x="0" y="939748"/>
                  </a:lnTo>
                  <a:lnTo>
                    <a:pt x="0" y="156628"/>
                  </a:lnTo>
                  <a:cubicBezTo>
                    <a:pt x="0" y="70125"/>
                    <a:pt x="70125" y="0"/>
                    <a:pt x="1566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891045" y="121298"/>
            <a:ext cx="10271760" cy="1548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Homomorphic encryption: Cryptography for Cloud computing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91045" y="5020488"/>
            <a:ext cx="9144000" cy="1197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Q.D. MCGAW</a:t>
            </a:r>
          </a:p>
          <a:p>
            <a:pPr marL="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Wei Dai and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Cong Ling</a:t>
            </a:r>
          </a:p>
          <a:p>
            <a:pPr marL="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marker: Professor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Athanassios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Manikas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613546" y="6366022"/>
            <a:ext cx="9144000" cy="4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20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4" grpId="0"/>
      <p:bldP spid="15" grpId="0" uiExpand="1" build="p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3215" y="1297081"/>
                <a:ext cx="10729227" cy="121023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HElib provides only the addition and multiplication homomorphic operations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only way to design new operations was to use binary – do calculations in the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step was to implement homomorphic logic gates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3215" y="1297081"/>
                <a:ext cx="10729227" cy="1210235"/>
              </a:xfrm>
              <a:blipFill>
                <a:blip r:embed="rId3"/>
                <a:stretch>
                  <a:fillRect l="-511" t="-5556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304" y="2780572"/>
            <a:ext cx="1895475" cy="1266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6043" y="2570069"/>
                <a:ext cx="212463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𝑀𝑢𝑙𝑡𝑖𝑝𝑙𝑖𝑐𝑎𝑡𝑖𝑜𝑛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GB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0=0</m:t>
                      </m:r>
                    </m:oMath>
                  </m:oMathPara>
                </a14:m>
                <a:endParaRPr lang="en-GB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1=0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43" y="2570069"/>
                <a:ext cx="2124634" cy="1477328"/>
              </a:xfrm>
              <a:prstGeom prst="rect">
                <a:avLst/>
              </a:prstGeom>
              <a:blipFill>
                <a:blip r:embed="rId5"/>
                <a:stretch>
                  <a:fillRect l="-862" r="-6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068" y="2570069"/>
                <a:ext cx="20028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𝐴𝑑𝑑𝑖𝑡𝑖𝑜𝑛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GB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0+0=0</m:t>
                      </m:r>
                    </m:oMath>
                  </m:oMathPara>
                </a14:m>
                <a:endParaRPr lang="en-GB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68" y="2570069"/>
                <a:ext cx="2002849" cy="14773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746" y="2780572"/>
            <a:ext cx="1924050" cy="1266825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583215" y="4357578"/>
            <a:ext cx="10729227" cy="44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gate required to go forward was the NOT gate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5968" y="4974329"/>
                <a:ext cx="33512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𝐴𝑑𝑑𝑖𝑡𝑖𝑜𝑛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GB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0+1=1</m:t>
                      </m:r>
                    </m:oMath>
                  </m:oMathPara>
                </a14:m>
                <a:endParaRPr lang="en-GB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68" y="4974329"/>
                <a:ext cx="3351274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105" y="5149219"/>
            <a:ext cx="1065960" cy="7484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74598" y="5149219"/>
            <a:ext cx="5137844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6000">
                <a:schemeClr val="bg2">
                  <a:lumMod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en-GB" b="1" dirty="0" smtClean="0">
              <a:solidFill>
                <a:srgbClr val="FFC000"/>
              </a:solidFill>
            </a:endParaRPr>
          </a:p>
          <a:p>
            <a:pPr algn="ctr"/>
            <a:r>
              <a:rPr lang="en-GB" b="1" dirty="0" smtClean="0">
                <a:solidFill>
                  <a:srgbClr val="FFC000"/>
                </a:solidFill>
              </a:rPr>
              <a:t>How does the cloud computer knows what is 1... Without knowing it?</a:t>
            </a:r>
          </a:p>
          <a:p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22729" y="2726575"/>
            <a:ext cx="11537577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997242" y="532601"/>
            <a:ext cx="3611637" cy="511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-0.00977 -0.413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6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14600" y="1794241"/>
            <a:ext cx="6517341" cy="2402253"/>
          </a:xfrm>
          <a:prstGeom prst="roundRect">
            <a:avLst/>
          </a:prstGeom>
          <a:solidFill>
            <a:schemeClr val="accent6">
              <a:lumMod val="75000"/>
              <a:alpha val="19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CLIENT</a:t>
            </a:r>
          </a:p>
          <a:p>
            <a:pPr algn="ctr"/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4600" y="4196494"/>
            <a:ext cx="6517341" cy="2402253"/>
          </a:xfrm>
          <a:prstGeom prst="roundRect">
            <a:avLst/>
          </a:prstGeom>
          <a:solidFill>
            <a:schemeClr val="accent2">
              <a:lumMod val="75000"/>
              <a:alpha val="19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CLOUD COMPUTER</a:t>
            </a:r>
          </a:p>
          <a:p>
            <a:pPr algn="ctr"/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518" y="2373686"/>
            <a:ext cx="238925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Generation of key pair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  <a:endCxn id="19" idx="1"/>
          </p:cNvCxnSpPr>
          <p:nvPr/>
        </p:nvCxnSpPr>
        <p:spPr>
          <a:xfrm>
            <a:off x="3417776" y="2558352"/>
            <a:ext cx="36127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79047" y="2404463"/>
            <a:ext cx="259357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Number of plaintext slots </a:t>
            </a:r>
            <a:r>
              <a:rPr lang="en-GB" sz="1400" i="1" dirty="0" smtClean="0"/>
              <a:t>nslots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28185" y="3049012"/>
            <a:ext cx="3237810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Creates a vector filled with </a:t>
            </a:r>
            <a:r>
              <a:rPr lang="en-GB" sz="1600" i="1" dirty="0" smtClean="0"/>
              <a:t>nslots </a:t>
            </a:r>
            <a:r>
              <a:rPr lang="en-GB" sz="1600" dirty="0" smtClean="0"/>
              <a:t>1s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946" y="3622753"/>
            <a:ext cx="4336288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Encrypt vector and send SIMD ready ciphertext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56294" y="2645888"/>
            <a:ext cx="1362635" cy="466164"/>
          </a:xfrm>
          <a:prstGeom prst="straightConnector1">
            <a:avLst/>
          </a:prstGeom>
          <a:ln w="15875">
            <a:solidFill>
              <a:schemeClr val="tx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1"/>
            <a:endCxn id="20" idx="1"/>
          </p:cNvCxnSpPr>
          <p:nvPr/>
        </p:nvCxnSpPr>
        <p:spPr>
          <a:xfrm rot="10800000" flipH="1" flipV="1">
            <a:off x="1028517" y="2558351"/>
            <a:ext cx="899667" cy="659937"/>
          </a:xfrm>
          <a:prstGeom prst="bentConnector3">
            <a:avLst>
              <a:gd name="adj1" fmla="val -25409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>
            <a:off x="3547090" y="3387566"/>
            <a:ext cx="0" cy="23518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31320" y="4806717"/>
            <a:ext cx="413418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Assigns the ciphertext to the “Ones” ciphertext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81138" y="5380458"/>
            <a:ext cx="5834543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Copies the “Ones” ciphertext into the “Zeroes” ciphertext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791480" y="5954199"/>
            <a:ext cx="3613858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Adds “Zeroes” to “Zeroes”</a:t>
            </a:r>
            <a:endParaRPr lang="en-US" sz="1600" dirty="0"/>
          </a:p>
        </p:txBody>
      </p:sp>
      <p:sp>
        <p:nvSpPr>
          <p:cNvPr id="28" name="Freeform 27"/>
          <p:cNvSpPr/>
          <p:nvPr/>
        </p:nvSpPr>
        <p:spPr>
          <a:xfrm>
            <a:off x="1244736" y="3961307"/>
            <a:ext cx="2353674" cy="1062399"/>
          </a:xfrm>
          <a:custGeom>
            <a:avLst/>
            <a:gdLst>
              <a:gd name="connsiteX0" fmla="*/ 2289581 w 2289581"/>
              <a:gd name="connsiteY0" fmla="*/ 0 h 1086901"/>
              <a:gd name="connsiteX1" fmla="*/ 2083393 w 2289581"/>
              <a:gd name="connsiteY1" fmla="*/ 233083 h 1086901"/>
              <a:gd name="connsiteX2" fmla="*/ 1778593 w 2289581"/>
              <a:gd name="connsiteY2" fmla="*/ 349624 h 1086901"/>
              <a:gd name="connsiteX3" fmla="*/ 1124170 w 2289581"/>
              <a:gd name="connsiteY3" fmla="*/ 421342 h 1086901"/>
              <a:gd name="connsiteX4" fmla="*/ 487676 w 2289581"/>
              <a:gd name="connsiteY4" fmla="*/ 591671 h 1086901"/>
              <a:gd name="connsiteX5" fmla="*/ 84264 w 2289581"/>
              <a:gd name="connsiteY5" fmla="*/ 797859 h 1086901"/>
              <a:gd name="connsiteX6" fmla="*/ 3581 w 2289581"/>
              <a:gd name="connsiteY6" fmla="*/ 959224 h 1086901"/>
              <a:gd name="connsiteX7" fmla="*/ 30476 w 2289581"/>
              <a:gd name="connsiteY7" fmla="*/ 1039906 h 1086901"/>
              <a:gd name="connsiteX8" fmla="*/ 173911 w 2289581"/>
              <a:gd name="connsiteY8" fmla="*/ 1084730 h 1086901"/>
              <a:gd name="connsiteX9" fmla="*/ 281487 w 2289581"/>
              <a:gd name="connsiteY9" fmla="*/ 1075765 h 108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9581" h="1086901">
                <a:moveTo>
                  <a:pt x="2289581" y="0"/>
                </a:moveTo>
                <a:cubicBezTo>
                  <a:pt x="2229069" y="87406"/>
                  <a:pt x="2168558" y="174812"/>
                  <a:pt x="2083393" y="233083"/>
                </a:cubicBezTo>
                <a:cubicBezTo>
                  <a:pt x="1998228" y="291354"/>
                  <a:pt x="1938463" y="318248"/>
                  <a:pt x="1778593" y="349624"/>
                </a:cubicBezTo>
                <a:cubicBezTo>
                  <a:pt x="1618723" y="381000"/>
                  <a:pt x="1339323" y="381001"/>
                  <a:pt x="1124170" y="421342"/>
                </a:cubicBezTo>
                <a:cubicBezTo>
                  <a:pt x="909017" y="461683"/>
                  <a:pt x="660994" y="528918"/>
                  <a:pt x="487676" y="591671"/>
                </a:cubicBezTo>
                <a:cubicBezTo>
                  <a:pt x="314358" y="654424"/>
                  <a:pt x="164947" y="736600"/>
                  <a:pt x="84264" y="797859"/>
                </a:cubicBezTo>
                <a:cubicBezTo>
                  <a:pt x="3581" y="859118"/>
                  <a:pt x="12546" y="918883"/>
                  <a:pt x="3581" y="959224"/>
                </a:cubicBezTo>
                <a:cubicBezTo>
                  <a:pt x="-5384" y="999565"/>
                  <a:pt x="2088" y="1018988"/>
                  <a:pt x="30476" y="1039906"/>
                </a:cubicBezTo>
                <a:cubicBezTo>
                  <a:pt x="58864" y="1060824"/>
                  <a:pt x="132076" y="1078754"/>
                  <a:pt x="173911" y="1084730"/>
                </a:cubicBezTo>
                <a:cubicBezTo>
                  <a:pt x="215746" y="1090706"/>
                  <a:pt x="248616" y="1083235"/>
                  <a:pt x="281487" y="1075765"/>
                </a:cubicBezTo>
              </a:path>
            </a:pathLst>
          </a:cu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3598410" y="5145271"/>
            <a:ext cx="1" cy="23518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 flipH="1">
            <a:off x="3598409" y="5719012"/>
            <a:ext cx="1" cy="23518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01555" y="5938810"/>
                <a:ext cx="4758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𝑍𝑒𝑟𝑜𝑒𝑠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 1 …1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 1 …1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=[0 0 …0]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555" y="5938810"/>
                <a:ext cx="475853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01556" y="5372763"/>
                <a:ext cx="2351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𝑍𝑒𝑟𝑜𝑒𝑠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 1 …1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556" y="5372763"/>
                <a:ext cx="23511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931941" y="4756133"/>
                <a:ext cx="1934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𝑂𝑛𝑒𝑠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 1 …1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41" y="4756133"/>
                <a:ext cx="19349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1941" y="2066811"/>
                <a:ext cx="4980418" cy="20313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6000">
                    <a:schemeClr val="bg2">
                      <a:lumMod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ffectLst>
                <a:softEdge rad="88900"/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FFC000"/>
                    </a:solidFill>
                  </a:defRPr>
                </a:lvl1pPr>
              </a:lstStyle>
              <a:p>
                <a:pPr algn="ctr"/>
                <a:endParaRPr lang="en-GB" dirty="0" smtClean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1 1 1 1 1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will be completely different than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1 1 1 0 1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so the only thing the cloud computer learns is an eventual SIMD result filled with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s, which is unlikely to happen due to the high number of plaintext slots (1024).</a:t>
                </a:r>
              </a:p>
              <a:p>
                <a:pPr algn="ctr"/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41" y="2066811"/>
                <a:ext cx="4980418" cy="2031325"/>
              </a:xfrm>
              <a:prstGeom prst="rect">
                <a:avLst/>
              </a:prstGeom>
              <a:blipFill>
                <a:blip r:embed="rId6"/>
                <a:stretch>
                  <a:fillRect r="-1224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0" y="-122031"/>
            <a:ext cx="11537577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044867" y="722620"/>
            <a:ext cx="3611637" cy="511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NOT gate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40" grpId="0"/>
      <p:bldP spid="41" grpId="0"/>
      <p:bldP spid="42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987336" y="2020471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87335" y="2359025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endParaRPr lang="en-GB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987334" y="2697579"/>
            <a:ext cx="253999" cy="830997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………</a:t>
            </a:r>
            <a:endParaRPr lang="en-GB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987333" y="3528576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49383" y="2020471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49382" y="2359025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49381" y="2697579"/>
            <a:ext cx="253999" cy="830997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………</a:t>
            </a:r>
            <a:endParaRPr lang="en-GB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49380" y="3528576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endParaRPr lang="en-GB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61951" y="2020471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61950" y="2359025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endParaRPr lang="en-GB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61949" y="2697579"/>
            <a:ext cx="253999" cy="830997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………</a:t>
            </a:r>
            <a:endParaRPr lang="en-GB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61948" y="3528576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endParaRPr lang="en-GB" sz="160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774042" y="2963247"/>
            <a:ext cx="67056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87333" y="1858347"/>
            <a:ext cx="1828614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78002" y="2020471"/>
            <a:ext cx="0" cy="1846659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576379" y="1554689"/>
                <a:ext cx="1059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79" y="1554689"/>
                <a:ext cx="105918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978002" y="2759134"/>
                <a:ext cx="1317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𝑛𝑢𝑚𝑏𝑒𝑟𝑠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02" y="2759134"/>
                <a:ext cx="13172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/>
          <p:cNvSpPr/>
          <p:nvPr/>
        </p:nvSpPr>
        <p:spPr>
          <a:xfrm>
            <a:off x="4862435" y="2401184"/>
            <a:ext cx="2034540" cy="25423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8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08082" y="2376507"/>
            <a:ext cx="110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One number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997119" y="4035713"/>
            <a:ext cx="1828614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53955" y="3990241"/>
                <a:ext cx="1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ciphertexts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955" y="3990241"/>
                <a:ext cx="149537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"/>
          <p:cNvSpPr txBox="1">
            <a:spLocks/>
          </p:cNvSpPr>
          <p:nvPr/>
        </p:nvSpPr>
        <p:spPr>
          <a:xfrm>
            <a:off x="0" y="-122031"/>
            <a:ext cx="11537577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5436" y="696806"/>
            <a:ext cx="4632408" cy="511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an n bit number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 animBg="1"/>
      <p:bldP spid="45" grpId="0" animBg="1"/>
      <p:bldP spid="46" grpId="0" animBg="1"/>
      <p:bldP spid="50" grpId="0"/>
      <p:bldP spid="51" grpId="0"/>
      <p:bldP spid="52" grpId="0" animBg="1"/>
      <p:bldP spid="53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4517960" y="2545184"/>
            <a:ext cx="3143250" cy="334860"/>
          </a:xfrm>
          <a:custGeom>
            <a:avLst/>
            <a:gdLst>
              <a:gd name="connsiteX0" fmla="*/ 0 w 3143250"/>
              <a:gd name="connsiteY0" fmla="*/ 0 h 334860"/>
              <a:gd name="connsiteX1" fmla="*/ 660400 w 3143250"/>
              <a:gd name="connsiteY1" fmla="*/ 222250 h 334860"/>
              <a:gd name="connsiteX2" fmla="*/ 1498600 w 3143250"/>
              <a:gd name="connsiteY2" fmla="*/ 323850 h 334860"/>
              <a:gd name="connsiteX3" fmla="*/ 2292350 w 3143250"/>
              <a:gd name="connsiteY3" fmla="*/ 298450 h 334860"/>
              <a:gd name="connsiteX4" fmla="*/ 3143250 w 3143250"/>
              <a:gd name="connsiteY4" fmla="*/ 25400 h 33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3250" h="334860">
                <a:moveTo>
                  <a:pt x="0" y="0"/>
                </a:moveTo>
                <a:cubicBezTo>
                  <a:pt x="205316" y="84137"/>
                  <a:pt x="410633" y="168275"/>
                  <a:pt x="660400" y="222250"/>
                </a:cubicBezTo>
                <a:cubicBezTo>
                  <a:pt x="910167" y="276225"/>
                  <a:pt x="1226608" y="311150"/>
                  <a:pt x="1498600" y="323850"/>
                </a:cubicBezTo>
                <a:cubicBezTo>
                  <a:pt x="1770592" y="336550"/>
                  <a:pt x="2018242" y="348192"/>
                  <a:pt x="2292350" y="298450"/>
                </a:cubicBezTo>
                <a:cubicBezTo>
                  <a:pt x="2566458" y="248708"/>
                  <a:pt x="2995083" y="67733"/>
                  <a:pt x="3143250" y="25400"/>
                </a:cubicBezTo>
              </a:path>
            </a:pathLst>
          </a:custGeom>
          <a:noFill/>
          <a:ln w="254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524310" y="4354923"/>
            <a:ext cx="3143250" cy="342911"/>
          </a:xfrm>
          <a:custGeom>
            <a:avLst/>
            <a:gdLst>
              <a:gd name="connsiteX0" fmla="*/ 0 w 3143250"/>
              <a:gd name="connsiteY0" fmla="*/ 298461 h 342911"/>
              <a:gd name="connsiteX1" fmla="*/ 641350 w 3143250"/>
              <a:gd name="connsiteY1" fmla="*/ 120661 h 342911"/>
              <a:gd name="connsiteX2" fmla="*/ 1466850 w 3143250"/>
              <a:gd name="connsiteY2" fmla="*/ 11 h 342911"/>
              <a:gd name="connsiteX3" fmla="*/ 2292350 w 3143250"/>
              <a:gd name="connsiteY3" fmla="*/ 127011 h 342911"/>
              <a:gd name="connsiteX4" fmla="*/ 3143250 w 3143250"/>
              <a:gd name="connsiteY4" fmla="*/ 342911 h 34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3250" h="342911">
                <a:moveTo>
                  <a:pt x="0" y="298461"/>
                </a:moveTo>
                <a:cubicBezTo>
                  <a:pt x="198437" y="234432"/>
                  <a:pt x="396875" y="170403"/>
                  <a:pt x="641350" y="120661"/>
                </a:cubicBezTo>
                <a:cubicBezTo>
                  <a:pt x="885825" y="70919"/>
                  <a:pt x="1191683" y="-1047"/>
                  <a:pt x="1466850" y="11"/>
                </a:cubicBezTo>
                <a:cubicBezTo>
                  <a:pt x="1742017" y="1069"/>
                  <a:pt x="2012950" y="69861"/>
                  <a:pt x="2292350" y="127011"/>
                </a:cubicBezTo>
                <a:cubicBezTo>
                  <a:pt x="2571750" y="184161"/>
                  <a:pt x="2857500" y="263536"/>
                  <a:pt x="3143250" y="342911"/>
                </a:cubicBezTo>
              </a:path>
            </a:pathLst>
          </a:custGeom>
          <a:noFill/>
          <a:ln w="254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30082" y="1793524"/>
            <a:ext cx="1913840" cy="3665913"/>
          </a:xfrm>
          <a:prstGeom prst="rect">
            <a:avLst/>
          </a:prstGeom>
          <a:solidFill>
            <a:schemeClr val="accent2">
              <a:lumMod val="60000"/>
              <a:lumOff val="40000"/>
              <a:alpha val="6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Corbel" panose="020B0503020204020204" pitchFamily="34" charset="0"/>
              </a:rPr>
              <a:t>Homomorphic Euclidian division arithmetic circuit</a:t>
            </a:r>
            <a:endParaRPr lang="en-US" i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05086" y="2113384"/>
            <a:ext cx="174567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57239" y="2113384"/>
            <a:ext cx="174567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50461" y="2113384"/>
            <a:ext cx="174567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>
            <a:off x="4031806" y="2570584"/>
            <a:ext cx="318655" cy="0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605086" y="2027506"/>
            <a:ext cx="956563" cy="15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51697" y="1793525"/>
                <a:ext cx="661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 smtClean="0"/>
                  <a:t> bits</a:t>
                </a:r>
                <a:endParaRPr 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97" y="1793525"/>
                <a:ext cx="661926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3605086" y="4239364"/>
            <a:ext cx="174567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57239" y="4239364"/>
            <a:ext cx="174567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350461" y="4239364"/>
            <a:ext cx="174567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3" idx="3"/>
            <a:endCxn id="56" idx="1"/>
          </p:cNvCxnSpPr>
          <p:nvPr/>
        </p:nvCxnSpPr>
        <p:spPr>
          <a:xfrm>
            <a:off x="4031806" y="4696564"/>
            <a:ext cx="318655" cy="0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605086" y="4153486"/>
            <a:ext cx="956563" cy="15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851697" y="3919505"/>
                <a:ext cx="661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 smtClean="0"/>
                  <a:t> bits</a:t>
                </a:r>
                <a:endParaRPr lang="en-US" sz="1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97" y="3919505"/>
                <a:ext cx="661926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661210" y="2113384"/>
            <a:ext cx="17456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913363" y="2113384"/>
            <a:ext cx="17456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406585" y="2113384"/>
            <a:ext cx="17456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8087930" y="2570584"/>
            <a:ext cx="318655" cy="0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61210" y="2027506"/>
            <a:ext cx="956563" cy="15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876878" y="1787153"/>
                <a:ext cx="598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 smtClean="0"/>
                  <a:t> bits</a:t>
                </a:r>
                <a:endParaRPr lang="en-US" sz="12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878" y="1787153"/>
                <a:ext cx="598057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748493" y="3026711"/>
            <a:ext cx="8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Quotient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455306" y="3066203"/>
            <a:ext cx="125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Binary number A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460087" y="5234677"/>
            <a:ext cx="125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Binary number B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7663587" y="4212211"/>
            <a:ext cx="17456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15740" y="4212211"/>
            <a:ext cx="17456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08962" y="4212211"/>
            <a:ext cx="17456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70" idx="3"/>
            <a:endCxn id="71" idx="1"/>
          </p:cNvCxnSpPr>
          <p:nvPr/>
        </p:nvCxnSpPr>
        <p:spPr>
          <a:xfrm>
            <a:off x="8090307" y="4669411"/>
            <a:ext cx="318655" cy="0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63587" y="4126333"/>
            <a:ext cx="956563" cy="15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879255" y="3885980"/>
                <a:ext cx="598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 smtClean="0"/>
                  <a:t> bits</a:t>
                </a:r>
                <a:endParaRPr lang="en-US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255" y="3885980"/>
                <a:ext cx="598057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7714237" y="5126453"/>
            <a:ext cx="1066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Remainder</a:t>
            </a:r>
            <a:endParaRPr lang="en-US" sz="14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-122031"/>
            <a:ext cx="11537577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512395" y="802799"/>
            <a:ext cx="6949214" cy="330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homomorphic Euclidean division arithmetic circuit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615">
            <a:off x="5756680" y="4681901"/>
            <a:ext cx="460644" cy="4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1" grpId="0"/>
      <p:bldP spid="42" grpId="0" animBg="1"/>
      <p:bldP spid="43" grpId="0" animBg="1"/>
      <p:bldP spid="56" grpId="0" animBg="1"/>
      <p:bldP spid="59" grpId="0"/>
      <p:bldP spid="60" grpId="0" animBg="1"/>
      <p:bldP spid="61" grpId="0" animBg="1"/>
      <p:bldP spid="62" grpId="0" animBg="1"/>
      <p:bldP spid="65" grpId="0"/>
      <p:bldP spid="66" grpId="0"/>
      <p:bldP spid="67" grpId="0"/>
      <p:bldP spid="68" grpId="0"/>
      <p:bldP spid="69" grpId="0" animBg="1"/>
      <p:bldP spid="70" grpId="0" animBg="1"/>
      <p:bldP spid="71" grpId="0" animBg="1"/>
      <p:bldP spid="7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5561570" y="1442642"/>
            <a:ext cx="7620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AND logic gate</a:t>
            </a:r>
          </a:p>
          <a:p>
            <a:pPr algn="ctr"/>
            <a:r>
              <a:rPr lang="en-GB" sz="700" b="1" dirty="0" smtClean="0"/>
              <a:t>Complexity 1</a:t>
            </a:r>
            <a:endParaRPr lang="en-US" sz="7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039719" y="1440331"/>
            <a:ext cx="7620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en-GB" dirty="0"/>
              <a:t>XOR logic gate</a:t>
            </a:r>
          </a:p>
          <a:p>
            <a:r>
              <a:rPr lang="en-GB" b="1" dirty="0"/>
              <a:t>Complexity 0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017230" y="1440333"/>
            <a:ext cx="7620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en-GB" dirty="0"/>
              <a:t>NOT logic gate</a:t>
            </a:r>
          </a:p>
          <a:p>
            <a:r>
              <a:rPr lang="en-GB" b="1" dirty="0"/>
              <a:t>Complexity 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693500" y="2118703"/>
            <a:ext cx="958216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NAND logic gate</a:t>
            </a:r>
          </a:p>
          <a:p>
            <a:pPr algn="ctr"/>
            <a:r>
              <a:rPr lang="en-GB" sz="700" b="1" dirty="0" smtClean="0"/>
              <a:t>Complexity 1</a:t>
            </a:r>
          </a:p>
          <a:p>
            <a:pPr algn="ctr"/>
            <a:r>
              <a:rPr lang="en-GB" sz="700" i="1" dirty="0" smtClean="0"/>
              <a:t>Requires AND, NOT</a:t>
            </a:r>
            <a:endParaRPr lang="en-US" sz="7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5184142" y="2114436"/>
            <a:ext cx="958216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OR logic gate</a:t>
            </a:r>
          </a:p>
          <a:p>
            <a:pPr algn="ctr"/>
            <a:r>
              <a:rPr lang="en-GB" sz="700" b="1" dirty="0" smtClean="0"/>
              <a:t>Complexity 1</a:t>
            </a:r>
          </a:p>
          <a:p>
            <a:pPr algn="ctr"/>
            <a:r>
              <a:rPr lang="en-GB" sz="700" i="1" dirty="0" smtClean="0"/>
              <a:t>Requires AND, NOT</a:t>
            </a:r>
            <a:endParaRPr lang="en-US" sz="7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6572883" y="2117994"/>
            <a:ext cx="958216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NOR logic gate</a:t>
            </a:r>
          </a:p>
          <a:p>
            <a:pPr algn="ctr"/>
            <a:r>
              <a:rPr lang="en-GB" sz="700" b="1" dirty="0" smtClean="0"/>
              <a:t>Complexity 1</a:t>
            </a:r>
          </a:p>
          <a:p>
            <a:pPr algn="ctr"/>
            <a:r>
              <a:rPr lang="en-GB" sz="700" i="1" dirty="0" smtClean="0"/>
              <a:t>Requires AND, NOT</a:t>
            </a:r>
            <a:endParaRPr lang="en-US" sz="7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3843497" y="2118703"/>
            <a:ext cx="958216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XNOR logic gate</a:t>
            </a:r>
          </a:p>
          <a:p>
            <a:pPr algn="ctr"/>
            <a:r>
              <a:rPr lang="en-GB" sz="700" b="1" dirty="0" smtClean="0"/>
              <a:t>Complexity 0</a:t>
            </a:r>
          </a:p>
          <a:p>
            <a:pPr algn="ctr"/>
            <a:r>
              <a:rPr lang="en-GB" sz="700" i="1" dirty="0" smtClean="0"/>
              <a:t>Requires XOR, NOT</a:t>
            </a:r>
            <a:endParaRPr lang="en-US" sz="700" i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33" y="2991421"/>
            <a:ext cx="958216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Half Adder</a:t>
            </a:r>
          </a:p>
          <a:p>
            <a:pPr algn="ctr"/>
            <a:r>
              <a:rPr lang="en-GB" sz="700" b="1" dirty="0" smtClean="0"/>
              <a:t>Complexity 1</a:t>
            </a:r>
          </a:p>
          <a:p>
            <a:pPr algn="ctr"/>
            <a:r>
              <a:rPr lang="en-GB" sz="700" i="1" dirty="0" smtClean="0"/>
              <a:t>Requires XOR, AND</a:t>
            </a:r>
            <a:endParaRPr lang="en-US" sz="700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3645854" y="2990602"/>
            <a:ext cx="1147763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Half Subtractor</a:t>
            </a:r>
          </a:p>
          <a:p>
            <a:pPr algn="ctr"/>
            <a:r>
              <a:rPr lang="en-GB" sz="700" b="1" dirty="0" smtClean="0"/>
              <a:t>Complexity 1</a:t>
            </a:r>
          </a:p>
          <a:p>
            <a:pPr algn="ctr"/>
            <a:r>
              <a:rPr lang="en-GB" sz="700" i="1" dirty="0" smtClean="0"/>
              <a:t>Requires XOR, NOT, AND</a:t>
            </a:r>
            <a:endParaRPr lang="en-US" sz="7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5254567" y="2998309"/>
            <a:ext cx="1147763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Half Equal</a:t>
            </a:r>
          </a:p>
          <a:p>
            <a:pPr algn="ctr"/>
            <a:r>
              <a:rPr lang="en-GB" sz="700" b="1" dirty="0" smtClean="0"/>
              <a:t>Complexity 0</a:t>
            </a:r>
          </a:p>
          <a:p>
            <a:pPr algn="ctr"/>
            <a:r>
              <a:rPr lang="en-GB" sz="700" i="1" dirty="0" smtClean="0"/>
              <a:t>Requires XNOR</a:t>
            </a:r>
            <a:endParaRPr lang="en-US" sz="7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6819105" y="2991421"/>
            <a:ext cx="1147763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Lower than comparator</a:t>
            </a:r>
          </a:p>
          <a:p>
            <a:pPr algn="ctr"/>
            <a:r>
              <a:rPr lang="en-GB" sz="700" b="1" dirty="0" smtClean="0"/>
              <a:t>Complexity 1</a:t>
            </a:r>
          </a:p>
          <a:p>
            <a:pPr algn="ctr"/>
            <a:r>
              <a:rPr lang="en-GB" sz="700" i="1" dirty="0" smtClean="0"/>
              <a:t>Requires NOT, AND</a:t>
            </a:r>
            <a:endParaRPr lang="en-US" sz="7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8893178" y="3031011"/>
            <a:ext cx="1147763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2:1 multiplexer</a:t>
            </a:r>
          </a:p>
          <a:p>
            <a:pPr algn="ctr"/>
            <a:r>
              <a:rPr lang="en-GB" sz="700" b="1" dirty="0" smtClean="0"/>
              <a:t>Complexity 3</a:t>
            </a:r>
          </a:p>
          <a:p>
            <a:pPr algn="ctr"/>
            <a:r>
              <a:rPr lang="en-GB" sz="700" i="1" dirty="0" smtClean="0"/>
              <a:t>Requires NAND, NOT</a:t>
            </a:r>
            <a:endParaRPr lang="en-US" sz="7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1410" y="3799053"/>
            <a:ext cx="1148716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Full Adder</a:t>
            </a:r>
          </a:p>
          <a:p>
            <a:pPr algn="ctr"/>
            <a:r>
              <a:rPr lang="en-GB" sz="700" b="1" dirty="0" smtClean="0"/>
              <a:t>Complexity 3</a:t>
            </a:r>
          </a:p>
          <a:p>
            <a:pPr algn="ctr"/>
            <a:r>
              <a:rPr lang="en-GB" sz="700" i="1" dirty="0" smtClean="0"/>
              <a:t>Requires Half adder, OR</a:t>
            </a:r>
            <a:endParaRPr lang="en-US" sz="7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4120140" y="3807898"/>
            <a:ext cx="1234439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Full Subtractor</a:t>
            </a:r>
          </a:p>
          <a:p>
            <a:pPr algn="ctr"/>
            <a:r>
              <a:rPr lang="en-GB" sz="700" b="1" dirty="0" smtClean="0"/>
              <a:t>Complexity 3</a:t>
            </a:r>
          </a:p>
          <a:p>
            <a:pPr algn="ctr"/>
            <a:r>
              <a:rPr lang="en-GB" sz="700" i="1" dirty="0" smtClean="0"/>
              <a:t>Requires Half subtractor, OR</a:t>
            </a:r>
            <a:endParaRPr lang="en-US" sz="7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831367" y="3799053"/>
            <a:ext cx="1234439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Full Equal</a:t>
            </a:r>
          </a:p>
          <a:p>
            <a:pPr algn="ctr"/>
            <a:r>
              <a:rPr lang="en-GB" sz="700" b="1" dirty="0" smtClean="0"/>
              <a:t>Complexity 1</a:t>
            </a:r>
          </a:p>
          <a:p>
            <a:pPr algn="ctr"/>
            <a:r>
              <a:rPr lang="en-GB" sz="700" i="1" dirty="0" smtClean="0"/>
              <a:t>Requires Half Equal, AND</a:t>
            </a:r>
            <a:endParaRPr lang="en-US" sz="7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533485" y="3807898"/>
            <a:ext cx="1234439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Half comparator</a:t>
            </a:r>
          </a:p>
          <a:p>
            <a:pPr algn="ctr"/>
            <a:r>
              <a:rPr lang="en-GB" sz="700" b="1" dirty="0" smtClean="0"/>
              <a:t>Complexity 1</a:t>
            </a:r>
          </a:p>
          <a:p>
            <a:pPr algn="ctr"/>
            <a:r>
              <a:rPr lang="en-GB" sz="700" i="1" dirty="0" smtClean="0"/>
              <a:t>Requires Half Equal, Lower than comparator</a:t>
            </a:r>
            <a:endParaRPr lang="en-US" sz="700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92986" y="4505904"/>
            <a:ext cx="1234439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Full comparator</a:t>
            </a:r>
          </a:p>
          <a:p>
            <a:pPr algn="ctr"/>
            <a:r>
              <a:rPr lang="en-GB" sz="700" b="1" dirty="0" smtClean="0"/>
              <a:t>Complexity 4</a:t>
            </a:r>
          </a:p>
          <a:p>
            <a:pPr algn="ctr"/>
            <a:r>
              <a:rPr lang="en-GB" sz="700" i="1" dirty="0" smtClean="0"/>
              <a:t>Requires Full Equal, Lower than comparator, AND, OR</a:t>
            </a:r>
            <a:endParaRPr lang="en-US" sz="7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404745" y="4503996"/>
            <a:ext cx="1234439" cy="415498"/>
          </a:xfrm>
          <a:prstGeom prst="rect">
            <a:avLst/>
          </a:prstGeom>
          <a:solidFill>
            <a:srgbClr val="FF99CC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Ripple carry adder</a:t>
            </a:r>
          </a:p>
          <a:p>
            <a:pPr algn="ctr"/>
            <a:r>
              <a:rPr lang="en-GB" sz="700" b="1" dirty="0" smtClean="0"/>
              <a:t>Complexity 3n+1</a:t>
            </a:r>
          </a:p>
          <a:p>
            <a:pPr algn="ctr"/>
            <a:r>
              <a:rPr lang="en-GB" sz="700" i="1" dirty="0" smtClean="0"/>
              <a:t>Requires Half and Full Adder</a:t>
            </a:r>
            <a:endParaRPr lang="en-US" sz="700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984466" y="4509558"/>
            <a:ext cx="1379220" cy="415498"/>
          </a:xfrm>
          <a:prstGeom prst="rect">
            <a:avLst/>
          </a:prstGeom>
          <a:solidFill>
            <a:srgbClr val="FF99CC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Ripple borrow subtractor</a:t>
            </a:r>
          </a:p>
          <a:p>
            <a:pPr algn="ctr"/>
            <a:r>
              <a:rPr lang="en-GB" sz="700" b="1" dirty="0" smtClean="0"/>
              <a:t>Complexity 3n+1</a:t>
            </a:r>
          </a:p>
          <a:p>
            <a:pPr algn="ctr"/>
            <a:r>
              <a:rPr lang="en-GB" sz="700" i="1" dirty="0"/>
              <a:t>Requires Half and Full </a:t>
            </a:r>
            <a:r>
              <a:rPr lang="en-GB" sz="700" i="1" dirty="0" smtClean="0"/>
              <a:t>Subtractor</a:t>
            </a:r>
            <a:endParaRPr lang="en-US" sz="700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531099" y="5234092"/>
            <a:ext cx="1379220" cy="415498"/>
          </a:xfrm>
          <a:prstGeom prst="rect">
            <a:avLst/>
          </a:prstGeom>
          <a:solidFill>
            <a:srgbClr val="FF99CC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Ripple comparator</a:t>
            </a:r>
          </a:p>
          <a:p>
            <a:pPr algn="ctr"/>
            <a:r>
              <a:rPr lang="en-GB" sz="700" b="1" dirty="0" smtClean="0"/>
              <a:t>Complexity 4(n-1)+1</a:t>
            </a:r>
          </a:p>
          <a:p>
            <a:pPr algn="ctr"/>
            <a:r>
              <a:rPr lang="en-GB" sz="700" i="1" dirty="0"/>
              <a:t>Requires Half and Full </a:t>
            </a:r>
            <a:r>
              <a:rPr lang="en-GB" sz="700" i="1" dirty="0" smtClean="0"/>
              <a:t>Subtractor</a:t>
            </a:r>
            <a:endParaRPr lang="en-US" sz="700" i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9220903" y="3799053"/>
            <a:ext cx="1379220" cy="415498"/>
          </a:xfrm>
          <a:prstGeom prst="rect">
            <a:avLst/>
          </a:prstGeom>
          <a:solidFill>
            <a:srgbClr val="FF99CC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N:1 multiplexer</a:t>
            </a:r>
          </a:p>
          <a:p>
            <a:pPr algn="ctr"/>
            <a:r>
              <a:rPr lang="en-GB" sz="700" b="1" dirty="0" smtClean="0"/>
              <a:t>Complexity 3n</a:t>
            </a:r>
          </a:p>
          <a:p>
            <a:pPr algn="ctr"/>
            <a:r>
              <a:rPr lang="en-GB" sz="700" i="1" dirty="0"/>
              <a:t>Requires </a:t>
            </a:r>
            <a:r>
              <a:rPr lang="en-GB" sz="700" i="1" dirty="0" smtClean="0"/>
              <a:t>2:1 multiplexer</a:t>
            </a:r>
            <a:endParaRPr lang="en-US" sz="700" i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685633" y="4503996"/>
            <a:ext cx="1320167" cy="415498"/>
          </a:xfrm>
          <a:prstGeom prst="rect">
            <a:avLst/>
          </a:prstGeom>
          <a:solidFill>
            <a:srgbClr val="FF99CC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Ripple equality tester</a:t>
            </a:r>
          </a:p>
          <a:p>
            <a:pPr algn="ctr"/>
            <a:r>
              <a:rPr lang="en-GB" sz="700" b="1" dirty="0" smtClean="0"/>
              <a:t>Complexity n-1</a:t>
            </a:r>
          </a:p>
          <a:p>
            <a:pPr algn="ctr"/>
            <a:r>
              <a:rPr lang="en-GB" sz="700" i="1" dirty="0"/>
              <a:t>Requires Half and Full </a:t>
            </a:r>
            <a:r>
              <a:rPr lang="en-GB" sz="700" i="1" dirty="0" smtClean="0"/>
              <a:t>Equality</a:t>
            </a:r>
            <a:endParaRPr lang="en-US" sz="7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430721" y="5080203"/>
            <a:ext cx="1379220" cy="307777"/>
          </a:xfrm>
          <a:prstGeom prst="rect">
            <a:avLst/>
          </a:prstGeom>
          <a:solidFill>
            <a:srgbClr val="FF99CC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Binary left &amp; right shift</a:t>
            </a:r>
          </a:p>
          <a:p>
            <a:pPr algn="ctr"/>
            <a:r>
              <a:rPr lang="en-GB" sz="700" b="1" dirty="0" smtClean="0"/>
              <a:t>Complexity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805280" y="5503688"/>
                <a:ext cx="1234439" cy="525657"/>
              </a:xfrm>
              <a:prstGeom prst="rect">
                <a:avLst/>
              </a:prstGeom>
              <a:solidFill>
                <a:srgbClr val="0070C0"/>
              </a:solidFill>
              <a:effectLst>
                <a:softEdge rad="25400"/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85000"/>
                      </a:schemeClr>
                    </a:solidFill>
                  </a:defRPr>
                </a:lvl1pPr>
              </a:lstStyle>
              <a:p>
                <a:r>
                  <a:rPr lang="en-GB" dirty="0"/>
                  <a:t>Multiplication circuit</a:t>
                </a:r>
              </a:p>
              <a:p>
                <a:r>
                  <a:rPr lang="en-GB" b="1" dirty="0"/>
                  <a:t>Complexity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GB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b="1" dirty="0"/>
                  <a:t>-3.5n</a:t>
                </a:r>
              </a:p>
              <a:p>
                <a:r>
                  <a:rPr lang="en-GB" dirty="0"/>
                  <a:t>Requires Ripple carry adder, left shift and </a:t>
                </a:r>
                <a:r>
                  <a:rPr lang="en-GB" dirty="0" err="1"/>
                  <a:t>AND</a:t>
                </a:r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280" y="5503688"/>
                <a:ext cx="1234439" cy="525657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  <a:effectLst>
                <a:softEdge rad="254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928159" y="5616829"/>
                <a:ext cx="1234439" cy="633379"/>
              </a:xfrm>
              <a:prstGeom prst="rect">
                <a:avLst/>
              </a:prstGeom>
              <a:solidFill>
                <a:srgbClr val="0070C0"/>
              </a:solidFill>
              <a:effectLst>
                <a:softEdge rad="25400"/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85000"/>
                      </a:schemeClr>
                    </a:solidFill>
                  </a:defRPr>
                </a:lvl1pPr>
              </a:lstStyle>
              <a:p>
                <a:r>
                  <a:rPr lang="en-GB" dirty="0"/>
                  <a:t>Euclidian division</a:t>
                </a:r>
              </a:p>
              <a:p>
                <a:r>
                  <a:rPr lang="en-GB" b="1" dirty="0"/>
                  <a:t>Complexity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𝟔</m:t>
                    </m:r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GB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b="1" dirty="0"/>
                  <a:t>+n</a:t>
                </a:r>
              </a:p>
              <a:p>
                <a:r>
                  <a:rPr lang="en-GB" dirty="0"/>
                  <a:t>Requires Ripple borrow subtractor, shifts, NOT and N:1 multiplexer</a:t>
                </a:r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159" y="5616829"/>
                <a:ext cx="1234439" cy="633379"/>
              </a:xfrm>
              <a:prstGeom prst="rect">
                <a:avLst/>
              </a:prstGeom>
              <a:blipFill>
                <a:blip r:embed="rId4"/>
                <a:stretch>
                  <a:fillRect b="-962"/>
                </a:stretch>
              </a:blipFill>
              <a:effectLst>
                <a:softEdge rad="254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3638392" y="6185844"/>
            <a:ext cx="1234439" cy="523220"/>
          </a:xfrm>
          <a:prstGeom prst="rect">
            <a:avLst/>
          </a:prstGeom>
          <a:solidFill>
            <a:srgbClr val="0070C0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85000"/>
                  </a:schemeClr>
                </a:solidFill>
              </a:rPr>
              <a:t>Average circuit</a:t>
            </a:r>
          </a:p>
          <a:p>
            <a:pPr algn="ctr"/>
            <a:r>
              <a:rPr lang="en-GB" sz="700" b="1" dirty="0" smtClean="0">
                <a:solidFill>
                  <a:schemeClr val="bg1">
                    <a:lumMod val="85000"/>
                  </a:schemeClr>
                </a:solidFill>
              </a:rPr>
              <a:t>Very high complexity </a:t>
            </a:r>
          </a:p>
          <a:p>
            <a:pPr algn="ctr"/>
            <a:r>
              <a:rPr lang="en-GB" sz="700" i="1" dirty="0" smtClean="0">
                <a:solidFill>
                  <a:schemeClr val="bg1">
                    <a:lumMod val="85000"/>
                  </a:schemeClr>
                </a:solidFill>
              </a:rPr>
              <a:t>Requires ripple carry adder and Euclidian division</a:t>
            </a:r>
            <a:endParaRPr lang="en-US" sz="7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2" name="Elbow Connector 111"/>
          <p:cNvCxnSpPr>
            <a:stCxn id="86" idx="2"/>
            <a:endCxn id="90" idx="0"/>
          </p:cNvCxnSpPr>
          <p:nvPr/>
        </p:nvCxnSpPr>
        <p:spPr>
          <a:xfrm rot="5400000">
            <a:off x="5620902" y="1792767"/>
            <a:ext cx="364017" cy="2793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86" idx="2"/>
            <a:endCxn id="91" idx="0"/>
          </p:cNvCxnSpPr>
          <p:nvPr/>
        </p:nvCxnSpPr>
        <p:spPr>
          <a:xfrm rot="16200000" flipH="1">
            <a:off x="6313493" y="1379495"/>
            <a:ext cx="367575" cy="11094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6" idx="2"/>
            <a:endCxn id="89" idx="0"/>
          </p:cNvCxnSpPr>
          <p:nvPr/>
        </p:nvCxnSpPr>
        <p:spPr>
          <a:xfrm rot="16200000" flipH="1">
            <a:off x="6873447" y="819542"/>
            <a:ext cx="368284" cy="22300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88" idx="3"/>
            <a:endCxn id="89" idx="3"/>
          </p:cNvCxnSpPr>
          <p:nvPr/>
        </p:nvCxnSpPr>
        <p:spPr>
          <a:xfrm>
            <a:off x="7779230" y="1594222"/>
            <a:ext cx="872486" cy="732230"/>
          </a:xfrm>
          <a:prstGeom prst="bentConnector3">
            <a:avLst>
              <a:gd name="adj1" fmla="val 114847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91" idx="3"/>
          </p:cNvCxnSpPr>
          <p:nvPr/>
        </p:nvCxnSpPr>
        <p:spPr>
          <a:xfrm rot="16200000" flipH="1">
            <a:off x="7175848" y="1970491"/>
            <a:ext cx="577633" cy="132869"/>
          </a:xfrm>
          <a:prstGeom prst="bentConnector4">
            <a:avLst>
              <a:gd name="adj1" fmla="val 16187"/>
              <a:gd name="adj2" fmla="val 212194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88" idx="1"/>
            <a:endCxn id="90" idx="3"/>
          </p:cNvCxnSpPr>
          <p:nvPr/>
        </p:nvCxnSpPr>
        <p:spPr>
          <a:xfrm rot="10800000" flipV="1">
            <a:off x="6142358" y="1594221"/>
            <a:ext cx="874872" cy="727963"/>
          </a:xfrm>
          <a:prstGeom prst="bentConnector3">
            <a:avLst>
              <a:gd name="adj1" fmla="val 55226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87" idx="2"/>
            <a:endCxn id="92" idx="1"/>
          </p:cNvCxnSpPr>
          <p:nvPr/>
        </p:nvCxnSpPr>
        <p:spPr>
          <a:xfrm rot="5400000">
            <a:off x="3842936" y="1748669"/>
            <a:ext cx="578344" cy="577222"/>
          </a:xfrm>
          <a:prstGeom prst="bentConnector4">
            <a:avLst>
              <a:gd name="adj1" fmla="val 32039"/>
              <a:gd name="adj2" fmla="val 139603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88" idx="0"/>
            <a:endCxn id="92" idx="3"/>
          </p:cNvCxnSpPr>
          <p:nvPr/>
        </p:nvCxnSpPr>
        <p:spPr>
          <a:xfrm rot="16200000" flipH="1" flipV="1">
            <a:off x="5656912" y="585133"/>
            <a:ext cx="886119" cy="2596517"/>
          </a:xfrm>
          <a:prstGeom prst="bentConnector4">
            <a:avLst>
              <a:gd name="adj1" fmla="val -4300"/>
              <a:gd name="adj2" fmla="val 92259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87" idx="1"/>
            <a:endCxn id="93" idx="1"/>
          </p:cNvCxnSpPr>
          <p:nvPr/>
        </p:nvCxnSpPr>
        <p:spPr>
          <a:xfrm rot="10800000" flipV="1">
            <a:off x="2286033" y="1594220"/>
            <a:ext cx="1753686" cy="1604950"/>
          </a:xfrm>
          <a:prstGeom prst="bentConnector3">
            <a:avLst>
              <a:gd name="adj1" fmla="val 113035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87" idx="1"/>
            <a:endCxn id="94" idx="1"/>
          </p:cNvCxnSpPr>
          <p:nvPr/>
        </p:nvCxnSpPr>
        <p:spPr>
          <a:xfrm rot="10800000" flipV="1">
            <a:off x="3645855" y="1594219"/>
            <a:ext cx="393865" cy="1604131"/>
          </a:xfrm>
          <a:prstGeom prst="bentConnector3">
            <a:avLst>
              <a:gd name="adj1" fmla="val 15804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2" idx="2"/>
            <a:endCxn id="95" idx="0"/>
          </p:cNvCxnSpPr>
          <p:nvPr/>
        </p:nvCxnSpPr>
        <p:spPr>
          <a:xfrm rot="16200000" flipH="1">
            <a:off x="4843473" y="2013333"/>
            <a:ext cx="464108" cy="15058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89" idx="2"/>
            <a:endCxn id="97" idx="0"/>
          </p:cNvCxnSpPr>
          <p:nvPr/>
        </p:nvCxnSpPr>
        <p:spPr>
          <a:xfrm rot="16200000" flipH="1">
            <a:off x="8571429" y="2135380"/>
            <a:ext cx="496810" cy="12944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88" idx="3"/>
            <a:endCxn id="97" idx="3"/>
          </p:cNvCxnSpPr>
          <p:nvPr/>
        </p:nvCxnSpPr>
        <p:spPr>
          <a:xfrm>
            <a:off x="7779230" y="1594222"/>
            <a:ext cx="2261711" cy="1644538"/>
          </a:xfrm>
          <a:prstGeom prst="bentConnector3">
            <a:avLst>
              <a:gd name="adj1" fmla="val 110107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88" idx="1"/>
            <a:endCxn id="96" idx="1"/>
          </p:cNvCxnSpPr>
          <p:nvPr/>
        </p:nvCxnSpPr>
        <p:spPr>
          <a:xfrm rot="10800000" flipV="1">
            <a:off x="6819106" y="1594222"/>
            <a:ext cx="198125" cy="1604948"/>
          </a:xfrm>
          <a:prstGeom prst="bentConnector3">
            <a:avLst>
              <a:gd name="adj1" fmla="val 246149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88" idx="0"/>
            <a:endCxn id="94" idx="3"/>
          </p:cNvCxnSpPr>
          <p:nvPr/>
        </p:nvCxnSpPr>
        <p:spPr>
          <a:xfrm rot="16200000" flipH="1" flipV="1">
            <a:off x="5216915" y="1017035"/>
            <a:ext cx="1758018" cy="2604613"/>
          </a:xfrm>
          <a:prstGeom prst="bentConnector4">
            <a:avLst>
              <a:gd name="adj1" fmla="val -2167"/>
              <a:gd name="adj2" fmla="val 92128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86" idx="1"/>
            <a:endCxn id="94" idx="3"/>
          </p:cNvCxnSpPr>
          <p:nvPr/>
        </p:nvCxnSpPr>
        <p:spPr>
          <a:xfrm rot="10800000" flipV="1">
            <a:off x="4793618" y="1596531"/>
            <a:ext cx="767953" cy="1601820"/>
          </a:xfrm>
          <a:prstGeom prst="bentConnector3">
            <a:avLst>
              <a:gd name="adj1" fmla="val 56946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127"/>
          <p:cNvSpPr/>
          <p:nvPr/>
        </p:nvSpPr>
        <p:spPr>
          <a:xfrm>
            <a:off x="3479165" y="2488565"/>
            <a:ext cx="2179320" cy="1524000"/>
          </a:xfrm>
          <a:custGeom>
            <a:avLst/>
            <a:gdLst>
              <a:gd name="connsiteX0" fmla="*/ 1935480 w 1935480"/>
              <a:gd name="connsiteY0" fmla="*/ 0 h 1531620"/>
              <a:gd name="connsiteX1" fmla="*/ 1851660 w 1935480"/>
              <a:gd name="connsiteY1" fmla="*/ 182880 h 1531620"/>
              <a:gd name="connsiteX2" fmla="*/ 1531620 w 1935480"/>
              <a:gd name="connsiteY2" fmla="*/ 403860 h 1531620"/>
              <a:gd name="connsiteX3" fmla="*/ 1455420 w 1935480"/>
              <a:gd name="connsiteY3" fmla="*/ 883920 h 1531620"/>
              <a:gd name="connsiteX4" fmla="*/ 1348740 w 1935480"/>
              <a:gd name="connsiteY4" fmla="*/ 1074420 h 1531620"/>
              <a:gd name="connsiteX5" fmla="*/ 1203960 w 1935480"/>
              <a:gd name="connsiteY5" fmla="*/ 1120140 h 1531620"/>
              <a:gd name="connsiteX6" fmla="*/ 739140 w 1935480"/>
              <a:gd name="connsiteY6" fmla="*/ 1165860 h 1531620"/>
              <a:gd name="connsiteX7" fmla="*/ 289560 w 1935480"/>
              <a:gd name="connsiteY7" fmla="*/ 1196340 h 1531620"/>
              <a:gd name="connsiteX8" fmla="*/ 160020 w 1935480"/>
              <a:gd name="connsiteY8" fmla="*/ 1447800 h 1531620"/>
              <a:gd name="connsiteX9" fmla="*/ 0 w 1935480"/>
              <a:gd name="connsiteY9" fmla="*/ 1531620 h 1531620"/>
              <a:gd name="connsiteX0" fmla="*/ 2179320 w 2179320"/>
              <a:gd name="connsiteY0" fmla="*/ 0 h 1524000"/>
              <a:gd name="connsiteX1" fmla="*/ 2095500 w 2179320"/>
              <a:gd name="connsiteY1" fmla="*/ 182880 h 1524000"/>
              <a:gd name="connsiteX2" fmla="*/ 1775460 w 2179320"/>
              <a:gd name="connsiteY2" fmla="*/ 403860 h 1524000"/>
              <a:gd name="connsiteX3" fmla="*/ 1699260 w 2179320"/>
              <a:gd name="connsiteY3" fmla="*/ 883920 h 1524000"/>
              <a:gd name="connsiteX4" fmla="*/ 1592580 w 2179320"/>
              <a:gd name="connsiteY4" fmla="*/ 1074420 h 1524000"/>
              <a:gd name="connsiteX5" fmla="*/ 1447800 w 2179320"/>
              <a:gd name="connsiteY5" fmla="*/ 1120140 h 1524000"/>
              <a:gd name="connsiteX6" fmla="*/ 982980 w 2179320"/>
              <a:gd name="connsiteY6" fmla="*/ 1165860 h 1524000"/>
              <a:gd name="connsiteX7" fmla="*/ 533400 w 2179320"/>
              <a:gd name="connsiteY7" fmla="*/ 1196340 h 1524000"/>
              <a:gd name="connsiteX8" fmla="*/ 403860 w 2179320"/>
              <a:gd name="connsiteY8" fmla="*/ 1447800 h 1524000"/>
              <a:gd name="connsiteX9" fmla="*/ 0 w 2179320"/>
              <a:gd name="connsiteY9" fmla="*/ 1524000 h 1524000"/>
              <a:gd name="connsiteX0" fmla="*/ 2179320 w 2179320"/>
              <a:gd name="connsiteY0" fmla="*/ 0 h 1524000"/>
              <a:gd name="connsiteX1" fmla="*/ 2095500 w 2179320"/>
              <a:gd name="connsiteY1" fmla="*/ 182880 h 1524000"/>
              <a:gd name="connsiteX2" fmla="*/ 1775460 w 2179320"/>
              <a:gd name="connsiteY2" fmla="*/ 403860 h 1524000"/>
              <a:gd name="connsiteX3" fmla="*/ 1699260 w 2179320"/>
              <a:gd name="connsiteY3" fmla="*/ 883920 h 1524000"/>
              <a:gd name="connsiteX4" fmla="*/ 1592580 w 2179320"/>
              <a:gd name="connsiteY4" fmla="*/ 1074420 h 1524000"/>
              <a:gd name="connsiteX5" fmla="*/ 1447800 w 2179320"/>
              <a:gd name="connsiteY5" fmla="*/ 1120140 h 1524000"/>
              <a:gd name="connsiteX6" fmla="*/ 982980 w 2179320"/>
              <a:gd name="connsiteY6" fmla="*/ 1165860 h 1524000"/>
              <a:gd name="connsiteX7" fmla="*/ 533400 w 2179320"/>
              <a:gd name="connsiteY7" fmla="*/ 1196340 h 1524000"/>
              <a:gd name="connsiteX8" fmla="*/ 502920 w 2179320"/>
              <a:gd name="connsiteY8" fmla="*/ 1455420 h 1524000"/>
              <a:gd name="connsiteX9" fmla="*/ 0 w 2179320"/>
              <a:gd name="connsiteY9" fmla="*/ 1524000 h 1524000"/>
              <a:gd name="connsiteX0" fmla="*/ 2179320 w 2179320"/>
              <a:gd name="connsiteY0" fmla="*/ 0 h 1524000"/>
              <a:gd name="connsiteX1" fmla="*/ 2095500 w 2179320"/>
              <a:gd name="connsiteY1" fmla="*/ 182880 h 1524000"/>
              <a:gd name="connsiteX2" fmla="*/ 1775460 w 2179320"/>
              <a:gd name="connsiteY2" fmla="*/ 403860 h 1524000"/>
              <a:gd name="connsiteX3" fmla="*/ 1699260 w 2179320"/>
              <a:gd name="connsiteY3" fmla="*/ 883920 h 1524000"/>
              <a:gd name="connsiteX4" fmla="*/ 1592580 w 2179320"/>
              <a:gd name="connsiteY4" fmla="*/ 1074420 h 1524000"/>
              <a:gd name="connsiteX5" fmla="*/ 1447800 w 2179320"/>
              <a:gd name="connsiteY5" fmla="*/ 1120140 h 1524000"/>
              <a:gd name="connsiteX6" fmla="*/ 982980 w 2179320"/>
              <a:gd name="connsiteY6" fmla="*/ 1165860 h 1524000"/>
              <a:gd name="connsiteX7" fmla="*/ 678180 w 2179320"/>
              <a:gd name="connsiteY7" fmla="*/ 1234440 h 1524000"/>
              <a:gd name="connsiteX8" fmla="*/ 502920 w 2179320"/>
              <a:gd name="connsiteY8" fmla="*/ 1455420 h 1524000"/>
              <a:gd name="connsiteX9" fmla="*/ 0 w 2179320"/>
              <a:gd name="connsiteY9" fmla="*/ 1524000 h 1524000"/>
              <a:gd name="connsiteX0" fmla="*/ 2179320 w 2179320"/>
              <a:gd name="connsiteY0" fmla="*/ 0 h 1524000"/>
              <a:gd name="connsiteX1" fmla="*/ 2095500 w 2179320"/>
              <a:gd name="connsiteY1" fmla="*/ 182880 h 1524000"/>
              <a:gd name="connsiteX2" fmla="*/ 1775460 w 2179320"/>
              <a:gd name="connsiteY2" fmla="*/ 403860 h 1524000"/>
              <a:gd name="connsiteX3" fmla="*/ 1699260 w 2179320"/>
              <a:gd name="connsiteY3" fmla="*/ 883920 h 1524000"/>
              <a:gd name="connsiteX4" fmla="*/ 1592580 w 2179320"/>
              <a:gd name="connsiteY4" fmla="*/ 1074420 h 1524000"/>
              <a:gd name="connsiteX5" fmla="*/ 1447800 w 2179320"/>
              <a:gd name="connsiteY5" fmla="*/ 1120140 h 1524000"/>
              <a:gd name="connsiteX6" fmla="*/ 1028700 w 2179320"/>
              <a:gd name="connsiteY6" fmla="*/ 1181100 h 1524000"/>
              <a:gd name="connsiteX7" fmla="*/ 678180 w 2179320"/>
              <a:gd name="connsiteY7" fmla="*/ 1234440 h 1524000"/>
              <a:gd name="connsiteX8" fmla="*/ 502920 w 2179320"/>
              <a:gd name="connsiteY8" fmla="*/ 1455420 h 1524000"/>
              <a:gd name="connsiteX9" fmla="*/ 0 w 2179320"/>
              <a:gd name="connsiteY9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9320" h="1524000">
                <a:moveTo>
                  <a:pt x="2179320" y="0"/>
                </a:moveTo>
                <a:cubicBezTo>
                  <a:pt x="2171065" y="57785"/>
                  <a:pt x="2162810" y="115570"/>
                  <a:pt x="2095500" y="182880"/>
                </a:cubicBezTo>
                <a:cubicBezTo>
                  <a:pt x="2028190" y="250190"/>
                  <a:pt x="1841500" y="287020"/>
                  <a:pt x="1775460" y="403860"/>
                </a:cubicBezTo>
                <a:cubicBezTo>
                  <a:pt x="1709420" y="520700"/>
                  <a:pt x="1729740" y="772160"/>
                  <a:pt x="1699260" y="883920"/>
                </a:cubicBezTo>
                <a:cubicBezTo>
                  <a:pt x="1668780" y="995680"/>
                  <a:pt x="1634490" y="1035050"/>
                  <a:pt x="1592580" y="1074420"/>
                </a:cubicBezTo>
                <a:cubicBezTo>
                  <a:pt x="1550670" y="1113790"/>
                  <a:pt x="1541780" y="1102360"/>
                  <a:pt x="1447800" y="1120140"/>
                </a:cubicBezTo>
                <a:cubicBezTo>
                  <a:pt x="1353820" y="1137920"/>
                  <a:pt x="1156970" y="1162050"/>
                  <a:pt x="1028700" y="1181100"/>
                </a:cubicBezTo>
                <a:cubicBezTo>
                  <a:pt x="900430" y="1200150"/>
                  <a:pt x="765810" y="1188720"/>
                  <a:pt x="678180" y="1234440"/>
                </a:cubicBezTo>
                <a:cubicBezTo>
                  <a:pt x="590550" y="1280160"/>
                  <a:pt x="615950" y="1407160"/>
                  <a:pt x="502920" y="1455420"/>
                </a:cubicBezTo>
                <a:cubicBezTo>
                  <a:pt x="389890" y="1503680"/>
                  <a:pt x="55880" y="1510030"/>
                  <a:pt x="0" y="1524000"/>
                </a:cubicBezTo>
              </a:path>
            </a:pathLst>
          </a:cu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Elbow Connector 128"/>
          <p:cNvCxnSpPr>
            <a:stCxn id="93" idx="2"/>
            <a:endCxn id="98" idx="0"/>
          </p:cNvCxnSpPr>
          <p:nvPr/>
        </p:nvCxnSpPr>
        <p:spPr>
          <a:xfrm rot="16200000" flipH="1">
            <a:off x="2664387" y="3507672"/>
            <a:ext cx="392134" cy="190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94" idx="2"/>
            <a:endCxn id="99" idx="0"/>
          </p:cNvCxnSpPr>
          <p:nvPr/>
        </p:nvCxnSpPr>
        <p:spPr>
          <a:xfrm rot="16200000" flipH="1">
            <a:off x="4277649" y="3348187"/>
            <a:ext cx="401798" cy="5176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 130"/>
          <p:cNvSpPr/>
          <p:nvPr/>
        </p:nvSpPr>
        <p:spPr>
          <a:xfrm>
            <a:off x="5038839" y="3326765"/>
            <a:ext cx="385812" cy="701040"/>
          </a:xfrm>
          <a:custGeom>
            <a:avLst/>
            <a:gdLst>
              <a:gd name="connsiteX0" fmla="*/ 147206 w 385812"/>
              <a:gd name="connsiteY0" fmla="*/ 0 h 701040"/>
              <a:gd name="connsiteX1" fmla="*/ 116726 w 385812"/>
              <a:gd name="connsiteY1" fmla="*/ 114300 h 701040"/>
              <a:gd name="connsiteX2" fmla="*/ 71006 w 385812"/>
              <a:gd name="connsiteY2" fmla="*/ 198120 h 701040"/>
              <a:gd name="connsiteX3" fmla="*/ 10046 w 385812"/>
              <a:gd name="connsiteY3" fmla="*/ 297180 h 701040"/>
              <a:gd name="connsiteX4" fmla="*/ 299606 w 385812"/>
              <a:gd name="connsiteY4" fmla="*/ 411480 h 701040"/>
              <a:gd name="connsiteX5" fmla="*/ 375806 w 385812"/>
              <a:gd name="connsiteY5" fmla="*/ 518160 h 701040"/>
              <a:gd name="connsiteX6" fmla="*/ 375806 w 385812"/>
              <a:gd name="connsiteY6" fmla="*/ 655320 h 701040"/>
              <a:gd name="connsiteX7" fmla="*/ 291986 w 385812"/>
              <a:gd name="connsiteY7" fmla="*/ 70104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812" h="701040">
                <a:moveTo>
                  <a:pt x="147206" y="0"/>
                </a:moveTo>
                <a:cubicBezTo>
                  <a:pt x="138316" y="40640"/>
                  <a:pt x="129426" y="81280"/>
                  <a:pt x="116726" y="114300"/>
                </a:cubicBezTo>
                <a:cubicBezTo>
                  <a:pt x="104026" y="147320"/>
                  <a:pt x="88786" y="167640"/>
                  <a:pt x="71006" y="198120"/>
                </a:cubicBezTo>
                <a:cubicBezTo>
                  <a:pt x="53226" y="228600"/>
                  <a:pt x="-28054" y="261620"/>
                  <a:pt x="10046" y="297180"/>
                </a:cubicBezTo>
                <a:cubicBezTo>
                  <a:pt x="48146" y="332740"/>
                  <a:pt x="238646" y="374650"/>
                  <a:pt x="299606" y="411480"/>
                </a:cubicBezTo>
                <a:cubicBezTo>
                  <a:pt x="360566" y="448310"/>
                  <a:pt x="363106" y="477520"/>
                  <a:pt x="375806" y="518160"/>
                </a:cubicBezTo>
                <a:cubicBezTo>
                  <a:pt x="388506" y="558800"/>
                  <a:pt x="389776" y="624840"/>
                  <a:pt x="375806" y="655320"/>
                </a:cubicBezTo>
                <a:cubicBezTo>
                  <a:pt x="361836" y="685800"/>
                  <a:pt x="326911" y="693420"/>
                  <a:pt x="291986" y="701040"/>
                </a:cubicBezTo>
              </a:path>
            </a:pathLst>
          </a:cu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2" name="Elbow Connector 131"/>
          <p:cNvCxnSpPr>
            <a:stCxn id="95" idx="2"/>
            <a:endCxn id="100" idx="0"/>
          </p:cNvCxnSpPr>
          <p:nvPr/>
        </p:nvCxnSpPr>
        <p:spPr>
          <a:xfrm rot="16200000" flipH="1">
            <a:off x="5945895" y="3296361"/>
            <a:ext cx="385246" cy="620138"/>
          </a:xfrm>
          <a:prstGeom prst="bentConnector3">
            <a:avLst>
              <a:gd name="adj1" fmla="val 67802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86" idx="3"/>
            <a:endCxn id="96" idx="1"/>
          </p:cNvCxnSpPr>
          <p:nvPr/>
        </p:nvCxnSpPr>
        <p:spPr>
          <a:xfrm>
            <a:off x="6323570" y="1596531"/>
            <a:ext cx="495535" cy="1602639"/>
          </a:xfrm>
          <a:prstGeom prst="bentConnector3">
            <a:avLst>
              <a:gd name="adj1" fmla="val 25396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86" idx="3"/>
            <a:endCxn id="100" idx="0"/>
          </p:cNvCxnSpPr>
          <p:nvPr/>
        </p:nvCxnSpPr>
        <p:spPr>
          <a:xfrm>
            <a:off x="6323570" y="1596531"/>
            <a:ext cx="125017" cy="2202522"/>
          </a:xfrm>
          <a:prstGeom prst="bentConnector2">
            <a:avLst/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95" idx="2"/>
            <a:endCxn id="101" idx="0"/>
          </p:cNvCxnSpPr>
          <p:nvPr/>
        </p:nvCxnSpPr>
        <p:spPr>
          <a:xfrm rot="16200000" flipH="1">
            <a:off x="6792532" y="2449724"/>
            <a:ext cx="394091" cy="2322256"/>
          </a:xfrm>
          <a:prstGeom prst="bentConnector3">
            <a:avLst>
              <a:gd name="adj1" fmla="val 35819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96" idx="2"/>
            <a:endCxn id="101" idx="1"/>
          </p:cNvCxnSpPr>
          <p:nvPr/>
        </p:nvCxnSpPr>
        <p:spPr>
          <a:xfrm rot="16200000" flipH="1">
            <a:off x="7131942" y="3667964"/>
            <a:ext cx="662589" cy="140498"/>
          </a:xfrm>
          <a:prstGeom prst="bentConnector2">
            <a:avLst/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97" idx="2"/>
            <a:endCxn id="106" idx="0"/>
          </p:cNvCxnSpPr>
          <p:nvPr/>
        </p:nvCxnSpPr>
        <p:spPr>
          <a:xfrm rot="16200000" flipH="1">
            <a:off x="9512514" y="3401054"/>
            <a:ext cx="352544" cy="4434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93" idx="2"/>
            <a:endCxn id="103" idx="1"/>
          </p:cNvCxnSpPr>
          <p:nvPr/>
        </p:nvCxnSpPr>
        <p:spPr>
          <a:xfrm rot="5400000">
            <a:off x="1932530" y="3879134"/>
            <a:ext cx="1304826" cy="360396"/>
          </a:xfrm>
          <a:prstGeom prst="bentConnector4">
            <a:avLst>
              <a:gd name="adj1" fmla="val 15176"/>
              <a:gd name="adj2" fmla="val 16343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98" idx="2"/>
            <a:endCxn id="103" idx="0"/>
          </p:cNvCxnSpPr>
          <p:nvPr/>
        </p:nvCxnSpPr>
        <p:spPr>
          <a:xfrm rot="16200000" flipH="1">
            <a:off x="2844144" y="4326174"/>
            <a:ext cx="289445" cy="661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94" idx="2"/>
            <a:endCxn id="104" idx="1"/>
          </p:cNvCxnSpPr>
          <p:nvPr/>
        </p:nvCxnSpPr>
        <p:spPr>
          <a:xfrm rot="5400000">
            <a:off x="3446498" y="3944068"/>
            <a:ext cx="1311207" cy="235270"/>
          </a:xfrm>
          <a:prstGeom prst="bentConnector4">
            <a:avLst>
              <a:gd name="adj1" fmla="val 15345"/>
              <a:gd name="adj2" fmla="val 155059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99" idx="2"/>
            <a:endCxn id="104" idx="0"/>
          </p:cNvCxnSpPr>
          <p:nvPr/>
        </p:nvCxnSpPr>
        <p:spPr>
          <a:xfrm rot="5400000">
            <a:off x="4562637" y="4334835"/>
            <a:ext cx="286162" cy="632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95" idx="2"/>
            <a:endCxn id="107" idx="1"/>
          </p:cNvCxnSpPr>
          <p:nvPr/>
        </p:nvCxnSpPr>
        <p:spPr>
          <a:xfrm rot="5400000">
            <a:off x="5108072" y="3991368"/>
            <a:ext cx="1297938" cy="142816"/>
          </a:xfrm>
          <a:prstGeom prst="bentConnector4">
            <a:avLst>
              <a:gd name="adj1" fmla="val 12643"/>
              <a:gd name="adj2" fmla="val 19604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00" idx="2"/>
            <a:endCxn id="107" idx="0"/>
          </p:cNvCxnSpPr>
          <p:nvPr/>
        </p:nvCxnSpPr>
        <p:spPr>
          <a:xfrm rot="5400000">
            <a:off x="6252430" y="4307838"/>
            <a:ext cx="289445" cy="1028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96" idx="2"/>
            <a:endCxn id="102" idx="1"/>
          </p:cNvCxnSpPr>
          <p:nvPr/>
        </p:nvCxnSpPr>
        <p:spPr>
          <a:xfrm rot="5400000">
            <a:off x="6712690" y="4087216"/>
            <a:ext cx="1360595" cy="1"/>
          </a:xfrm>
          <a:prstGeom prst="bentConnector4">
            <a:avLst>
              <a:gd name="adj1" fmla="val 40386"/>
              <a:gd name="adj2" fmla="val 2286010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01" idx="2"/>
            <a:endCxn id="102" idx="0"/>
          </p:cNvCxnSpPr>
          <p:nvPr/>
        </p:nvCxnSpPr>
        <p:spPr>
          <a:xfrm rot="5400000">
            <a:off x="7993063" y="4348262"/>
            <a:ext cx="174786" cy="1404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1" idx="3"/>
            <a:endCxn id="105" idx="3"/>
          </p:cNvCxnSpPr>
          <p:nvPr/>
        </p:nvCxnSpPr>
        <p:spPr>
          <a:xfrm>
            <a:off x="8767924" y="4069508"/>
            <a:ext cx="142395" cy="1372333"/>
          </a:xfrm>
          <a:prstGeom prst="bentConnector3">
            <a:avLst>
              <a:gd name="adj1" fmla="val 201675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02" idx="2"/>
            <a:endCxn id="105" idx="0"/>
          </p:cNvCxnSpPr>
          <p:nvPr/>
        </p:nvCxnSpPr>
        <p:spPr>
          <a:xfrm rot="16200000" flipH="1">
            <a:off x="8012973" y="5026356"/>
            <a:ext cx="204968" cy="2105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03" idx="2"/>
            <a:endCxn id="109" idx="0"/>
          </p:cNvCxnSpPr>
          <p:nvPr/>
        </p:nvCxnSpPr>
        <p:spPr>
          <a:xfrm rot="16200000" flipH="1">
            <a:off x="2930135" y="5011323"/>
            <a:ext cx="584194" cy="4005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08" idx="0"/>
            <a:endCxn id="109" idx="3"/>
          </p:cNvCxnSpPr>
          <p:nvPr/>
        </p:nvCxnSpPr>
        <p:spPr>
          <a:xfrm rot="16200000" flipH="1" flipV="1">
            <a:off x="4736868" y="4383054"/>
            <a:ext cx="686314" cy="2080612"/>
          </a:xfrm>
          <a:prstGeom prst="bentConnector4">
            <a:avLst>
              <a:gd name="adj1" fmla="val -11102"/>
              <a:gd name="adj2" fmla="val 5998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86" idx="0"/>
            <a:endCxn id="109" idx="1"/>
          </p:cNvCxnSpPr>
          <p:nvPr/>
        </p:nvCxnSpPr>
        <p:spPr>
          <a:xfrm rot="16200000" flipH="1" flipV="1">
            <a:off x="2211987" y="2035934"/>
            <a:ext cx="4323875" cy="3137290"/>
          </a:xfrm>
          <a:prstGeom prst="bentConnector4">
            <a:avLst>
              <a:gd name="adj1" fmla="val -5287"/>
              <a:gd name="adj2" fmla="val 126232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04" idx="2"/>
            <a:endCxn id="110" idx="1"/>
          </p:cNvCxnSpPr>
          <p:nvPr/>
        </p:nvCxnSpPr>
        <p:spPr>
          <a:xfrm rot="16200000" flipH="1">
            <a:off x="4296886" y="5302245"/>
            <a:ext cx="1008463" cy="254083"/>
          </a:xfrm>
          <a:prstGeom prst="bentConnector2">
            <a:avLst/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08" idx="2"/>
            <a:endCxn id="110" idx="0"/>
          </p:cNvCxnSpPr>
          <p:nvPr/>
        </p:nvCxnSpPr>
        <p:spPr>
          <a:xfrm rot="5400000">
            <a:off x="5718431" y="5214928"/>
            <a:ext cx="228849" cy="5749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06" idx="2"/>
            <a:endCxn id="110" idx="3"/>
          </p:cNvCxnSpPr>
          <p:nvPr/>
        </p:nvCxnSpPr>
        <p:spPr>
          <a:xfrm rot="5400000">
            <a:off x="7177072" y="3200078"/>
            <a:ext cx="1718968" cy="3747915"/>
          </a:xfrm>
          <a:prstGeom prst="bentConnector2">
            <a:avLst/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88" idx="3"/>
            <a:endCxn id="110" idx="3"/>
          </p:cNvCxnSpPr>
          <p:nvPr/>
        </p:nvCxnSpPr>
        <p:spPr>
          <a:xfrm flipH="1">
            <a:off x="6162598" y="1594222"/>
            <a:ext cx="1616632" cy="4339297"/>
          </a:xfrm>
          <a:prstGeom prst="bentConnector3">
            <a:avLst>
              <a:gd name="adj1" fmla="val -178642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10" idx="2"/>
            <a:endCxn id="111" idx="3"/>
          </p:cNvCxnSpPr>
          <p:nvPr/>
        </p:nvCxnSpPr>
        <p:spPr>
          <a:xfrm rot="5400000">
            <a:off x="5110482" y="6012557"/>
            <a:ext cx="197246" cy="672548"/>
          </a:xfrm>
          <a:prstGeom prst="bentConnector2">
            <a:avLst/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03" idx="2"/>
            <a:endCxn id="111" idx="0"/>
          </p:cNvCxnSpPr>
          <p:nvPr/>
        </p:nvCxnSpPr>
        <p:spPr>
          <a:xfrm rot="16200000" flipH="1">
            <a:off x="3005613" y="4935845"/>
            <a:ext cx="1266350" cy="1233647"/>
          </a:xfrm>
          <a:prstGeom prst="bentConnector3">
            <a:avLst>
              <a:gd name="adj1" fmla="val 22922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679182" y="6185844"/>
            <a:ext cx="1234439" cy="523220"/>
          </a:xfrm>
          <a:prstGeom prst="rect">
            <a:avLst/>
          </a:prstGeom>
          <a:solidFill>
            <a:srgbClr val="0070C0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85000"/>
                  </a:schemeClr>
                </a:solidFill>
              </a:rPr>
              <a:t>Fast Average circuit</a:t>
            </a:r>
          </a:p>
          <a:p>
            <a:pPr algn="ctr"/>
            <a:r>
              <a:rPr lang="en-GB" sz="700" b="1" dirty="0" smtClean="0">
                <a:solidFill>
                  <a:schemeClr val="bg1">
                    <a:lumMod val="85000"/>
                  </a:schemeClr>
                </a:solidFill>
              </a:rPr>
              <a:t>Very high complexity </a:t>
            </a:r>
          </a:p>
          <a:p>
            <a:pPr algn="ctr"/>
            <a:r>
              <a:rPr lang="en-GB" sz="700" i="1" dirty="0" smtClean="0">
                <a:solidFill>
                  <a:schemeClr val="bg1">
                    <a:lumMod val="85000"/>
                  </a:schemeClr>
                </a:solidFill>
              </a:rPr>
              <a:t>Requires ripple carry adder and Euclidian division</a:t>
            </a:r>
            <a:endParaRPr lang="en-US" sz="7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8" name="Elbow Connector 157"/>
          <p:cNvCxnSpPr>
            <a:stCxn id="103" idx="2"/>
            <a:endCxn id="157" idx="0"/>
          </p:cNvCxnSpPr>
          <p:nvPr/>
        </p:nvCxnSpPr>
        <p:spPr>
          <a:xfrm rot="5400000">
            <a:off x="2026009" y="5189888"/>
            <a:ext cx="1266350" cy="725563"/>
          </a:xfrm>
          <a:prstGeom prst="bentConnector3">
            <a:avLst>
              <a:gd name="adj1" fmla="val 23087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08" idx="0"/>
            <a:endCxn id="157" idx="1"/>
          </p:cNvCxnSpPr>
          <p:nvPr/>
        </p:nvCxnSpPr>
        <p:spPr>
          <a:xfrm rot="16200000" flipH="1" flipV="1">
            <a:off x="3216131" y="3543253"/>
            <a:ext cx="1367251" cy="4441149"/>
          </a:xfrm>
          <a:prstGeom prst="bentConnector4">
            <a:avLst>
              <a:gd name="adj1" fmla="val -5776"/>
              <a:gd name="adj2" fmla="val 105147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itle 1"/>
          <p:cNvSpPr txBox="1">
            <a:spLocks/>
          </p:cNvSpPr>
          <p:nvPr/>
        </p:nvSpPr>
        <p:spPr>
          <a:xfrm>
            <a:off x="0" y="-122031"/>
            <a:ext cx="11537577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itle 1"/>
          <p:cNvSpPr txBox="1">
            <a:spLocks/>
          </p:cNvSpPr>
          <p:nvPr/>
        </p:nvSpPr>
        <p:spPr>
          <a:xfrm>
            <a:off x="2512395" y="802799"/>
            <a:ext cx="6949214" cy="330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gates and circuits implemented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Elbow Connector 163"/>
          <p:cNvCxnSpPr>
            <a:stCxn id="86" idx="0"/>
            <a:endCxn id="93" idx="0"/>
          </p:cNvCxnSpPr>
          <p:nvPr/>
        </p:nvCxnSpPr>
        <p:spPr>
          <a:xfrm rot="16200000" flipH="1" flipV="1">
            <a:off x="3579466" y="628316"/>
            <a:ext cx="1548779" cy="3177429"/>
          </a:xfrm>
          <a:prstGeom prst="bentConnector3">
            <a:avLst>
              <a:gd name="adj1" fmla="val -14760"/>
            </a:avLst>
          </a:prstGeom>
          <a:ln w="12700">
            <a:solidFill>
              <a:schemeClr val="tx1">
                <a:alpha val="74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7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0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6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8" grpId="0" animBg="1"/>
      <p:bldP spid="131" grpId="0" animBg="1"/>
      <p:bldP spid="1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207976"/>
              </p:ext>
            </p:extLst>
          </p:nvPr>
        </p:nvGraphicFramePr>
        <p:xfrm>
          <a:off x="1436650" y="1706992"/>
          <a:ext cx="4445990" cy="2849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963666"/>
              </p:ext>
            </p:extLst>
          </p:nvPr>
        </p:nvGraphicFramePr>
        <p:xfrm>
          <a:off x="6377940" y="1706992"/>
          <a:ext cx="3589020" cy="304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58365" y="5205849"/>
            <a:ext cx="843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</a:rPr>
              <a:t>Homomorphic multiplications add between 12 and 34 times more noise than the homomorphic addition. </a:t>
            </a:r>
          </a:p>
          <a:p>
            <a:pPr algn="ctr"/>
            <a:r>
              <a:rPr lang="en-GB" sz="1400" b="1" dirty="0" smtClean="0">
                <a:solidFill>
                  <a:srgbClr val="FF0000"/>
                </a:solidFill>
              </a:rPr>
              <a:t>This is why it is called complexity here.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2729" y="2726575"/>
            <a:ext cx="11537577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evaluations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85436" y="696806"/>
            <a:ext cx="4632408" cy="511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gates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-0.00039 -0.4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series"/>
        </p:bldSub>
      </p:bldGraphic>
      <p:bldGraphic spid="10" grpId="0">
        <p:bldSub>
          <a:bldChart bld="series"/>
        </p:bldSub>
      </p:bldGraphic>
      <p:bldP spid="11" grpId="0"/>
      <p:bldP spid="7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518905"/>
              </p:ext>
            </p:extLst>
          </p:nvPr>
        </p:nvGraphicFramePr>
        <p:xfrm>
          <a:off x="6194889" y="2112871"/>
          <a:ext cx="4907352" cy="3249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15905"/>
              </p:ext>
            </p:extLst>
          </p:nvPr>
        </p:nvGraphicFramePr>
        <p:xfrm>
          <a:off x="517781" y="2112871"/>
          <a:ext cx="5191125" cy="3249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-122031"/>
            <a:ext cx="11537577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evaluations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2395" y="802799"/>
            <a:ext cx="6949214" cy="330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circuits, for 1024 SIMD plaintext slots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3674" y="5857859"/>
            <a:ext cx="864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The complexity of a homomorphic circuit and its execution time are highly correlated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El"/>
        </p:bldSub>
      </p:bldGraphic>
      <p:bldGraphic spid="5" grpId="0">
        <p:bldSub>
          <a:bldChart bld="seriesEl"/>
        </p:bldSub>
      </p:bldGraphic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206841"/>
              </p:ext>
            </p:extLst>
          </p:nvPr>
        </p:nvGraphicFramePr>
        <p:xfrm>
          <a:off x="366573" y="1763852"/>
          <a:ext cx="4886604" cy="3249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83695" y="2681536"/>
            <a:ext cx="1028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LINEAR</a:t>
            </a:r>
            <a:endParaRPr lang="en-US" b="1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995353"/>
              </p:ext>
            </p:extLst>
          </p:nvPr>
        </p:nvGraphicFramePr>
        <p:xfrm>
          <a:off x="5971153" y="1763852"/>
          <a:ext cx="4828895" cy="3581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47825" y="5619734"/>
            <a:ext cx="864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Increasing the number of SIMD data slots decreases the time per operation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22031"/>
            <a:ext cx="11537577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evaluations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12395" y="802799"/>
            <a:ext cx="6949214" cy="330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circuits, for 1024 SIMD plaintext slots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P spid="3" grpId="0"/>
      <p:bldGraphic spid="7" grpId="0" uiExpand="1">
        <p:bldSub>
          <a:bldChart bld="series"/>
        </p:bldSub>
      </p:bldGraphic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725" y="1207770"/>
            <a:ext cx="11319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involves the following 5 circuits built on top of the sequential circuits: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Binary multiplication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Binary Euclidean division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Binary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Binary “Fast” Average </a:t>
            </a:r>
            <a:r>
              <a:rPr lang="en-GB" i="1" dirty="0" smtClean="0"/>
              <a:t>which only calculates the quotient </a:t>
            </a:r>
            <a:r>
              <a:rPr lang="en-GB" dirty="0" smtClean="0"/>
              <a:t>of a division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472260"/>
              </p:ext>
            </p:extLst>
          </p:nvPr>
        </p:nvGraphicFramePr>
        <p:xfrm>
          <a:off x="3020040" y="2863846"/>
          <a:ext cx="5637569" cy="3187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29151" y="3743325"/>
            <a:ext cx="14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Exponential</a:t>
            </a:r>
            <a:endParaRPr lang="en-US" b="1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-122031"/>
            <a:ext cx="11537577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evaluations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512395" y="802799"/>
            <a:ext cx="6949214" cy="330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circuits, for 1024 SIMD plaintext slots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3674" y="6230301"/>
            <a:ext cx="864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Arithmetic circuits become quickly unusable as the number of bits n grows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  <p:bldP spid="10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424421"/>
              </p:ext>
            </p:extLst>
          </p:nvPr>
        </p:nvGraphicFramePr>
        <p:xfrm>
          <a:off x="76200" y="1893234"/>
          <a:ext cx="5931274" cy="3659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991020"/>
              </p:ext>
            </p:extLst>
          </p:nvPr>
        </p:nvGraphicFramePr>
        <p:xfrm>
          <a:off x="6007473" y="1893233"/>
          <a:ext cx="5679701" cy="3659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6715125" y="2362200"/>
            <a:ext cx="4762500" cy="1533525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715125" y="3895725"/>
            <a:ext cx="4762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20025" y="292417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Not timely useful anymore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-122031"/>
            <a:ext cx="11537577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evaluations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12395" y="802799"/>
            <a:ext cx="6949214" cy="330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circuits, for 1024 SIMD plaintext slots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8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7" grpId="0" uiExpand="1">
        <p:bldSub>
          <a:bldChart bld="series"/>
        </p:bldSub>
      </p:bldGraphic>
      <p:bldP spid="3" grpId="0" animBg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861" y="1104900"/>
            <a:ext cx="11223081" cy="4353509"/>
          </a:xfrm>
        </p:spPr>
        <p:txBody>
          <a:bodyPr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general purpose C++ API for homomorphic encryption and cloud computing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regularly asked by the cryptographic community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current available technologies to their limits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simple but useful data analysis operation: the average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homomorphic encryption can be used for some computing operations today.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52425" y="2726575"/>
            <a:ext cx="11420475" cy="961053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Objectives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-0.00821 -0.3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69" y="782606"/>
            <a:ext cx="10898806" cy="55705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operations can be used now with the API developed and are not too expensive in terms of time.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additions, subtractions, comparisons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“Fast” averages (based on shifts)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multiplications, for numbers up to 8 bits.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Robust: 75% of the API code is covered by unit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source: 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://qdm12.github.io/hbc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well documented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setup and use: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crafted for Windows and Linux to download, compile and install everything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Compatible: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all platforms, although some like OSX will have to install manually.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future work possible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sequential and arithmetic circuits algorithms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more homomorphic circuits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bootstrapping for very complex circuits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parallel circuits for an even bigger throughput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multiple cores of the CPU, or even GPU with the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cuHE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 used by a Computer science Masters student in the University of Manitoba, Canada.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77405" y="2736100"/>
            <a:ext cx="10452595" cy="961053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442" y="0"/>
            <a:ext cx="6468860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4331" y="-10497"/>
            <a:ext cx="5013820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Questions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4331" y="-10497"/>
            <a:ext cx="5013820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Answers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3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1432 -0.4162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5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79000">
              <a:schemeClr val="tx2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305712" y="254000"/>
            <a:ext cx="3174088" cy="2832100"/>
          </a:xfrm>
          <a:custGeom>
            <a:avLst/>
            <a:gdLst>
              <a:gd name="connsiteX0" fmla="*/ 756481 w 2070100"/>
              <a:gd name="connsiteY0" fmla="*/ 1568346 h 2070100"/>
              <a:gd name="connsiteX1" fmla="*/ 1592489 w 2070100"/>
              <a:gd name="connsiteY1" fmla="*/ 1344338 h 2070100"/>
              <a:gd name="connsiteX2" fmla="*/ 1368481 w 2070100"/>
              <a:gd name="connsiteY2" fmla="*/ 508330 h 2070100"/>
              <a:gd name="connsiteX3" fmla="*/ 532473 w 2070100"/>
              <a:gd name="connsiteY3" fmla="*/ 732338 h 2070100"/>
              <a:gd name="connsiteX4" fmla="*/ 756481 w 2070100"/>
              <a:gd name="connsiteY4" fmla="*/ 1568346 h 2070100"/>
              <a:gd name="connsiteX5" fmla="*/ 588321 w 2070100"/>
              <a:gd name="connsiteY5" fmla="*/ 1969402 h 2070100"/>
              <a:gd name="connsiteX6" fmla="*/ 456339 w 2070100"/>
              <a:gd name="connsiteY6" fmla="*/ 1893202 h 2070100"/>
              <a:gd name="connsiteX7" fmla="*/ 508718 w 2070100"/>
              <a:gd name="connsiteY7" fmla="*/ 1802479 h 2070100"/>
              <a:gd name="connsiteX8" fmla="*/ 439852 w 2070100"/>
              <a:gd name="connsiteY8" fmla="*/ 1747352 h 2070100"/>
              <a:gd name="connsiteX9" fmla="*/ 343395 w 2070100"/>
              <a:gd name="connsiteY9" fmla="*/ 1648038 h 2070100"/>
              <a:gd name="connsiteX10" fmla="*/ 291133 w 2070100"/>
              <a:gd name="connsiteY10" fmla="*/ 1575268 h 2070100"/>
              <a:gd name="connsiteX11" fmla="*/ 189354 w 2070100"/>
              <a:gd name="connsiteY11" fmla="*/ 1634030 h 2070100"/>
              <a:gd name="connsiteX12" fmla="*/ 113154 w 2070100"/>
              <a:gd name="connsiteY12" fmla="*/ 1502048 h 2070100"/>
              <a:gd name="connsiteX13" fmla="*/ 215165 w 2070100"/>
              <a:gd name="connsiteY13" fmla="*/ 1443151 h 2070100"/>
              <a:gd name="connsiteX14" fmla="*/ 201688 w 2070100"/>
              <a:gd name="connsiteY14" fmla="*/ 1417090 h 2070100"/>
              <a:gd name="connsiteX15" fmla="*/ 157602 w 2070100"/>
              <a:gd name="connsiteY15" fmla="*/ 1289794 h 2070100"/>
              <a:gd name="connsiteX16" fmla="*/ 129018 w 2070100"/>
              <a:gd name="connsiteY16" fmla="*/ 1119447 h 2070100"/>
              <a:gd name="connsiteX17" fmla="*/ 0 w 2070100"/>
              <a:gd name="connsiteY17" fmla="*/ 1119447 h 2070100"/>
              <a:gd name="connsiteX18" fmla="*/ 0 w 2070100"/>
              <a:gd name="connsiteY18" fmla="*/ 967047 h 2070100"/>
              <a:gd name="connsiteX19" fmla="*/ 130009 w 2070100"/>
              <a:gd name="connsiteY19" fmla="*/ 967047 h 2070100"/>
              <a:gd name="connsiteX20" fmla="*/ 132643 w 2070100"/>
              <a:gd name="connsiteY20" fmla="*/ 931839 h 2070100"/>
              <a:gd name="connsiteX21" fmla="*/ 207443 w 2070100"/>
              <a:gd name="connsiteY21" fmla="*/ 664835 h 2070100"/>
              <a:gd name="connsiteX22" fmla="*/ 211955 w 2070100"/>
              <a:gd name="connsiteY22" fmla="*/ 656022 h 2070100"/>
              <a:gd name="connsiteX23" fmla="*/ 100570 w 2070100"/>
              <a:gd name="connsiteY23" fmla="*/ 591714 h 2070100"/>
              <a:gd name="connsiteX24" fmla="*/ 176770 w 2070100"/>
              <a:gd name="connsiteY24" fmla="*/ 459732 h 2070100"/>
              <a:gd name="connsiteX25" fmla="*/ 287314 w 2070100"/>
              <a:gd name="connsiteY25" fmla="*/ 523554 h 2070100"/>
              <a:gd name="connsiteX26" fmla="*/ 303144 w 2070100"/>
              <a:gd name="connsiteY26" fmla="*/ 499076 h 2070100"/>
              <a:gd name="connsiteX27" fmla="*/ 409980 w 2070100"/>
              <a:gd name="connsiteY27" fmla="*/ 375381 h 2070100"/>
              <a:gd name="connsiteX28" fmla="*/ 528792 w 2070100"/>
              <a:gd name="connsiteY28" fmla="*/ 278460 h 2070100"/>
              <a:gd name="connsiteX29" fmla="*/ 466263 w 2070100"/>
              <a:gd name="connsiteY29" fmla="*/ 170158 h 2070100"/>
              <a:gd name="connsiteX30" fmla="*/ 598245 w 2070100"/>
              <a:gd name="connsiteY30" fmla="*/ 93958 h 2070100"/>
              <a:gd name="connsiteX31" fmla="*/ 660978 w 2070100"/>
              <a:gd name="connsiteY31" fmla="*/ 202615 h 2070100"/>
              <a:gd name="connsiteX32" fmla="*/ 671579 w 2070100"/>
              <a:gd name="connsiteY32" fmla="*/ 196636 h 2070100"/>
              <a:gd name="connsiteX33" fmla="*/ 819454 w 2070100"/>
              <a:gd name="connsiteY33" fmla="*/ 143432 h 2070100"/>
              <a:gd name="connsiteX34" fmla="*/ 992719 w 2070100"/>
              <a:gd name="connsiteY34" fmla="*/ 114360 h 2070100"/>
              <a:gd name="connsiteX35" fmla="*/ 992719 w 2070100"/>
              <a:gd name="connsiteY35" fmla="*/ 0 h 2070100"/>
              <a:gd name="connsiteX36" fmla="*/ 1145119 w 2070100"/>
              <a:gd name="connsiteY36" fmla="*/ 0 h 2070100"/>
              <a:gd name="connsiteX37" fmla="*/ 1145119 w 2070100"/>
              <a:gd name="connsiteY37" fmla="*/ 116058 h 2070100"/>
              <a:gd name="connsiteX38" fmla="*/ 1177408 w 2070100"/>
              <a:gd name="connsiteY38" fmla="*/ 118474 h 2070100"/>
              <a:gd name="connsiteX39" fmla="*/ 1356836 w 2070100"/>
              <a:gd name="connsiteY39" fmla="*/ 159089 h 2070100"/>
              <a:gd name="connsiteX40" fmla="*/ 1439010 w 2070100"/>
              <a:gd name="connsiteY40" fmla="*/ 191165 h 2070100"/>
              <a:gd name="connsiteX41" fmla="*/ 1491389 w 2070100"/>
              <a:gd name="connsiteY41" fmla="*/ 100443 h 2070100"/>
              <a:gd name="connsiteX42" fmla="*/ 1623371 w 2070100"/>
              <a:gd name="connsiteY42" fmla="*/ 176643 h 2070100"/>
              <a:gd name="connsiteX43" fmla="*/ 1572560 w 2070100"/>
              <a:gd name="connsiteY43" fmla="*/ 264651 h 2070100"/>
              <a:gd name="connsiteX44" fmla="*/ 1610171 w 2070100"/>
              <a:gd name="connsiteY44" fmla="*/ 288975 h 2070100"/>
              <a:gd name="connsiteX45" fmla="*/ 1733866 w 2070100"/>
              <a:gd name="connsiteY45" fmla="*/ 395811 h 2070100"/>
              <a:gd name="connsiteX46" fmla="*/ 1828430 w 2070100"/>
              <a:gd name="connsiteY46" fmla="*/ 511733 h 2070100"/>
              <a:gd name="connsiteX47" fmla="*/ 1905913 w 2070100"/>
              <a:gd name="connsiteY47" fmla="*/ 466998 h 2070100"/>
              <a:gd name="connsiteX48" fmla="*/ 1982113 w 2070100"/>
              <a:gd name="connsiteY48" fmla="*/ 598980 h 2070100"/>
              <a:gd name="connsiteX49" fmla="*/ 1904824 w 2070100"/>
              <a:gd name="connsiteY49" fmla="*/ 643603 h 2070100"/>
              <a:gd name="connsiteX50" fmla="*/ 1912611 w 2070100"/>
              <a:gd name="connsiteY50" fmla="*/ 657410 h 2070100"/>
              <a:gd name="connsiteX51" fmla="*/ 1965815 w 2070100"/>
              <a:gd name="connsiteY51" fmla="*/ 805285 h 2070100"/>
              <a:gd name="connsiteX52" fmla="*/ 1992958 w 2070100"/>
              <a:gd name="connsiteY52" fmla="*/ 967047 h 2070100"/>
              <a:gd name="connsiteX53" fmla="*/ 2070100 w 2070100"/>
              <a:gd name="connsiteY53" fmla="*/ 967047 h 2070100"/>
              <a:gd name="connsiteX54" fmla="*/ 2070100 w 2070100"/>
              <a:gd name="connsiteY54" fmla="*/ 1119447 h 2070100"/>
              <a:gd name="connsiteX55" fmla="*/ 1994050 w 2070100"/>
              <a:gd name="connsiteY55" fmla="*/ 1119447 h 2070100"/>
              <a:gd name="connsiteX56" fmla="*/ 1990774 w 2070100"/>
              <a:gd name="connsiteY56" fmla="*/ 1163239 h 2070100"/>
              <a:gd name="connsiteX57" fmla="*/ 1915973 w 2070100"/>
              <a:gd name="connsiteY57" fmla="*/ 1430244 h 2070100"/>
              <a:gd name="connsiteX58" fmla="*/ 1902690 w 2070100"/>
              <a:gd name="connsiteY58" fmla="*/ 1456192 h 2070100"/>
              <a:gd name="connsiteX59" fmla="*/ 1969529 w 2070100"/>
              <a:gd name="connsiteY59" fmla="*/ 1494782 h 2070100"/>
              <a:gd name="connsiteX60" fmla="*/ 1893329 w 2070100"/>
              <a:gd name="connsiteY60" fmla="*/ 1626764 h 2070100"/>
              <a:gd name="connsiteX61" fmla="*/ 1825649 w 2070100"/>
              <a:gd name="connsiteY61" fmla="*/ 1587689 h 2070100"/>
              <a:gd name="connsiteX62" fmla="*/ 1820273 w 2070100"/>
              <a:gd name="connsiteY62" fmla="*/ 1596002 h 2070100"/>
              <a:gd name="connsiteX63" fmla="*/ 1713437 w 2070100"/>
              <a:gd name="connsiteY63" fmla="*/ 1719697 h 2070100"/>
              <a:gd name="connsiteX64" fmla="*/ 1593401 w 2070100"/>
              <a:gd name="connsiteY64" fmla="*/ 1817617 h 2070100"/>
              <a:gd name="connsiteX65" fmla="*/ 1633295 w 2070100"/>
              <a:gd name="connsiteY65" fmla="*/ 1886717 h 2070100"/>
              <a:gd name="connsiteX66" fmla="*/ 1501313 w 2070100"/>
              <a:gd name="connsiteY66" fmla="*/ 1962917 h 2070100"/>
              <a:gd name="connsiteX67" fmla="*/ 1461079 w 2070100"/>
              <a:gd name="connsiteY67" fmla="*/ 1893230 h 2070100"/>
              <a:gd name="connsiteX68" fmla="*/ 1451837 w 2070100"/>
              <a:gd name="connsiteY68" fmla="*/ 1898442 h 2070100"/>
              <a:gd name="connsiteX69" fmla="*/ 1303963 w 2070100"/>
              <a:gd name="connsiteY69" fmla="*/ 1951646 h 2070100"/>
              <a:gd name="connsiteX70" fmla="*/ 1145119 w 2070100"/>
              <a:gd name="connsiteY70" fmla="*/ 1978299 h 2070100"/>
              <a:gd name="connsiteX71" fmla="*/ 1145119 w 2070100"/>
              <a:gd name="connsiteY71" fmla="*/ 2070100 h 2070100"/>
              <a:gd name="connsiteX72" fmla="*/ 992719 w 2070100"/>
              <a:gd name="connsiteY72" fmla="*/ 2070100 h 2070100"/>
              <a:gd name="connsiteX73" fmla="*/ 992719 w 2070100"/>
              <a:gd name="connsiteY73" fmla="*/ 1980100 h 2070100"/>
              <a:gd name="connsiteX74" fmla="*/ 946008 w 2070100"/>
              <a:gd name="connsiteY74" fmla="*/ 1976605 h 2070100"/>
              <a:gd name="connsiteX75" fmla="*/ 679004 w 2070100"/>
              <a:gd name="connsiteY75" fmla="*/ 1901804 h 2070100"/>
              <a:gd name="connsiteX76" fmla="*/ 639133 w 2070100"/>
              <a:gd name="connsiteY76" fmla="*/ 1881393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070100" h="2070100">
                <a:moveTo>
                  <a:pt x="756481" y="1568346"/>
                </a:moveTo>
                <a:cubicBezTo>
                  <a:pt x="1049196" y="1737345"/>
                  <a:pt x="1423490" y="1637053"/>
                  <a:pt x="1592489" y="1344338"/>
                </a:cubicBezTo>
                <a:cubicBezTo>
                  <a:pt x="1761488" y="1051623"/>
                  <a:pt x="1661196" y="677329"/>
                  <a:pt x="1368481" y="508330"/>
                </a:cubicBezTo>
                <a:cubicBezTo>
                  <a:pt x="1075766" y="339331"/>
                  <a:pt x="701472" y="439623"/>
                  <a:pt x="532473" y="732338"/>
                </a:cubicBezTo>
                <a:cubicBezTo>
                  <a:pt x="363474" y="1025053"/>
                  <a:pt x="463766" y="1399347"/>
                  <a:pt x="756481" y="1568346"/>
                </a:cubicBezTo>
                <a:close/>
                <a:moveTo>
                  <a:pt x="588321" y="1969402"/>
                </a:moveTo>
                <a:lnTo>
                  <a:pt x="456339" y="1893202"/>
                </a:lnTo>
                <a:lnTo>
                  <a:pt x="508718" y="1802479"/>
                </a:lnTo>
                <a:lnTo>
                  <a:pt x="439852" y="1747352"/>
                </a:lnTo>
                <a:cubicBezTo>
                  <a:pt x="404952" y="1716404"/>
                  <a:pt x="372767" y="1683179"/>
                  <a:pt x="343395" y="1648038"/>
                </a:cubicBezTo>
                <a:lnTo>
                  <a:pt x="291133" y="1575268"/>
                </a:lnTo>
                <a:lnTo>
                  <a:pt x="189354" y="1634030"/>
                </a:lnTo>
                <a:lnTo>
                  <a:pt x="113154" y="1502048"/>
                </a:lnTo>
                <a:lnTo>
                  <a:pt x="215165" y="1443151"/>
                </a:lnTo>
                <a:lnTo>
                  <a:pt x="201688" y="1417090"/>
                </a:lnTo>
                <a:cubicBezTo>
                  <a:pt x="183954" y="1375730"/>
                  <a:pt x="169226" y="1333178"/>
                  <a:pt x="157602" y="1289794"/>
                </a:cubicBezTo>
                <a:lnTo>
                  <a:pt x="129018" y="1119447"/>
                </a:lnTo>
                <a:lnTo>
                  <a:pt x="0" y="1119447"/>
                </a:lnTo>
                <a:lnTo>
                  <a:pt x="0" y="967047"/>
                </a:lnTo>
                <a:lnTo>
                  <a:pt x="130009" y="967047"/>
                </a:lnTo>
                <a:lnTo>
                  <a:pt x="132643" y="931839"/>
                </a:lnTo>
                <a:cubicBezTo>
                  <a:pt x="143872" y="841343"/>
                  <a:pt x="168547" y="751378"/>
                  <a:pt x="207443" y="664835"/>
                </a:cubicBezTo>
                <a:lnTo>
                  <a:pt x="211955" y="656022"/>
                </a:lnTo>
                <a:lnTo>
                  <a:pt x="100570" y="591714"/>
                </a:lnTo>
                <a:lnTo>
                  <a:pt x="176770" y="459732"/>
                </a:lnTo>
                <a:lnTo>
                  <a:pt x="287314" y="523554"/>
                </a:lnTo>
                <a:lnTo>
                  <a:pt x="303144" y="499076"/>
                </a:lnTo>
                <a:cubicBezTo>
                  <a:pt x="335519" y="454185"/>
                  <a:pt x="371323" y="412902"/>
                  <a:pt x="409980" y="375381"/>
                </a:cubicBezTo>
                <a:lnTo>
                  <a:pt x="528792" y="278460"/>
                </a:lnTo>
                <a:lnTo>
                  <a:pt x="466263" y="170158"/>
                </a:lnTo>
                <a:lnTo>
                  <a:pt x="598245" y="93958"/>
                </a:lnTo>
                <a:lnTo>
                  <a:pt x="660978" y="202615"/>
                </a:lnTo>
                <a:lnTo>
                  <a:pt x="671579" y="196636"/>
                </a:lnTo>
                <a:cubicBezTo>
                  <a:pt x="719356" y="174781"/>
                  <a:pt x="768839" y="156995"/>
                  <a:pt x="819454" y="143432"/>
                </a:cubicBezTo>
                <a:lnTo>
                  <a:pt x="992719" y="114360"/>
                </a:lnTo>
                <a:lnTo>
                  <a:pt x="992719" y="0"/>
                </a:lnTo>
                <a:lnTo>
                  <a:pt x="1145119" y="0"/>
                </a:lnTo>
                <a:lnTo>
                  <a:pt x="1145119" y="116058"/>
                </a:lnTo>
                <a:lnTo>
                  <a:pt x="1177408" y="118474"/>
                </a:lnTo>
                <a:cubicBezTo>
                  <a:pt x="1237739" y="125960"/>
                  <a:pt x="1297834" y="139422"/>
                  <a:pt x="1356836" y="159089"/>
                </a:cubicBezTo>
                <a:lnTo>
                  <a:pt x="1439010" y="191165"/>
                </a:lnTo>
                <a:lnTo>
                  <a:pt x="1491389" y="100443"/>
                </a:lnTo>
                <a:lnTo>
                  <a:pt x="1623371" y="176643"/>
                </a:lnTo>
                <a:lnTo>
                  <a:pt x="1572560" y="264651"/>
                </a:lnTo>
                <a:lnTo>
                  <a:pt x="1610171" y="288975"/>
                </a:lnTo>
                <a:cubicBezTo>
                  <a:pt x="1655063" y="321350"/>
                  <a:pt x="1696345" y="357154"/>
                  <a:pt x="1733866" y="395811"/>
                </a:cubicBezTo>
                <a:lnTo>
                  <a:pt x="1828430" y="511733"/>
                </a:lnTo>
                <a:lnTo>
                  <a:pt x="1905913" y="466998"/>
                </a:lnTo>
                <a:lnTo>
                  <a:pt x="1982113" y="598980"/>
                </a:lnTo>
                <a:lnTo>
                  <a:pt x="1904824" y="643603"/>
                </a:lnTo>
                <a:lnTo>
                  <a:pt x="1912611" y="657410"/>
                </a:lnTo>
                <a:cubicBezTo>
                  <a:pt x="1934467" y="705187"/>
                  <a:pt x="1952253" y="754670"/>
                  <a:pt x="1965815" y="805285"/>
                </a:cubicBezTo>
                <a:lnTo>
                  <a:pt x="1992958" y="967047"/>
                </a:lnTo>
                <a:lnTo>
                  <a:pt x="2070100" y="967047"/>
                </a:lnTo>
                <a:lnTo>
                  <a:pt x="2070100" y="1119447"/>
                </a:lnTo>
                <a:lnTo>
                  <a:pt x="1994050" y="1119447"/>
                </a:lnTo>
                <a:lnTo>
                  <a:pt x="1990774" y="1163239"/>
                </a:lnTo>
                <a:cubicBezTo>
                  <a:pt x="1979545" y="1253735"/>
                  <a:pt x="1954870" y="1343700"/>
                  <a:pt x="1915973" y="1430244"/>
                </a:cubicBezTo>
                <a:lnTo>
                  <a:pt x="1902690" y="1456192"/>
                </a:lnTo>
                <a:lnTo>
                  <a:pt x="1969529" y="1494782"/>
                </a:lnTo>
                <a:lnTo>
                  <a:pt x="1893329" y="1626764"/>
                </a:lnTo>
                <a:lnTo>
                  <a:pt x="1825649" y="1587689"/>
                </a:lnTo>
                <a:lnTo>
                  <a:pt x="1820273" y="1596002"/>
                </a:lnTo>
                <a:cubicBezTo>
                  <a:pt x="1787897" y="1640894"/>
                  <a:pt x="1752094" y="1682176"/>
                  <a:pt x="1713437" y="1719697"/>
                </a:cubicBezTo>
                <a:lnTo>
                  <a:pt x="1593401" y="1817617"/>
                </a:lnTo>
                <a:lnTo>
                  <a:pt x="1633295" y="1886717"/>
                </a:lnTo>
                <a:lnTo>
                  <a:pt x="1501313" y="1962917"/>
                </a:lnTo>
                <a:lnTo>
                  <a:pt x="1461079" y="1893230"/>
                </a:lnTo>
                <a:lnTo>
                  <a:pt x="1451837" y="1898442"/>
                </a:lnTo>
                <a:cubicBezTo>
                  <a:pt x="1404061" y="1920298"/>
                  <a:pt x="1354578" y="1938084"/>
                  <a:pt x="1303963" y="1951646"/>
                </a:cubicBezTo>
                <a:lnTo>
                  <a:pt x="1145119" y="1978299"/>
                </a:lnTo>
                <a:lnTo>
                  <a:pt x="1145119" y="2070100"/>
                </a:lnTo>
                <a:lnTo>
                  <a:pt x="992719" y="2070100"/>
                </a:lnTo>
                <a:lnTo>
                  <a:pt x="992719" y="1980100"/>
                </a:lnTo>
                <a:lnTo>
                  <a:pt x="946008" y="1976605"/>
                </a:lnTo>
                <a:cubicBezTo>
                  <a:pt x="855513" y="1965376"/>
                  <a:pt x="765547" y="1940700"/>
                  <a:pt x="679004" y="1901804"/>
                </a:cubicBezTo>
                <a:lnTo>
                  <a:pt x="639133" y="1881393"/>
                </a:lnTo>
                <a:close/>
              </a:path>
            </a:pathLst>
          </a:cu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845712" y="1816100"/>
            <a:ext cx="3174088" cy="2832100"/>
          </a:xfrm>
          <a:custGeom>
            <a:avLst/>
            <a:gdLst>
              <a:gd name="connsiteX0" fmla="*/ 756481 w 2070100"/>
              <a:gd name="connsiteY0" fmla="*/ 1568346 h 2070100"/>
              <a:gd name="connsiteX1" fmla="*/ 1592489 w 2070100"/>
              <a:gd name="connsiteY1" fmla="*/ 1344338 h 2070100"/>
              <a:gd name="connsiteX2" fmla="*/ 1368481 w 2070100"/>
              <a:gd name="connsiteY2" fmla="*/ 508330 h 2070100"/>
              <a:gd name="connsiteX3" fmla="*/ 532473 w 2070100"/>
              <a:gd name="connsiteY3" fmla="*/ 732338 h 2070100"/>
              <a:gd name="connsiteX4" fmla="*/ 756481 w 2070100"/>
              <a:gd name="connsiteY4" fmla="*/ 1568346 h 2070100"/>
              <a:gd name="connsiteX5" fmla="*/ 588321 w 2070100"/>
              <a:gd name="connsiteY5" fmla="*/ 1969402 h 2070100"/>
              <a:gd name="connsiteX6" fmla="*/ 456339 w 2070100"/>
              <a:gd name="connsiteY6" fmla="*/ 1893202 h 2070100"/>
              <a:gd name="connsiteX7" fmla="*/ 508718 w 2070100"/>
              <a:gd name="connsiteY7" fmla="*/ 1802479 h 2070100"/>
              <a:gd name="connsiteX8" fmla="*/ 439852 w 2070100"/>
              <a:gd name="connsiteY8" fmla="*/ 1747352 h 2070100"/>
              <a:gd name="connsiteX9" fmla="*/ 343395 w 2070100"/>
              <a:gd name="connsiteY9" fmla="*/ 1648038 h 2070100"/>
              <a:gd name="connsiteX10" fmla="*/ 291133 w 2070100"/>
              <a:gd name="connsiteY10" fmla="*/ 1575268 h 2070100"/>
              <a:gd name="connsiteX11" fmla="*/ 189354 w 2070100"/>
              <a:gd name="connsiteY11" fmla="*/ 1634030 h 2070100"/>
              <a:gd name="connsiteX12" fmla="*/ 113154 w 2070100"/>
              <a:gd name="connsiteY12" fmla="*/ 1502048 h 2070100"/>
              <a:gd name="connsiteX13" fmla="*/ 215165 w 2070100"/>
              <a:gd name="connsiteY13" fmla="*/ 1443151 h 2070100"/>
              <a:gd name="connsiteX14" fmla="*/ 201688 w 2070100"/>
              <a:gd name="connsiteY14" fmla="*/ 1417090 h 2070100"/>
              <a:gd name="connsiteX15" fmla="*/ 157602 w 2070100"/>
              <a:gd name="connsiteY15" fmla="*/ 1289794 h 2070100"/>
              <a:gd name="connsiteX16" fmla="*/ 129018 w 2070100"/>
              <a:gd name="connsiteY16" fmla="*/ 1119447 h 2070100"/>
              <a:gd name="connsiteX17" fmla="*/ 0 w 2070100"/>
              <a:gd name="connsiteY17" fmla="*/ 1119447 h 2070100"/>
              <a:gd name="connsiteX18" fmla="*/ 0 w 2070100"/>
              <a:gd name="connsiteY18" fmla="*/ 967047 h 2070100"/>
              <a:gd name="connsiteX19" fmla="*/ 130009 w 2070100"/>
              <a:gd name="connsiteY19" fmla="*/ 967047 h 2070100"/>
              <a:gd name="connsiteX20" fmla="*/ 132643 w 2070100"/>
              <a:gd name="connsiteY20" fmla="*/ 931839 h 2070100"/>
              <a:gd name="connsiteX21" fmla="*/ 207443 w 2070100"/>
              <a:gd name="connsiteY21" fmla="*/ 664835 h 2070100"/>
              <a:gd name="connsiteX22" fmla="*/ 211955 w 2070100"/>
              <a:gd name="connsiteY22" fmla="*/ 656022 h 2070100"/>
              <a:gd name="connsiteX23" fmla="*/ 100570 w 2070100"/>
              <a:gd name="connsiteY23" fmla="*/ 591714 h 2070100"/>
              <a:gd name="connsiteX24" fmla="*/ 176770 w 2070100"/>
              <a:gd name="connsiteY24" fmla="*/ 459732 h 2070100"/>
              <a:gd name="connsiteX25" fmla="*/ 287314 w 2070100"/>
              <a:gd name="connsiteY25" fmla="*/ 523554 h 2070100"/>
              <a:gd name="connsiteX26" fmla="*/ 303144 w 2070100"/>
              <a:gd name="connsiteY26" fmla="*/ 499076 h 2070100"/>
              <a:gd name="connsiteX27" fmla="*/ 409980 w 2070100"/>
              <a:gd name="connsiteY27" fmla="*/ 375381 h 2070100"/>
              <a:gd name="connsiteX28" fmla="*/ 528792 w 2070100"/>
              <a:gd name="connsiteY28" fmla="*/ 278460 h 2070100"/>
              <a:gd name="connsiteX29" fmla="*/ 466263 w 2070100"/>
              <a:gd name="connsiteY29" fmla="*/ 170158 h 2070100"/>
              <a:gd name="connsiteX30" fmla="*/ 598245 w 2070100"/>
              <a:gd name="connsiteY30" fmla="*/ 93958 h 2070100"/>
              <a:gd name="connsiteX31" fmla="*/ 660978 w 2070100"/>
              <a:gd name="connsiteY31" fmla="*/ 202615 h 2070100"/>
              <a:gd name="connsiteX32" fmla="*/ 671579 w 2070100"/>
              <a:gd name="connsiteY32" fmla="*/ 196636 h 2070100"/>
              <a:gd name="connsiteX33" fmla="*/ 819454 w 2070100"/>
              <a:gd name="connsiteY33" fmla="*/ 143432 h 2070100"/>
              <a:gd name="connsiteX34" fmla="*/ 992719 w 2070100"/>
              <a:gd name="connsiteY34" fmla="*/ 114360 h 2070100"/>
              <a:gd name="connsiteX35" fmla="*/ 992719 w 2070100"/>
              <a:gd name="connsiteY35" fmla="*/ 0 h 2070100"/>
              <a:gd name="connsiteX36" fmla="*/ 1145119 w 2070100"/>
              <a:gd name="connsiteY36" fmla="*/ 0 h 2070100"/>
              <a:gd name="connsiteX37" fmla="*/ 1145119 w 2070100"/>
              <a:gd name="connsiteY37" fmla="*/ 116058 h 2070100"/>
              <a:gd name="connsiteX38" fmla="*/ 1177408 w 2070100"/>
              <a:gd name="connsiteY38" fmla="*/ 118474 h 2070100"/>
              <a:gd name="connsiteX39" fmla="*/ 1356836 w 2070100"/>
              <a:gd name="connsiteY39" fmla="*/ 159089 h 2070100"/>
              <a:gd name="connsiteX40" fmla="*/ 1439010 w 2070100"/>
              <a:gd name="connsiteY40" fmla="*/ 191165 h 2070100"/>
              <a:gd name="connsiteX41" fmla="*/ 1491389 w 2070100"/>
              <a:gd name="connsiteY41" fmla="*/ 100443 h 2070100"/>
              <a:gd name="connsiteX42" fmla="*/ 1623371 w 2070100"/>
              <a:gd name="connsiteY42" fmla="*/ 176643 h 2070100"/>
              <a:gd name="connsiteX43" fmla="*/ 1572560 w 2070100"/>
              <a:gd name="connsiteY43" fmla="*/ 264651 h 2070100"/>
              <a:gd name="connsiteX44" fmla="*/ 1610171 w 2070100"/>
              <a:gd name="connsiteY44" fmla="*/ 288975 h 2070100"/>
              <a:gd name="connsiteX45" fmla="*/ 1733866 w 2070100"/>
              <a:gd name="connsiteY45" fmla="*/ 395811 h 2070100"/>
              <a:gd name="connsiteX46" fmla="*/ 1828430 w 2070100"/>
              <a:gd name="connsiteY46" fmla="*/ 511733 h 2070100"/>
              <a:gd name="connsiteX47" fmla="*/ 1905913 w 2070100"/>
              <a:gd name="connsiteY47" fmla="*/ 466998 h 2070100"/>
              <a:gd name="connsiteX48" fmla="*/ 1982113 w 2070100"/>
              <a:gd name="connsiteY48" fmla="*/ 598980 h 2070100"/>
              <a:gd name="connsiteX49" fmla="*/ 1904824 w 2070100"/>
              <a:gd name="connsiteY49" fmla="*/ 643603 h 2070100"/>
              <a:gd name="connsiteX50" fmla="*/ 1912611 w 2070100"/>
              <a:gd name="connsiteY50" fmla="*/ 657410 h 2070100"/>
              <a:gd name="connsiteX51" fmla="*/ 1965815 w 2070100"/>
              <a:gd name="connsiteY51" fmla="*/ 805285 h 2070100"/>
              <a:gd name="connsiteX52" fmla="*/ 1992958 w 2070100"/>
              <a:gd name="connsiteY52" fmla="*/ 967047 h 2070100"/>
              <a:gd name="connsiteX53" fmla="*/ 2070100 w 2070100"/>
              <a:gd name="connsiteY53" fmla="*/ 967047 h 2070100"/>
              <a:gd name="connsiteX54" fmla="*/ 2070100 w 2070100"/>
              <a:gd name="connsiteY54" fmla="*/ 1119447 h 2070100"/>
              <a:gd name="connsiteX55" fmla="*/ 1994050 w 2070100"/>
              <a:gd name="connsiteY55" fmla="*/ 1119447 h 2070100"/>
              <a:gd name="connsiteX56" fmla="*/ 1990774 w 2070100"/>
              <a:gd name="connsiteY56" fmla="*/ 1163239 h 2070100"/>
              <a:gd name="connsiteX57" fmla="*/ 1915973 w 2070100"/>
              <a:gd name="connsiteY57" fmla="*/ 1430244 h 2070100"/>
              <a:gd name="connsiteX58" fmla="*/ 1902690 w 2070100"/>
              <a:gd name="connsiteY58" fmla="*/ 1456192 h 2070100"/>
              <a:gd name="connsiteX59" fmla="*/ 1969529 w 2070100"/>
              <a:gd name="connsiteY59" fmla="*/ 1494782 h 2070100"/>
              <a:gd name="connsiteX60" fmla="*/ 1893329 w 2070100"/>
              <a:gd name="connsiteY60" fmla="*/ 1626764 h 2070100"/>
              <a:gd name="connsiteX61" fmla="*/ 1825649 w 2070100"/>
              <a:gd name="connsiteY61" fmla="*/ 1587689 h 2070100"/>
              <a:gd name="connsiteX62" fmla="*/ 1820273 w 2070100"/>
              <a:gd name="connsiteY62" fmla="*/ 1596002 h 2070100"/>
              <a:gd name="connsiteX63" fmla="*/ 1713437 w 2070100"/>
              <a:gd name="connsiteY63" fmla="*/ 1719697 h 2070100"/>
              <a:gd name="connsiteX64" fmla="*/ 1593401 w 2070100"/>
              <a:gd name="connsiteY64" fmla="*/ 1817617 h 2070100"/>
              <a:gd name="connsiteX65" fmla="*/ 1633295 w 2070100"/>
              <a:gd name="connsiteY65" fmla="*/ 1886717 h 2070100"/>
              <a:gd name="connsiteX66" fmla="*/ 1501313 w 2070100"/>
              <a:gd name="connsiteY66" fmla="*/ 1962917 h 2070100"/>
              <a:gd name="connsiteX67" fmla="*/ 1461079 w 2070100"/>
              <a:gd name="connsiteY67" fmla="*/ 1893230 h 2070100"/>
              <a:gd name="connsiteX68" fmla="*/ 1451837 w 2070100"/>
              <a:gd name="connsiteY68" fmla="*/ 1898442 h 2070100"/>
              <a:gd name="connsiteX69" fmla="*/ 1303963 w 2070100"/>
              <a:gd name="connsiteY69" fmla="*/ 1951646 h 2070100"/>
              <a:gd name="connsiteX70" fmla="*/ 1145119 w 2070100"/>
              <a:gd name="connsiteY70" fmla="*/ 1978299 h 2070100"/>
              <a:gd name="connsiteX71" fmla="*/ 1145119 w 2070100"/>
              <a:gd name="connsiteY71" fmla="*/ 2070100 h 2070100"/>
              <a:gd name="connsiteX72" fmla="*/ 992719 w 2070100"/>
              <a:gd name="connsiteY72" fmla="*/ 2070100 h 2070100"/>
              <a:gd name="connsiteX73" fmla="*/ 992719 w 2070100"/>
              <a:gd name="connsiteY73" fmla="*/ 1980100 h 2070100"/>
              <a:gd name="connsiteX74" fmla="*/ 946008 w 2070100"/>
              <a:gd name="connsiteY74" fmla="*/ 1976605 h 2070100"/>
              <a:gd name="connsiteX75" fmla="*/ 679004 w 2070100"/>
              <a:gd name="connsiteY75" fmla="*/ 1901804 h 2070100"/>
              <a:gd name="connsiteX76" fmla="*/ 639133 w 2070100"/>
              <a:gd name="connsiteY76" fmla="*/ 1881393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070100" h="2070100">
                <a:moveTo>
                  <a:pt x="756481" y="1568346"/>
                </a:moveTo>
                <a:cubicBezTo>
                  <a:pt x="1049196" y="1737345"/>
                  <a:pt x="1423490" y="1637053"/>
                  <a:pt x="1592489" y="1344338"/>
                </a:cubicBezTo>
                <a:cubicBezTo>
                  <a:pt x="1761488" y="1051623"/>
                  <a:pt x="1661196" y="677329"/>
                  <a:pt x="1368481" y="508330"/>
                </a:cubicBezTo>
                <a:cubicBezTo>
                  <a:pt x="1075766" y="339331"/>
                  <a:pt x="701472" y="439623"/>
                  <a:pt x="532473" y="732338"/>
                </a:cubicBezTo>
                <a:cubicBezTo>
                  <a:pt x="363474" y="1025053"/>
                  <a:pt x="463766" y="1399347"/>
                  <a:pt x="756481" y="1568346"/>
                </a:cubicBezTo>
                <a:close/>
                <a:moveTo>
                  <a:pt x="588321" y="1969402"/>
                </a:moveTo>
                <a:lnTo>
                  <a:pt x="456339" y="1893202"/>
                </a:lnTo>
                <a:lnTo>
                  <a:pt x="508718" y="1802479"/>
                </a:lnTo>
                <a:lnTo>
                  <a:pt x="439852" y="1747352"/>
                </a:lnTo>
                <a:cubicBezTo>
                  <a:pt x="404952" y="1716404"/>
                  <a:pt x="372767" y="1683179"/>
                  <a:pt x="343395" y="1648038"/>
                </a:cubicBezTo>
                <a:lnTo>
                  <a:pt x="291133" y="1575268"/>
                </a:lnTo>
                <a:lnTo>
                  <a:pt x="189354" y="1634030"/>
                </a:lnTo>
                <a:lnTo>
                  <a:pt x="113154" y="1502048"/>
                </a:lnTo>
                <a:lnTo>
                  <a:pt x="215165" y="1443151"/>
                </a:lnTo>
                <a:lnTo>
                  <a:pt x="201688" y="1417090"/>
                </a:lnTo>
                <a:cubicBezTo>
                  <a:pt x="183954" y="1375730"/>
                  <a:pt x="169226" y="1333178"/>
                  <a:pt x="157602" y="1289794"/>
                </a:cubicBezTo>
                <a:lnTo>
                  <a:pt x="129018" y="1119447"/>
                </a:lnTo>
                <a:lnTo>
                  <a:pt x="0" y="1119447"/>
                </a:lnTo>
                <a:lnTo>
                  <a:pt x="0" y="967047"/>
                </a:lnTo>
                <a:lnTo>
                  <a:pt x="130009" y="967047"/>
                </a:lnTo>
                <a:lnTo>
                  <a:pt x="132643" y="931839"/>
                </a:lnTo>
                <a:cubicBezTo>
                  <a:pt x="143872" y="841343"/>
                  <a:pt x="168547" y="751378"/>
                  <a:pt x="207443" y="664835"/>
                </a:cubicBezTo>
                <a:lnTo>
                  <a:pt x="211955" y="656022"/>
                </a:lnTo>
                <a:lnTo>
                  <a:pt x="100570" y="591714"/>
                </a:lnTo>
                <a:lnTo>
                  <a:pt x="176770" y="459732"/>
                </a:lnTo>
                <a:lnTo>
                  <a:pt x="287314" y="523554"/>
                </a:lnTo>
                <a:lnTo>
                  <a:pt x="303144" y="499076"/>
                </a:lnTo>
                <a:cubicBezTo>
                  <a:pt x="335519" y="454185"/>
                  <a:pt x="371323" y="412902"/>
                  <a:pt x="409980" y="375381"/>
                </a:cubicBezTo>
                <a:lnTo>
                  <a:pt x="528792" y="278460"/>
                </a:lnTo>
                <a:lnTo>
                  <a:pt x="466263" y="170158"/>
                </a:lnTo>
                <a:lnTo>
                  <a:pt x="598245" y="93958"/>
                </a:lnTo>
                <a:lnTo>
                  <a:pt x="660978" y="202615"/>
                </a:lnTo>
                <a:lnTo>
                  <a:pt x="671579" y="196636"/>
                </a:lnTo>
                <a:cubicBezTo>
                  <a:pt x="719356" y="174781"/>
                  <a:pt x="768839" y="156995"/>
                  <a:pt x="819454" y="143432"/>
                </a:cubicBezTo>
                <a:lnTo>
                  <a:pt x="992719" y="114360"/>
                </a:lnTo>
                <a:lnTo>
                  <a:pt x="992719" y="0"/>
                </a:lnTo>
                <a:lnTo>
                  <a:pt x="1145119" y="0"/>
                </a:lnTo>
                <a:lnTo>
                  <a:pt x="1145119" y="116058"/>
                </a:lnTo>
                <a:lnTo>
                  <a:pt x="1177408" y="118474"/>
                </a:lnTo>
                <a:cubicBezTo>
                  <a:pt x="1237739" y="125960"/>
                  <a:pt x="1297834" y="139422"/>
                  <a:pt x="1356836" y="159089"/>
                </a:cubicBezTo>
                <a:lnTo>
                  <a:pt x="1439010" y="191165"/>
                </a:lnTo>
                <a:lnTo>
                  <a:pt x="1491389" y="100443"/>
                </a:lnTo>
                <a:lnTo>
                  <a:pt x="1623371" y="176643"/>
                </a:lnTo>
                <a:lnTo>
                  <a:pt x="1572560" y="264651"/>
                </a:lnTo>
                <a:lnTo>
                  <a:pt x="1610171" y="288975"/>
                </a:lnTo>
                <a:cubicBezTo>
                  <a:pt x="1655063" y="321350"/>
                  <a:pt x="1696345" y="357154"/>
                  <a:pt x="1733866" y="395811"/>
                </a:cubicBezTo>
                <a:lnTo>
                  <a:pt x="1828430" y="511733"/>
                </a:lnTo>
                <a:lnTo>
                  <a:pt x="1905913" y="466998"/>
                </a:lnTo>
                <a:lnTo>
                  <a:pt x="1982113" y="598980"/>
                </a:lnTo>
                <a:lnTo>
                  <a:pt x="1904824" y="643603"/>
                </a:lnTo>
                <a:lnTo>
                  <a:pt x="1912611" y="657410"/>
                </a:lnTo>
                <a:cubicBezTo>
                  <a:pt x="1934467" y="705187"/>
                  <a:pt x="1952253" y="754670"/>
                  <a:pt x="1965815" y="805285"/>
                </a:cubicBezTo>
                <a:lnTo>
                  <a:pt x="1992958" y="967047"/>
                </a:lnTo>
                <a:lnTo>
                  <a:pt x="2070100" y="967047"/>
                </a:lnTo>
                <a:lnTo>
                  <a:pt x="2070100" y="1119447"/>
                </a:lnTo>
                <a:lnTo>
                  <a:pt x="1994050" y="1119447"/>
                </a:lnTo>
                <a:lnTo>
                  <a:pt x="1990774" y="1163239"/>
                </a:lnTo>
                <a:cubicBezTo>
                  <a:pt x="1979545" y="1253735"/>
                  <a:pt x="1954870" y="1343700"/>
                  <a:pt x="1915973" y="1430244"/>
                </a:cubicBezTo>
                <a:lnTo>
                  <a:pt x="1902690" y="1456192"/>
                </a:lnTo>
                <a:lnTo>
                  <a:pt x="1969529" y="1494782"/>
                </a:lnTo>
                <a:lnTo>
                  <a:pt x="1893329" y="1626764"/>
                </a:lnTo>
                <a:lnTo>
                  <a:pt x="1825649" y="1587689"/>
                </a:lnTo>
                <a:lnTo>
                  <a:pt x="1820273" y="1596002"/>
                </a:lnTo>
                <a:cubicBezTo>
                  <a:pt x="1787897" y="1640894"/>
                  <a:pt x="1752094" y="1682176"/>
                  <a:pt x="1713437" y="1719697"/>
                </a:cubicBezTo>
                <a:lnTo>
                  <a:pt x="1593401" y="1817617"/>
                </a:lnTo>
                <a:lnTo>
                  <a:pt x="1633295" y="1886717"/>
                </a:lnTo>
                <a:lnTo>
                  <a:pt x="1501313" y="1962917"/>
                </a:lnTo>
                <a:lnTo>
                  <a:pt x="1461079" y="1893230"/>
                </a:lnTo>
                <a:lnTo>
                  <a:pt x="1451837" y="1898442"/>
                </a:lnTo>
                <a:cubicBezTo>
                  <a:pt x="1404061" y="1920298"/>
                  <a:pt x="1354578" y="1938084"/>
                  <a:pt x="1303963" y="1951646"/>
                </a:cubicBezTo>
                <a:lnTo>
                  <a:pt x="1145119" y="1978299"/>
                </a:lnTo>
                <a:lnTo>
                  <a:pt x="1145119" y="2070100"/>
                </a:lnTo>
                <a:lnTo>
                  <a:pt x="992719" y="2070100"/>
                </a:lnTo>
                <a:lnTo>
                  <a:pt x="992719" y="1980100"/>
                </a:lnTo>
                <a:lnTo>
                  <a:pt x="946008" y="1976605"/>
                </a:lnTo>
                <a:cubicBezTo>
                  <a:pt x="855513" y="1965376"/>
                  <a:pt x="765547" y="1940700"/>
                  <a:pt x="679004" y="1901804"/>
                </a:cubicBezTo>
                <a:lnTo>
                  <a:pt x="639133" y="1881393"/>
                </a:lnTo>
                <a:close/>
              </a:path>
            </a:pathLst>
          </a:cu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85712" y="3378200"/>
            <a:ext cx="3174088" cy="2832100"/>
          </a:xfrm>
          <a:custGeom>
            <a:avLst/>
            <a:gdLst>
              <a:gd name="connsiteX0" fmla="*/ 756481 w 2070100"/>
              <a:gd name="connsiteY0" fmla="*/ 1568346 h 2070100"/>
              <a:gd name="connsiteX1" fmla="*/ 1592489 w 2070100"/>
              <a:gd name="connsiteY1" fmla="*/ 1344338 h 2070100"/>
              <a:gd name="connsiteX2" fmla="*/ 1368481 w 2070100"/>
              <a:gd name="connsiteY2" fmla="*/ 508330 h 2070100"/>
              <a:gd name="connsiteX3" fmla="*/ 532473 w 2070100"/>
              <a:gd name="connsiteY3" fmla="*/ 732338 h 2070100"/>
              <a:gd name="connsiteX4" fmla="*/ 756481 w 2070100"/>
              <a:gd name="connsiteY4" fmla="*/ 1568346 h 2070100"/>
              <a:gd name="connsiteX5" fmla="*/ 588321 w 2070100"/>
              <a:gd name="connsiteY5" fmla="*/ 1969402 h 2070100"/>
              <a:gd name="connsiteX6" fmla="*/ 456339 w 2070100"/>
              <a:gd name="connsiteY6" fmla="*/ 1893202 h 2070100"/>
              <a:gd name="connsiteX7" fmla="*/ 508718 w 2070100"/>
              <a:gd name="connsiteY7" fmla="*/ 1802479 h 2070100"/>
              <a:gd name="connsiteX8" fmla="*/ 439852 w 2070100"/>
              <a:gd name="connsiteY8" fmla="*/ 1747352 h 2070100"/>
              <a:gd name="connsiteX9" fmla="*/ 343395 w 2070100"/>
              <a:gd name="connsiteY9" fmla="*/ 1648038 h 2070100"/>
              <a:gd name="connsiteX10" fmla="*/ 291133 w 2070100"/>
              <a:gd name="connsiteY10" fmla="*/ 1575268 h 2070100"/>
              <a:gd name="connsiteX11" fmla="*/ 189354 w 2070100"/>
              <a:gd name="connsiteY11" fmla="*/ 1634030 h 2070100"/>
              <a:gd name="connsiteX12" fmla="*/ 113154 w 2070100"/>
              <a:gd name="connsiteY12" fmla="*/ 1502048 h 2070100"/>
              <a:gd name="connsiteX13" fmla="*/ 215165 w 2070100"/>
              <a:gd name="connsiteY13" fmla="*/ 1443151 h 2070100"/>
              <a:gd name="connsiteX14" fmla="*/ 201688 w 2070100"/>
              <a:gd name="connsiteY14" fmla="*/ 1417090 h 2070100"/>
              <a:gd name="connsiteX15" fmla="*/ 157602 w 2070100"/>
              <a:gd name="connsiteY15" fmla="*/ 1289794 h 2070100"/>
              <a:gd name="connsiteX16" fmla="*/ 129018 w 2070100"/>
              <a:gd name="connsiteY16" fmla="*/ 1119447 h 2070100"/>
              <a:gd name="connsiteX17" fmla="*/ 0 w 2070100"/>
              <a:gd name="connsiteY17" fmla="*/ 1119447 h 2070100"/>
              <a:gd name="connsiteX18" fmla="*/ 0 w 2070100"/>
              <a:gd name="connsiteY18" fmla="*/ 967047 h 2070100"/>
              <a:gd name="connsiteX19" fmla="*/ 130009 w 2070100"/>
              <a:gd name="connsiteY19" fmla="*/ 967047 h 2070100"/>
              <a:gd name="connsiteX20" fmla="*/ 132643 w 2070100"/>
              <a:gd name="connsiteY20" fmla="*/ 931839 h 2070100"/>
              <a:gd name="connsiteX21" fmla="*/ 207443 w 2070100"/>
              <a:gd name="connsiteY21" fmla="*/ 664835 h 2070100"/>
              <a:gd name="connsiteX22" fmla="*/ 211955 w 2070100"/>
              <a:gd name="connsiteY22" fmla="*/ 656022 h 2070100"/>
              <a:gd name="connsiteX23" fmla="*/ 100570 w 2070100"/>
              <a:gd name="connsiteY23" fmla="*/ 591714 h 2070100"/>
              <a:gd name="connsiteX24" fmla="*/ 176770 w 2070100"/>
              <a:gd name="connsiteY24" fmla="*/ 459732 h 2070100"/>
              <a:gd name="connsiteX25" fmla="*/ 287314 w 2070100"/>
              <a:gd name="connsiteY25" fmla="*/ 523554 h 2070100"/>
              <a:gd name="connsiteX26" fmla="*/ 303144 w 2070100"/>
              <a:gd name="connsiteY26" fmla="*/ 499076 h 2070100"/>
              <a:gd name="connsiteX27" fmla="*/ 409980 w 2070100"/>
              <a:gd name="connsiteY27" fmla="*/ 375381 h 2070100"/>
              <a:gd name="connsiteX28" fmla="*/ 528792 w 2070100"/>
              <a:gd name="connsiteY28" fmla="*/ 278460 h 2070100"/>
              <a:gd name="connsiteX29" fmla="*/ 466263 w 2070100"/>
              <a:gd name="connsiteY29" fmla="*/ 170158 h 2070100"/>
              <a:gd name="connsiteX30" fmla="*/ 598245 w 2070100"/>
              <a:gd name="connsiteY30" fmla="*/ 93958 h 2070100"/>
              <a:gd name="connsiteX31" fmla="*/ 660978 w 2070100"/>
              <a:gd name="connsiteY31" fmla="*/ 202615 h 2070100"/>
              <a:gd name="connsiteX32" fmla="*/ 671579 w 2070100"/>
              <a:gd name="connsiteY32" fmla="*/ 196636 h 2070100"/>
              <a:gd name="connsiteX33" fmla="*/ 819454 w 2070100"/>
              <a:gd name="connsiteY33" fmla="*/ 143432 h 2070100"/>
              <a:gd name="connsiteX34" fmla="*/ 992719 w 2070100"/>
              <a:gd name="connsiteY34" fmla="*/ 114360 h 2070100"/>
              <a:gd name="connsiteX35" fmla="*/ 992719 w 2070100"/>
              <a:gd name="connsiteY35" fmla="*/ 0 h 2070100"/>
              <a:gd name="connsiteX36" fmla="*/ 1145119 w 2070100"/>
              <a:gd name="connsiteY36" fmla="*/ 0 h 2070100"/>
              <a:gd name="connsiteX37" fmla="*/ 1145119 w 2070100"/>
              <a:gd name="connsiteY37" fmla="*/ 116058 h 2070100"/>
              <a:gd name="connsiteX38" fmla="*/ 1177408 w 2070100"/>
              <a:gd name="connsiteY38" fmla="*/ 118474 h 2070100"/>
              <a:gd name="connsiteX39" fmla="*/ 1356836 w 2070100"/>
              <a:gd name="connsiteY39" fmla="*/ 159089 h 2070100"/>
              <a:gd name="connsiteX40" fmla="*/ 1439010 w 2070100"/>
              <a:gd name="connsiteY40" fmla="*/ 191165 h 2070100"/>
              <a:gd name="connsiteX41" fmla="*/ 1491389 w 2070100"/>
              <a:gd name="connsiteY41" fmla="*/ 100443 h 2070100"/>
              <a:gd name="connsiteX42" fmla="*/ 1623371 w 2070100"/>
              <a:gd name="connsiteY42" fmla="*/ 176643 h 2070100"/>
              <a:gd name="connsiteX43" fmla="*/ 1572560 w 2070100"/>
              <a:gd name="connsiteY43" fmla="*/ 264651 h 2070100"/>
              <a:gd name="connsiteX44" fmla="*/ 1610171 w 2070100"/>
              <a:gd name="connsiteY44" fmla="*/ 288975 h 2070100"/>
              <a:gd name="connsiteX45" fmla="*/ 1733866 w 2070100"/>
              <a:gd name="connsiteY45" fmla="*/ 395811 h 2070100"/>
              <a:gd name="connsiteX46" fmla="*/ 1828430 w 2070100"/>
              <a:gd name="connsiteY46" fmla="*/ 511733 h 2070100"/>
              <a:gd name="connsiteX47" fmla="*/ 1905913 w 2070100"/>
              <a:gd name="connsiteY47" fmla="*/ 466998 h 2070100"/>
              <a:gd name="connsiteX48" fmla="*/ 1982113 w 2070100"/>
              <a:gd name="connsiteY48" fmla="*/ 598980 h 2070100"/>
              <a:gd name="connsiteX49" fmla="*/ 1904824 w 2070100"/>
              <a:gd name="connsiteY49" fmla="*/ 643603 h 2070100"/>
              <a:gd name="connsiteX50" fmla="*/ 1912611 w 2070100"/>
              <a:gd name="connsiteY50" fmla="*/ 657410 h 2070100"/>
              <a:gd name="connsiteX51" fmla="*/ 1965815 w 2070100"/>
              <a:gd name="connsiteY51" fmla="*/ 805285 h 2070100"/>
              <a:gd name="connsiteX52" fmla="*/ 1992958 w 2070100"/>
              <a:gd name="connsiteY52" fmla="*/ 967047 h 2070100"/>
              <a:gd name="connsiteX53" fmla="*/ 2070100 w 2070100"/>
              <a:gd name="connsiteY53" fmla="*/ 967047 h 2070100"/>
              <a:gd name="connsiteX54" fmla="*/ 2070100 w 2070100"/>
              <a:gd name="connsiteY54" fmla="*/ 1119447 h 2070100"/>
              <a:gd name="connsiteX55" fmla="*/ 1994050 w 2070100"/>
              <a:gd name="connsiteY55" fmla="*/ 1119447 h 2070100"/>
              <a:gd name="connsiteX56" fmla="*/ 1990774 w 2070100"/>
              <a:gd name="connsiteY56" fmla="*/ 1163239 h 2070100"/>
              <a:gd name="connsiteX57" fmla="*/ 1915973 w 2070100"/>
              <a:gd name="connsiteY57" fmla="*/ 1430244 h 2070100"/>
              <a:gd name="connsiteX58" fmla="*/ 1902690 w 2070100"/>
              <a:gd name="connsiteY58" fmla="*/ 1456192 h 2070100"/>
              <a:gd name="connsiteX59" fmla="*/ 1969529 w 2070100"/>
              <a:gd name="connsiteY59" fmla="*/ 1494782 h 2070100"/>
              <a:gd name="connsiteX60" fmla="*/ 1893329 w 2070100"/>
              <a:gd name="connsiteY60" fmla="*/ 1626764 h 2070100"/>
              <a:gd name="connsiteX61" fmla="*/ 1825649 w 2070100"/>
              <a:gd name="connsiteY61" fmla="*/ 1587689 h 2070100"/>
              <a:gd name="connsiteX62" fmla="*/ 1820273 w 2070100"/>
              <a:gd name="connsiteY62" fmla="*/ 1596002 h 2070100"/>
              <a:gd name="connsiteX63" fmla="*/ 1713437 w 2070100"/>
              <a:gd name="connsiteY63" fmla="*/ 1719697 h 2070100"/>
              <a:gd name="connsiteX64" fmla="*/ 1593401 w 2070100"/>
              <a:gd name="connsiteY64" fmla="*/ 1817617 h 2070100"/>
              <a:gd name="connsiteX65" fmla="*/ 1633295 w 2070100"/>
              <a:gd name="connsiteY65" fmla="*/ 1886717 h 2070100"/>
              <a:gd name="connsiteX66" fmla="*/ 1501313 w 2070100"/>
              <a:gd name="connsiteY66" fmla="*/ 1962917 h 2070100"/>
              <a:gd name="connsiteX67" fmla="*/ 1461079 w 2070100"/>
              <a:gd name="connsiteY67" fmla="*/ 1893230 h 2070100"/>
              <a:gd name="connsiteX68" fmla="*/ 1451837 w 2070100"/>
              <a:gd name="connsiteY68" fmla="*/ 1898442 h 2070100"/>
              <a:gd name="connsiteX69" fmla="*/ 1303963 w 2070100"/>
              <a:gd name="connsiteY69" fmla="*/ 1951646 h 2070100"/>
              <a:gd name="connsiteX70" fmla="*/ 1145119 w 2070100"/>
              <a:gd name="connsiteY70" fmla="*/ 1978299 h 2070100"/>
              <a:gd name="connsiteX71" fmla="*/ 1145119 w 2070100"/>
              <a:gd name="connsiteY71" fmla="*/ 2070100 h 2070100"/>
              <a:gd name="connsiteX72" fmla="*/ 992719 w 2070100"/>
              <a:gd name="connsiteY72" fmla="*/ 2070100 h 2070100"/>
              <a:gd name="connsiteX73" fmla="*/ 992719 w 2070100"/>
              <a:gd name="connsiteY73" fmla="*/ 1980100 h 2070100"/>
              <a:gd name="connsiteX74" fmla="*/ 946008 w 2070100"/>
              <a:gd name="connsiteY74" fmla="*/ 1976605 h 2070100"/>
              <a:gd name="connsiteX75" fmla="*/ 679004 w 2070100"/>
              <a:gd name="connsiteY75" fmla="*/ 1901804 h 2070100"/>
              <a:gd name="connsiteX76" fmla="*/ 639133 w 2070100"/>
              <a:gd name="connsiteY76" fmla="*/ 1881393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070100" h="2070100">
                <a:moveTo>
                  <a:pt x="756481" y="1568346"/>
                </a:moveTo>
                <a:cubicBezTo>
                  <a:pt x="1049196" y="1737345"/>
                  <a:pt x="1423490" y="1637053"/>
                  <a:pt x="1592489" y="1344338"/>
                </a:cubicBezTo>
                <a:cubicBezTo>
                  <a:pt x="1761488" y="1051623"/>
                  <a:pt x="1661196" y="677329"/>
                  <a:pt x="1368481" y="508330"/>
                </a:cubicBezTo>
                <a:cubicBezTo>
                  <a:pt x="1075766" y="339331"/>
                  <a:pt x="701472" y="439623"/>
                  <a:pt x="532473" y="732338"/>
                </a:cubicBezTo>
                <a:cubicBezTo>
                  <a:pt x="363474" y="1025053"/>
                  <a:pt x="463766" y="1399347"/>
                  <a:pt x="756481" y="1568346"/>
                </a:cubicBezTo>
                <a:close/>
                <a:moveTo>
                  <a:pt x="588321" y="1969402"/>
                </a:moveTo>
                <a:lnTo>
                  <a:pt x="456339" y="1893202"/>
                </a:lnTo>
                <a:lnTo>
                  <a:pt x="508718" y="1802479"/>
                </a:lnTo>
                <a:lnTo>
                  <a:pt x="439852" y="1747352"/>
                </a:lnTo>
                <a:cubicBezTo>
                  <a:pt x="404952" y="1716404"/>
                  <a:pt x="372767" y="1683179"/>
                  <a:pt x="343395" y="1648038"/>
                </a:cubicBezTo>
                <a:lnTo>
                  <a:pt x="291133" y="1575268"/>
                </a:lnTo>
                <a:lnTo>
                  <a:pt x="189354" y="1634030"/>
                </a:lnTo>
                <a:lnTo>
                  <a:pt x="113154" y="1502048"/>
                </a:lnTo>
                <a:lnTo>
                  <a:pt x="215165" y="1443151"/>
                </a:lnTo>
                <a:lnTo>
                  <a:pt x="201688" y="1417090"/>
                </a:lnTo>
                <a:cubicBezTo>
                  <a:pt x="183954" y="1375730"/>
                  <a:pt x="169226" y="1333178"/>
                  <a:pt x="157602" y="1289794"/>
                </a:cubicBezTo>
                <a:lnTo>
                  <a:pt x="129018" y="1119447"/>
                </a:lnTo>
                <a:lnTo>
                  <a:pt x="0" y="1119447"/>
                </a:lnTo>
                <a:lnTo>
                  <a:pt x="0" y="967047"/>
                </a:lnTo>
                <a:lnTo>
                  <a:pt x="130009" y="967047"/>
                </a:lnTo>
                <a:lnTo>
                  <a:pt x="132643" y="931839"/>
                </a:lnTo>
                <a:cubicBezTo>
                  <a:pt x="143872" y="841343"/>
                  <a:pt x="168547" y="751378"/>
                  <a:pt x="207443" y="664835"/>
                </a:cubicBezTo>
                <a:lnTo>
                  <a:pt x="211955" y="656022"/>
                </a:lnTo>
                <a:lnTo>
                  <a:pt x="100570" y="591714"/>
                </a:lnTo>
                <a:lnTo>
                  <a:pt x="176770" y="459732"/>
                </a:lnTo>
                <a:lnTo>
                  <a:pt x="287314" y="523554"/>
                </a:lnTo>
                <a:lnTo>
                  <a:pt x="303144" y="499076"/>
                </a:lnTo>
                <a:cubicBezTo>
                  <a:pt x="335519" y="454185"/>
                  <a:pt x="371323" y="412902"/>
                  <a:pt x="409980" y="375381"/>
                </a:cubicBezTo>
                <a:lnTo>
                  <a:pt x="528792" y="278460"/>
                </a:lnTo>
                <a:lnTo>
                  <a:pt x="466263" y="170158"/>
                </a:lnTo>
                <a:lnTo>
                  <a:pt x="598245" y="93958"/>
                </a:lnTo>
                <a:lnTo>
                  <a:pt x="660978" y="202615"/>
                </a:lnTo>
                <a:lnTo>
                  <a:pt x="671579" y="196636"/>
                </a:lnTo>
                <a:cubicBezTo>
                  <a:pt x="719356" y="174781"/>
                  <a:pt x="768839" y="156995"/>
                  <a:pt x="819454" y="143432"/>
                </a:cubicBezTo>
                <a:lnTo>
                  <a:pt x="992719" y="114360"/>
                </a:lnTo>
                <a:lnTo>
                  <a:pt x="992719" y="0"/>
                </a:lnTo>
                <a:lnTo>
                  <a:pt x="1145119" y="0"/>
                </a:lnTo>
                <a:lnTo>
                  <a:pt x="1145119" y="116058"/>
                </a:lnTo>
                <a:lnTo>
                  <a:pt x="1177408" y="118474"/>
                </a:lnTo>
                <a:cubicBezTo>
                  <a:pt x="1237739" y="125960"/>
                  <a:pt x="1297834" y="139422"/>
                  <a:pt x="1356836" y="159089"/>
                </a:cubicBezTo>
                <a:lnTo>
                  <a:pt x="1439010" y="191165"/>
                </a:lnTo>
                <a:lnTo>
                  <a:pt x="1491389" y="100443"/>
                </a:lnTo>
                <a:lnTo>
                  <a:pt x="1623371" y="176643"/>
                </a:lnTo>
                <a:lnTo>
                  <a:pt x="1572560" y="264651"/>
                </a:lnTo>
                <a:lnTo>
                  <a:pt x="1610171" y="288975"/>
                </a:lnTo>
                <a:cubicBezTo>
                  <a:pt x="1655063" y="321350"/>
                  <a:pt x="1696345" y="357154"/>
                  <a:pt x="1733866" y="395811"/>
                </a:cubicBezTo>
                <a:lnTo>
                  <a:pt x="1828430" y="511733"/>
                </a:lnTo>
                <a:lnTo>
                  <a:pt x="1905913" y="466998"/>
                </a:lnTo>
                <a:lnTo>
                  <a:pt x="1982113" y="598980"/>
                </a:lnTo>
                <a:lnTo>
                  <a:pt x="1904824" y="643603"/>
                </a:lnTo>
                <a:lnTo>
                  <a:pt x="1912611" y="657410"/>
                </a:lnTo>
                <a:cubicBezTo>
                  <a:pt x="1934467" y="705187"/>
                  <a:pt x="1952253" y="754670"/>
                  <a:pt x="1965815" y="805285"/>
                </a:cubicBezTo>
                <a:lnTo>
                  <a:pt x="1992958" y="967047"/>
                </a:lnTo>
                <a:lnTo>
                  <a:pt x="2070100" y="967047"/>
                </a:lnTo>
                <a:lnTo>
                  <a:pt x="2070100" y="1119447"/>
                </a:lnTo>
                <a:lnTo>
                  <a:pt x="1994050" y="1119447"/>
                </a:lnTo>
                <a:lnTo>
                  <a:pt x="1990774" y="1163239"/>
                </a:lnTo>
                <a:cubicBezTo>
                  <a:pt x="1979545" y="1253735"/>
                  <a:pt x="1954870" y="1343700"/>
                  <a:pt x="1915973" y="1430244"/>
                </a:cubicBezTo>
                <a:lnTo>
                  <a:pt x="1902690" y="1456192"/>
                </a:lnTo>
                <a:lnTo>
                  <a:pt x="1969529" y="1494782"/>
                </a:lnTo>
                <a:lnTo>
                  <a:pt x="1893329" y="1626764"/>
                </a:lnTo>
                <a:lnTo>
                  <a:pt x="1825649" y="1587689"/>
                </a:lnTo>
                <a:lnTo>
                  <a:pt x="1820273" y="1596002"/>
                </a:lnTo>
                <a:cubicBezTo>
                  <a:pt x="1787897" y="1640894"/>
                  <a:pt x="1752094" y="1682176"/>
                  <a:pt x="1713437" y="1719697"/>
                </a:cubicBezTo>
                <a:lnTo>
                  <a:pt x="1593401" y="1817617"/>
                </a:lnTo>
                <a:lnTo>
                  <a:pt x="1633295" y="1886717"/>
                </a:lnTo>
                <a:lnTo>
                  <a:pt x="1501313" y="1962917"/>
                </a:lnTo>
                <a:lnTo>
                  <a:pt x="1461079" y="1893230"/>
                </a:lnTo>
                <a:lnTo>
                  <a:pt x="1451837" y="1898442"/>
                </a:lnTo>
                <a:cubicBezTo>
                  <a:pt x="1404061" y="1920298"/>
                  <a:pt x="1354578" y="1938084"/>
                  <a:pt x="1303963" y="1951646"/>
                </a:cubicBezTo>
                <a:lnTo>
                  <a:pt x="1145119" y="1978299"/>
                </a:lnTo>
                <a:lnTo>
                  <a:pt x="1145119" y="2070100"/>
                </a:lnTo>
                <a:lnTo>
                  <a:pt x="992719" y="2070100"/>
                </a:lnTo>
                <a:lnTo>
                  <a:pt x="992719" y="1980100"/>
                </a:lnTo>
                <a:lnTo>
                  <a:pt x="946008" y="1976605"/>
                </a:lnTo>
                <a:cubicBezTo>
                  <a:pt x="855513" y="1965376"/>
                  <a:pt x="765547" y="1940700"/>
                  <a:pt x="679004" y="1901804"/>
                </a:cubicBezTo>
                <a:lnTo>
                  <a:pt x="639133" y="1881393"/>
                </a:lnTo>
                <a:close/>
              </a:path>
            </a:pathLst>
          </a:custGeom>
          <a:solidFill>
            <a:schemeClr val="bg2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859665" y="2527300"/>
            <a:ext cx="1220335" cy="1338482"/>
            <a:chOff x="5626716" y="4463180"/>
            <a:chExt cx="2157767" cy="2464406"/>
          </a:xfrm>
          <a:solidFill>
            <a:schemeClr val="bg2">
              <a:lumMod val="50000"/>
              <a:alpha val="8000"/>
            </a:schemeClr>
          </a:solidFill>
        </p:grpSpPr>
        <p:sp>
          <p:nvSpPr>
            <p:cNvPr id="21" name="Freeform 20"/>
            <p:cNvSpPr/>
            <p:nvPr/>
          </p:nvSpPr>
          <p:spPr>
            <a:xfrm>
              <a:off x="5626716" y="5402928"/>
              <a:ext cx="2157767" cy="1524658"/>
            </a:xfrm>
            <a:custGeom>
              <a:avLst/>
              <a:gdLst>
                <a:gd name="connsiteX0" fmla="*/ 1007405 w 2157767"/>
                <a:gd name="connsiteY0" fmla="*/ 587836 h 1524658"/>
                <a:gd name="connsiteX1" fmla="*/ 977284 w 2157767"/>
                <a:gd name="connsiteY1" fmla="*/ 617957 h 1524658"/>
                <a:gd name="connsiteX2" fmla="*/ 977284 w 2157767"/>
                <a:gd name="connsiteY2" fmla="*/ 738438 h 1524658"/>
                <a:gd name="connsiteX3" fmla="*/ 1007405 w 2157767"/>
                <a:gd name="connsiteY3" fmla="*/ 768559 h 1524658"/>
                <a:gd name="connsiteX4" fmla="*/ 1023164 w 2157767"/>
                <a:gd name="connsiteY4" fmla="*/ 768559 h 1524658"/>
                <a:gd name="connsiteX5" fmla="*/ 986807 w 2157767"/>
                <a:gd name="connsiteY5" fmla="*/ 1247103 h 1524658"/>
                <a:gd name="connsiteX6" fmla="*/ 1170958 w 2157767"/>
                <a:gd name="connsiteY6" fmla="*/ 1247103 h 1524658"/>
                <a:gd name="connsiteX7" fmla="*/ 1134602 w 2157767"/>
                <a:gd name="connsiteY7" fmla="*/ 768559 h 1524658"/>
                <a:gd name="connsiteX8" fmla="*/ 1150363 w 2157767"/>
                <a:gd name="connsiteY8" fmla="*/ 768559 h 1524658"/>
                <a:gd name="connsiteX9" fmla="*/ 1180484 w 2157767"/>
                <a:gd name="connsiteY9" fmla="*/ 738438 h 1524658"/>
                <a:gd name="connsiteX10" fmla="*/ 1180484 w 2157767"/>
                <a:gd name="connsiteY10" fmla="*/ 617957 h 1524658"/>
                <a:gd name="connsiteX11" fmla="*/ 1150363 w 2157767"/>
                <a:gd name="connsiteY11" fmla="*/ 587836 h 1524658"/>
                <a:gd name="connsiteX12" fmla="*/ 254115 w 2157767"/>
                <a:gd name="connsiteY12" fmla="*/ 0 h 1524658"/>
                <a:gd name="connsiteX13" fmla="*/ 1903652 w 2157767"/>
                <a:gd name="connsiteY13" fmla="*/ 0 h 1524658"/>
                <a:gd name="connsiteX14" fmla="*/ 2157767 w 2157767"/>
                <a:gd name="connsiteY14" fmla="*/ 254115 h 1524658"/>
                <a:gd name="connsiteX15" fmla="*/ 2157767 w 2157767"/>
                <a:gd name="connsiteY15" fmla="*/ 1270543 h 1524658"/>
                <a:gd name="connsiteX16" fmla="*/ 1903652 w 2157767"/>
                <a:gd name="connsiteY16" fmla="*/ 1524658 h 1524658"/>
                <a:gd name="connsiteX17" fmla="*/ 254115 w 2157767"/>
                <a:gd name="connsiteY17" fmla="*/ 1524658 h 1524658"/>
                <a:gd name="connsiteX18" fmla="*/ 0 w 2157767"/>
                <a:gd name="connsiteY18" fmla="*/ 1270543 h 1524658"/>
                <a:gd name="connsiteX19" fmla="*/ 0 w 2157767"/>
                <a:gd name="connsiteY19" fmla="*/ 254115 h 1524658"/>
                <a:gd name="connsiteX20" fmla="*/ 254115 w 2157767"/>
                <a:gd name="connsiteY20" fmla="*/ 0 h 152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57767" h="1524658">
                  <a:moveTo>
                    <a:pt x="1007405" y="587836"/>
                  </a:moveTo>
                  <a:cubicBezTo>
                    <a:pt x="990770" y="587836"/>
                    <a:pt x="977284" y="601322"/>
                    <a:pt x="977284" y="617957"/>
                  </a:cubicBezTo>
                  <a:lnTo>
                    <a:pt x="977284" y="738438"/>
                  </a:lnTo>
                  <a:cubicBezTo>
                    <a:pt x="977284" y="755073"/>
                    <a:pt x="990770" y="768559"/>
                    <a:pt x="1007405" y="768559"/>
                  </a:cubicBezTo>
                  <a:lnTo>
                    <a:pt x="1023164" y="768559"/>
                  </a:lnTo>
                  <a:lnTo>
                    <a:pt x="986807" y="1247103"/>
                  </a:lnTo>
                  <a:lnTo>
                    <a:pt x="1170958" y="1247103"/>
                  </a:lnTo>
                  <a:lnTo>
                    <a:pt x="1134602" y="768559"/>
                  </a:lnTo>
                  <a:lnTo>
                    <a:pt x="1150363" y="768559"/>
                  </a:lnTo>
                  <a:cubicBezTo>
                    <a:pt x="1166998" y="768559"/>
                    <a:pt x="1180484" y="755073"/>
                    <a:pt x="1180484" y="738438"/>
                  </a:cubicBezTo>
                  <a:lnTo>
                    <a:pt x="1180484" y="617957"/>
                  </a:lnTo>
                  <a:cubicBezTo>
                    <a:pt x="1180484" y="601322"/>
                    <a:pt x="1166998" y="587836"/>
                    <a:pt x="1150363" y="587836"/>
                  </a:cubicBezTo>
                  <a:close/>
                  <a:moveTo>
                    <a:pt x="254115" y="0"/>
                  </a:moveTo>
                  <a:lnTo>
                    <a:pt x="1903652" y="0"/>
                  </a:lnTo>
                  <a:cubicBezTo>
                    <a:pt x="2043996" y="0"/>
                    <a:pt x="2157767" y="113771"/>
                    <a:pt x="2157767" y="254115"/>
                  </a:cubicBezTo>
                  <a:lnTo>
                    <a:pt x="2157767" y="1270543"/>
                  </a:lnTo>
                  <a:cubicBezTo>
                    <a:pt x="2157767" y="1410887"/>
                    <a:pt x="2043996" y="1524658"/>
                    <a:pt x="1903652" y="1524658"/>
                  </a:cubicBezTo>
                  <a:lnTo>
                    <a:pt x="254115" y="1524658"/>
                  </a:lnTo>
                  <a:cubicBezTo>
                    <a:pt x="113771" y="1524658"/>
                    <a:pt x="0" y="1410887"/>
                    <a:pt x="0" y="1270543"/>
                  </a:cubicBezTo>
                  <a:lnTo>
                    <a:pt x="0" y="254115"/>
                  </a:lnTo>
                  <a:cubicBezTo>
                    <a:pt x="0" y="113771"/>
                    <a:pt x="113771" y="0"/>
                    <a:pt x="2541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019799" y="4463180"/>
              <a:ext cx="1371600" cy="939748"/>
            </a:xfrm>
            <a:custGeom>
              <a:avLst/>
              <a:gdLst>
                <a:gd name="connsiteX0" fmla="*/ 371226 w 1371600"/>
                <a:gd name="connsiteY0" fmla="*/ 173617 h 939748"/>
                <a:gd name="connsiteX1" fmla="*/ 244169 w 1371600"/>
                <a:gd name="connsiteY1" fmla="*/ 300674 h 939748"/>
                <a:gd name="connsiteX2" fmla="*/ 244169 w 1371600"/>
                <a:gd name="connsiteY2" fmla="*/ 935946 h 939748"/>
                <a:gd name="connsiteX3" fmla="*/ 1126818 w 1371600"/>
                <a:gd name="connsiteY3" fmla="*/ 935946 h 939748"/>
                <a:gd name="connsiteX4" fmla="*/ 1126818 w 1371600"/>
                <a:gd name="connsiteY4" fmla="*/ 300674 h 939748"/>
                <a:gd name="connsiteX5" fmla="*/ 999761 w 1371600"/>
                <a:gd name="connsiteY5" fmla="*/ 173617 h 939748"/>
                <a:gd name="connsiteX6" fmla="*/ 156628 w 1371600"/>
                <a:gd name="connsiteY6" fmla="*/ 0 h 939748"/>
                <a:gd name="connsiteX7" fmla="*/ 1214972 w 1371600"/>
                <a:gd name="connsiteY7" fmla="*/ 0 h 939748"/>
                <a:gd name="connsiteX8" fmla="*/ 1371600 w 1371600"/>
                <a:gd name="connsiteY8" fmla="*/ 156628 h 939748"/>
                <a:gd name="connsiteX9" fmla="*/ 1371600 w 1371600"/>
                <a:gd name="connsiteY9" fmla="*/ 939748 h 939748"/>
                <a:gd name="connsiteX10" fmla="*/ 0 w 1371600"/>
                <a:gd name="connsiteY10" fmla="*/ 939748 h 939748"/>
                <a:gd name="connsiteX11" fmla="*/ 0 w 1371600"/>
                <a:gd name="connsiteY11" fmla="*/ 156628 h 939748"/>
                <a:gd name="connsiteX12" fmla="*/ 156628 w 1371600"/>
                <a:gd name="connsiteY12" fmla="*/ 0 h 9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939748">
                  <a:moveTo>
                    <a:pt x="371226" y="173617"/>
                  </a:moveTo>
                  <a:cubicBezTo>
                    <a:pt x="301054" y="173617"/>
                    <a:pt x="244169" y="230502"/>
                    <a:pt x="244169" y="300674"/>
                  </a:cubicBezTo>
                  <a:lnTo>
                    <a:pt x="244169" y="935946"/>
                  </a:lnTo>
                  <a:lnTo>
                    <a:pt x="1126818" y="935946"/>
                  </a:lnTo>
                  <a:lnTo>
                    <a:pt x="1126818" y="300674"/>
                  </a:lnTo>
                  <a:cubicBezTo>
                    <a:pt x="1126818" y="230502"/>
                    <a:pt x="1069933" y="173617"/>
                    <a:pt x="999761" y="173617"/>
                  </a:cubicBezTo>
                  <a:close/>
                  <a:moveTo>
                    <a:pt x="156628" y="0"/>
                  </a:moveTo>
                  <a:lnTo>
                    <a:pt x="1214972" y="0"/>
                  </a:lnTo>
                  <a:cubicBezTo>
                    <a:pt x="1301475" y="0"/>
                    <a:pt x="1371600" y="70125"/>
                    <a:pt x="1371600" y="156628"/>
                  </a:cubicBezTo>
                  <a:lnTo>
                    <a:pt x="1371600" y="939748"/>
                  </a:lnTo>
                  <a:lnTo>
                    <a:pt x="0" y="939748"/>
                  </a:lnTo>
                  <a:lnTo>
                    <a:pt x="0" y="156628"/>
                  </a:lnTo>
                  <a:cubicBezTo>
                    <a:pt x="0" y="70125"/>
                    <a:pt x="70125" y="0"/>
                    <a:pt x="1566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11059" y="1000809"/>
            <a:ext cx="1220335" cy="1338482"/>
            <a:chOff x="5626716" y="4463180"/>
            <a:chExt cx="2157767" cy="2464406"/>
          </a:xfrm>
          <a:solidFill>
            <a:schemeClr val="bg2">
              <a:lumMod val="50000"/>
              <a:alpha val="8000"/>
            </a:schemeClr>
          </a:solidFill>
        </p:grpSpPr>
        <p:sp>
          <p:nvSpPr>
            <p:cNvPr id="26" name="Freeform 25"/>
            <p:cNvSpPr/>
            <p:nvPr/>
          </p:nvSpPr>
          <p:spPr>
            <a:xfrm>
              <a:off x="5626716" y="5402928"/>
              <a:ext cx="2157767" cy="1524658"/>
            </a:xfrm>
            <a:custGeom>
              <a:avLst/>
              <a:gdLst>
                <a:gd name="connsiteX0" fmla="*/ 1007405 w 2157767"/>
                <a:gd name="connsiteY0" fmla="*/ 587836 h 1524658"/>
                <a:gd name="connsiteX1" fmla="*/ 977284 w 2157767"/>
                <a:gd name="connsiteY1" fmla="*/ 617957 h 1524658"/>
                <a:gd name="connsiteX2" fmla="*/ 977284 w 2157767"/>
                <a:gd name="connsiteY2" fmla="*/ 738438 h 1524658"/>
                <a:gd name="connsiteX3" fmla="*/ 1007405 w 2157767"/>
                <a:gd name="connsiteY3" fmla="*/ 768559 h 1524658"/>
                <a:gd name="connsiteX4" fmla="*/ 1023164 w 2157767"/>
                <a:gd name="connsiteY4" fmla="*/ 768559 h 1524658"/>
                <a:gd name="connsiteX5" fmla="*/ 986807 w 2157767"/>
                <a:gd name="connsiteY5" fmla="*/ 1247103 h 1524658"/>
                <a:gd name="connsiteX6" fmla="*/ 1170958 w 2157767"/>
                <a:gd name="connsiteY6" fmla="*/ 1247103 h 1524658"/>
                <a:gd name="connsiteX7" fmla="*/ 1134602 w 2157767"/>
                <a:gd name="connsiteY7" fmla="*/ 768559 h 1524658"/>
                <a:gd name="connsiteX8" fmla="*/ 1150363 w 2157767"/>
                <a:gd name="connsiteY8" fmla="*/ 768559 h 1524658"/>
                <a:gd name="connsiteX9" fmla="*/ 1180484 w 2157767"/>
                <a:gd name="connsiteY9" fmla="*/ 738438 h 1524658"/>
                <a:gd name="connsiteX10" fmla="*/ 1180484 w 2157767"/>
                <a:gd name="connsiteY10" fmla="*/ 617957 h 1524658"/>
                <a:gd name="connsiteX11" fmla="*/ 1150363 w 2157767"/>
                <a:gd name="connsiteY11" fmla="*/ 587836 h 1524658"/>
                <a:gd name="connsiteX12" fmla="*/ 254115 w 2157767"/>
                <a:gd name="connsiteY12" fmla="*/ 0 h 1524658"/>
                <a:gd name="connsiteX13" fmla="*/ 1903652 w 2157767"/>
                <a:gd name="connsiteY13" fmla="*/ 0 h 1524658"/>
                <a:gd name="connsiteX14" fmla="*/ 2157767 w 2157767"/>
                <a:gd name="connsiteY14" fmla="*/ 254115 h 1524658"/>
                <a:gd name="connsiteX15" fmla="*/ 2157767 w 2157767"/>
                <a:gd name="connsiteY15" fmla="*/ 1270543 h 1524658"/>
                <a:gd name="connsiteX16" fmla="*/ 1903652 w 2157767"/>
                <a:gd name="connsiteY16" fmla="*/ 1524658 h 1524658"/>
                <a:gd name="connsiteX17" fmla="*/ 254115 w 2157767"/>
                <a:gd name="connsiteY17" fmla="*/ 1524658 h 1524658"/>
                <a:gd name="connsiteX18" fmla="*/ 0 w 2157767"/>
                <a:gd name="connsiteY18" fmla="*/ 1270543 h 1524658"/>
                <a:gd name="connsiteX19" fmla="*/ 0 w 2157767"/>
                <a:gd name="connsiteY19" fmla="*/ 254115 h 1524658"/>
                <a:gd name="connsiteX20" fmla="*/ 254115 w 2157767"/>
                <a:gd name="connsiteY20" fmla="*/ 0 h 152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57767" h="1524658">
                  <a:moveTo>
                    <a:pt x="1007405" y="587836"/>
                  </a:moveTo>
                  <a:cubicBezTo>
                    <a:pt x="990770" y="587836"/>
                    <a:pt x="977284" y="601322"/>
                    <a:pt x="977284" y="617957"/>
                  </a:cubicBezTo>
                  <a:lnTo>
                    <a:pt x="977284" y="738438"/>
                  </a:lnTo>
                  <a:cubicBezTo>
                    <a:pt x="977284" y="755073"/>
                    <a:pt x="990770" y="768559"/>
                    <a:pt x="1007405" y="768559"/>
                  </a:cubicBezTo>
                  <a:lnTo>
                    <a:pt x="1023164" y="768559"/>
                  </a:lnTo>
                  <a:lnTo>
                    <a:pt x="986807" y="1247103"/>
                  </a:lnTo>
                  <a:lnTo>
                    <a:pt x="1170958" y="1247103"/>
                  </a:lnTo>
                  <a:lnTo>
                    <a:pt x="1134602" y="768559"/>
                  </a:lnTo>
                  <a:lnTo>
                    <a:pt x="1150363" y="768559"/>
                  </a:lnTo>
                  <a:cubicBezTo>
                    <a:pt x="1166998" y="768559"/>
                    <a:pt x="1180484" y="755073"/>
                    <a:pt x="1180484" y="738438"/>
                  </a:cubicBezTo>
                  <a:lnTo>
                    <a:pt x="1180484" y="617957"/>
                  </a:lnTo>
                  <a:cubicBezTo>
                    <a:pt x="1180484" y="601322"/>
                    <a:pt x="1166998" y="587836"/>
                    <a:pt x="1150363" y="587836"/>
                  </a:cubicBezTo>
                  <a:close/>
                  <a:moveTo>
                    <a:pt x="254115" y="0"/>
                  </a:moveTo>
                  <a:lnTo>
                    <a:pt x="1903652" y="0"/>
                  </a:lnTo>
                  <a:cubicBezTo>
                    <a:pt x="2043996" y="0"/>
                    <a:pt x="2157767" y="113771"/>
                    <a:pt x="2157767" y="254115"/>
                  </a:cubicBezTo>
                  <a:lnTo>
                    <a:pt x="2157767" y="1270543"/>
                  </a:lnTo>
                  <a:cubicBezTo>
                    <a:pt x="2157767" y="1410887"/>
                    <a:pt x="2043996" y="1524658"/>
                    <a:pt x="1903652" y="1524658"/>
                  </a:cubicBezTo>
                  <a:lnTo>
                    <a:pt x="254115" y="1524658"/>
                  </a:lnTo>
                  <a:cubicBezTo>
                    <a:pt x="113771" y="1524658"/>
                    <a:pt x="0" y="1410887"/>
                    <a:pt x="0" y="1270543"/>
                  </a:cubicBezTo>
                  <a:lnTo>
                    <a:pt x="0" y="254115"/>
                  </a:lnTo>
                  <a:cubicBezTo>
                    <a:pt x="0" y="113771"/>
                    <a:pt x="113771" y="0"/>
                    <a:pt x="2541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019799" y="4463180"/>
              <a:ext cx="1371600" cy="939748"/>
            </a:xfrm>
            <a:custGeom>
              <a:avLst/>
              <a:gdLst>
                <a:gd name="connsiteX0" fmla="*/ 371226 w 1371600"/>
                <a:gd name="connsiteY0" fmla="*/ 173617 h 939748"/>
                <a:gd name="connsiteX1" fmla="*/ 244169 w 1371600"/>
                <a:gd name="connsiteY1" fmla="*/ 300674 h 939748"/>
                <a:gd name="connsiteX2" fmla="*/ 244169 w 1371600"/>
                <a:gd name="connsiteY2" fmla="*/ 935946 h 939748"/>
                <a:gd name="connsiteX3" fmla="*/ 1126818 w 1371600"/>
                <a:gd name="connsiteY3" fmla="*/ 935946 h 939748"/>
                <a:gd name="connsiteX4" fmla="*/ 1126818 w 1371600"/>
                <a:gd name="connsiteY4" fmla="*/ 300674 h 939748"/>
                <a:gd name="connsiteX5" fmla="*/ 999761 w 1371600"/>
                <a:gd name="connsiteY5" fmla="*/ 173617 h 939748"/>
                <a:gd name="connsiteX6" fmla="*/ 156628 w 1371600"/>
                <a:gd name="connsiteY6" fmla="*/ 0 h 939748"/>
                <a:gd name="connsiteX7" fmla="*/ 1214972 w 1371600"/>
                <a:gd name="connsiteY7" fmla="*/ 0 h 939748"/>
                <a:gd name="connsiteX8" fmla="*/ 1371600 w 1371600"/>
                <a:gd name="connsiteY8" fmla="*/ 156628 h 939748"/>
                <a:gd name="connsiteX9" fmla="*/ 1371600 w 1371600"/>
                <a:gd name="connsiteY9" fmla="*/ 939748 h 939748"/>
                <a:gd name="connsiteX10" fmla="*/ 0 w 1371600"/>
                <a:gd name="connsiteY10" fmla="*/ 939748 h 939748"/>
                <a:gd name="connsiteX11" fmla="*/ 0 w 1371600"/>
                <a:gd name="connsiteY11" fmla="*/ 156628 h 939748"/>
                <a:gd name="connsiteX12" fmla="*/ 156628 w 1371600"/>
                <a:gd name="connsiteY12" fmla="*/ 0 h 9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939748">
                  <a:moveTo>
                    <a:pt x="371226" y="173617"/>
                  </a:moveTo>
                  <a:cubicBezTo>
                    <a:pt x="301054" y="173617"/>
                    <a:pt x="244169" y="230502"/>
                    <a:pt x="244169" y="300674"/>
                  </a:cubicBezTo>
                  <a:lnTo>
                    <a:pt x="244169" y="935946"/>
                  </a:lnTo>
                  <a:lnTo>
                    <a:pt x="1126818" y="935946"/>
                  </a:lnTo>
                  <a:lnTo>
                    <a:pt x="1126818" y="300674"/>
                  </a:lnTo>
                  <a:cubicBezTo>
                    <a:pt x="1126818" y="230502"/>
                    <a:pt x="1069933" y="173617"/>
                    <a:pt x="999761" y="173617"/>
                  </a:cubicBezTo>
                  <a:close/>
                  <a:moveTo>
                    <a:pt x="156628" y="0"/>
                  </a:moveTo>
                  <a:lnTo>
                    <a:pt x="1214972" y="0"/>
                  </a:lnTo>
                  <a:cubicBezTo>
                    <a:pt x="1301475" y="0"/>
                    <a:pt x="1371600" y="70125"/>
                    <a:pt x="1371600" y="156628"/>
                  </a:cubicBezTo>
                  <a:lnTo>
                    <a:pt x="1371600" y="939748"/>
                  </a:lnTo>
                  <a:lnTo>
                    <a:pt x="0" y="939748"/>
                  </a:lnTo>
                  <a:lnTo>
                    <a:pt x="0" y="156628"/>
                  </a:lnTo>
                  <a:cubicBezTo>
                    <a:pt x="0" y="70125"/>
                    <a:pt x="70125" y="0"/>
                    <a:pt x="1566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62588" y="4125009"/>
            <a:ext cx="1220335" cy="1338482"/>
            <a:chOff x="5626716" y="4463180"/>
            <a:chExt cx="2157767" cy="2464406"/>
          </a:xfrm>
          <a:solidFill>
            <a:schemeClr val="bg2">
              <a:lumMod val="50000"/>
              <a:alpha val="8000"/>
            </a:schemeClr>
          </a:solidFill>
        </p:grpSpPr>
        <p:sp>
          <p:nvSpPr>
            <p:cNvPr id="29" name="Freeform 28"/>
            <p:cNvSpPr/>
            <p:nvPr/>
          </p:nvSpPr>
          <p:spPr>
            <a:xfrm>
              <a:off x="5626716" y="5402928"/>
              <a:ext cx="2157767" cy="1524658"/>
            </a:xfrm>
            <a:custGeom>
              <a:avLst/>
              <a:gdLst>
                <a:gd name="connsiteX0" fmla="*/ 1007405 w 2157767"/>
                <a:gd name="connsiteY0" fmla="*/ 587836 h 1524658"/>
                <a:gd name="connsiteX1" fmla="*/ 977284 w 2157767"/>
                <a:gd name="connsiteY1" fmla="*/ 617957 h 1524658"/>
                <a:gd name="connsiteX2" fmla="*/ 977284 w 2157767"/>
                <a:gd name="connsiteY2" fmla="*/ 738438 h 1524658"/>
                <a:gd name="connsiteX3" fmla="*/ 1007405 w 2157767"/>
                <a:gd name="connsiteY3" fmla="*/ 768559 h 1524658"/>
                <a:gd name="connsiteX4" fmla="*/ 1023164 w 2157767"/>
                <a:gd name="connsiteY4" fmla="*/ 768559 h 1524658"/>
                <a:gd name="connsiteX5" fmla="*/ 986807 w 2157767"/>
                <a:gd name="connsiteY5" fmla="*/ 1247103 h 1524658"/>
                <a:gd name="connsiteX6" fmla="*/ 1170958 w 2157767"/>
                <a:gd name="connsiteY6" fmla="*/ 1247103 h 1524658"/>
                <a:gd name="connsiteX7" fmla="*/ 1134602 w 2157767"/>
                <a:gd name="connsiteY7" fmla="*/ 768559 h 1524658"/>
                <a:gd name="connsiteX8" fmla="*/ 1150363 w 2157767"/>
                <a:gd name="connsiteY8" fmla="*/ 768559 h 1524658"/>
                <a:gd name="connsiteX9" fmla="*/ 1180484 w 2157767"/>
                <a:gd name="connsiteY9" fmla="*/ 738438 h 1524658"/>
                <a:gd name="connsiteX10" fmla="*/ 1180484 w 2157767"/>
                <a:gd name="connsiteY10" fmla="*/ 617957 h 1524658"/>
                <a:gd name="connsiteX11" fmla="*/ 1150363 w 2157767"/>
                <a:gd name="connsiteY11" fmla="*/ 587836 h 1524658"/>
                <a:gd name="connsiteX12" fmla="*/ 254115 w 2157767"/>
                <a:gd name="connsiteY12" fmla="*/ 0 h 1524658"/>
                <a:gd name="connsiteX13" fmla="*/ 1903652 w 2157767"/>
                <a:gd name="connsiteY13" fmla="*/ 0 h 1524658"/>
                <a:gd name="connsiteX14" fmla="*/ 2157767 w 2157767"/>
                <a:gd name="connsiteY14" fmla="*/ 254115 h 1524658"/>
                <a:gd name="connsiteX15" fmla="*/ 2157767 w 2157767"/>
                <a:gd name="connsiteY15" fmla="*/ 1270543 h 1524658"/>
                <a:gd name="connsiteX16" fmla="*/ 1903652 w 2157767"/>
                <a:gd name="connsiteY16" fmla="*/ 1524658 h 1524658"/>
                <a:gd name="connsiteX17" fmla="*/ 254115 w 2157767"/>
                <a:gd name="connsiteY17" fmla="*/ 1524658 h 1524658"/>
                <a:gd name="connsiteX18" fmla="*/ 0 w 2157767"/>
                <a:gd name="connsiteY18" fmla="*/ 1270543 h 1524658"/>
                <a:gd name="connsiteX19" fmla="*/ 0 w 2157767"/>
                <a:gd name="connsiteY19" fmla="*/ 254115 h 1524658"/>
                <a:gd name="connsiteX20" fmla="*/ 254115 w 2157767"/>
                <a:gd name="connsiteY20" fmla="*/ 0 h 152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57767" h="1524658">
                  <a:moveTo>
                    <a:pt x="1007405" y="587836"/>
                  </a:moveTo>
                  <a:cubicBezTo>
                    <a:pt x="990770" y="587836"/>
                    <a:pt x="977284" y="601322"/>
                    <a:pt x="977284" y="617957"/>
                  </a:cubicBezTo>
                  <a:lnTo>
                    <a:pt x="977284" y="738438"/>
                  </a:lnTo>
                  <a:cubicBezTo>
                    <a:pt x="977284" y="755073"/>
                    <a:pt x="990770" y="768559"/>
                    <a:pt x="1007405" y="768559"/>
                  </a:cubicBezTo>
                  <a:lnTo>
                    <a:pt x="1023164" y="768559"/>
                  </a:lnTo>
                  <a:lnTo>
                    <a:pt x="986807" y="1247103"/>
                  </a:lnTo>
                  <a:lnTo>
                    <a:pt x="1170958" y="1247103"/>
                  </a:lnTo>
                  <a:lnTo>
                    <a:pt x="1134602" y="768559"/>
                  </a:lnTo>
                  <a:lnTo>
                    <a:pt x="1150363" y="768559"/>
                  </a:lnTo>
                  <a:cubicBezTo>
                    <a:pt x="1166998" y="768559"/>
                    <a:pt x="1180484" y="755073"/>
                    <a:pt x="1180484" y="738438"/>
                  </a:cubicBezTo>
                  <a:lnTo>
                    <a:pt x="1180484" y="617957"/>
                  </a:lnTo>
                  <a:cubicBezTo>
                    <a:pt x="1180484" y="601322"/>
                    <a:pt x="1166998" y="587836"/>
                    <a:pt x="1150363" y="587836"/>
                  </a:cubicBezTo>
                  <a:close/>
                  <a:moveTo>
                    <a:pt x="254115" y="0"/>
                  </a:moveTo>
                  <a:lnTo>
                    <a:pt x="1903652" y="0"/>
                  </a:lnTo>
                  <a:cubicBezTo>
                    <a:pt x="2043996" y="0"/>
                    <a:pt x="2157767" y="113771"/>
                    <a:pt x="2157767" y="254115"/>
                  </a:cubicBezTo>
                  <a:lnTo>
                    <a:pt x="2157767" y="1270543"/>
                  </a:lnTo>
                  <a:cubicBezTo>
                    <a:pt x="2157767" y="1410887"/>
                    <a:pt x="2043996" y="1524658"/>
                    <a:pt x="1903652" y="1524658"/>
                  </a:cubicBezTo>
                  <a:lnTo>
                    <a:pt x="254115" y="1524658"/>
                  </a:lnTo>
                  <a:cubicBezTo>
                    <a:pt x="113771" y="1524658"/>
                    <a:pt x="0" y="1410887"/>
                    <a:pt x="0" y="1270543"/>
                  </a:cubicBezTo>
                  <a:lnTo>
                    <a:pt x="0" y="254115"/>
                  </a:lnTo>
                  <a:cubicBezTo>
                    <a:pt x="0" y="113771"/>
                    <a:pt x="113771" y="0"/>
                    <a:pt x="2541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19799" y="4463180"/>
              <a:ext cx="1371600" cy="939748"/>
            </a:xfrm>
            <a:custGeom>
              <a:avLst/>
              <a:gdLst>
                <a:gd name="connsiteX0" fmla="*/ 371226 w 1371600"/>
                <a:gd name="connsiteY0" fmla="*/ 173617 h 939748"/>
                <a:gd name="connsiteX1" fmla="*/ 244169 w 1371600"/>
                <a:gd name="connsiteY1" fmla="*/ 300674 h 939748"/>
                <a:gd name="connsiteX2" fmla="*/ 244169 w 1371600"/>
                <a:gd name="connsiteY2" fmla="*/ 935946 h 939748"/>
                <a:gd name="connsiteX3" fmla="*/ 1126818 w 1371600"/>
                <a:gd name="connsiteY3" fmla="*/ 935946 h 939748"/>
                <a:gd name="connsiteX4" fmla="*/ 1126818 w 1371600"/>
                <a:gd name="connsiteY4" fmla="*/ 300674 h 939748"/>
                <a:gd name="connsiteX5" fmla="*/ 999761 w 1371600"/>
                <a:gd name="connsiteY5" fmla="*/ 173617 h 939748"/>
                <a:gd name="connsiteX6" fmla="*/ 156628 w 1371600"/>
                <a:gd name="connsiteY6" fmla="*/ 0 h 939748"/>
                <a:gd name="connsiteX7" fmla="*/ 1214972 w 1371600"/>
                <a:gd name="connsiteY7" fmla="*/ 0 h 939748"/>
                <a:gd name="connsiteX8" fmla="*/ 1371600 w 1371600"/>
                <a:gd name="connsiteY8" fmla="*/ 156628 h 939748"/>
                <a:gd name="connsiteX9" fmla="*/ 1371600 w 1371600"/>
                <a:gd name="connsiteY9" fmla="*/ 939748 h 939748"/>
                <a:gd name="connsiteX10" fmla="*/ 0 w 1371600"/>
                <a:gd name="connsiteY10" fmla="*/ 939748 h 939748"/>
                <a:gd name="connsiteX11" fmla="*/ 0 w 1371600"/>
                <a:gd name="connsiteY11" fmla="*/ 156628 h 939748"/>
                <a:gd name="connsiteX12" fmla="*/ 156628 w 1371600"/>
                <a:gd name="connsiteY12" fmla="*/ 0 h 9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939748">
                  <a:moveTo>
                    <a:pt x="371226" y="173617"/>
                  </a:moveTo>
                  <a:cubicBezTo>
                    <a:pt x="301054" y="173617"/>
                    <a:pt x="244169" y="230502"/>
                    <a:pt x="244169" y="300674"/>
                  </a:cubicBezTo>
                  <a:lnTo>
                    <a:pt x="244169" y="935946"/>
                  </a:lnTo>
                  <a:lnTo>
                    <a:pt x="1126818" y="935946"/>
                  </a:lnTo>
                  <a:lnTo>
                    <a:pt x="1126818" y="300674"/>
                  </a:lnTo>
                  <a:cubicBezTo>
                    <a:pt x="1126818" y="230502"/>
                    <a:pt x="1069933" y="173617"/>
                    <a:pt x="999761" y="173617"/>
                  </a:cubicBezTo>
                  <a:close/>
                  <a:moveTo>
                    <a:pt x="156628" y="0"/>
                  </a:moveTo>
                  <a:lnTo>
                    <a:pt x="1214972" y="0"/>
                  </a:lnTo>
                  <a:cubicBezTo>
                    <a:pt x="1301475" y="0"/>
                    <a:pt x="1371600" y="70125"/>
                    <a:pt x="1371600" y="156628"/>
                  </a:cubicBezTo>
                  <a:lnTo>
                    <a:pt x="1371600" y="939748"/>
                  </a:lnTo>
                  <a:lnTo>
                    <a:pt x="0" y="939748"/>
                  </a:lnTo>
                  <a:lnTo>
                    <a:pt x="0" y="156628"/>
                  </a:lnTo>
                  <a:cubicBezTo>
                    <a:pt x="0" y="70125"/>
                    <a:pt x="70125" y="0"/>
                    <a:pt x="1566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81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98740"/>
            <a:ext cx="5609708" cy="4605060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512" y="571500"/>
            <a:ext cx="5945188" cy="522236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29543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2676" y="228600"/>
            <a:ext cx="685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A: 101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409950" y="228600"/>
            <a:ext cx="7048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GB" sz="1400" dirty="0"/>
              <a:t>B: </a:t>
            </a:r>
            <a:r>
              <a:rPr lang="en-GB" sz="1400" dirty="0" smtClean="0"/>
              <a:t>010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52674" y="713600"/>
            <a:ext cx="10953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X: 000 101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66959" y="1186934"/>
            <a:ext cx="10953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X: 001 010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66959" y="1656188"/>
            <a:ext cx="1924052" cy="30777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R: 001 </a:t>
            </a:r>
            <a:r>
              <a:rPr lang="en-GB" sz="1400" b="1" dirty="0" smtClean="0"/>
              <a:t>–</a:t>
            </a:r>
            <a:r>
              <a:rPr lang="en-GB" sz="1400" dirty="0" smtClean="0"/>
              <a:t> 010 = 1111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62198" y="2122854"/>
            <a:ext cx="15525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X: 001 010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48075" y="1714500"/>
            <a:ext cx="152400" cy="218628"/>
          </a:xfrm>
          <a:prstGeom prst="ellipse">
            <a:avLst/>
          </a:prstGeom>
          <a:noFill/>
          <a:ln w="28575">
            <a:solidFill>
              <a:srgbClr val="00B05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695576" y="536377"/>
            <a:ext cx="447674" cy="225623"/>
          </a:xfrm>
          <a:prstGeom prst="straightConnector1">
            <a:avLst/>
          </a:prstGeom>
          <a:noFill/>
          <a:ln w="28575">
            <a:solidFill>
              <a:srgbClr val="0070C0">
                <a:alpha val="91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1381122" y="1250691"/>
            <a:ext cx="11334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Left shift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43225" y="962025"/>
            <a:ext cx="104776" cy="295275"/>
          </a:xfrm>
          <a:prstGeom prst="straightConnector1">
            <a:avLst/>
          </a:prstGeom>
          <a:noFill/>
          <a:ln w="28575">
            <a:solidFill>
              <a:schemeClr val="accent1">
                <a:lumMod val="60000"/>
                <a:lumOff val="40000"/>
                <a:alpha val="91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71825" y="981075"/>
            <a:ext cx="66675" cy="276225"/>
          </a:xfrm>
          <a:prstGeom prst="straightConnector1">
            <a:avLst/>
          </a:prstGeom>
          <a:noFill/>
          <a:ln w="28575">
            <a:solidFill>
              <a:schemeClr val="accent1">
                <a:lumMod val="60000"/>
                <a:lumOff val="40000"/>
                <a:alpha val="91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00350" y="1419225"/>
            <a:ext cx="123825" cy="323850"/>
          </a:xfrm>
          <a:prstGeom prst="straightConnector1">
            <a:avLst/>
          </a:prstGeom>
          <a:noFill/>
          <a:ln w="28575">
            <a:solidFill>
              <a:srgbClr val="0070C0">
                <a:alpha val="91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3400426" y="536377"/>
            <a:ext cx="361949" cy="1216223"/>
          </a:xfrm>
          <a:prstGeom prst="straightConnector1">
            <a:avLst/>
          </a:prstGeom>
          <a:noFill/>
          <a:ln w="28575">
            <a:solidFill>
              <a:srgbClr val="0070C0">
                <a:alpha val="91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stCxn id="10" idx="4"/>
          </p:cNvCxnSpPr>
          <p:nvPr/>
        </p:nvCxnSpPr>
        <p:spPr>
          <a:xfrm flipH="1">
            <a:off x="3486150" y="1933128"/>
            <a:ext cx="238125" cy="733872"/>
          </a:xfrm>
          <a:prstGeom prst="straightConnector1">
            <a:avLst/>
          </a:prstGeom>
          <a:noFill/>
          <a:ln w="28575">
            <a:solidFill>
              <a:srgbClr val="00B050">
                <a:alpha val="59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1423985" y="2600979"/>
            <a:ext cx="11334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Left shift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38275" y="1656188"/>
            <a:ext cx="9477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Iteration 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366961" y="2583417"/>
            <a:ext cx="15525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X: </a:t>
            </a:r>
            <a:r>
              <a:rPr lang="en-GB" sz="1400" dirty="0" smtClean="0"/>
              <a:t>010 10</a:t>
            </a:r>
            <a:r>
              <a:rPr lang="en-GB" sz="1400" dirty="0" smtClean="0">
                <a:solidFill>
                  <a:srgbClr val="C00000"/>
                </a:solidFill>
              </a:rPr>
              <a:t>0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976562" y="2352674"/>
            <a:ext cx="104776" cy="295275"/>
          </a:xfrm>
          <a:prstGeom prst="straightConnector1">
            <a:avLst/>
          </a:prstGeom>
          <a:noFill/>
          <a:ln w="28575">
            <a:solidFill>
              <a:schemeClr val="accent1">
                <a:lumMod val="60000"/>
                <a:lumOff val="40000"/>
                <a:alpha val="91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05162" y="2371724"/>
            <a:ext cx="66675" cy="276225"/>
          </a:xfrm>
          <a:prstGeom prst="straightConnector1">
            <a:avLst/>
          </a:prstGeom>
          <a:noFill/>
          <a:ln w="28575">
            <a:solidFill>
              <a:schemeClr val="accent1">
                <a:lumMod val="60000"/>
                <a:lumOff val="40000"/>
                <a:alpha val="91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2362196" y="3061542"/>
            <a:ext cx="1924052" cy="30777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GB" dirty="0"/>
              <a:t>R: 010 – 010 = 0000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57435" y="3528208"/>
            <a:ext cx="15525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X: 000 100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43312" y="3119854"/>
            <a:ext cx="152400" cy="218628"/>
          </a:xfrm>
          <a:prstGeom prst="ellipse">
            <a:avLst/>
          </a:prstGeom>
          <a:noFill/>
          <a:ln w="28575">
            <a:solidFill>
              <a:srgbClr val="00B05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6" name="Straight Arrow Connector 25"/>
          <p:cNvCxnSpPr>
            <a:stCxn id="25" idx="4"/>
          </p:cNvCxnSpPr>
          <p:nvPr/>
        </p:nvCxnSpPr>
        <p:spPr>
          <a:xfrm flipH="1">
            <a:off x="3486150" y="3338482"/>
            <a:ext cx="233362" cy="732978"/>
          </a:xfrm>
          <a:prstGeom prst="straightConnector1">
            <a:avLst/>
          </a:prstGeom>
          <a:noFill/>
          <a:ln w="28575">
            <a:solidFill>
              <a:srgbClr val="00B050">
                <a:alpha val="59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1419222" y="4006333"/>
            <a:ext cx="11334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Left shift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33512" y="3061542"/>
            <a:ext cx="9477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Iteration 2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052762" y="3310354"/>
            <a:ext cx="828675" cy="276225"/>
          </a:xfrm>
          <a:prstGeom prst="straightConnector1">
            <a:avLst/>
          </a:prstGeom>
          <a:noFill/>
          <a:ln w="28575">
            <a:solidFill>
              <a:srgbClr val="0070C0">
                <a:alpha val="91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2362198" y="3988771"/>
            <a:ext cx="15525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X: 001 00</a:t>
            </a:r>
            <a:r>
              <a:rPr lang="en-GB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971799" y="3758028"/>
            <a:ext cx="104776" cy="295275"/>
          </a:xfrm>
          <a:prstGeom prst="straightConnector1">
            <a:avLst/>
          </a:prstGeom>
          <a:noFill/>
          <a:ln w="28575">
            <a:solidFill>
              <a:schemeClr val="accent1">
                <a:lumMod val="60000"/>
                <a:lumOff val="40000"/>
                <a:alpha val="91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200399" y="3777078"/>
            <a:ext cx="66675" cy="276225"/>
          </a:xfrm>
          <a:prstGeom prst="straightConnector1">
            <a:avLst/>
          </a:prstGeom>
          <a:noFill/>
          <a:ln w="28575">
            <a:solidFill>
              <a:schemeClr val="accent1">
                <a:lumMod val="60000"/>
                <a:lumOff val="40000"/>
                <a:alpha val="91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2362194" y="4484458"/>
            <a:ext cx="1924052" cy="30777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GB" dirty="0"/>
              <a:t>R: 001 – 010 = 1111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57433" y="4951124"/>
            <a:ext cx="15525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X: 001 001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43310" y="4542770"/>
            <a:ext cx="152400" cy="218628"/>
          </a:xfrm>
          <a:prstGeom prst="ellipse">
            <a:avLst/>
          </a:prstGeom>
          <a:noFill/>
          <a:ln w="28575">
            <a:solidFill>
              <a:srgbClr val="00B05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3486148" y="4761398"/>
            <a:ext cx="233362" cy="732978"/>
          </a:xfrm>
          <a:prstGeom prst="straightConnector1">
            <a:avLst/>
          </a:prstGeom>
          <a:noFill/>
          <a:ln w="28575">
            <a:solidFill>
              <a:srgbClr val="00B050">
                <a:alpha val="59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1419220" y="5429249"/>
            <a:ext cx="11334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Left shift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433510" y="4484458"/>
            <a:ext cx="9477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Iteration 3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62196" y="5411687"/>
            <a:ext cx="15525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X: 010 01</a:t>
            </a:r>
            <a:r>
              <a:rPr lang="en-GB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971797" y="5180944"/>
            <a:ext cx="104776" cy="295275"/>
          </a:xfrm>
          <a:prstGeom prst="straightConnector1">
            <a:avLst/>
          </a:prstGeom>
          <a:noFill/>
          <a:ln w="28575">
            <a:solidFill>
              <a:schemeClr val="accent1">
                <a:lumMod val="60000"/>
                <a:lumOff val="40000"/>
                <a:alpha val="91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200397" y="5199994"/>
            <a:ext cx="66675" cy="276225"/>
          </a:xfrm>
          <a:prstGeom prst="straightConnector1">
            <a:avLst/>
          </a:prstGeom>
          <a:noFill/>
          <a:ln w="28575">
            <a:solidFill>
              <a:schemeClr val="accent1">
                <a:lumMod val="60000"/>
                <a:lumOff val="40000"/>
                <a:alpha val="91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Left Brace 41"/>
          <p:cNvSpPr/>
          <p:nvPr/>
        </p:nvSpPr>
        <p:spPr>
          <a:xfrm>
            <a:off x="1295398" y="1721539"/>
            <a:ext cx="209553" cy="3966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271831" y="5872250"/>
            <a:ext cx="7858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Q: 010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2194" y="5878353"/>
            <a:ext cx="7858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R: 010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857500" y="5638800"/>
            <a:ext cx="190500" cy="314325"/>
          </a:xfrm>
          <a:prstGeom prst="straightConnector1">
            <a:avLst/>
          </a:prstGeom>
          <a:noFill/>
          <a:ln w="28575">
            <a:solidFill>
              <a:srgbClr val="0070C0">
                <a:alpha val="91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09950" y="5657850"/>
            <a:ext cx="333375" cy="285750"/>
          </a:xfrm>
          <a:prstGeom prst="straightConnector1">
            <a:avLst/>
          </a:prstGeom>
          <a:noFill/>
          <a:ln w="28575">
            <a:solidFill>
              <a:srgbClr val="0070C0">
                <a:alpha val="91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1295394" y="6307855"/>
            <a:ext cx="11334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Right shift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352674" y="6307854"/>
            <a:ext cx="7858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R: 001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71831" y="6307854"/>
            <a:ext cx="7858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Q: 010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397" y="3528208"/>
            <a:ext cx="76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LOOP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38673" y="162966"/>
            <a:ext cx="88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 / 3 ?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38673" y="6277076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 = 2 x 2 + 1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638673" y="633810"/>
            <a:ext cx="3038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Blue arrows operations represent memory operations or shifts and have a zero homomorphic complexity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33" idx="3"/>
            <a:endCxn id="34" idx="3"/>
          </p:cNvCxnSpPr>
          <p:nvPr/>
        </p:nvCxnSpPr>
        <p:spPr>
          <a:xfrm flipH="1">
            <a:off x="3910009" y="4638347"/>
            <a:ext cx="376237" cy="466666"/>
          </a:xfrm>
          <a:prstGeom prst="bentConnector3">
            <a:avLst>
              <a:gd name="adj1" fmla="val -6076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3" idx="3"/>
            <a:endCxn id="24" idx="3"/>
          </p:cNvCxnSpPr>
          <p:nvPr/>
        </p:nvCxnSpPr>
        <p:spPr>
          <a:xfrm flipH="1">
            <a:off x="3910011" y="3215431"/>
            <a:ext cx="376237" cy="466666"/>
          </a:xfrm>
          <a:prstGeom prst="bentConnector3">
            <a:avLst>
              <a:gd name="adj1" fmla="val -6076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" idx="3"/>
            <a:endCxn id="9" idx="3"/>
          </p:cNvCxnSpPr>
          <p:nvPr/>
        </p:nvCxnSpPr>
        <p:spPr>
          <a:xfrm flipH="1">
            <a:off x="3914774" y="1810077"/>
            <a:ext cx="376237" cy="466666"/>
          </a:xfrm>
          <a:prstGeom prst="bentConnector3">
            <a:avLst>
              <a:gd name="adj1" fmla="val -6076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57501" y="6115050"/>
            <a:ext cx="66674" cy="266700"/>
          </a:xfrm>
          <a:prstGeom prst="straightConnector1">
            <a:avLst/>
          </a:prstGeom>
          <a:noFill/>
          <a:ln w="28575">
            <a:solidFill>
              <a:schemeClr val="accent1">
                <a:lumMod val="60000"/>
                <a:lumOff val="40000"/>
                <a:alpha val="91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4633914" y="1640740"/>
            <a:ext cx="246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Red and orange arrows have a high homomorphic complexity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633914" y="2300064"/>
            <a:ext cx="238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green arrow is a NOT gate (zero complexity)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787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2695634" y="3438724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61" name="Oval 60"/>
          <p:cNvSpPr/>
          <p:nvPr/>
        </p:nvSpPr>
        <p:spPr>
          <a:xfrm>
            <a:off x="2974291" y="1919301"/>
            <a:ext cx="577825" cy="230115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OR</a:t>
            </a:r>
            <a:endParaRPr lang="en-GB" sz="1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95631" y="880197"/>
            <a:ext cx="253999" cy="230832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&amp;f5£s@kg*</a:t>
            </a:r>
            <a:endParaRPr lang="en-GB" sz="1600" b="1" dirty="0"/>
          </a:p>
        </p:txBody>
      </p:sp>
      <p:cxnSp>
        <p:nvCxnSpPr>
          <p:cNvPr id="63" name="Straight Arrow Connector 62"/>
          <p:cNvCxnSpPr>
            <a:stCxn id="60" idx="0"/>
            <a:endCxn id="62" idx="2"/>
          </p:cNvCxnSpPr>
          <p:nvPr/>
        </p:nvCxnSpPr>
        <p:spPr>
          <a:xfrm flipH="1" flipV="1">
            <a:off x="2822631" y="3188521"/>
            <a:ext cx="3" cy="25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65387" y="3175122"/>
            <a:ext cx="1044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Encryption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695633" y="3777278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endParaRPr lang="en-GB" sz="1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695632" y="4115832"/>
            <a:ext cx="253999" cy="830997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………</a:t>
            </a:r>
            <a:endParaRPr lang="en-GB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695631" y="4946829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6781" y="3438724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576780" y="3777278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76779" y="4115832"/>
            <a:ext cx="253999" cy="830997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………</a:t>
            </a:r>
            <a:endParaRPr lang="en-GB" sz="1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576778" y="4946829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endParaRPr lang="en-GB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576778" y="880197"/>
            <a:ext cx="253999" cy="230832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a39es$sfz</a:t>
            </a:r>
            <a:endParaRPr lang="en-GB" sz="1600" b="1" dirty="0"/>
          </a:p>
        </p:txBody>
      </p:sp>
      <p:cxnSp>
        <p:nvCxnSpPr>
          <p:cNvPr id="73" name="Straight Arrow Connector 72"/>
          <p:cNvCxnSpPr>
            <a:stCxn id="68" idx="0"/>
            <a:endCxn id="72" idx="2"/>
          </p:cNvCxnSpPr>
          <p:nvPr/>
        </p:nvCxnSpPr>
        <p:spPr>
          <a:xfrm flipH="1" flipV="1">
            <a:off x="3703778" y="3188521"/>
            <a:ext cx="3" cy="25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88817" y="3169967"/>
            <a:ext cx="918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Encryption</a:t>
            </a:r>
            <a:endParaRPr lang="en-GB" sz="12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704586" y="880197"/>
            <a:ext cx="253999" cy="230832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G6”15fl8h</a:t>
            </a:r>
            <a:endParaRPr lang="en-GB" sz="1600" b="1" dirty="0"/>
          </a:p>
        </p:txBody>
      </p:sp>
      <p:cxnSp>
        <p:nvCxnSpPr>
          <p:cNvPr id="76" name="Straight Arrow Connector 75"/>
          <p:cNvCxnSpPr>
            <a:stCxn id="72" idx="3"/>
            <a:endCxn id="75" idx="1"/>
          </p:cNvCxnSpPr>
          <p:nvPr/>
        </p:nvCxnSpPr>
        <p:spPr>
          <a:xfrm>
            <a:off x="3830777" y="2034359"/>
            <a:ext cx="873809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04589" y="3438724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704588" y="3777278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endParaRPr lang="en-GB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704587" y="4115832"/>
            <a:ext cx="253999" cy="830997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………</a:t>
            </a:r>
            <a:endParaRPr lang="en-GB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704586" y="4946829"/>
            <a:ext cx="253999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endParaRPr lang="en-GB" sz="1600" b="1" dirty="0"/>
          </a:p>
        </p:txBody>
      </p:sp>
      <p:cxnSp>
        <p:nvCxnSpPr>
          <p:cNvPr id="81" name="Straight Arrow Connector 80"/>
          <p:cNvCxnSpPr>
            <a:stCxn id="75" idx="2"/>
            <a:endCxn id="77" idx="0"/>
          </p:cNvCxnSpPr>
          <p:nvPr/>
        </p:nvCxnSpPr>
        <p:spPr>
          <a:xfrm>
            <a:off x="4831586" y="3188521"/>
            <a:ext cx="3" cy="25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00057" y="3169967"/>
            <a:ext cx="918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Decryption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6751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stCxn id="64" idx="3"/>
            <a:endCxn id="78" idx="1"/>
          </p:cNvCxnSpPr>
          <p:nvPr/>
        </p:nvCxnSpPr>
        <p:spPr>
          <a:xfrm flipV="1">
            <a:off x="5156896" y="1822477"/>
            <a:ext cx="2962617" cy="537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8" idx="3"/>
            <a:endCxn id="69" idx="3"/>
          </p:cNvCxnSpPr>
          <p:nvPr/>
        </p:nvCxnSpPr>
        <p:spPr>
          <a:xfrm flipH="1">
            <a:off x="5162608" y="1822477"/>
            <a:ext cx="4674722" cy="1230907"/>
          </a:xfrm>
          <a:prstGeom prst="curvedConnector3">
            <a:avLst>
              <a:gd name="adj1" fmla="val -12021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0" idx="3"/>
            <a:endCxn id="117" idx="1"/>
          </p:cNvCxnSpPr>
          <p:nvPr/>
        </p:nvCxnSpPr>
        <p:spPr>
          <a:xfrm>
            <a:off x="5156895" y="4580547"/>
            <a:ext cx="3895963" cy="222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1" idx="1"/>
            <a:endCxn id="152" idx="3"/>
          </p:cNvCxnSpPr>
          <p:nvPr/>
        </p:nvCxnSpPr>
        <p:spPr>
          <a:xfrm flipH="1" flipV="1">
            <a:off x="5156895" y="5802903"/>
            <a:ext cx="3892091" cy="4962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670007" y="666750"/>
            <a:ext cx="1972404" cy="6108991"/>
          </a:xfrm>
          <a:prstGeom prst="roundRect">
            <a:avLst/>
          </a:prstGeom>
          <a:solidFill>
            <a:schemeClr val="accent2">
              <a:lumMod val="75000"/>
              <a:alpha val="34000"/>
            </a:schemeClr>
          </a:solidFill>
          <a:ln w="41275" cmpd="dbl">
            <a:solidFill>
              <a:schemeClr val="accent2">
                <a:lumMod val="75000"/>
              </a:schemeClr>
            </a:solidFill>
            <a:prstDash val="sysDash"/>
          </a:ln>
          <a:effectLst>
            <a:glow>
              <a:schemeClr val="accent2">
                <a:lumMod val="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Unsecured communication medium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873187" y="1467135"/>
            <a:ext cx="2748616" cy="2069943"/>
          </a:xfrm>
          <a:prstGeom prst="roundRect">
            <a:avLst/>
          </a:prstGeom>
          <a:noFill/>
          <a:ln w="3175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00149" y="1448784"/>
            <a:ext cx="5139082" cy="2170716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808" y="1653200"/>
            <a:ext cx="1819981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My sensitive data</a:t>
            </a:r>
            <a:endParaRPr lang="en-GB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6808" y="2884107"/>
            <a:ext cx="1819981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My sensitive data</a:t>
            </a:r>
            <a:endParaRPr lang="en-GB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221623" y="1097804"/>
            <a:ext cx="12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Client side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462308" y="1118548"/>
            <a:ext cx="156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Cloud storage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6" idx="3"/>
            <a:endCxn id="64" idx="1"/>
          </p:cNvCxnSpPr>
          <p:nvPr/>
        </p:nvCxnSpPr>
        <p:spPr>
          <a:xfrm>
            <a:off x="2206789" y="1822477"/>
            <a:ext cx="1232290" cy="537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39079" y="1658575"/>
            <a:ext cx="1717817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l#sd9?/$%</a:t>
            </a:r>
            <a:r>
              <a:rPr lang="en-GB" dirty="0" err="1"/>
              <a:t>fg</a:t>
            </a:r>
            <a:r>
              <a:rPr lang="en-GB" dirty="0"/>
              <a:t>(45}[</a:t>
            </a:r>
          </a:p>
        </p:txBody>
      </p:sp>
      <p:pic>
        <p:nvPicPr>
          <p:cNvPr id="16392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48" y="1906194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321415" y="1545478"/>
            <a:ext cx="87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Encryption</a:t>
            </a:r>
            <a:endParaRPr lang="en-GB" sz="12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3444791" y="2884107"/>
            <a:ext cx="1717817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l#sd9?/$%</a:t>
            </a:r>
            <a:r>
              <a:rPr lang="en-GB" dirty="0" err="1"/>
              <a:t>fg</a:t>
            </a:r>
            <a:r>
              <a:rPr lang="en-GB" dirty="0"/>
              <a:t>(45}[</a:t>
            </a:r>
          </a:p>
        </p:txBody>
      </p:sp>
      <p:cxnSp>
        <p:nvCxnSpPr>
          <p:cNvPr id="70" name="Straight Arrow Connector 69"/>
          <p:cNvCxnSpPr>
            <a:stCxn id="69" idx="1"/>
            <a:endCxn id="20" idx="3"/>
          </p:cNvCxnSpPr>
          <p:nvPr/>
        </p:nvCxnSpPr>
        <p:spPr>
          <a:xfrm flipH="1">
            <a:off x="2206789" y="3053384"/>
            <a:ext cx="123800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69541" y="2776051"/>
            <a:ext cx="87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Decryption</a:t>
            </a:r>
            <a:endParaRPr lang="en-GB" sz="1200" i="1" dirty="0"/>
          </a:p>
        </p:txBody>
      </p:sp>
      <p:pic>
        <p:nvPicPr>
          <p:cNvPr id="75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98" y="3087294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8119513" y="1653200"/>
            <a:ext cx="1717817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l#sd9?/$%</a:t>
            </a:r>
            <a:r>
              <a:rPr lang="en-GB" dirty="0" err="1"/>
              <a:t>fg</a:t>
            </a:r>
            <a:r>
              <a:rPr lang="en-GB" dirty="0"/>
              <a:t>(45}[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873185" y="4219830"/>
            <a:ext cx="4214039" cy="2473273"/>
          </a:xfrm>
          <a:prstGeom prst="roundRect">
            <a:avLst/>
          </a:prstGeom>
          <a:noFill/>
          <a:ln w="3175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00148" y="4201479"/>
            <a:ext cx="5139082" cy="2170716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86807" y="4405895"/>
            <a:ext cx="1819981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My sensitive data</a:t>
            </a:r>
            <a:endParaRPr lang="en-GB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86807" y="5636802"/>
            <a:ext cx="1819981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My sensitive result</a:t>
            </a:r>
            <a:endParaRPr lang="en-GB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221622" y="3850499"/>
            <a:ext cx="12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Client side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052857" y="3900880"/>
            <a:ext cx="196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Cloud computing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105" idx="3"/>
            <a:endCxn id="110" idx="1"/>
          </p:cNvCxnSpPr>
          <p:nvPr/>
        </p:nvCxnSpPr>
        <p:spPr>
          <a:xfrm>
            <a:off x="2206788" y="4575172"/>
            <a:ext cx="1232290" cy="537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439078" y="4411270"/>
            <a:ext cx="1717817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l#sd9?/$%</a:t>
            </a:r>
            <a:r>
              <a:rPr lang="en-GB" dirty="0" err="1"/>
              <a:t>fg</a:t>
            </a:r>
            <a:r>
              <a:rPr lang="en-GB" dirty="0"/>
              <a:t>(45}[</a:t>
            </a:r>
          </a:p>
        </p:txBody>
      </p:sp>
      <p:pic>
        <p:nvPicPr>
          <p:cNvPr id="111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47" y="4658889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2321414" y="4298173"/>
            <a:ext cx="87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Encryption</a:t>
            </a:r>
            <a:endParaRPr lang="en-GB" sz="1200" i="1" dirty="0"/>
          </a:p>
        </p:txBody>
      </p:sp>
      <p:cxnSp>
        <p:nvCxnSpPr>
          <p:cNvPr id="114" name="Straight Arrow Connector 113"/>
          <p:cNvCxnSpPr>
            <a:stCxn id="152" idx="1"/>
            <a:endCxn id="106" idx="3"/>
          </p:cNvCxnSpPr>
          <p:nvPr/>
        </p:nvCxnSpPr>
        <p:spPr>
          <a:xfrm flipH="1">
            <a:off x="2206788" y="5802903"/>
            <a:ext cx="1242077" cy="31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369540" y="5528746"/>
            <a:ext cx="87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Decryption</a:t>
            </a:r>
            <a:endParaRPr lang="en-GB" sz="1200" i="1" dirty="0"/>
          </a:p>
        </p:txBody>
      </p:sp>
      <p:pic>
        <p:nvPicPr>
          <p:cNvPr id="116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97" y="5839989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9052858" y="4433482"/>
            <a:ext cx="1717817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l#sd9?/$%</a:t>
            </a:r>
            <a:r>
              <a:rPr lang="en-GB" dirty="0" err="1"/>
              <a:t>fg</a:t>
            </a:r>
            <a:r>
              <a:rPr lang="en-GB" dirty="0"/>
              <a:t>(45}[</a:t>
            </a:r>
          </a:p>
        </p:txBody>
      </p:sp>
      <p:pic>
        <p:nvPicPr>
          <p:cNvPr id="119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08" y="4683424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10831248" y="4425475"/>
            <a:ext cx="87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Decryption</a:t>
            </a:r>
            <a:endParaRPr lang="en-GB" sz="1200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9052857" y="5006089"/>
            <a:ext cx="1717818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My sensitive data</a:t>
            </a:r>
            <a:endParaRPr lang="en-GB" sz="1600" b="1" dirty="0"/>
          </a:p>
        </p:txBody>
      </p:sp>
      <p:cxnSp>
        <p:nvCxnSpPr>
          <p:cNvPr id="93" name="Curved Connector 92"/>
          <p:cNvCxnSpPr>
            <a:stCxn id="117" idx="3"/>
            <a:endCxn id="124" idx="3"/>
          </p:cNvCxnSpPr>
          <p:nvPr/>
        </p:nvCxnSpPr>
        <p:spPr>
          <a:xfrm>
            <a:off x="10770675" y="4602759"/>
            <a:ext cx="12700" cy="572607"/>
          </a:xfrm>
          <a:prstGeom prst="curvedConnector3">
            <a:avLst>
              <a:gd name="adj1" fmla="val 180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052857" y="5571291"/>
            <a:ext cx="1778391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My sensitive result</a:t>
            </a:r>
            <a:endParaRPr lang="en-GB" sz="1600" b="1" dirty="0"/>
          </a:p>
        </p:txBody>
      </p:sp>
      <p:cxnSp>
        <p:nvCxnSpPr>
          <p:cNvPr id="134" name="Curved Connector 133"/>
          <p:cNvCxnSpPr>
            <a:stCxn id="124" idx="1"/>
            <a:endCxn id="131" idx="1"/>
          </p:cNvCxnSpPr>
          <p:nvPr/>
        </p:nvCxnSpPr>
        <p:spPr>
          <a:xfrm rot="10800000" flipV="1">
            <a:off x="9052857" y="5175366"/>
            <a:ext cx="12700" cy="565202"/>
          </a:xfrm>
          <a:prstGeom prst="curvedConnector3">
            <a:avLst>
              <a:gd name="adj1" fmla="val 180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131" idx="3"/>
            <a:endCxn id="141" idx="3"/>
          </p:cNvCxnSpPr>
          <p:nvPr/>
        </p:nvCxnSpPr>
        <p:spPr>
          <a:xfrm flipH="1">
            <a:off x="10757016" y="5740568"/>
            <a:ext cx="74232" cy="558631"/>
          </a:xfrm>
          <a:prstGeom prst="curvedConnector3">
            <a:avLst>
              <a:gd name="adj1" fmla="val -307953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048986" y="6129922"/>
            <a:ext cx="1708030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</a:rPr>
              <a:t>^dfsd&amp;12@ff90~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4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950" y="5922410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10963936" y="5698357"/>
            <a:ext cx="87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Encryption</a:t>
            </a:r>
            <a:endParaRPr lang="en-GB" sz="1200" i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448865" y="5633626"/>
            <a:ext cx="1708030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</a:rPr>
              <a:t>^dfsd&amp;12@ff90~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806" y="4874339"/>
            <a:ext cx="1383975" cy="138397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7758056" y="5194173"/>
            <a:ext cx="117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onsolas" panose="020B0609020204030204" pitchFamily="49" charset="0"/>
              </a:rPr>
              <a:t>Normal Processing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331036" y="666750"/>
            <a:ext cx="1972404" cy="6108991"/>
          </a:xfrm>
          <a:prstGeom prst="roundRect">
            <a:avLst/>
          </a:prstGeom>
          <a:solidFill>
            <a:srgbClr val="7030A0">
              <a:alpha val="5000"/>
            </a:srgbClr>
          </a:solidFill>
          <a:ln>
            <a:noFill/>
          </a:ln>
          <a:effectLst>
            <a:glow>
              <a:schemeClr val="accent2">
                <a:lumMod val="75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Ciphertext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01887" y="666750"/>
            <a:ext cx="1972404" cy="610899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1000"/>
            </a:schemeClr>
          </a:solidFill>
          <a:ln>
            <a:noFill/>
          </a:ln>
          <a:effectLst>
            <a:glow>
              <a:schemeClr val="accent2">
                <a:lumMod val="75000"/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Plaintext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0513">
            <a:off x="8166832" y="5570024"/>
            <a:ext cx="427726" cy="427726"/>
          </a:xfrm>
          <a:prstGeom prst="rect">
            <a:avLst/>
          </a:prstGeom>
        </p:spPr>
      </p:pic>
      <p:pic>
        <p:nvPicPr>
          <p:cNvPr id="1030" name="Picture 6" descr="http://www.summitcpa.net/Portals/46610/images/black_laptop_spy_watching_4398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01" y="2059464"/>
            <a:ext cx="1465005" cy="87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http://www.summitcpa.net/Portals/46610/images/black_laptop_spy_watching_4398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07" y="4772036"/>
            <a:ext cx="1465005" cy="87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209992" y="2725258"/>
            <a:ext cx="11840455" cy="961053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Cloud computing today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00833 -0.422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2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8000"/>
                            </p:stCondLst>
                            <p:childTnLst>
                              <p:par>
                                <p:cTn id="19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000"/>
                            </p:stCondLst>
                            <p:childTnLst>
                              <p:par>
                                <p:cTn id="2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9500"/>
                            </p:stCondLst>
                            <p:childTnLst>
                              <p:par>
                                <p:cTn id="2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1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2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5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92 C 0.02149 0.01852 0.04636 -0.02916 0.06263 -0.04328 C 0.07526 -0.07245 0.10756 -0.07268 0.12956 -0.05995 C 0.15144 -0.04699 0.17487 0.00926 0.19427 0.0338 C 0.26068 0.04445 0.34909 0.03635 0.37917 0.04005 " pathEditMode="relative" rAng="0" ptsTypes="AAAAA">
                                      <p:cBhvr>
                                        <p:cTn id="2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-1319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000"/>
                            </p:stCondLst>
                            <p:childTnLst>
                              <p:par>
                                <p:cTn id="26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8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2" grpId="0" animBg="1"/>
      <p:bldP spid="29" grpId="0" animBg="1"/>
      <p:bldP spid="6" grpId="0" animBg="1"/>
      <p:bldP spid="20" grpId="0" animBg="1"/>
      <p:bldP spid="33" grpId="0"/>
      <p:bldP spid="34" grpId="0"/>
      <p:bldP spid="64" grpId="0" animBg="1"/>
      <p:bldP spid="68" grpId="0"/>
      <p:bldP spid="69" grpId="0" animBg="1"/>
      <p:bldP spid="71" grpId="0"/>
      <p:bldP spid="78" grpId="0" animBg="1"/>
      <p:bldP spid="101" grpId="0" animBg="1"/>
      <p:bldP spid="101" grpId="1" animBg="1"/>
      <p:bldP spid="101" grpId="2" animBg="1"/>
      <p:bldP spid="102" grpId="0" animBg="1"/>
      <p:bldP spid="105" grpId="0" animBg="1"/>
      <p:bldP spid="106" grpId="0" animBg="1"/>
      <p:bldP spid="107" grpId="0"/>
      <p:bldP spid="108" grpId="0"/>
      <p:bldP spid="110" grpId="0" animBg="1"/>
      <p:bldP spid="112" grpId="0"/>
      <p:bldP spid="115" grpId="0"/>
      <p:bldP spid="117" grpId="0" animBg="1"/>
      <p:bldP spid="121" grpId="0"/>
      <p:bldP spid="124" grpId="0" animBg="1"/>
      <p:bldP spid="124" grpId="1" animBg="1"/>
      <p:bldP spid="124" grpId="2" animBg="1"/>
      <p:bldP spid="131" grpId="0" animBg="1"/>
      <p:bldP spid="131" grpId="1" animBg="1"/>
      <p:bldP spid="131" grpId="2" animBg="1"/>
      <p:bldP spid="141" grpId="0" animBg="1"/>
      <p:bldP spid="145" grpId="0"/>
      <p:bldP spid="152" grpId="0" animBg="1"/>
      <p:bldP spid="159" grpId="0"/>
      <p:bldP spid="97" grpId="0" animBg="1"/>
      <p:bldP spid="60" grpId="0" animBg="1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205847" y="1423473"/>
            <a:ext cx="109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Homomorphic Encryption</a:t>
            </a:r>
            <a:endParaRPr lang="en-GB" sz="1200" i="1" dirty="0"/>
          </a:p>
        </p:txBody>
      </p:sp>
      <p:sp>
        <p:nvSpPr>
          <p:cNvPr id="97" name="Rounded Rectangle 96"/>
          <p:cNvSpPr/>
          <p:nvPr/>
        </p:nvSpPr>
        <p:spPr>
          <a:xfrm>
            <a:off x="3216736" y="647700"/>
            <a:ext cx="1972404" cy="6108991"/>
          </a:xfrm>
          <a:prstGeom prst="roundRect">
            <a:avLst/>
          </a:prstGeom>
          <a:solidFill>
            <a:srgbClr val="7030A0">
              <a:alpha val="5000"/>
            </a:srgbClr>
          </a:solidFill>
          <a:ln>
            <a:noFill/>
          </a:ln>
          <a:effectLst>
            <a:glow>
              <a:schemeClr val="accent2">
                <a:lumMod val="75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i="1" dirty="0">
                <a:solidFill>
                  <a:schemeClr val="tx1"/>
                </a:solidFill>
              </a:rPr>
              <a:t>Ciphertext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87587" y="647700"/>
            <a:ext cx="1972404" cy="610899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1000"/>
            </a:schemeClr>
          </a:solidFill>
          <a:ln>
            <a:noFill/>
          </a:ln>
          <a:effectLst>
            <a:glow>
              <a:schemeClr val="accent2">
                <a:lumMod val="75000"/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i="1" dirty="0">
                <a:solidFill>
                  <a:schemeClr val="tx1"/>
                </a:solidFill>
              </a:rPr>
              <a:t>Plaintext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555707" y="647700"/>
            <a:ext cx="1972404" cy="6108991"/>
          </a:xfrm>
          <a:prstGeom prst="roundRect">
            <a:avLst/>
          </a:prstGeom>
          <a:solidFill>
            <a:schemeClr val="accent2">
              <a:lumMod val="75000"/>
              <a:alpha val="34000"/>
            </a:schemeClr>
          </a:solidFill>
          <a:ln w="41275" cmpd="dbl">
            <a:solidFill>
              <a:schemeClr val="accent2">
                <a:lumMod val="75000"/>
              </a:schemeClr>
            </a:solidFill>
            <a:prstDash val="sysDash"/>
          </a:ln>
          <a:effectLst>
            <a:glow>
              <a:schemeClr val="accent2">
                <a:lumMod val="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Unsecured communication medium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855135" y="1203603"/>
            <a:ext cx="4214039" cy="2473273"/>
          </a:xfrm>
          <a:prstGeom prst="roundRect">
            <a:avLst/>
          </a:prstGeom>
          <a:noFill/>
          <a:ln w="3175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87587" y="1350370"/>
            <a:ext cx="5139082" cy="232625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110" idx="3"/>
            <a:endCxn id="117" idx="1"/>
          </p:cNvCxnSpPr>
          <p:nvPr/>
        </p:nvCxnSpPr>
        <p:spPr>
          <a:xfrm flipV="1">
            <a:off x="5044334" y="1586532"/>
            <a:ext cx="3990474" cy="2984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4246" y="1710320"/>
            <a:ext cx="1819981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My sensitive data</a:t>
            </a:r>
            <a:endParaRPr lang="en-GB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4246" y="2941227"/>
            <a:ext cx="1819981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My sensitive result</a:t>
            </a:r>
            <a:endParaRPr lang="en-GB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087053" y="981038"/>
            <a:ext cx="12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Client side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034807" y="884653"/>
            <a:ext cx="196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Cloud computing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105" idx="3"/>
            <a:endCxn id="110" idx="1"/>
          </p:cNvCxnSpPr>
          <p:nvPr/>
        </p:nvCxnSpPr>
        <p:spPr>
          <a:xfrm>
            <a:off x="2094227" y="1879597"/>
            <a:ext cx="1232290" cy="537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326517" y="1715695"/>
            <a:ext cx="1717817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l#sd9?/$%</a:t>
            </a:r>
            <a:r>
              <a:rPr lang="en-GB" dirty="0" err="1"/>
              <a:t>fg</a:t>
            </a:r>
            <a:r>
              <a:rPr lang="en-GB" dirty="0"/>
              <a:t>(45}[</a:t>
            </a:r>
          </a:p>
        </p:txBody>
      </p:sp>
      <p:pic>
        <p:nvPicPr>
          <p:cNvPr id="111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86" y="1963314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2208853" y="1602598"/>
            <a:ext cx="87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Encryption</a:t>
            </a:r>
            <a:endParaRPr lang="en-GB" sz="1200" i="1" dirty="0"/>
          </a:p>
        </p:txBody>
      </p:sp>
      <p:cxnSp>
        <p:nvCxnSpPr>
          <p:cNvPr id="114" name="Straight Arrow Connector 113"/>
          <p:cNvCxnSpPr>
            <a:stCxn id="152" idx="1"/>
            <a:endCxn id="106" idx="3"/>
          </p:cNvCxnSpPr>
          <p:nvPr/>
        </p:nvCxnSpPr>
        <p:spPr>
          <a:xfrm flipH="1">
            <a:off x="2094227" y="3107328"/>
            <a:ext cx="1242077" cy="31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256979" y="2833171"/>
            <a:ext cx="87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Decryption</a:t>
            </a:r>
            <a:endParaRPr lang="en-GB" sz="1200" i="1" dirty="0"/>
          </a:p>
        </p:txBody>
      </p:sp>
      <p:pic>
        <p:nvPicPr>
          <p:cNvPr id="116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36" y="3144414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9034808" y="1417255"/>
            <a:ext cx="1717817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l#sd9?/$%</a:t>
            </a:r>
            <a:r>
              <a:rPr lang="en-GB" dirty="0" err="1"/>
              <a:t>fg</a:t>
            </a:r>
            <a:r>
              <a:rPr lang="en-GB" dirty="0"/>
              <a:t>(45}[</a:t>
            </a:r>
          </a:p>
        </p:txBody>
      </p:sp>
      <p:pic>
        <p:nvPicPr>
          <p:cNvPr id="119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458" y="1667197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10813198" y="1409248"/>
            <a:ext cx="87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Decryption</a:t>
            </a:r>
            <a:endParaRPr lang="en-GB" sz="1200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9034807" y="1989862"/>
            <a:ext cx="1717818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My sensitive data</a:t>
            </a:r>
            <a:endParaRPr lang="en-GB" sz="1600" b="1" dirty="0"/>
          </a:p>
        </p:txBody>
      </p:sp>
      <p:cxnSp>
        <p:nvCxnSpPr>
          <p:cNvPr id="93" name="Curved Connector 92"/>
          <p:cNvCxnSpPr>
            <a:stCxn id="117" idx="3"/>
            <a:endCxn id="124" idx="3"/>
          </p:cNvCxnSpPr>
          <p:nvPr/>
        </p:nvCxnSpPr>
        <p:spPr>
          <a:xfrm>
            <a:off x="10752625" y="1586532"/>
            <a:ext cx="12700" cy="572607"/>
          </a:xfrm>
          <a:prstGeom prst="curvedConnector3">
            <a:avLst>
              <a:gd name="adj1" fmla="val 180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034807" y="2555064"/>
            <a:ext cx="1778391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My sensitive result</a:t>
            </a:r>
            <a:endParaRPr lang="en-GB" sz="1600" b="1" dirty="0"/>
          </a:p>
        </p:txBody>
      </p:sp>
      <p:cxnSp>
        <p:nvCxnSpPr>
          <p:cNvPr id="134" name="Curved Connector 133"/>
          <p:cNvCxnSpPr>
            <a:stCxn id="124" idx="1"/>
            <a:endCxn id="131" idx="1"/>
          </p:cNvCxnSpPr>
          <p:nvPr/>
        </p:nvCxnSpPr>
        <p:spPr>
          <a:xfrm rot="10800000" flipV="1">
            <a:off x="9034807" y="2159139"/>
            <a:ext cx="12700" cy="565202"/>
          </a:xfrm>
          <a:prstGeom prst="curvedConnector3">
            <a:avLst>
              <a:gd name="adj1" fmla="val 180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131" idx="3"/>
            <a:endCxn id="141" idx="3"/>
          </p:cNvCxnSpPr>
          <p:nvPr/>
        </p:nvCxnSpPr>
        <p:spPr>
          <a:xfrm flipH="1">
            <a:off x="10738966" y="2724341"/>
            <a:ext cx="74232" cy="558631"/>
          </a:xfrm>
          <a:prstGeom prst="curvedConnector3">
            <a:avLst>
              <a:gd name="adj1" fmla="val -307953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030936" y="3113695"/>
            <a:ext cx="1708030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</a:rPr>
              <a:t>^dfsd&amp;12@ff90~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4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900" y="2906183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10945886" y="2682130"/>
            <a:ext cx="87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Encryption</a:t>
            </a:r>
            <a:endParaRPr lang="en-GB" sz="1200" i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336304" y="2938051"/>
            <a:ext cx="1708030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</a:rPr>
              <a:t>^dfsd&amp;12@ff90~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60" name="Straight Arrow Connector 159"/>
          <p:cNvCxnSpPr>
            <a:stCxn id="141" idx="1"/>
            <a:endCxn id="152" idx="3"/>
          </p:cNvCxnSpPr>
          <p:nvPr/>
        </p:nvCxnSpPr>
        <p:spPr>
          <a:xfrm flipH="1" flipV="1">
            <a:off x="5044334" y="3107328"/>
            <a:ext cx="3986602" cy="17564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740006" y="2177946"/>
            <a:ext cx="117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onsolas" panose="020B0609020204030204" pitchFamily="49" charset="0"/>
              </a:rPr>
              <a:t>Normal Processing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55" name="Curved Connector 54"/>
          <p:cNvCxnSpPr>
            <a:stCxn id="117" idx="3"/>
            <a:endCxn id="141" idx="3"/>
          </p:cNvCxnSpPr>
          <p:nvPr/>
        </p:nvCxnSpPr>
        <p:spPr>
          <a:xfrm flipH="1">
            <a:off x="10738966" y="1586532"/>
            <a:ext cx="13659" cy="1696440"/>
          </a:xfrm>
          <a:prstGeom prst="curvedConnector3">
            <a:avLst>
              <a:gd name="adj1" fmla="val -1673622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908250" y="2203919"/>
            <a:ext cx="117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onsolas" panose="020B0609020204030204" pitchFamily="49" charset="0"/>
              </a:rPr>
              <a:t>Homomorphic Processing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60258" y="2646445"/>
            <a:ext cx="109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Homomorphic Decryption</a:t>
            </a:r>
            <a:endParaRPr lang="en-GB" sz="12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752368" y="4603543"/>
            <a:ext cx="1004138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17</a:t>
            </a:r>
            <a:endParaRPr lang="en-GB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52368" y="5704287"/>
            <a:ext cx="1004138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100</a:t>
            </a:r>
            <a:endParaRPr lang="en-GB" sz="16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178499" y="4027232"/>
            <a:ext cx="5139082" cy="2460868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2" idx="3"/>
            <a:endCxn id="67" idx="1"/>
          </p:cNvCxnSpPr>
          <p:nvPr/>
        </p:nvCxnSpPr>
        <p:spPr>
          <a:xfrm>
            <a:off x="1756506" y="4772820"/>
            <a:ext cx="160258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59088" y="4603543"/>
            <a:ext cx="1717817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 smtClean="0"/>
              <a:t>Xp4#hs11df~9tq?</a:t>
            </a:r>
            <a:endParaRPr lang="en-GB" dirty="0"/>
          </a:p>
        </p:txBody>
      </p:sp>
      <p:pic>
        <p:nvPicPr>
          <p:cNvPr id="72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71" y="4799753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/>
          <p:cNvCxnSpPr>
            <a:stCxn id="77" idx="1"/>
            <a:endCxn id="63" idx="3"/>
          </p:cNvCxnSpPr>
          <p:nvPr/>
        </p:nvCxnSpPr>
        <p:spPr>
          <a:xfrm flipH="1">
            <a:off x="1756506" y="5873564"/>
            <a:ext cx="16125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8" descr="https://media.giphy.com/media/d3wJLvfAy9lcI/giphy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38" y="6017033"/>
            <a:ext cx="598572" cy="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3369086" y="5704287"/>
            <a:ext cx="1708030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</a:rPr>
              <a:t>^dfsd&amp;12@ff90~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54498" y="4286823"/>
            <a:ext cx="109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Homomorphic Encryption</a:t>
            </a:r>
            <a:endParaRPr lang="en-GB" sz="12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2184720" y="5411899"/>
            <a:ext cx="109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Homomorphic Decryption</a:t>
            </a:r>
            <a:endParaRPr lang="en-GB" sz="1200" i="1" dirty="0"/>
          </a:p>
        </p:txBody>
      </p:sp>
      <p:sp>
        <p:nvSpPr>
          <p:cNvPr id="81" name="Rounded Rectangle 80"/>
          <p:cNvSpPr/>
          <p:nvPr/>
        </p:nvSpPr>
        <p:spPr>
          <a:xfrm>
            <a:off x="7855135" y="3882265"/>
            <a:ext cx="4214039" cy="2584553"/>
          </a:xfrm>
          <a:prstGeom prst="roundRect">
            <a:avLst/>
          </a:prstGeom>
          <a:noFill/>
          <a:ln w="3175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443104" y="4605329"/>
            <a:ext cx="1708030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Xp4#hs11df~9tq?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10978937" y="5037577"/>
                <a:ext cx="619760" cy="6189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937" y="5037577"/>
                <a:ext cx="619760" cy="6189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10418541" y="5557896"/>
                <a:ext cx="619760" cy="6189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541" y="5557896"/>
                <a:ext cx="619760" cy="6189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8446680" y="5704287"/>
            <a:ext cx="1704454" cy="338554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</a:rPr>
              <a:t>^dfsd&amp;12@ff90~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8" name="Curved Connector 87"/>
          <p:cNvCxnSpPr>
            <a:stCxn id="82" idx="3"/>
            <a:endCxn id="84" idx="0"/>
          </p:cNvCxnSpPr>
          <p:nvPr/>
        </p:nvCxnSpPr>
        <p:spPr>
          <a:xfrm>
            <a:off x="10151134" y="4774606"/>
            <a:ext cx="1137683" cy="262971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84" idx="4"/>
            <a:endCxn id="85" idx="6"/>
          </p:cNvCxnSpPr>
          <p:nvPr/>
        </p:nvCxnSpPr>
        <p:spPr>
          <a:xfrm rot="5400000">
            <a:off x="11058134" y="5636680"/>
            <a:ext cx="210851" cy="250516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2"/>
            <a:endCxn id="86" idx="3"/>
          </p:cNvCxnSpPr>
          <p:nvPr/>
        </p:nvCxnSpPr>
        <p:spPr>
          <a:xfrm flipH="1">
            <a:off x="10151134" y="5867364"/>
            <a:ext cx="267407" cy="62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0324295" y="4577207"/>
            <a:ext cx="1482164" cy="1818333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0564013" y="4145105"/>
            <a:ext cx="115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Homomorphic operations</a:t>
            </a:r>
            <a:endParaRPr lang="en-US" sz="1200" i="1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7" y="5083156"/>
            <a:ext cx="445204" cy="44520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29" y="4607738"/>
            <a:ext cx="445204" cy="445204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06" y="4814975"/>
            <a:ext cx="445204" cy="445204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67" idx="3"/>
            <a:endCxn id="82" idx="1"/>
          </p:cNvCxnSpPr>
          <p:nvPr/>
        </p:nvCxnSpPr>
        <p:spPr>
          <a:xfrm>
            <a:off x="5076905" y="4772820"/>
            <a:ext cx="3366199" cy="17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6" idx="1"/>
            <a:endCxn id="77" idx="3"/>
          </p:cNvCxnSpPr>
          <p:nvPr/>
        </p:nvCxnSpPr>
        <p:spPr>
          <a:xfrm flipH="1">
            <a:off x="5077116" y="5873564"/>
            <a:ext cx="336956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0513">
            <a:off x="8099819" y="2538942"/>
            <a:ext cx="427726" cy="427726"/>
          </a:xfrm>
          <a:prstGeom prst="rect">
            <a:avLst/>
          </a:prstGeom>
        </p:spPr>
      </p:pic>
      <p:pic>
        <p:nvPicPr>
          <p:cNvPr id="69" name="Picture 6" descr="http://www.summitcpa.net/Portals/46610/images/black_laptop_spy_watching_4398.gif"/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06" y="3412750"/>
            <a:ext cx="1465005" cy="87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itle 1"/>
          <p:cNvSpPr txBox="1">
            <a:spLocks/>
          </p:cNvSpPr>
          <p:nvPr/>
        </p:nvSpPr>
        <p:spPr>
          <a:xfrm>
            <a:off x="-137020" y="2981325"/>
            <a:ext cx="12406605" cy="706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Homomorphic encryption for cloud computing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00026 -0.44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2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5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25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500"/>
                            </p:stCondLst>
                            <p:childTnLst>
                              <p:par>
                                <p:cTn id="1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2625 0.00324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0"/>
                            </p:stCondLst>
                            <p:childTnLst>
                              <p:par>
                                <p:cTn id="187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000"/>
                            </p:stCondLst>
                            <p:childTnLst>
                              <p:par>
                                <p:cTn id="2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500"/>
                            </p:stCondLst>
                            <p:childTnLst>
                              <p:par>
                                <p:cTn id="2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0"/>
                            </p:stCondLst>
                            <p:childTnLst>
                              <p:par>
                                <p:cTn id="2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500"/>
                            </p:stCondLst>
                            <p:childTnLst>
                              <p:par>
                                <p:cTn id="2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6000"/>
                            </p:stCondLst>
                            <p:childTnLst>
                              <p:par>
                                <p:cTn id="2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70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7500"/>
                            </p:stCondLst>
                            <p:childTnLst>
                              <p:par>
                                <p:cTn id="2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000"/>
                            </p:stCondLst>
                            <p:childTnLst>
                              <p:par>
                                <p:cTn id="2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8500"/>
                            </p:stCondLst>
                            <p:childTnLst>
                              <p:par>
                                <p:cTn id="2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500"/>
                            </p:stCondLst>
                            <p:childTnLst>
                              <p:par>
                                <p:cTn id="2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00"/>
                            </p:stCondLst>
                            <p:childTnLst>
                              <p:par>
                                <p:cTn id="3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125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3" dur="625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125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6" dur="625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125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9" dur="625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7" grpId="0" animBg="1"/>
      <p:bldP spid="60" grpId="0" animBg="1"/>
      <p:bldP spid="96" grpId="0" animBg="1"/>
      <p:bldP spid="101" grpId="0" animBg="1"/>
      <p:bldP spid="102" grpId="0" animBg="1"/>
      <p:bldP spid="105" grpId="0" animBg="1"/>
      <p:bldP spid="106" grpId="0" animBg="1"/>
      <p:bldP spid="107" grpId="0"/>
      <p:bldP spid="108" grpId="0"/>
      <p:bldP spid="110" grpId="0" animBg="1"/>
      <p:bldP spid="112" grpId="0"/>
      <p:bldP spid="112" grpId="1"/>
      <p:bldP spid="115" grpId="0"/>
      <p:bldP spid="115" grpId="1"/>
      <p:bldP spid="117" grpId="0" animBg="1"/>
      <p:bldP spid="121" grpId="0"/>
      <p:bldP spid="121" grpId="1"/>
      <p:bldP spid="124" grpId="0" animBg="1"/>
      <p:bldP spid="124" grpId="1" animBg="1"/>
      <p:bldP spid="131" grpId="0" animBg="1"/>
      <p:bldP spid="131" grpId="1" animBg="1"/>
      <p:bldP spid="141" grpId="0" animBg="1"/>
      <p:bldP spid="145" grpId="0"/>
      <p:bldP spid="145" grpId="1"/>
      <p:bldP spid="152" grpId="0" animBg="1"/>
      <p:bldP spid="159" grpId="0"/>
      <p:bldP spid="159" grpId="1"/>
      <p:bldP spid="56" grpId="0"/>
      <p:bldP spid="61" grpId="0"/>
      <p:bldP spid="62" grpId="0" animBg="1"/>
      <p:bldP spid="63" grpId="0" animBg="1"/>
      <p:bldP spid="65" grpId="0" animBg="1"/>
      <p:bldP spid="67" grpId="0" animBg="1"/>
      <p:bldP spid="77" grpId="0" animBg="1"/>
      <p:bldP spid="79" grpId="0"/>
      <p:bldP spid="80" grpId="0"/>
      <p:bldP spid="81" grpId="0" animBg="1"/>
      <p:bldP spid="82" grpId="0" animBg="1"/>
      <p:bldP spid="84" grpId="0" animBg="1"/>
      <p:bldP spid="85" grpId="0" animBg="1"/>
      <p:bldP spid="86" grpId="0" animBg="1"/>
      <p:bldP spid="91" grpId="0" animBg="1"/>
      <p:bldP spid="92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0922" y="779087"/>
            <a:ext cx="2546497" cy="511548"/>
          </a:xfrm>
        </p:spPr>
        <p:txBody>
          <a:bodyPr>
            <a:normAutofit/>
          </a:bodyPr>
          <a:lstStyle/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664" y="1520910"/>
            <a:ext cx="9164022" cy="50796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Homomorphic encryption has been there for many years, i.e. in the RSA scheme.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homomorphic encryption (FHE) allows arbitrary numbers of additions and multiplications to be processed on ciphertexts in the plaintext space.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theoretically proved possible in 2009 by Craig Gentry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made practically possible in 2011 by Craig Gentry and Shai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Halevi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then many FHE schemes were designed.</a:t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today several software libraries implementing FHE schemes, such as HElib which is maintained by Shai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Halevi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(IBM).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4" descr="https://engineering.stanford.edu/sites/default/files/gentry.jpg?13228443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60" y="2018264"/>
            <a:ext cx="1618276" cy="105621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5517" y="3912708"/>
            <a:ext cx="3048001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>
            <a:glow rad="50800">
              <a:schemeClr val="bg2">
                <a:lumMod val="50000"/>
                <a:alpha val="16000"/>
              </a:schemeClr>
            </a:glo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Fan and </a:t>
            </a:r>
            <a:r>
              <a:rPr lang="en-GB" dirty="0" err="1" smtClean="0"/>
              <a:t>Vercauteren</a:t>
            </a:r>
            <a:r>
              <a:rPr lang="en-GB" dirty="0" smtClean="0"/>
              <a:t> </a:t>
            </a:r>
            <a:r>
              <a:rPr lang="en-GB" dirty="0"/>
              <a:t>scheme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2421" y="3917903"/>
            <a:ext cx="1409702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>
            <a:glow rad="50800">
              <a:schemeClr val="bg2">
                <a:lumMod val="50000"/>
                <a:alpha val="16000"/>
              </a:schemeClr>
            </a:glo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dirty="0" smtClean="0"/>
              <a:t>BGV scheme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4590" y="4893293"/>
            <a:ext cx="1304927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>
            <a:glow rad="50800">
              <a:schemeClr val="bg2">
                <a:lumMod val="50000"/>
                <a:alpha val="16000"/>
              </a:schemeClr>
            </a:glo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de-DE" dirty="0"/>
              <a:t>LTV scheme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5580" y="4390254"/>
            <a:ext cx="1506895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>
            <a:glow rad="50800">
              <a:schemeClr val="bg2">
                <a:lumMod val="50000"/>
                <a:alpha val="16000"/>
              </a:schemeClr>
            </a:glo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de-DE" dirty="0"/>
              <a:t>NTRU scheme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596" y="4390254"/>
            <a:ext cx="1480652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>
            <a:glow rad="50800">
              <a:schemeClr val="bg2">
                <a:lumMod val="50000"/>
                <a:alpha val="16000"/>
              </a:schemeClr>
            </a:glo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de-DE" dirty="0"/>
              <a:t>GSW scheme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221" y="4395939"/>
            <a:ext cx="1537804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>
            <a:glow rad="50800">
              <a:schemeClr val="bg2">
                <a:lumMod val="50000"/>
                <a:alpha val="16000"/>
              </a:schemeClr>
            </a:glo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DGHV scheme</a:t>
            </a:r>
            <a:endParaRPr lang="en-US" dirty="0"/>
          </a:p>
        </p:txBody>
      </p:sp>
      <p:pic>
        <p:nvPicPr>
          <p:cNvPr id="12294" name="Picture 6" descr="https://avatars1.githubusercontent.com/u/4069370?v=3&amp;s=4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533" y="3318674"/>
            <a:ext cx="1188068" cy="118806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858635" y="4893293"/>
            <a:ext cx="1358188" cy="369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>
            <a:glow rad="50800">
              <a:schemeClr val="bg2">
                <a:lumMod val="50000"/>
                <a:alpha val="16000"/>
              </a:schemeClr>
            </a:glo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de-DE" dirty="0" smtClean="0"/>
              <a:t>DHS sceme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137020" y="2726575"/>
            <a:ext cx="12406605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The technology today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8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-0.00847 -0.41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  <p:bldP spid="9" grpId="0" animBg="1"/>
      <p:bldP spid="10" grpId="0" animBg="1"/>
      <p:bldP spid="12" grpId="0" animBg="1"/>
      <p:bldP spid="15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67385" y="1981623"/>
                <a:ext cx="77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5" y="1981623"/>
                <a:ext cx="77152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5867400" y="2074683"/>
            <a:ext cx="576262" cy="576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81099" y="1891598"/>
            <a:ext cx="4448175" cy="9450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Homomorphic ciphertext 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2" y="2294309"/>
            <a:ext cx="3781427" cy="54237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696074" y="1891597"/>
            <a:ext cx="4448175" cy="9450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Homomorphic ciphertext B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47" y="2294308"/>
            <a:ext cx="3781427" cy="54237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181099" y="3154314"/>
            <a:ext cx="4448175" cy="9450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Homomorphic ciphertext 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" idx="3"/>
            <a:endCxn id="20" idx="2"/>
          </p:cNvCxnSpPr>
          <p:nvPr/>
        </p:nvCxnSpPr>
        <p:spPr>
          <a:xfrm flipV="1">
            <a:off x="5629274" y="2362683"/>
            <a:ext cx="238126" cy="145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>
            <a:stCxn id="18" idx="1"/>
            <a:endCxn id="20" idx="6"/>
          </p:cNvCxnSpPr>
          <p:nvPr/>
        </p:nvCxnSpPr>
        <p:spPr>
          <a:xfrm flipH="1" flipV="1">
            <a:off x="6443662" y="2362683"/>
            <a:ext cx="252412" cy="145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urved Connector 33"/>
          <p:cNvCxnSpPr>
            <a:stCxn id="20" idx="4"/>
            <a:endCxn id="22" idx="0"/>
          </p:cNvCxnSpPr>
          <p:nvPr/>
        </p:nvCxnSpPr>
        <p:spPr>
          <a:xfrm rot="5400000">
            <a:off x="4528544" y="1527326"/>
            <a:ext cx="503631" cy="2750344"/>
          </a:xfrm>
          <a:prstGeom prst="curvedConnector3">
            <a:avLst>
              <a:gd name="adj1" fmla="val 65130"/>
            </a:avLst>
          </a:pr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1" y="3539606"/>
            <a:ext cx="3781427" cy="562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67385" y="3244340"/>
                <a:ext cx="77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5" y="3244340"/>
                <a:ext cx="77152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5867400" y="3337400"/>
            <a:ext cx="576262" cy="576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696074" y="3154314"/>
            <a:ext cx="4448175" cy="9450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Homomorphic ciphertext B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47" y="3557025"/>
            <a:ext cx="3781427" cy="542376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endCxn id="43" idx="2"/>
          </p:cNvCxnSpPr>
          <p:nvPr/>
        </p:nvCxnSpPr>
        <p:spPr>
          <a:xfrm flipV="1">
            <a:off x="5629274" y="3625400"/>
            <a:ext cx="238126" cy="145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>
            <a:stCxn id="44" idx="1"/>
            <a:endCxn id="43" idx="6"/>
          </p:cNvCxnSpPr>
          <p:nvPr/>
        </p:nvCxnSpPr>
        <p:spPr>
          <a:xfrm flipH="1" flipV="1">
            <a:off x="6443662" y="3625400"/>
            <a:ext cx="252412" cy="145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ounded Rectangle 53"/>
          <p:cNvSpPr/>
          <p:nvPr/>
        </p:nvSpPr>
        <p:spPr>
          <a:xfrm>
            <a:off x="1181099" y="4423312"/>
            <a:ext cx="4448175" cy="9450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Homomorphic ciphertext A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67385" y="4513338"/>
                <a:ext cx="77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5" y="4513338"/>
                <a:ext cx="771527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5867400" y="4606398"/>
            <a:ext cx="576262" cy="576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696074" y="4423312"/>
            <a:ext cx="4448175" cy="9450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Homomorphic ciphertext B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47" y="4826023"/>
            <a:ext cx="3781427" cy="542376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endCxn id="57" idx="2"/>
          </p:cNvCxnSpPr>
          <p:nvPr/>
        </p:nvCxnSpPr>
        <p:spPr>
          <a:xfrm flipV="1">
            <a:off x="5629274" y="4894398"/>
            <a:ext cx="238126" cy="145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58" idx="1"/>
            <a:endCxn id="57" idx="6"/>
          </p:cNvCxnSpPr>
          <p:nvPr/>
        </p:nvCxnSpPr>
        <p:spPr>
          <a:xfrm flipH="1" flipV="1">
            <a:off x="6443662" y="4894398"/>
            <a:ext cx="252412" cy="145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Rounded Rectangle 62"/>
          <p:cNvSpPr/>
          <p:nvPr/>
        </p:nvSpPr>
        <p:spPr>
          <a:xfrm>
            <a:off x="1181101" y="5656399"/>
            <a:ext cx="4448175" cy="9450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Homomorphic ciphertext 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3" y="5978007"/>
            <a:ext cx="3781427" cy="623479"/>
          </a:xfrm>
          <a:prstGeom prst="rect">
            <a:avLst/>
          </a:prstGeom>
        </p:spPr>
      </p:pic>
      <p:cxnSp>
        <p:nvCxnSpPr>
          <p:cNvPr id="66" name="Curved Connector 65"/>
          <p:cNvCxnSpPr>
            <a:stCxn id="43" idx="4"/>
            <a:endCxn id="54" idx="0"/>
          </p:cNvCxnSpPr>
          <p:nvPr/>
        </p:nvCxnSpPr>
        <p:spPr>
          <a:xfrm rot="5400000">
            <a:off x="4525403" y="2793184"/>
            <a:ext cx="509912" cy="2750344"/>
          </a:xfrm>
          <a:prstGeom prst="curvedConnector3">
            <a:avLst>
              <a:gd name="adj1" fmla="val 66812"/>
            </a:avLst>
          </a:pr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4" y="4848440"/>
            <a:ext cx="3748086" cy="522522"/>
          </a:xfrm>
          <a:prstGeom prst="rect">
            <a:avLst/>
          </a:prstGeom>
        </p:spPr>
      </p:pic>
      <p:cxnSp>
        <p:nvCxnSpPr>
          <p:cNvPr id="73" name="Curved Connector 72"/>
          <p:cNvCxnSpPr>
            <a:stCxn id="57" idx="4"/>
            <a:endCxn id="63" idx="0"/>
          </p:cNvCxnSpPr>
          <p:nvPr/>
        </p:nvCxnSpPr>
        <p:spPr>
          <a:xfrm rot="5400000">
            <a:off x="4543360" y="4044227"/>
            <a:ext cx="474001" cy="2750342"/>
          </a:xfrm>
          <a:prstGeom prst="curvedConnector3">
            <a:avLst>
              <a:gd name="adj1" fmla="val 68086"/>
            </a:avLst>
          </a:pr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TextBox 79"/>
          <p:cNvSpPr txBox="1"/>
          <p:nvPr/>
        </p:nvSpPr>
        <p:spPr>
          <a:xfrm>
            <a:off x="6872287" y="5355970"/>
            <a:ext cx="4271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Homomorphic multiplications add more noise to the ciphertext than the homomorphic additions.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581449" y="929441"/>
            <a:ext cx="9143398" cy="923330"/>
          </a:xfrm>
          <a:prstGeom prst="rect">
            <a:avLst/>
          </a:prstGeom>
          <a:solidFill>
            <a:srgbClr val="EC8620">
              <a:alpha val="56863"/>
            </a:srgbClr>
          </a:solidFill>
          <a:effectLst>
            <a:glow>
              <a:schemeClr val="accent1">
                <a:alpha val="40000"/>
              </a:schemeClr>
            </a:glow>
            <a:softEdge rad="88900"/>
          </a:effectLst>
        </p:spPr>
        <p:txBody>
          <a:bodyPr wrap="square" rtlCol="0"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The ciphertext can’t be decrypted anymore once the noise grows above a certain threshold.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23568" y="6211669"/>
            <a:ext cx="47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From now, the number of homomorphic multiplications required is called the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u="sng" dirty="0" smtClean="0">
                <a:solidFill>
                  <a:srgbClr val="FF0000"/>
                </a:solidFill>
              </a:rPr>
              <a:t>complexity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4589388" y="524350"/>
            <a:ext cx="2546497" cy="511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 noise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-214460" y="-179586"/>
            <a:ext cx="12406605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The technology today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5" grpId="0" animBg="1"/>
      <p:bldP spid="18" grpId="0" animBg="1"/>
      <p:bldP spid="22" grpId="0" animBg="1"/>
      <p:bldP spid="42" grpId="0"/>
      <p:bldP spid="43" grpId="0" animBg="1"/>
      <p:bldP spid="44" grpId="0" animBg="1"/>
      <p:bldP spid="54" grpId="0" animBg="1"/>
      <p:bldP spid="56" grpId="0"/>
      <p:bldP spid="57" grpId="0" animBg="1"/>
      <p:bldP spid="58" grpId="0" animBg="1"/>
      <p:bldP spid="63" grpId="0" animBg="1"/>
      <p:bldP spid="80" grpId="0"/>
      <p:bldP spid="8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1" y="1306831"/>
            <a:ext cx="9164022" cy="674369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counter the growing ciphertext noise, there are two main techniques as listed in the columns of the table below. 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63281"/>
              </p:ext>
            </p:extLst>
          </p:nvPr>
        </p:nvGraphicFramePr>
        <p:xfrm>
          <a:off x="952499" y="2085975"/>
          <a:ext cx="9701124" cy="25377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850562">
                  <a:extLst>
                    <a:ext uri="{9D8B030D-6E8A-4147-A177-3AD203B41FA5}">
                      <a16:colId xmlns:a16="http://schemas.microsoft.com/office/drawing/2014/main" val="4269565299"/>
                    </a:ext>
                  </a:extLst>
                </a:gridCol>
                <a:gridCol w="4850562">
                  <a:extLst>
                    <a:ext uri="{9D8B030D-6E8A-4147-A177-3AD203B41FA5}">
                      <a16:colId xmlns:a16="http://schemas.microsoft.com/office/drawing/2014/main" val="2292933602"/>
                    </a:ext>
                  </a:extLst>
                </a:gridCol>
              </a:tblGrid>
              <a:tr h="565864">
                <a:tc>
                  <a:txBody>
                    <a:bodyPr/>
                    <a:lstStyle/>
                    <a:p>
                      <a:r>
                        <a:rPr lang="en-GB" dirty="0" smtClean="0"/>
                        <a:t>Bootstrapping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Levelled</a:t>
                      </a:r>
                      <a:r>
                        <a:rPr lang="en-GB" baseline="0" dirty="0" smtClean="0"/>
                        <a:t> homomorphic encryption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75574"/>
                  </a:ext>
                </a:extLst>
              </a:tr>
              <a:tr h="703028">
                <a:tc>
                  <a:txBody>
                    <a:bodyPr/>
                    <a:lstStyle/>
                    <a:p>
                      <a:r>
                        <a:rPr lang="en-GB" dirty="0" smtClean="0"/>
                        <a:t>Used by</a:t>
                      </a:r>
                      <a:r>
                        <a:rPr lang="en-GB" baseline="0" dirty="0" smtClean="0"/>
                        <a:t> Craig Gentry’s  first construction (2009)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Used by the BGV scheme (2011)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18938"/>
                  </a:ext>
                </a:extLst>
              </a:tr>
              <a:tr h="703028">
                <a:tc>
                  <a:txBody>
                    <a:bodyPr/>
                    <a:lstStyle/>
                    <a:p>
                      <a:r>
                        <a:rPr lang="en-GB" dirty="0" smtClean="0"/>
                        <a:t>Homomorphic</a:t>
                      </a:r>
                      <a:r>
                        <a:rPr lang="en-GB" baseline="0" dirty="0" smtClean="0"/>
                        <a:t> operations are not bounded.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Homomorphic</a:t>
                      </a:r>
                      <a:r>
                        <a:rPr lang="en-GB" baseline="0" dirty="0" smtClean="0"/>
                        <a:t> operations are bounded according to </a:t>
                      </a:r>
                      <a:r>
                        <a:rPr lang="en-GB" baseline="0" smtClean="0"/>
                        <a:t>the level parameter </a:t>
                      </a:r>
                      <a:r>
                        <a:rPr lang="en-GB" baseline="0" dirty="0" smtClean="0"/>
                        <a:t>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09096"/>
                  </a:ext>
                </a:extLst>
              </a:tr>
              <a:tr h="565864">
                <a:tc>
                  <a:txBody>
                    <a:bodyPr/>
                    <a:lstStyle/>
                    <a:p>
                      <a:r>
                        <a:rPr lang="en-GB" dirty="0" smtClean="0"/>
                        <a:t>Very slow and expensive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More performant,</a:t>
                      </a:r>
                      <a:r>
                        <a:rPr lang="en-GB" baseline="0" dirty="0" smtClean="0"/>
                        <a:t> for low values of 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1993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52501" y="4714008"/>
                <a:ext cx="888682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level parameter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proportional to the maximum number of homomorphic operations to be performed on a ciphertext. </a:t>
                </a:r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smaller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is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faster the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homomorphic operations will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1" y="4714008"/>
                <a:ext cx="8886824" cy="923330"/>
              </a:xfrm>
              <a:prstGeom prst="rect">
                <a:avLst/>
              </a:prstGeom>
              <a:blipFill>
                <a:blip r:embed="rId3"/>
                <a:stretch>
                  <a:fillRect l="-412" t="-3289" r="-13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3997242" y="532601"/>
            <a:ext cx="3611637" cy="5115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Bootstrapping and BGV scheme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14460" y="-179586"/>
            <a:ext cx="12406605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The technology today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391" y="1114206"/>
            <a:ext cx="9164022" cy="32844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HElib 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most performant homomorphic encryption library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and tweakable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documented and maintained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Bootstrapping, </a:t>
            </a:r>
            <a:r>
              <a:rPr lang="en-GB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fully homomorphic encryption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(Craig Gentry’s 2009 construction)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Modulus key switching, </a:t>
            </a:r>
            <a:r>
              <a:rPr lang="en-GB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levelled homomorphic encryption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(BGV scheme)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Homomorphic addition and multiplication operations in any field.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SIMD mode, </a:t>
            </a:r>
            <a:r>
              <a:rPr lang="en-GB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higher maximum throughput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3908" y="4701913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4</a:t>
            </a:r>
            <a:endParaRPr lang="en-GB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64464" y="4701913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17</a:t>
            </a:r>
            <a:endParaRPr lang="en-GB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15020" y="4701913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19</a:t>
            </a:r>
            <a:endParaRPr lang="en-GB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65576" y="4701913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2</a:t>
            </a:r>
            <a:endParaRPr lang="en-GB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59932" y="4410303"/>
            <a:ext cx="17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Plaintext vector v1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313908" y="5501354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6</a:t>
            </a:r>
            <a:endParaRPr lang="en-GB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64464" y="5501354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2</a:t>
            </a:r>
            <a:endParaRPr lang="en-GB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415020" y="5501354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endParaRPr lang="en-GB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65576" y="5501354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12</a:t>
            </a:r>
            <a:endParaRPr lang="en-GB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76483" y="6149850"/>
            <a:ext cx="230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Resulting plaintext vector</a:t>
            </a:r>
            <a:endParaRPr lang="en-GB" sz="1600" dirty="0"/>
          </a:p>
        </p:txBody>
      </p:sp>
      <p:sp>
        <p:nvSpPr>
          <p:cNvPr id="25" name="Oval 24"/>
          <p:cNvSpPr/>
          <p:nvPr/>
        </p:nvSpPr>
        <p:spPr>
          <a:xfrm>
            <a:off x="6636634" y="5088345"/>
            <a:ext cx="360000" cy="360317"/>
          </a:xfrm>
          <a:prstGeom prst="ellipse">
            <a:avLst/>
          </a:prstGeom>
          <a:noFill/>
          <a:ln w="25400">
            <a:solidFill>
              <a:schemeClr val="tx1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23533" y="5775088"/>
            <a:ext cx="17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Plaintext vector v2</a:t>
            </a:r>
            <a:endParaRPr lang="en-GB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737323" y="4694770"/>
            <a:ext cx="2174531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&amp;f5£sc25@kg*</a:t>
            </a:r>
            <a:endParaRPr lang="en-GB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20532" y="5503684"/>
            <a:ext cx="2174400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G3)#fh[2j{\gz5</a:t>
            </a:r>
            <a:endParaRPr lang="en-GB" sz="1600" b="1" dirty="0"/>
          </a:p>
        </p:txBody>
      </p:sp>
      <p:cxnSp>
        <p:nvCxnSpPr>
          <p:cNvPr id="29" name="Straight Arrow Connector 28"/>
          <p:cNvCxnSpPr>
            <a:stCxn id="18" idx="3"/>
            <a:endCxn id="27" idx="1"/>
          </p:cNvCxnSpPr>
          <p:nvPr/>
        </p:nvCxnSpPr>
        <p:spPr>
          <a:xfrm flipV="1">
            <a:off x="4516132" y="4864047"/>
            <a:ext cx="1221191" cy="7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3"/>
            <a:endCxn id="28" idx="1"/>
          </p:cNvCxnSpPr>
          <p:nvPr/>
        </p:nvCxnSpPr>
        <p:spPr>
          <a:xfrm>
            <a:off x="4516132" y="5670631"/>
            <a:ext cx="1204400" cy="2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04708" y="4594968"/>
            <a:ext cx="104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/>
              <a:t>Encryption</a:t>
            </a:r>
            <a:endParaRPr lang="en-GB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28926" y="6434507"/>
            <a:ext cx="2182928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en-GB" dirty="0"/>
              <a:t>G&gt;7£9sg2/ky0p</a:t>
            </a:r>
          </a:p>
        </p:txBody>
      </p:sp>
      <p:cxnSp>
        <p:nvCxnSpPr>
          <p:cNvPr id="33" name="Straight Arrow Connector 32"/>
          <p:cNvCxnSpPr>
            <a:stCxn id="32" idx="1"/>
            <a:endCxn id="38" idx="3"/>
          </p:cNvCxnSpPr>
          <p:nvPr/>
        </p:nvCxnSpPr>
        <p:spPr>
          <a:xfrm flipH="1">
            <a:off x="4516132" y="6603784"/>
            <a:ext cx="121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27814" y="6334515"/>
            <a:ext cx="104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/>
              <a:t>Decryption</a:t>
            </a:r>
            <a:endParaRPr lang="en-GB" sz="14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313908" y="6434507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24</a:t>
            </a:r>
            <a:endParaRPr lang="en-GB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64464" y="6434507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34</a:t>
            </a:r>
            <a:endParaRPr lang="en-GB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415020" y="6434507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19</a:t>
            </a:r>
            <a:endParaRPr lang="en-GB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65576" y="6434507"/>
            <a:ext cx="550556" cy="338554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24</a:t>
            </a:r>
            <a:endParaRPr lang="en-GB" sz="16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648746" y="6149850"/>
            <a:ext cx="234586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04708" y="5394409"/>
            <a:ext cx="104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/>
              <a:t>Encryption</a:t>
            </a:r>
            <a:endParaRPr lang="en-GB" sz="1400" i="1" dirty="0"/>
          </a:p>
        </p:txBody>
      </p:sp>
      <p:cxnSp>
        <p:nvCxnSpPr>
          <p:cNvPr id="6" name="Straight Arrow Connector 5"/>
          <p:cNvCxnSpPr>
            <a:stCxn id="41" idx="1"/>
            <a:endCxn id="25" idx="6"/>
          </p:cNvCxnSpPr>
          <p:nvPr/>
        </p:nvCxnSpPr>
        <p:spPr>
          <a:xfrm flipH="1">
            <a:off x="6996634" y="5072276"/>
            <a:ext cx="2018874" cy="19622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15508" y="4887610"/>
            <a:ext cx="191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Single instruction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3051" y="5088345"/>
            <a:ext cx="149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Multiple data</a:t>
            </a:r>
            <a:endParaRPr lang="en-US" dirty="0"/>
          </a:p>
        </p:txBody>
      </p:sp>
      <p:cxnSp>
        <p:nvCxnSpPr>
          <p:cNvPr id="56" name="Curved Connector 55"/>
          <p:cNvCxnSpPr>
            <a:stCxn id="46" idx="3"/>
            <a:endCxn id="14" idx="2"/>
          </p:cNvCxnSpPr>
          <p:nvPr/>
        </p:nvCxnSpPr>
        <p:spPr>
          <a:xfrm flipV="1">
            <a:off x="1790701" y="5040467"/>
            <a:ext cx="798485" cy="232544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6" idx="3"/>
            <a:endCxn id="20" idx="0"/>
          </p:cNvCxnSpPr>
          <p:nvPr/>
        </p:nvCxnSpPr>
        <p:spPr>
          <a:xfrm>
            <a:off x="1790701" y="5273011"/>
            <a:ext cx="798485" cy="228343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46" idx="3"/>
            <a:endCxn id="21" idx="0"/>
          </p:cNvCxnSpPr>
          <p:nvPr/>
        </p:nvCxnSpPr>
        <p:spPr>
          <a:xfrm>
            <a:off x="1790701" y="5273011"/>
            <a:ext cx="1349041" cy="228343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6" idx="3"/>
            <a:endCxn id="16" idx="2"/>
          </p:cNvCxnSpPr>
          <p:nvPr/>
        </p:nvCxnSpPr>
        <p:spPr>
          <a:xfrm flipV="1">
            <a:off x="1790701" y="5040467"/>
            <a:ext cx="1349041" cy="232544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6" idx="3"/>
            <a:endCxn id="17" idx="2"/>
          </p:cNvCxnSpPr>
          <p:nvPr/>
        </p:nvCxnSpPr>
        <p:spPr>
          <a:xfrm flipV="1">
            <a:off x="1790701" y="5040467"/>
            <a:ext cx="1899597" cy="232544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6" idx="3"/>
            <a:endCxn id="18" idx="2"/>
          </p:cNvCxnSpPr>
          <p:nvPr/>
        </p:nvCxnSpPr>
        <p:spPr>
          <a:xfrm flipV="1">
            <a:off x="1790701" y="5040467"/>
            <a:ext cx="2450153" cy="232544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6" idx="3"/>
            <a:endCxn id="22" idx="0"/>
          </p:cNvCxnSpPr>
          <p:nvPr/>
        </p:nvCxnSpPr>
        <p:spPr>
          <a:xfrm>
            <a:off x="1790701" y="5273011"/>
            <a:ext cx="1899597" cy="228343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46" idx="3"/>
            <a:endCxn id="23" idx="0"/>
          </p:cNvCxnSpPr>
          <p:nvPr/>
        </p:nvCxnSpPr>
        <p:spPr>
          <a:xfrm>
            <a:off x="1790701" y="5273011"/>
            <a:ext cx="2450153" cy="228343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3997242" y="532601"/>
            <a:ext cx="3611637" cy="511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used: HElib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-214460" y="-179586"/>
            <a:ext cx="12406605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The technology today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31" grpId="0"/>
      <p:bldP spid="32" grpId="0" animBg="1"/>
      <p:bldP spid="34" grpId="0"/>
      <p:bldP spid="35" grpId="0" animBg="1"/>
      <p:bldP spid="36" grpId="0" animBg="1"/>
      <p:bldP spid="37" grpId="0" animBg="1"/>
      <p:bldP spid="38" grpId="0" animBg="1"/>
      <p:bldP spid="40" grpId="0"/>
      <p:bldP spid="41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432" y="1474469"/>
            <a:ext cx="10553699" cy="4777741"/>
          </a:xfrm>
        </p:spPr>
        <p:txBody>
          <a:bodyPr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schemes and several homomorphic software libraries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few already built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end-to-end voting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Prince block cipher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no general purpose API for number operations such as comparison or division.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-137020" y="2726575"/>
            <a:ext cx="12406605" cy="961053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The missing part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-0.01472 -0.38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-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1819</Words>
  <Application>Microsoft Office PowerPoint</Application>
  <PresentationFormat>Widescreen</PresentationFormat>
  <Paragraphs>434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Britannic Bold</vt:lpstr>
      <vt:lpstr>Calibri</vt:lpstr>
      <vt:lpstr>Calibri Light</vt:lpstr>
      <vt:lpstr>Cambria Math</vt:lpstr>
      <vt:lpstr>Consolas</vt:lpstr>
      <vt:lpstr>Corbel</vt:lpstr>
      <vt:lpstr>Times New Roman</vt:lpstr>
      <vt:lpstr>Office Theme</vt:lpstr>
      <vt:lpstr>PowerPoint Presentation</vt:lpstr>
      <vt:lpstr>1. Objectives of the project</vt:lpstr>
      <vt:lpstr>2. Cloud computing today</vt:lpstr>
      <vt:lpstr>PowerPoint Presentation</vt:lpstr>
      <vt:lpstr>History</vt:lpstr>
      <vt:lpstr>PowerPoint Presentation</vt:lpstr>
      <vt:lpstr>PowerPoint Presentation</vt:lpstr>
      <vt:lpstr>PowerPoint Presentation</vt:lpstr>
      <vt:lpstr>5. The missing 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Conclusion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Homomorphic encryption: Cryptography for Cloud computing</dc:title>
  <dc:creator>dowi</dc:creator>
  <cp:lastModifiedBy>dowi</cp:lastModifiedBy>
  <cp:revision>194</cp:revision>
  <dcterms:created xsi:type="dcterms:W3CDTF">2016-06-18T12:10:22Z</dcterms:created>
  <dcterms:modified xsi:type="dcterms:W3CDTF">2016-06-20T08:02:28Z</dcterms:modified>
</cp:coreProperties>
</file>