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89" r:id="rId4"/>
    <p:sldId id="257" r:id="rId5"/>
    <p:sldId id="287" r:id="rId6"/>
    <p:sldId id="273" r:id="rId7"/>
    <p:sldId id="258" r:id="rId8"/>
    <p:sldId id="274" r:id="rId9"/>
    <p:sldId id="275" r:id="rId10"/>
    <p:sldId id="276" r:id="rId11"/>
    <p:sldId id="261" r:id="rId12"/>
    <p:sldId id="262" r:id="rId13"/>
    <p:sldId id="280" r:id="rId14"/>
    <p:sldId id="264" r:id="rId15"/>
    <p:sldId id="283" r:id="rId16"/>
    <p:sldId id="288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eur" initials="A" lastIdx="0" clrIdx="0">
    <p:extLst>
      <p:ext uri="{19B8F6BF-5375-455C-9EA6-DF929625EA0E}">
        <p15:presenceInfo xmlns:p15="http://schemas.microsoft.com/office/powerpoint/2012/main" userId="Administrate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1"/>
    <a:srgbClr val="9966FF"/>
    <a:srgbClr val="EF9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21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A5C1-ED3A-4466-843F-55A575D7FDBD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8BAD-A632-4E1B-A67A-F7F5132E5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8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9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4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4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3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8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1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8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2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7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45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8BAD-A632-4E1B-A67A-F7F5132E5C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0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9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2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2000">
              <a:schemeClr val="tx1">
                <a:lumMod val="65000"/>
                <a:lumOff val="35000"/>
              </a:schemeClr>
            </a:gs>
            <a:gs pos="76000">
              <a:schemeClr val="bg2">
                <a:lumMod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204F-D0B1-4F53-9A0C-0E77D6EFD70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24A-947D-408E-97CD-85549AF24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98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42" y="535021"/>
            <a:ext cx="1115762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PRESENTATION</a:t>
            </a:r>
            <a:br>
              <a:rPr lang="en-GB" sz="4000" b="1" dirty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3200" b="1" i="1" dirty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A</a:t>
            </a:r>
            <a:r>
              <a:rPr lang="en-GB" sz="3200" i="1" dirty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 practical use of coding theory</a:t>
            </a: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Industrial placement concerning Bitcoin and cryptography</a:t>
            </a:r>
            <a:br>
              <a:rPr lang="en-GB" sz="4000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/>
            </a:r>
            <a:br>
              <a:rPr lang="en-GB" sz="40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</a:br>
            <a:r>
              <a:rPr lang="en-GB" sz="24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by Quentin McGaw, </a:t>
            </a:r>
            <a:r>
              <a:rPr lang="en-GB" sz="2400" b="1" dirty="0" smtClean="0">
                <a:solidFill>
                  <a:schemeClr val="bg1"/>
                </a:solidFill>
                <a:latin typeface="Aparajita" panose="020B0604020202020204" pitchFamily="34" charset="0"/>
                <a:ea typeface="FangSong" panose="02010609060101010101" pitchFamily="49" charset="-122"/>
                <a:cs typeface="Aparajita" panose="020B0604020202020204" pitchFamily="34" charset="0"/>
              </a:rPr>
              <a:t>17/10/2015 (Imperial College London)</a:t>
            </a:r>
            <a:endParaRPr lang="en-GB" sz="28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2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8880" y="1920240"/>
            <a:ext cx="982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chemeClr val="bg1"/>
                </a:solidFill>
              </a:rPr>
              <a:t>3. An enhanced secret sharing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3.1. What is a secret sharing scheme? </a:t>
            </a:r>
            <a:r>
              <a:rPr lang="en-GB" sz="2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(you probably know already)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1668" y="1784861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158244" y="1784862"/>
            <a:ext cx="1536971" cy="778213"/>
          </a:xfrm>
          <a:prstGeom prst="round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 Sharing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578639" y="2173968"/>
            <a:ext cx="579605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9884" y="3632881"/>
                <a:ext cx="1180735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24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 shares </a:t>
                </a:r>
                <a:r>
                  <a:rPr lang="en-GB" sz="2400" dirty="0" smtClean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are produced </a:t>
                </a:r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with a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400" b="0" i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400" b="0" i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GB" sz="2400" b="0" i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400" b="0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2400" b="0" i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sz="2400" dirty="0" smtClean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.</a:t>
                </a:r>
              </a:p>
              <a:p>
                <a:r>
                  <a:rPr lang="en-GB" sz="2400" dirty="0" smtClean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Any </a:t>
                </a:r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K of the N shares can be recombined to recover the secret</a:t>
                </a:r>
                <a:r>
                  <a:rPr lang="en-GB" sz="2400" dirty="0" smtClean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. </a:t>
                </a:r>
                <a:endParaRPr lang="en-GB" sz="2400" b="0" i="0" dirty="0" smtClean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4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 smtClean="0">
                    <a:solidFill>
                      <a:schemeClr val="bg1">
                        <a:lumMod val="95000"/>
                      </a:schemeClr>
                    </a:solidFill>
                    <a:latin typeface="Nyala" panose="02000504070300020003" pitchFamily="2" charset="0"/>
                  </a:rPr>
                  <a:t> or less shares do not provide any information on the secret.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Resistant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to loss – </a:t>
                </a:r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N</m:t>
                    </m:r>
                    <m: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K</m:t>
                    </m:r>
                  </m:oMath>
                </a14:m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shares can be lost.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Resistant to stealing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</a:t>
                </a: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– </a:t>
                </a:r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An attacker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K</m:t>
                    </m:r>
                  </m:oMath>
                </a14:m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of the shares.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Management possibilities – </a:t>
                </a:r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N</m:t>
                    </m:r>
                  </m:oMath>
                </a14:m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shares can be distributed unevenly, and the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K</m:t>
                    </m:r>
                  </m:oMath>
                </a14:m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can be chosen</a:t>
                </a: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.</a:t>
                </a:r>
                <a:endParaRPr lang="en-GB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yala" panose="02000504070300020003" pitchFamily="2" charset="0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84" y="3632881"/>
                <a:ext cx="11807354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774" t="-1595" r="-258" b="-4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3"/>
            <a:endCxn id="26" idx="1"/>
          </p:cNvCxnSpPr>
          <p:nvPr/>
        </p:nvCxnSpPr>
        <p:spPr>
          <a:xfrm flipV="1">
            <a:off x="4695215" y="1267378"/>
            <a:ext cx="2205824" cy="90659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901039" y="878271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1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6885837" y="1796895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2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6" idx="3"/>
            <a:endCxn id="27" idx="1"/>
          </p:cNvCxnSpPr>
          <p:nvPr/>
        </p:nvCxnSpPr>
        <p:spPr>
          <a:xfrm>
            <a:off x="4695215" y="2173969"/>
            <a:ext cx="2190622" cy="1203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901039" y="2715518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3</a:t>
            </a:r>
            <a:endParaRPr lang="en-GB" dirty="0"/>
          </a:p>
        </p:txBody>
      </p:sp>
      <p:cxnSp>
        <p:nvCxnSpPr>
          <p:cNvPr id="43" name="Straight Arrow Connector 42"/>
          <p:cNvCxnSpPr>
            <a:stCxn id="6" idx="3"/>
            <a:endCxn id="36" idx="1"/>
          </p:cNvCxnSpPr>
          <p:nvPr/>
        </p:nvCxnSpPr>
        <p:spPr>
          <a:xfrm>
            <a:off x="4695215" y="2173969"/>
            <a:ext cx="2205824" cy="930656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85693" y="2545210"/>
                <a:ext cx="1838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Threshold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b="1" i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93" y="2545210"/>
                <a:ext cx="183803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4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6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 animBg="1"/>
      <p:bldP spid="27" grpId="0" animBg="1"/>
      <p:bldP spid="36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3.2. Space efficiency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440" y="760331"/>
            <a:ext cx="983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PROBLEM: </a:t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Shamir secret sharing produces shares each with the size of the secret.</a:t>
            </a:r>
            <a:endParaRPr lang="en-GB" sz="1600" i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023" y="4686353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br>
              <a:rPr lang="en-GB" dirty="0" smtClean="0"/>
            </a:br>
            <a:r>
              <a:rPr lang="en-GB" dirty="0" smtClean="0"/>
              <a:t>(i.e. 1GB file)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2418199" y="4807649"/>
            <a:ext cx="1298188" cy="548559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1961371" y="2834137"/>
            <a:ext cx="2150883" cy="80313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</a:t>
            </a:r>
            <a:r>
              <a:rPr lang="en-GB" dirty="0"/>
              <a:t>Shared key</a:t>
            </a:r>
            <a:r>
              <a:rPr lang="en-GB" dirty="0" smtClean="0"/>
              <a:t>”, random 256 bit key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1909994" y="5075460"/>
            <a:ext cx="508205" cy="6469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3036813" y="3637268"/>
            <a:ext cx="30480" cy="117038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3" idx="1"/>
          </p:cNvCxnSpPr>
          <p:nvPr/>
        </p:nvCxnSpPr>
        <p:spPr>
          <a:xfrm flipV="1">
            <a:off x="3716387" y="5075461"/>
            <a:ext cx="3118916" cy="6468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35303" y="4686354"/>
            <a:ext cx="2458636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secret</a:t>
            </a:r>
            <a:br>
              <a:rPr lang="en-GB" dirty="0" smtClean="0"/>
            </a:br>
            <a:r>
              <a:rPr lang="en-GB" dirty="0" smtClean="0"/>
              <a:t>(i.e. 1GB encrypted file)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4593336" y="2642447"/>
            <a:ext cx="1536971" cy="1192192"/>
          </a:xfrm>
          <a:prstGeom prst="round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Shamir Secret Sharing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9" idx="3"/>
            <a:endCxn id="25" idx="1"/>
          </p:cNvCxnSpPr>
          <p:nvPr/>
        </p:nvCxnSpPr>
        <p:spPr>
          <a:xfrm>
            <a:off x="4112254" y="3235703"/>
            <a:ext cx="481082" cy="284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30" idx="1"/>
          </p:cNvCxnSpPr>
          <p:nvPr/>
        </p:nvCxnSpPr>
        <p:spPr>
          <a:xfrm flipV="1">
            <a:off x="6130307" y="2349767"/>
            <a:ext cx="1178376" cy="888776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308683" y="1960660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1</a:t>
            </a:r>
            <a:br>
              <a:rPr lang="en-GB" dirty="0" smtClean="0"/>
            </a:br>
            <a:r>
              <a:rPr lang="en-GB" dirty="0" smtClean="0"/>
              <a:t>(256 bit)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7308682" y="2849232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…….</a:t>
            </a:r>
            <a:endParaRPr lang="en-GB" dirty="0"/>
          </a:p>
        </p:txBody>
      </p:sp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6130307" y="3238339"/>
            <a:ext cx="1178375" cy="204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297035" y="3737803"/>
            <a:ext cx="1536971" cy="7782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</a:t>
            </a:r>
            <a:r>
              <a:rPr lang="en-GB" dirty="0"/>
              <a:t>N</a:t>
            </a:r>
            <a:br>
              <a:rPr lang="en-GB" dirty="0"/>
            </a:br>
            <a:r>
              <a:rPr lang="en-GB" dirty="0"/>
              <a:t>(256 bit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25" idx="3"/>
            <a:endCxn id="34" idx="1"/>
          </p:cNvCxnSpPr>
          <p:nvPr/>
        </p:nvCxnSpPr>
        <p:spPr>
          <a:xfrm>
            <a:off x="6130307" y="3238543"/>
            <a:ext cx="1166728" cy="88836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117842" y="5686397"/>
                <a:ext cx="63160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NEW ADVANTAGE:</a:t>
                </a:r>
                <a:b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</a:b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Space efficient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Size</m:t>
                    </m:r>
                    <m: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secret</m:t>
                    </m:r>
                    <m:r>
                      <a:rPr lang="en-GB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)+</m:t>
                    </m:r>
                    <m:r>
                      <a:rPr lang="en-GB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𝑁</m:t>
                    </m:r>
                    <m:r>
                      <a:rPr lang="en-GB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 </m:t>
                    </m:r>
                    <m:r>
                      <a:rPr lang="en-GB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GB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yala" panose="02000504070300020003" pitchFamily="2" charset="0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42" y="5686397"/>
                <a:ext cx="631600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446"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6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3" grpId="0" animBg="1"/>
      <p:bldP spid="25" grpId="0" animBg="1"/>
      <p:bldP spid="30" grpId="0" animBg="1"/>
      <p:bldP spid="32" grpId="0" animBg="1"/>
      <p:bldP spid="34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3.3. </a:t>
            </a:r>
            <a:r>
              <a:rPr lang="en-GB" sz="3600" b="1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 first try towards ease of use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440" y="760331"/>
            <a:ext cx="98383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PROBLEMS: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Sending the N shares each 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time to different persons/entities is complicated.</a:t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Relying on a communication channel adds a security risk.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86485" y="2899974"/>
            <a:ext cx="1024218" cy="40344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1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4560798" y="2880034"/>
            <a:ext cx="1536971" cy="444048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4540039" y="2077487"/>
            <a:ext cx="1578488" cy="47354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Password 1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24" idx="3"/>
            <a:endCxn id="26" idx="1"/>
          </p:cNvCxnSpPr>
          <p:nvPr/>
        </p:nvCxnSpPr>
        <p:spPr>
          <a:xfrm>
            <a:off x="4210703" y="3101698"/>
            <a:ext cx="350095" cy="36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26" idx="0"/>
          </p:cNvCxnSpPr>
          <p:nvPr/>
        </p:nvCxnSpPr>
        <p:spPr>
          <a:xfrm>
            <a:off x="5329283" y="2551034"/>
            <a:ext cx="1" cy="32900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38" idx="1"/>
          </p:cNvCxnSpPr>
          <p:nvPr/>
        </p:nvCxnSpPr>
        <p:spPr>
          <a:xfrm>
            <a:off x="6097769" y="3102058"/>
            <a:ext cx="350095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447864" y="2880034"/>
            <a:ext cx="1993574" cy="44404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share 1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731938" y="3452265"/>
            <a:ext cx="0" cy="453160"/>
          </a:xfrm>
          <a:prstGeom prst="line">
            <a:avLst/>
          </a:prstGeom>
          <a:ln w="41275" cmpd="tri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42355" y="3452265"/>
            <a:ext cx="0" cy="453160"/>
          </a:xfrm>
          <a:prstGeom prst="line">
            <a:avLst/>
          </a:prstGeom>
          <a:ln w="41275" cmpd="tri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44651" y="3497985"/>
            <a:ext cx="0" cy="453160"/>
          </a:xfrm>
          <a:prstGeom prst="line">
            <a:avLst/>
          </a:prstGeom>
          <a:ln w="41275" cmpd="tri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186485" y="4836311"/>
            <a:ext cx="1024218" cy="40344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N</a:t>
            </a:r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4560798" y="4816371"/>
            <a:ext cx="1536971" cy="444048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4540039" y="4013824"/>
            <a:ext cx="1578488" cy="47354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Password N</a:t>
            </a:r>
            <a:endParaRPr lang="en-GB" dirty="0"/>
          </a:p>
        </p:txBody>
      </p:sp>
      <p:cxnSp>
        <p:nvCxnSpPr>
          <p:cNvPr id="63" name="Straight Arrow Connector 62"/>
          <p:cNvCxnSpPr>
            <a:stCxn id="60" idx="3"/>
            <a:endCxn id="61" idx="1"/>
          </p:cNvCxnSpPr>
          <p:nvPr/>
        </p:nvCxnSpPr>
        <p:spPr>
          <a:xfrm>
            <a:off x="4210703" y="5038035"/>
            <a:ext cx="350095" cy="36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2"/>
            <a:endCxn id="61" idx="0"/>
          </p:cNvCxnSpPr>
          <p:nvPr/>
        </p:nvCxnSpPr>
        <p:spPr>
          <a:xfrm>
            <a:off x="5329283" y="4487371"/>
            <a:ext cx="1" cy="32900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3"/>
            <a:endCxn id="66" idx="1"/>
          </p:cNvCxnSpPr>
          <p:nvPr/>
        </p:nvCxnSpPr>
        <p:spPr>
          <a:xfrm>
            <a:off x="6097769" y="5038395"/>
            <a:ext cx="350095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447864" y="4816371"/>
            <a:ext cx="1993574" cy="44404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share </a:t>
            </a:r>
            <a:r>
              <a:rPr lang="en-GB" dirty="0"/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16899" y="5482083"/>
            <a:ext cx="9311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NEW ADVANTAGES: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Ease of use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All 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the encrypted shares can be stored at the same place.</a:t>
            </a:r>
            <a:b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hacking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Passwords are not stored or sent.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  <a:p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8440" y="4306529"/>
            <a:ext cx="105460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NEW PROBLEMS: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to </a:t>
            </a:r>
            <a:r>
              <a:rPr lang="en-GB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bruteforce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attacks.</a:t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to malwares such as </a:t>
            </a:r>
            <a:r>
              <a:rPr lang="en-GB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keyloggers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.</a:t>
            </a:r>
          </a:p>
          <a:p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Hard to use in reality – </a:t>
            </a: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N passwords must be entered each time a secret is shared to   </a:t>
            </a:r>
            <a:b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			encrypt the shares generated.</a:t>
            </a:r>
          </a:p>
          <a:p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357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0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3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879 -0.00091 -0.01759 -0.00104 -0.02639 C -0.00221 -0.09815 -0.00195 -0.11574 -0.00195 -0.18426 " pathEditMode="relative" ptsTypes="AAAA">
                                      <p:cBhvr>
                                        <p:cTn id="1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38" grpId="0" animBg="1"/>
      <p:bldP spid="38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8" grpId="0"/>
      <p:bldP spid="68" grpId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479866" y="2213027"/>
            <a:ext cx="1918782" cy="103246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7744409" y="3433433"/>
            <a:ext cx="2732689" cy="131144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3.4. Use of asymmetric encryption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9664" y="772790"/>
            <a:ext cx="983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Asymmetric encryption allows to store encryption keys (public keys) on the machine. 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1662232" y="3801095"/>
                <a:ext cx="1024218" cy="57611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32" y="3801095"/>
                <a:ext cx="1024218" cy="576119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2686450" y="4089155"/>
            <a:ext cx="1993574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39" idx="1"/>
          </p:cNvCxnSpPr>
          <p:nvPr/>
        </p:nvCxnSpPr>
        <p:spPr>
          <a:xfrm>
            <a:off x="6216995" y="4089155"/>
            <a:ext cx="1925400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8142395" y="3700049"/>
                <a:ext cx="1993574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62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Encrypted 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5" y="3700049"/>
                <a:ext cx="1993574" cy="77821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4680024" y="3700048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br>
              <a:rPr lang="en-GB" dirty="0" smtClean="0"/>
            </a:br>
            <a:r>
              <a:rPr lang="en-GB" dirty="0" smtClean="0"/>
              <a:t>(RSA)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667992" y="2326591"/>
                <a:ext cx="1536971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RSA Public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92" y="2326591"/>
                <a:ext cx="1536971" cy="778213"/>
              </a:xfrm>
              <a:prstGeom prst="roundRect">
                <a:avLst/>
              </a:prstGeom>
              <a:blipFill rotWithShape="0">
                <a:blip r:embed="rId5"/>
                <a:stretch>
                  <a:fillRect b="-3937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1" idx="2"/>
            <a:endCxn id="28" idx="0"/>
          </p:cNvCxnSpPr>
          <p:nvPr/>
        </p:nvCxnSpPr>
        <p:spPr>
          <a:xfrm>
            <a:off x="5439257" y="3245490"/>
            <a:ext cx="9253" cy="454558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45051" y="2937600"/>
            <a:ext cx="138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.CSV file</a:t>
            </a:r>
            <a:endParaRPr lang="en-TT" sz="28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976" y="1720092"/>
            <a:ext cx="145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.INI file</a:t>
            </a:r>
            <a:endParaRPr lang="en-TT" sz="28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4406" y="5240706"/>
            <a:ext cx="983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N RSA public keys are stored in the .</a:t>
            </a:r>
            <a:r>
              <a:rPr lang="en-GB" sz="2400" b="1" dirty="0" err="1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ini</a:t>
            </a:r>
            <a:r>
              <a:rPr lang="en-GB" sz="2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file to encrypt the N shares produced.</a:t>
            </a:r>
          </a:p>
          <a:p>
            <a:r>
              <a:rPr lang="en-GB" sz="2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K of the N corresponding RSA private keys can recover the secret.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3095631" y="4089155"/>
            <a:ext cx="1584393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675397" y="3700048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Decryption</a:t>
            </a:r>
            <a:br>
              <a:rPr lang="en-GB" dirty="0" smtClean="0"/>
            </a:br>
            <a:r>
              <a:rPr lang="en-GB" dirty="0" smtClean="0"/>
              <a:t>(RSA)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687846" y="2326591"/>
                <a:ext cx="1536971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RSA Private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46" y="2326591"/>
                <a:ext cx="1536971" cy="778213"/>
              </a:xfrm>
              <a:prstGeom prst="roundRect">
                <a:avLst/>
              </a:prstGeom>
              <a:blipFill rotWithShape="0">
                <a:blip r:embed="rId6"/>
                <a:stretch>
                  <a:fillRect b="-3937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816701" y="1715110"/>
            <a:ext cx="138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9966FF"/>
                </a:solidFill>
              </a:rPr>
              <a:t>USB key</a:t>
            </a:r>
            <a:endParaRPr lang="en-TT" sz="2800" b="1" dirty="0">
              <a:solidFill>
                <a:srgbClr val="99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8146824" y="3774779"/>
                <a:ext cx="1024218" cy="57611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24" y="3774779"/>
                <a:ext cx="1024218" cy="57611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5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4348 -0.00185 C -0.05208 -0.00231 -0.06054 -0.00347 -0.06914 -0.00347 C -0.09049 -0.00347 -0.11184 -0.00231 -0.13333 -0.00185 L -0.16093 0 C -0.16914 0.00046 -0.17734 0.00185 -0.18554 0.00185 C -0.19843 0.00185 -0.21119 0.00046 -0.22408 0 C -0.22994 -0.00116 -0.23593 -0.00347 -0.24179 -0.00347 C -0.29244 -0.00463 -0.2845 -0.00579 -0.31093 0 L -0.41458 -0.00185 C -0.42473 -0.00208 -0.44518 -0.00532 -0.44518 -0.00532 C -0.46315 -0.00926 -0.44088 -0.00463 -0.46588 -0.0088 C -0.46848 -0.00926 -0.47109 -0.00995 -0.47369 -0.01042 L -0.51119 -0.0088 C -0.51718 -0.00833 -0.52304 -0.00787 -0.52903 -0.00694 C -0.53203 -0.00671 -0.53489 -0.00532 -0.53789 -0.00532 C -0.56028 -0.00417 -0.58268 -0.00347 -0.60494 -0.00347 " pathEditMode="relative" ptsTypes="AAAAAAAAAAAAAAAA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4348 -0.00185 C -0.05208 -0.00231 -0.06054 -0.00347 -0.06914 -0.00347 C -0.09049 -0.00347 -0.11184 -0.00231 -0.13333 -0.00185 L -0.16093 0 C -0.16914 0.00046 -0.17734 0.00185 -0.18554 0.00185 C -0.19843 0.00185 -0.21119 0.00046 -0.22408 0 C -0.22994 -0.00116 -0.23593 -0.00347 -0.24179 -0.00347 C -0.29244 -0.00463 -0.2845 -0.00579 -0.31093 0 L -0.41458 -0.00185 C -0.42473 -0.00208 -0.44518 -0.00532 -0.44518 -0.00532 C -0.46315 -0.00926 -0.44088 -0.00463 -0.46588 -0.0088 C -0.46848 -0.00926 -0.47109 -0.00995 -0.47369 -0.01042 L -0.51119 -0.0088 C -0.51718 -0.00833 -0.52304 -0.00787 -0.52903 -0.00694 C -0.53203 -0.00671 -0.53489 -0.00532 -0.53789 -0.00532 C -0.56028 -0.00417 -0.58268 -0.00347 -0.60494 -0.00347 " pathEditMode="relative" ptsTypes="AAAAAAAAAAAAAAAAAA">
                                      <p:cBhvr>
                                        <p:cTn id="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4348 -0.00185 C -0.05208 -0.00231 -0.06054 -0.00347 -0.06914 -0.00347 C -0.09049 -0.00347 -0.11184 -0.00231 -0.13333 -0.00185 L -0.16093 0 C -0.16914 0.00046 -0.17734 0.00185 -0.18554 0.00185 C -0.19843 0.00185 -0.21119 0.00046 -0.22408 0 C -0.22994 -0.00116 -0.23593 -0.00347 -0.24179 -0.00347 C -0.29244 -0.00463 -0.2845 -0.00579 -0.31093 0 L -0.41458 -0.00185 C -0.42473 -0.00208 -0.44518 -0.00532 -0.44518 -0.00532 C -0.46315 -0.00926 -0.44088 -0.00463 -0.46588 -0.0088 C -0.46848 -0.00926 -0.47109 -0.00995 -0.47369 -0.01042 L -0.51119 -0.0088 C -0.51718 -0.00833 -0.52304 -0.00787 -0.52903 -0.00694 C -0.53203 -0.00671 -0.53489 -0.00532 -0.53789 -0.00532 C -0.56028 -0.00417 -0.58268 -0.00347 -0.60494 -0.00347 " pathEditMode="relative" ptsTypes="AAAAAAAAAAAAAAAAAA">
                                      <p:cBhvr>
                                        <p:cTn id="9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750"/>
                            </p:stCondLst>
                            <p:childTnLst>
                              <p:par>
                                <p:cTn id="1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17" grpId="0" animBg="1"/>
      <p:bldP spid="17" grpId="1" animBg="1"/>
      <p:bldP spid="16" grpId="0"/>
      <p:bldP spid="30" grpId="0" animBg="1"/>
      <p:bldP spid="30" grpId="1" animBg="1"/>
      <p:bldP spid="39" grpId="0" animBg="1"/>
      <p:bldP spid="39" grpId="1" animBg="1"/>
      <p:bldP spid="28" grpId="0" animBg="1"/>
      <p:bldP spid="28" grpId="1" animBg="1"/>
      <p:bldP spid="29" grpId="0" animBg="1"/>
      <p:bldP spid="29" grpId="1" animBg="1"/>
      <p:bldP spid="3" grpId="0"/>
      <p:bldP spid="3" grpId="1"/>
      <p:bldP spid="22" grpId="0"/>
      <p:bldP spid="22" grpId="1"/>
      <p:bldP spid="40" grpId="0" animBg="1"/>
      <p:bldP spid="42" grpId="0" animBg="1"/>
      <p:bldP spid="4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4. Conclusion: advantages of the final solution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541" y="950590"/>
            <a:ext cx="117500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</a:t>
            </a:r>
            <a:r>
              <a:rPr lang="en-GB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bruteforce</a:t>
            </a: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attacks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(RSA uses keys larger than 1024 bits)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hacking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RSA private keys are not sent and are stored offline on </a:t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			       different USB 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malwares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RSA private keys are not entered manually, are never </a:t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				copied on the machine and are only read from external </a:t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				USB keys plugged only when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Better resistance to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stealing </a:t>
            </a: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as long as the N RSA private keys are stored at  					  	        different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Ease of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use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RSA public keys are stored on the machine and re-used to encrypt as </a:t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		    many shares as needed. RSA private keys are read from USB keys for </a:t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		    simplicity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Space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loss of key(s)</a:t>
            </a:r>
          </a:p>
        </p:txBody>
      </p:sp>
    </p:spTree>
    <p:extLst>
      <p:ext uri="{BB962C8B-B14F-4D97-AF65-F5344CB8AC3E}">
        <p14:creationId xmlns:p14="http://schemas.microsoft.com/office/powerpoint/2010/main" val="339055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60" y="2640965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Questions (and answers)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48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9299276" y="3294023"/>
            <a:ext cx="2540625" cy="316875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Appendix: Overall system: Protection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1036" y="5819502"/>
            <a:ext cx="1396082" cy="4146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2021959" y="5752529"/>
            <a:ext cx="1298188" cy="548559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013714" y="3389183"/>
            <a:ext cx="1269509" cy="39892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256 bit key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1587118" y="6026808"/>
            <a:ext cx="434841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2648469" y="3788112"/>
            <a:ext cx="22584" cy="196441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3" idx="1"/>
          </p:cNvCxnSpPr>
          <p:nvPr/>
        </p:nvCxnSpPr>
        <p:spPr>
          <a:xfrm flipV="1">
            <a:off x="3320147" y="6026808"/>
            <a:ext cx="6356467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676614" y="5771565"/>
            <a:ext cx="1836257" cy="51048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secret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3762919" y="2994080"/>
            <a:ext cx="1082129" cy="1189136"/>
          </a:xfrm>
          <a:prstGeom prst="round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Shamir Secret Sharing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19" idx="3"/>
            <a:endCxn id="25" idx="1"/>
          </p:cNvCxnSpPr>
          <p:nvPr/>
        </p:nvCxnSpPr>
        <p:spPr>
          <a:xfrm>
            <a:off x="3283223" y="3588648"/>
            <a:ext cx="479696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30" idx="1"/>
          </p:cNvCxnSpPr>
          <p:nvPr/>
        </p:nvCxnSpPr>
        <p:spPr>
          <a:xfrm flipV="1">
            <a:off x="4845048" y="2550282"/>
            <a:ext cx="454842" cy="1038366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299890" y="2333978"/>
            <a:ext cx="1021625" cy="43260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1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5295371" y="2925231"/>
            <a:ext cx="1026144" cy="50477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…….</a:t>
            </a:r>
            <a:endParaRPr lang="en-GB" dirty="0"/>
          </a:p>
        </p:txBody>
      </p:sp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4845048" y="3177617"/>
            <a:ext cx="450323" cy="41103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295372" y="4914414"/>
            <a:ext cx="1026144" cy="43790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Share N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25" idx="3"/>
            <a:endCxn id="34" idx="1"/>
          </p:cNvCxnSpPr>
          <p:nvPr/>
        </p:nvCxnSpPr>
        <p:spPr>
          <a:xfrm>
            <a:off x="4845048" y="3588648"/>
            <a:ext cx="450324" cy="154472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292422" y="4302798"/>
            <a:ext cx="988555" cy="4461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…….</a:t>
            </a:r>
            <a:endParaRPr lang="en-GB" dirty="0"/>
          </a:p>
        </p:txBody>
      </p:sp>
      <p:cxnSp>
        <p:nvCxnSpPr>
          <p:cNvPr id="52" name="Straight Arrow Connector 51"/>
          <p:cNvCxnSpPr>
            <a:stCxn id="25" idx="3"/>
            <a:endCxn id="51" idx="1"/>
          </p:cNvCxnSpPr>
          <p:nvPr/>
        </p:nvCxnSpPr>
        <p:spPr>
          <a:xfrm>
            <a:off x="4845048" y="3588648"/>
            <a:ext cx="447374" cy="93721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5299890" y="3561183"/>
                <a:ext cx="1024218" cy="57611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90" y="3561183"/>
                <a:ext cx="1024218" cy="57611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73" idx="3"/>
            <a:endCxn id="78" idx="1"/>
          </p:cNvCxnSpPr>
          <p:nvPr/>
        </p:nvCxnSpPr>
        <p:spPr>
          <a:xfrm>
            <a:off x="6324108" y="3849243"/>
            <a:ext cx="892974" cy="783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8" idx="3"/>
            <a:endCxn id="77" idx="1"/>
          </p:cNvCxnSpPr>
          <p:nvPr/>
        </p:nvCxnSpPr>
        <p:spPr>
          <a:xfrm>
            <a:off x="8754053" y="3857074"/>
            <a:ext cx="843904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/>
              <p:cNvSpPr/>
              <p:nvPr/>
            </p:nvSpPr>
            <p:spPr>
              <a:xfrm>
                <a:off x="9597957" y="3467967"/>
                <a:ext cx="1993574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62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Encrypted 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7" name="Rounded 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57" y="3467967"/>
                <a:ext cx="1993574" cy="77821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7217082" y="3467967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br>
              <a:rPr lang="en-GB" dirty="0" smtClean="0"/>
            </a:br>
            <a:r>
              <a:rPr lang="en-GB" dirty="0" smtClean="0"/>
              <a:t>(RSA)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/>
              <p:cNvSpPr/>
              <p:nvPr/>
            </p:nvSpPr>
            <p:spPr>
              <a:xfrm>
                <a:off x="7207169" y="2201181"/>
                <a:ext cx="1536971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RSA Public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9" name="Rounded 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69" y="2201181"/>
                <a:ext cx="1536971" cy="778213"/>
              </a:xfrm>
              <a:prstGeom prst="round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82" idx="2"/>
            <a:endCxn id="78" idx="0"/>
          </p:cNvCxnSpPr>
          <p:nvPr/>
        </p:nvCxnSpPr>
        <p:spPr>
          <a:xfrm>
            <a:off x="7978434" y="3120080"/>
            <a:ext cx="7134" cy="34788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00612" y="2766585"/>
            <a:ext cx="138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.CSV file</a:t>
            </a:r>
            <a:endParaRPr lang="en-TT" sz="2800" b="1" dirty="0">
              <a:solidFill>
                <a:srgbClr val="00B05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019043" y="2087617"/>
            <a:ext cx="1918782" cy="103246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7389153" y="1594682"/>
            <a:ext cx="145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.INI file</a:t>
            </a:r>
            <a:endParaRPr lang="en-TT" sz="2800" b="1" dirty="0">
              <a:solidFill>
                <a:srgbClr val="00B050"/>
              </a:solidFill>
            </a:endParaRPr>
          </a:p>
        </p:txBody>
      </p:sp>
      <p:cxnSp>
        <p:nvCxnSpPr>
          <p:cNvPr id="93" name="Straight Arrow Connector 92"/>
          <p:cNvCxnSpPr>
            <a:stCxn id="25" idx="3"/>
            <a:endCxn id="73" idx="1"/>
          </p:cNvCxnSpPr>
          <p:nvPr/>
        </p:nvCxnSpPr>
        <p:spPr>
          <a:xfrm>
            <a:off x="4845048" y="3588648"/>
            <a:ext cx="454842" cy="260595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99308" y="3050183"/>
            <a:ext cx="2540625" cy="316875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2790390" y="1855626"/>
            <a:ext cx="1918782" cy="103246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Appendix: Overall </a:t>
            </a:r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system: Recovery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6647" y="5575662"/>
            <a:ext cx="1836257" cy="51048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secret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/>
              <p:cNvSpPr/>
              <p:nvPr/>
            </p:nvSpPr>
            <p:spPr>
              <a:xfrm>
                <a:off x="497989" y="3224127"/>
                <a:ext cx="1993574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62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Encrypted share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7" name="Rounded 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9" y="3224127"/>
                <a:ext cx="1993574" cy="77821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800644" y="2522745"/>
            <a:ext cx="138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.CSV file</a:t>
            </a:r>
            <a:endParaRPr lang="en-TT" sz="28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>
            <a:stCxn id="36" idx="3"/>
            <a:endCxn id="47" idx="1"/>
          </p:cNvCxnSpPr>
          <p:nvPr/>
        </p:nvCxnSpPr>
        <p:spPr>
          <a:xfrm>
            <a:off x="4558902" y="3621681"/>
            <a:ext cx="461689" cy="4042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21931" y="3232574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Decryption</a:t>
            </a:r>
            <a:br>
              <a:rPr lang="en-GB" dirty="0" smtClean="0"/>
            </a:br>
            <a:r>
              <a:rPr lang="en-GB" dirty="0" smtClean="0"/>
              <a:t>(RSA)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3012018" y="1965788"/>
                <a:ext cx="1536971" cy="7782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RSA Private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18" y="1965788"/>
                <a:ext cx="1536971" cy="778213"/>
              </a:xfrm>
              <a:prstGeom prst="roundRect">
                <a:avLst/>
              </a:prstGeom>
              <a:blipFill rotWithShape="0">
                <a:blip r:embed="rId3"/>
                <a:stretch>
                  <a:fillRect b="-3906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3783283" y="2884687"/>
            <a:ext cx="7134" cy="34788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8745" y="1360749"/>
            <a:ext cx="145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USB Key</a:t>
            </a:r>
            <a:endParaRPr lang="en-TT" sz="2800" b="1" dirty="0">
              <a:solidFill>
                <a:srgbClr val="00B050"/>
              </a:solidFill>
            </a:endParaRPr>
          </a:p>
        </p:txBody>
      </p:sp>
      <p:cxnSp>
        <p:nvCxnSpPr>
          <p:cNvPr id="42" name="Straight Arrow Connector 41"/>
          <p:cNvCxnSpPr>
            <a:stCxn id="77" idx="3"/>
            <a:endCxn id="36" idx="1"/>
          </p:cNvCxnSpPr>
          <p:nvPr/>
        </p:nvCxnSpPr>
        <p:spPr>
          <a:xfrm>
            <a:off x="2491563" y="3613234"/>
            <a:ext cx="530368" cy="844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20591" y="2110458"/>
            <a:ext cx="1162714" cy="43260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share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5020591" y="2701711"/>
            <a:ext cx="1162713" cy="50477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…….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5019132" y="4664497"/>
                <a:ext cx="1164172" cy="4379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/>
                  <a:t> share</a:t>
                </a:r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32" y="4664497"/>
                <a:ext cx="1164172" cy="437909"/>
              </a:xfrm>
              <a:prstGeom prst="roundRect">
                <a:avLst/>
              </a:prstGeom>
              <a:blipFill rotWithShape="0">
                <a:blip r:embed="rId4"/>
                <a:stretch>
                  <a:fillRect r="-2094" b="-15278"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5019132" y="4066080"/>
            <a:ext cx="1164172" cy="4461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…….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5020591" y="3337663"/>
                <a:ext cx="1165306" cy="57611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share</a:t>
                </a:r>
                <a:endParaRPr lang="en-GB" dirty="0"/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91" y="3337663"/>
                <a:ext cx="1165306" cy="57611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6716265" y="3038986"/>
            <a:ext cx="1713830" cy="1189136"/>
          </a:xfrm>
          <a:prstGeom prst="round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Shamir Secret Reconstruction</a:t>
            </a:r>
            <a:endParaRPr lang="en-GB" dirty="0"/>
          </a:p>
        </p:txBody>
      </p:sp>
      <p:cxnSp>
        <p:nvCxnSpPr>
          <p:cNvPr id="50" name="Straight Arrow Connector 49"/>
          <p:cNvCxnSpPr>
            <a:stCxn id="43" idx="3"/>
            <a:endCxn id="49" idx="1"/>
          </p:cNvCxnSpPr>
          <p:nvPr/>
        </p:nvCxnSpPr>
        <p:spPr>
          <a:xfrm>
            <a:off x="6183305" y="2326762"/>
            <a:ext cx="532960" cy="1306792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3"/>
            <a:endCxn id="49" idx="1"/>
          </p:cNvCxnSpPr>
          <p:nvPr/>
        </p:nvCxnSpPr>
        <p:spPr>
          <a:xfrm>
            <a:off x="6183304" y="2954097"/>
            <a:ext cx="532961" cy="67945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49" idx="1"/>
          </p:cNvCxnSpPr>
          <p:nvPr/>
        </p:nvCxnSpPr>
        <p:spPr>
          <a:xfrm>
            <a:off x="6185897" y="3625723"/>
            <a:ext cx="530368" cy="783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49" idx="1"/>
          </p:cNvCxnSpPr>
          <p:nvPr/>
        </p:nvCxnSpPr>
        <p:spPr>
          <a:xfrm flipV="1">
            <a:off x="6183304" y="3633554"/>
            <a:ext cx="532961" cy="655586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3"/>
            <a:endCxn id="49" idx="1"/>
          </p:cNvCxnSpPr>
          <p:nvPr/>
        </p:nvCxnSpPr>
        <p:spPr>
          <a:xfrm flipV="1">
            <a:off x="6183304" y="3633554"/>
            <a:ext cx="532961" cy="1249898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8794703" y="3430173"/>
            <a:ext cx="1269509" cy="39892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256 bit key</a:t>
            </a:r>
            <a:endParaRPr lang="en-GB" dirty="0"/>
          </a:p>
        </p:txBody>
      </p:sp>
      <p:cxnSp>
        <p:nvCxnSpPr>
          <p:cNvPr id="68" name="Straight Arrow Connector 67"/>
          <p:cNvCxnSpPr>
            <a:stCxn id="49" idx="3"/>
            <a:endCxn id="67" idx="1"/>
          </p:cNvCxnSpPr>
          <p:nvPr/>
        </p:nvCxnSpPr>
        <p:spPr>
          <a:xfrm flipV="1">
            <a:off x="8430095" y="3629638"/>
            <a:ext cx="364608" cy="3916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8825261" y="5556624"/>
            <a:ext cx="1298188" cy="548559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Decryption</a:t>
            </a:r>
            <a:endParaRPr lang="en-GB" dirty="0"/>
          </a:p>
        </p:txBody>
      </p:sp>
      <p:cxnSp>
        <p:nvCxnSpPr>
          <p:cNvPr id="86" name="Straight Arrow Connector 85"/>
          <p:cNvCxnSpPr>
            <a:stCxn id="23" idx="3"/>
            <a:endCxn id="76" idx="1"/>
          </p:cNvCxnSpPr>
          <p:nvPr/>
        </p:nvCxnSpPr>
        <p:spPr>
          <a:xfrm flipV="1">
            <a:off x="2412904" y="5830904"/>
            <a:ext cx="6412357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0450478" y="5623598"/>
            <a:ext cx="1396082" cy="4146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cxnSp>
        <p:nvCxnSpPr>
          <p:cNvPr id="96" name="Straight Arrow Connector 95"/>
          <p:cNvCxnSpPr>
            <a:stCxn id="67" idx="2"/>
            <a:endCxn id="76" idx="0"/>
          </p:cNvCxnSpPr>
          <p:nvPr/>
        </p:nvCxnSpPr>
        <p:spPr>
          <a:xfrm>
            <a:off x="9429458" y="3829102"/>
            <a:ext cx="44897" cy="1727522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6" idx="3"/>
            <a:endCxn id="91" idx="1"/>
          </p:cNvCxnSpPr>
          <p:nvPr/>
        </p:nvCxnSpPr>
        <p:spPr>
          <a:xfrm>
            <a:off x="10123449" y="5830904"/>
            <a:ext cx="327029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-15240"/>
            <a:ext cx="1115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Contents summary</a:t>
            </a:r>
            <a:endParaRPr lang="en-GB" sz="40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48" y="1468750"/>
            <a:ext cx="11157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36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 very quick overview of Bitcoin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36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Different solutions to protect Bitcoin private keys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36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An enhanced secret sharing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36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Conclusion</a:t>
            </a:r>
            <a:endParaRPr lang="en-GB" sz="3600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8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8880" y="1920240"/>
            <a:ext cx="982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chemeClr val="bg1"/>
                </a:solidFill>
              </a:rPr>
              <a:t>1. A very quick overview of Bitcoin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132888" y="3513588"/>
            <a:ext cx="1811154" cy="2466972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1.1 What is Bitcoin and what was my work about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48" y="1122108"/>
            <a:ext cx="11157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Bitcoin is </a:t>
            </a:r>
            <a:r>
              <a:rPr lang="en-GB" sz="28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 digital currency and a technology (protocol) launched in 2009.</a:t>
            </a:r>
          </a:p>
          <a:p>
            <a:r>
              <a:rPr lang="en-GB" sz="2800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2008: Bitcoin protocol described in an anonymous paper.</a:t>
            </a:r>
          </a:p>
          <a:p>
            <a:r>
              <a:rPr lang="en-GB" sz="2800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2009: Bitcoin launched as an open source software</a:t>
            </a:r>
            <a:r>
              <a:rPr lang="en-GB" sz="28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.</a:t>
            </a:r>
            <a:endParaRPr lang="en-GB" sz="2800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1895" y="4437959"/>
            <a:ext cx="1036320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5000">
                <a:schemeClr val="accent3">
                  <a:lumMod val="0"/>
                  <a:lumOff val="100000"/>
                </a:schemeClr>
              </a:gs>
              <a:gs pos="76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Bitcoin</a:t>
            </a:r>
            <a:br>
              <a:rPr lang="en-GB" sz="2000" b="1" dirty="0" smtClean="0"/>
            </a:br>
            <a:r>
              <a:rPr lang="en-GB" sz="2000" b="1" dirty="0" smtClean="0"/>
              <a:t>funds</a:t>
            </a:r>
            <a:br>
              <a:rPr lang="en-GB" sz="2000" b="1" dirty="0" smtClean="0"/>
            </a:br>
            <a:r>
              <a:rPr lang="en-GB" sz="2000" b="1" dirty="0" smtClean="0"/>
              <a:t/>
            </a:r>
            <a:br>
              <a:rPr lang="en-GB" sz="2000" b="1" dirty="0" smtClean="0"/>
            </a:br>
            <a:endParaRPr lang="en-GB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3721" y="6165443"/>
            <a:ext cx="10469879" cy="52322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My </a:t>
            </a:r>
            <a:r>
              <a:rPr lang="en-GB" sz="2800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goal was to develop </a:t>
            </a:r>
            <a:r>
              <a:rPr lang="en-GB" sz="2800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an enterprise solution to protect Bitcoin private keys.</a:t>
            </a:r>
            <a:endParaRPr lang="en-GB" sz="2800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732512" y="3904544"/>
            <a:ext cx="655085" cy="400110"/>
          </a:xfrm>
          <a:custGeom>
            <a:avLst/>
            <a:gdLst>
              <a:gd name="connsiteX0" fmla="*/ 5380 w 655085"/>
              <a:gd name="connsiteY0" fmla="*/ 363213 h 363213"/>
              <a:gd name="connsiteX1" fmla="*/ 17411 w 655085"/>
              <a:gd name="connsiteY1" fmla="*/ 134613 h 363213"/>
              <a:gd name="connsiteX2" fmla="*/ 149759 w 655085"/>
              <a:gd name="connsiteY2" fmla="*/ 14297 h 363213"/>
              <a:gd name="connsiteX3" fmla="*/ 426485 w 655085"/>
              <a:gd name="connsiteY3" fmla="*/ 14297 h 363213"/>
              <a:gd name="connsiteX4" fmla="*/ 618990 w 655085"/>
              <a:gd name="connsiteY4" fmla="*/ 122582 h 363213"/>
              <a:gd name="connsiteX5" fmla="*/ 655085 w 655085"/>
              <a:gd name="connsiteY5" fmla="*/ 351182 h 36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085" h="363213">
                <a:moveTo>
                  <a:pt x="5380" y="363213"/>
                </a:moveTo>
                <a:cubicBezTo>
                  <a:pt x="-636" y="277989"/>
                  <a:pt x="-6652" y="192766"/>
                  <a:pt x="17411" y="134613"/>
                </a:cubicBezTo>
                <a:cubicBezTo>
                  <a:pt x="41474" y="76460"/>
                  <a:pt x="81580" y="34350"/>
                  <a:pt x="149759" y="14297"/>
                </a:cubicBezTo>
                <a:cubicBezTo>
                  <a:pt x="217938" y="-5756"/>
                  <a:pt x="348280" y="-3751"/>
                  <a:pt x="426485" y="14297"/>
                </a:cubicBezTo>
                <a:cubicBezTo>
                  <a:pt x="504690" y="32344"/>
                  <a:pt x="580890" y="66434"/>
                  <a:pt x="618990" y="122582"/>
                </a:cubicBezTo>
                <a:cubicBezTo>
                  <a:pt x="657090" y="178730"/>
                  <a:pt x="647064" y="311077"/>
                  <a:pt x="655085" y="351182"/>
                </a:cubicBezTo>
              </a:path>
            </a:pathLst>
          </a:custGeom>
          <a:noFill/>
          <a:ln w="1206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80712" y="5337121"/>
            <a:ext cx="123260" cy="214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31929" y="5113561"/>
            <a:ext cx="220825" cy="2235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http://www.onlinesecurityproducts.co.uk/user/products/large/Master-K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584">
            <a:off x="665590" y="4947411"/>
            <a:ext cx="873804" cy="7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8740" y="47017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Bitcoin private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9562" y="3537563"/>
            <a:ext cx="718035" cy="36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Safe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4537" y="4372594"/>
            <a:ext cx="85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Unsafe</a:t>
            </a:r>
            <a:endParaRPr lang="en-GB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Elbow Connector 17"/>
          <p:cNvCxnSpPr>
            <a:stCxn id="17" idx="3"/>
            <a:endCxn id="7" idx="3"/>
          </p:cNvCxnSpPr>
          <p:nvPr/>
        </p:nvCxnSpPr>
        <p:spPr>
          <a:xfrm>
            <a:off x="7030785" y="4557260"/>
            <a:ext cx="4302815" cy="1869793"/>
          </a:xfrm>
          <a:prstGeom prst="bentConnector3">
            <a:avLst>
              <a:gd name="adj1" fmla="val 105313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593080" y="4372593"/>
            <a:ext cx="2234220" cy="1531239"/>
          </a:xfrm>
          <a:prstGeom prst="roundRect">
            <a:avLst/>
          </a:prstGeom>
          <a:noFill/>
          <a:ln w="4762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20209 -0.0060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11302 -0.017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00039 0.0303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09 -0.00602 L 0.20209 -0.00602 L 0.21446 -0.01273 C 0.21823 -0.01481 0.22578 -0.01944 0.22578 -0.01944 C 0.22696 -0.02153 0.22813 -0.0243 0.22956 -0.02616 C 0.23646 -0.03495 0.23425 -0.02546 0.24206 -0.03935 C 0.24675 -0.04768 0.24414 -0.04514 0.24948 -0.04838 C 0.25222 -0.05555 0.25274 -0.05764 0.25703 -0.06389 C 0.25938 -0.06713 0.26446 -0.07268 0.26446 -0.07268 C 0.26706 -0.08611 0.26367 -0.0743 0.26953 -0.08171 C 0.27149 -0.08403 0.27279 -0.08773 0.27448 -0.09051 C 0.27604 -0.09305 0.278 -0.09467 0.27956 -0.09722 C 0.28295 -0.10278 0.28555 -0.11041 0.28946 -0.11504 C 0.29375 -0.11991 0.30052 -0.12778 0.30326 -0.13287 C 0.31042 -0.1456 0.30677 -0.14236 0.31328 -0.14606 C 0.32422 -0.1618 0.31485 -0.14953 0.32448 -0.15949 C 0.32578 -0.16088 0.32696 -0.16273 0.32826 -0.16389 C 0.33151 -0.16713 0.33529 -0.16875 0.33828 -0.17291 C 0.33998 -0.175 0.34141 -0.17778 0.34323 -0.1794 C 0.34558 -0.18148 0.34831 -0.18241 0.35078 -0.18403 C 0.35287 -0.18518 0.35495 -0.18657 0.35703 -0.18842 C 0.35834 -0.18958 0.35938 -0.19213 0.36081 -0.19282 C 0.37604 -0.20139 0.37787 -0.20116 0.39076 -0.20393 C 0.39362 -0.20532 0.39649 -0.20764 0.39948 -0.20833 C 0.41927 -0.21342 0.4543 -0.20903 0.46823 -0.20833 C 0.48425 -0.20116 0.47292 -0.20764 0.48321 -0.19953 C 0.48907 -0.19491 0.49545 -0.19236 0.50078 -0.18611 C 0.50196 -0.18472 0.50313 -0.18287 0.50456 -0.18171 C 0.51472 -0.17338 0.51211 -0.17801 0.51953 -0.1706 C 0.52526 -0.16481 0.52214 -0.16666 0.52826 -0.15717 C 0.52943 -0.15555 0.53073 -0.1544 0.53203 -0.15278 C 0.53282 -0.14768 0.53334 -0.14236 0.53451 -0.13727 C 0.53711 -0.12569 0.54089 -0.11828 0.54206 -0.10602 C 0.54245 -0.10162 0.54271 -0.09722 0.54323 -0.09282 C 0.54349 -0.09051 0.54427 -0.08842 0.54453 -0.08611 C 0.54505 -0.08171 0.54519 -0.07708 0.54571 -0.07268 C 0.54597 -0.07037 0.54662 -0.06828 0.54701 -0.0662 C 0.54753 -0.0625 0.54779 -0.05879 0.54831 -0.05509 C 0.5474 -0.04097 0.54662 -0.02685 0.54571 -0.01273 C 0.54492 1.48148E-6 0.54505 0.00324 0.54206 0.01389 C 0.5405 0.01898 0.53815 0.02361 0.53581 0.02732 C 0.53203 0.0331 0.53021 0.03496 0.52578 0.03843 C 0.5237 0.04005 0.52162 0.04167 0.51953 0.04283 C 0.51745 0.04398 0.51524 0.04398 0.51328 0.04514 C 0.51107 0.0463 0.50912 0.04838 0.50703 0.04954 C 0.50456 0.0507 0.50196 0.0507 0.49948 0.05162 C 0.49362 0.0544 0.48789 0.05857 0.48203 0.06065 L 0.46328 0.06736 L 0.45703 0.06945 C 0.45495 0.07014 0.45287 0.07153 0.45078 0.07176 L 0.43581 0.07408 C 0.42826 0.07246 0.42071 0.0713 0.41328 0.06945 C 0.41159 0.06922 0.4099 0.06829 0.40821 0.06736 C 0.40365 0.06459 0.40052 0.06227 0.39701 0.05625 C 0.39597 0.0544 0.39532 0.05185 0.39453 0.04954 C 0.3892 0.0338 0.39037 0.03889 0.38828 0.02732 C 0.38972 0.01389 0.39037 -0.00185 0.39571 -0.01273 C 0.39714 -0.01551 0.39922 -0.0169 0.40078 -0.01944 C 0.40209 -0.02153 0.40313 -0.02407 0.40456 -0.02616 C 0.40716 -0.03009 0.40964 -0.03241 0.41328 -0.03287 C 0.41953 -0.03333 0.42578 -0.03287 0.43203 -0.03287 " pathEditMode="relative" ptsTypes="AAAAAAAAAAAAAAAAAAAAAAAAAAAAAAAAAAAAAAAAAAAAAAAAAAAAAAAAAAAAA">
                                      <p:cBhvr>
                                        <p:cTn id="6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1759 L 0.11302 -0.01759 C 0.12331 -0.0206 0.13373 -0.02454 0.14427 -0.02408 C 0.16667 -0.02361 0.1892 -0.0213 0.21172 -0.01968 C 0.21758 -0.01829 0.22344 -0.01644 0.2293 -0.01528 C 0.23425 -0.01435 0.23933 -0.01435 0.24427 -0.01296 C 0.26433 -0.00787 0.24922 -0.01088 0.25925 -0.00648 C 0.26133 -0.00556 0.26341 -0.00509 0.2655 -0.00417 C 0.26993 -0.00232 0.28776 0.00741 0.2892 0.00926 C 0.29479 0.01574 0.29154 0.01319 0.29922 0.01574 C 0.30938 0.0294 0.29844 0.0169 0.31172 0.02477 C 0.31315 0.02546 0.3142 0.02801 0.3155 0.02916 C 0.31667 0.03032 0.31797 0.03055 0.31927 0.03148 C 0.32565 0.03565 0.33464 0.04329 0.3405 0.04467 C 0.34349 0.04537 0.34636 0.04606 0.34922 0.04699 C 0.35209 0.04791 0.36159 0.05301 0.36302 0.0537 C 0.36628 0.05509 0.36966 0.05671 0.37305 0.0581 C 0.38125 0.06111 0.38138 0.05972 0.3905 0.0625 C 0.39219 0.06296 0.39388 0.06412 0.39558 0.06481 C 0.39883 0.06574 0.40222 0.06597 0.40547 0.0669 C 0.40716 0.06736 0.40886 0.06898 0.41055 0.06921 C 0.42631 0.07176 0.42995 0.07129 0.4431 0.07129 " pathEditMode="relative" ptsTypes="AAAAAAAAAAAAAAAAAAA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21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9" grpId="0" animBg="1"/>
      <p:bldP spid="9" grpId="1" animBg="1"/>
      <p:bldP spid="10" grpId="0" animBg="1"/>
      <p:bldP spid="11" grpId="0" animBg="1"/>
      <p:bldP spid="12" grpId="0"/>
      <p:bldP spid="12" grpId="1"/>
      <p:bldP spid="12" grpId="2"/>
      <p:bldP spid="15" grpId="0"/>
      <p:bldP spid="17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1.2. A better glimpse of Bitcoin credentials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3004" y="2361227"/>
            <a:ext cx="2135647" cy="778213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Bitcoin private key (256 bits)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2"/>
            <a:endCxn id="27" idx="0"/>
          </p:cNvCxnSpPr>
          <p:nvPr/>
        </p:nvCxnSpPr>
        <p:spPr>
          <a:xfrm>
            <a:off x="1950828" y="3139440"/>
            <a:ext cx="0" cy="401992"/>
          </a:xfrm>
          <a:prstGeom prst="straightConnector1">
            <a:avLst/>
          </a:prstGeom>
          <a:ln w="73025">
            <a:solidFill>
              <a:srgbClr val="FF0000">
                <a:alpha val="77000"/>
              </a:srgbClr>
            </a:solidFill>
            <a:tailEnd type="triangle"/>
          </a:ln>
          <a:effectLst>
            <a:glow rad="88900">
              <a:schemeClr val="bg1">
                <a:alpha val="5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85437" y="3541432"/>
            <a:ext cx="1930782" cy="778213"/>
          </a:xfrm>
          <a:prstGeom prst="roundRect">
            <a:avLst/>
          </a:prstGeom>
          <a:solidFill>
            <a:schemeClr val="accent1">
              <a:lumMod val="75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Bitcoin address (public)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757988" y="1985211"/>
            <a:ext cx="2382253" cy="2598820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Arrow Connector 34"/>
          <p:cNvCxnSpPr>
            <a:stCxn id="27" idx="3"/>
          </p:cNvCxnSpPr>
          <p:nvPr/>
        </p:nvCxnSpPr>
        <p:spPr>
          <a:xfrm flipV="1">
            <a:off x="2916219" y="3930538"/>
            <a:ext cx="768699" cy="1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3132" y="1459215"/>
            <a:ext cx="10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Alice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852373" y="2361227"/>
            <a:ext cx="2135647" cy="778213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Bitcoin private key (256 bits)</a:t>
            </a:r>
          </a:p>
        </p:txBody>
      </p:sp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>
          <a:xfrm>
            <a:off x="9920197" y="3139440"/>
            <a:ext cx="0" cy="401992"/>
          </a:xfrm>
          <a:prstGeom prst="straightConnector1">
            <a:avLst/>
          </a:prstGeom>
          <a:ln w="73025">
            <a:solidFill>
              <a:srgbClr val="FF0000">
                <a:alpha val="77000"/>
              </a:srgbClr>
            </a:solidFill>
            <a:tailEnd type="triangle"/>
          </a:ln>
          <a:effectLst>
            <a:glow rad="88900">
              <a:schemeClr val="bg1">
                <a:alpha val="5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954806" y="3541432"/>
            <a:ext cx="1930782" cy="778213"/>
          </a:xfrm>
          <a:prstGeom prst="roundRect">
            <a:avLst/>
          </a:prstGeom>
          <a:solidFill>
            <a:schemeClr val="accent1">
              <a:lumMod val="75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Bitcoin </a:t>
            </a:r>
            <a:r>
              <a:rPr lang="en-GB" dirty="0"/>
              <a:t>address (public)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727357" y="1985211"/>
            <a:ext cx="2382253" cy="2598820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9384215" y="1459215"/>
            <a:ext cx="10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Bob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7796" y="3407318"/>
            <a:ext cx="364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Spending bitcoins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56391" y="1139428"/>
            <a:ext cx="1209592" cy="369332"/>
          </a:xfrm>
          <a:prstGeom prst="rect">
            <a:avLst/>
          </a:prstGeom>
          <a:solidFill>
            <a:srgbClr val="FFAA01">
              <a:alpha val="37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1.3 bitcoin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8792" y="4759001"/>
            <a:ext cx="61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23.7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58423" y="4745554"/>
            <a:ext cx="9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bitcoins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66937" y="4745554"/>
            <a:ext cx="6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11.3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529840" y="1331720"/>
            <a:ext cx="2746014" cy="375160"/>
          </a:xfrm>
          <a:custGeom>
            <a:avLst/>
            <a:gdLst>
              <a:gd name="connsiteX0" fmla="*/ 0 w 2758440"/>
              <a:gd name="connsiteY0" fmla="*/ 396240 h 396240"/>
              <a:gd name="connsiteX1" fmla="*/ 640080 w 2758440"/>
              <a:gd name="connsiteY1" fmla="*/ 243840 h 396240"/>
              <a:gd name="connsiteX2" fmla="*/ 1722120 w 2758440"/>
              <a:gd name="connsiteY2" fmla="*/ 45720 h 396240"/>
              <a:gd name="connsiteX3" fmla="*/ 2758440 w 2758440"/>
              <a:gd name="connsiteY3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8440" h="396240">
                <a:moveTo>
                  <a:pt x="0" y="396240"/>
                </a:moveTo>
                <a:cubicBezTo>
                  <a:pt x="176530" y="349250"/>
                  <a:pt x="353060" y="302260"/>
                  <a:pt x="640080" y="243840"/>
                </a:cubicBezTo>
                <a:cubicBezTo>
                  <a:pt x="927100" y="185420"/>
                  <a:pt x="1369060" y="86360"/>
                  <a:pt x="1722120" y="45720"/>
                </a:cubicBezTo>
                <a:cubicBezTo>
                  <a:pt x="2075180" y="5080"/>
                  <a:pt x="2416810" y="2540"/>
                  <a:pt x="2758440" y="0"/>
                </a:cubicBezTo>
              </a:path>
            </a:pathLst>
          </a:custGeom>
          <a:noFill/>
          <a:ln w="47625">
            <a:solidFill>
              <a:schemeClr val="accent4">
                <a:lumMod val="60000"/>
                <a:lumOff val="40000"/>
                <a:alpha val="81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6446520" y="1341120"/>
            <a:ext cx="2910840" cy="335280"/>
          </a:xfrm>
          <a:custGeom>
            <a:avLst/>
            <a:gdLst>
              <a:gd name="connsiteX0" fmla="*/ 0 w 2910840"/>
              <a:gd name="connsiteY0" fmla="*/ 0 h 335280"/>
              <a:gd name="connsiteX1" fmla="*/ 868680 w 2910840"/>
              <a:gd name="connsiteY1" fmla="*/ 30480 h 335280"/>
              <a:gd name="connsiteX2" fmla="*/ 1965960 w 2910840"/>
              <a:gd name="connsiteY2" fmla="*/ 152400 h 335280"/>
              <a:gd name="connsiteX3" fmla="*/ 2651760 w 2910840"/>
              <a:gd name="connsiteY3" fmla="*/ 289560 h 335280"/>
              <a:gd name="connsiteX4" fmla="*/ 2910840 w 2910840"/>
              <a:gd name="connsiteY4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840" h="335280">
                <a:moveTo>
                  <a:pt x="0" y="0"/>
                </a:moveTo>
                <a:cubicBezTo>
                  <a:pt x="270510" y="2540"/>
                  <a:pt x="541020" y="5080"/>
                  <a:pt x="868680" y="30480"/>
                </a:cubicBezTo>
                <a:cubicBezTo>
                  <a:pt x="1196340" y="55880"/>
                  <a:pt x="1668780" y="109220"/>
                  <a:pt x="1965960" y="152400"/>
                </a:cubicBezTo>
                <a:cubicBezTo>
                  <a:pt x="2263140" y="195580"/>
                  <a:pt x="2494280" y="259080"/>
                  <a:pt x="2651760" y="289560"/>
                </a:cubicBezTo>
                <a:cubicBezTo>
                  <a:pt x="2809240" y="320040"/>
                  <a:pt x="2860040" y="327660"/>
                  <a:pt x="2910840" y="335280"/>
                </a:cubicBezTo>
              </a:path>
            </a:pathLst>
          </a:custGeom>
          <a:noFill/>
          <a:ln w="47625">
            <a:solidFill>
              <a:schemeClr val="accent4">
                <a:lumMod val="60000"/>
                <a:lumOff val="40000"/>
                <a:alpha val="81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684918" y="3040132"/>
            <a:ext cx="1036320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5000">
                <a:schemeClr val="accent3">
                  <a:lumMod val="0"/>
                  <a:lumOff val="100000"/>
                </a:schemeClr>
              </a:gs>
              <a:gs pos="76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b="1" dirty="0" smtClean="0"/>
              <a:t>Bitcoin</a:t>
            </a:r>
            <a:br>
              <a:rPr lang="en-GB" sz="2000" b="1" dirty="0" smtClean="0"/>
            </a:br>
            <a:r>
              <a:rPr lang="en-GB" sz="2000" b="1" dirty="0" smtClean="0"/>
              <a:t>funds</a:t>
            </a:r>
          </a:p>
        </p:txBody>
      </p:sp>
      <p:sp>
        <p:nvSpPr>
          <p:cNvPr id="36" name="Freeform 35"/>
          <p:cNvSpPr/>
          <p:nvPr/>
        </p:nvSpPr>
        <p:spPr>
          <a:xfrm>
            <a:off x="3865626" y="2658894"/>
            <a:ext cx="655085" cy="400110"/>
          </a:xfrm>
          <a:custGeom>
            <a:avLst/>
            <a:gdLst>
              <a:gd name="connsiteX0" fmla="*/ 5380 w 655085"/>
              <a:gd name="connsiteY0" fmla="*/ 363213 h 363213"/>
              <a:gd name="connsiteX1" fmla="*/ 17411 w 655085"/>
              <a:gd name="connsiteY1" fmla="*/ 134613 h 363213"/>
              <a:gd name="connsiteX2" fmla="*/ 149759 w 655085"/>
              <a:gd name="connsiteY2" fmla="*/ 14297 h 363213"/>
              <a:gd name="connsiteX3" fmla="*/ 426485 w 655085"/>
              <a:gd name="connsiteY3" fmla="*/ 14297 h 363213"/>
              <a:gd name="connsiteX4" fmla="*/ 618990 w 655085"/>
              <a:gd name="connsiteY4" fmla="*/ 122582 h 363213"/>
              <a:gd name="connsiteX5" fmla="*/ 655085 w 655085"/>
              <a:gd name="connsiteY5" fmla="*/ 351182 h 36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085" h="363213">
                <a:moveTo>
                  <a:pt x="5380" y="363213"/>
                </a:moveTo>
                <a:cubicBezTo>
                  <a:pt x="-636" y="277989"/>
                  <a:pt x="-6652" y="192766"/>
                  <a:pt x="17411" y="134613"/>
                </a:cubicBezTo>
                <a:cubicBezTo>
                  <a:pt x="41474" y="76460"/>
                  <a:pt x="81580" y="34350"/>
                  <a:pt x="149759" y="14297"/>
                </a:cubicBezTo>
                <a:cubicBezTo>
                  <a:pt x="217938" y="-5756"/>
                  <a:pt x="348280" y="-3751"/>
                  <a:pt x="426485" y="14297"/>
                </a:cubicBezTo>
                <a:cubicBezTo>
                  <a:pt x="504690" y="32344"/>
                  <a:pt x="580890" y="66434"/>
                  <a:pt x="618990" y="122582"/>
                </a:cubicBezTo>
                <a:cubicBezTo>
                  <a:pt x="657090" y="178730"/>
                  <a:pt x="647064" y="311077"/>
                  <a:pt x="655085" y="351182"/>
                </a:cubicBezTo>
              </a:path>
            </a:pathLst>
          </a:custGeom>
          <a:noFill/>
          <a:ln w="1206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32435" y="3416941"/>
            <a:ext cx="123260" cy="214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083652" y="3193381"/>
            <a:ext cx="220825" cy="2235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16219" y="2755232"/>
            <a:ext cx="1274781" cy="567088"/>
          </a:xfrm>
          <a:prstGeom prst="straightConnector1">
            <a:avLst/>
          </a:prstGeom>
          <a:ln w="63500" cap="rnd">
            <a:solidFill>
              <a:srgbClr val="FF0000">
                <a:alpha val="62000"/>
              </a:srgbClr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9" idx="1"/>
          </p:cNvCxnSpPr>
          <p:nvPr/>
        </p:nvCxnSpPr>
        <p:spPr>
          <a:xfrm>
            <a:off x="4721238" y="3930538"/>
            <a:ext cx="4233568" cy="1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0909" y="4753575"/>
            <a:ext cx="9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bitcoins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4923" y="4759001"/>
            <a:ext cx="7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66937" y="4745554"/>
            <a:ext cx="7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4934629" y="2456115"/>
            <a:ext cx="2090141" cy="642392"/>
          </a:xfrm>
          <a:prstGeom prst="borderCallout2">
            <a:avLst>
              <a:gd name="adj1" fmla="val 18750"/>
              <a:gd name="adj2" fmla="val -1811"/>
              <a:gd name="adj3" fmla="val 116954"/>
              <a:gd name="adj4" fmla="val -17882"/>
              <a:gd name="adj5" fmla="val 136307"/>
              <a:gd name="adj6" fmla="val -35730"/>
            </a:avLst>
          </a:prstGeom>
          <a:noFill/>
          <a:ln w="60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Bitcoin digital signature (ECDSA)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5618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17" grpId="0" animBg="1"/>
      <p:bldP spid="46" grpId="0"/>
      <p:bldP spid="47" grpId="0" animBg="1"/>
      <p:bldP spid="49" grpId="0" animBg="1"/>
      <p:bldP spid="50" grpId="0" animBg="1"/>
      <p:bldP spid="51" grpId="0"/>
      <p:bldP spid="53" grpId="0"/>
      <p:bldP spid="67" grpId="0" animBg="1"/>
      <p:bldP spid="69" grpId="0"/>
      <p:bldP spid="70" grpId="0"/>
      <p:bldP spid="71" grpId="0"/>
      <p:bldP spid="3" grpId="0" animBg="1"/>
      <p:bldP spid="5" grpId="0" animBg="1"/>
      <p:bldP spid="34" grpId="0" animBg="1"/>
      <p:bldP spid="36" grpId="0" animBg="1"/>
      <p:bldP spid="37" grpId="0" animBg="1"/>
      <p:bldP spid="38" grpId="0" animBg="1"/>
      <p:bldP spid="30" grpId="0"/>
      <p:bldP spid="31" grpId="0"/>
      <p:bldP spid="31" grpId="1"/>
      <p:bldP spid="32" grpId="0"/>
      <p:bldP spid="32" grpId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8880" y="1920240"/>
            <a:ext cx="982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2</a:t>
            </a:r>
            <a:r>
              <a:rPr lang="en-GB" sz="5400" dirty="0" smtClean="0">
                <a:solidFill>
                  <a:schemeClr val="bg1"/>
                </a:solidFill>
              </a:rPr>
              <a:t>. Different solutions to protect Bitcoin private keys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2.1. The first idea: Encrypting with a password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6184" y="2552954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134584" y="2552953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34583" y="1333753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Password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4233155" y="2942060"/>
            <a:ext cx="901429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5903069" y="2111966"/>
            <a:ext cx="1" cy="44098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6" idx="1"/>
          </p:cNvCxnSpPr>
          <p:nvPr/>
        </p:nvCxnSpPr>
        <p:spPr>
          <a:xfrm>
            <a:off x="6671555" y="2942060"/>
            <a:ext cx="742545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414100" y="2552953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secret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75919" y="5304762"/>
            <a:ext cx="1170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PROBLEM: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to bruteforce attack 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– </a:t>
            </a: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 human-entered password has low number of entropy bits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920" y="3815635"/>
            <a:ext cx="11816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ADVANTAGES: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Ease of use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stealing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The password is not stored.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1554" y="1448546"/>
            <a:ext cx="161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Low entropy</a:t>
            </a:r>
            <a:endParaRPr lang="en-GB" sz="1600" i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8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25" grpId="0"/>
      <p:bldP spid="4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2.2</a:t>
            </a:r>
            <a:r>
              <a:rPr lang="en-GB" sz="3600" b="1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. </a:t>
            </a:r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Solving the </a:t>
            </a:r>
            <a:r>
              <a:rPr lang="en-GB" sz="3600" b="1" dirty="0" err="1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bruteforce</a:t>
            </a:r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problem: high entropy key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6184" y="2552954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134584" y="2552953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34583" y="1333753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256 bit key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4233155" y="2942060"/>
            <a:ext cx="901429" cy="1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5903069" y="2111966"/>
            <a:ext cx="1" cy="440987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6" idx="1"/>
          </p:cNvCxnSpPr>
          <p:nvPr/>
        </p:nvCxnSpPr>
        <p:spPr>
          <a:xfrm>
            <a:off x="6671555" y="2942060"/>
            <a:ext cx="742545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414100" y="2552953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Encrypted secret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27267" y="4905310"/>
            <a:ext cx="11880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PROBLEMS: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to stealing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– </a:t>
            </a: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the 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key </a:t>
            </a: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is 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stored.</a:t>
            </a:r>
            <a:b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to loss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– 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if the key is lost, </a:t>
            </a:r>
            <a:r>
              <a:rPr lang="en-GB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the 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secret is lost.</a:t>
            </a:r>
          </a:p>
          <a:p>
            <a:r>
              <a:rPr lang="en-GB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Making copies of the key makes stealing easier. </a:t>
            </a:r>
            <a:endParaRPr lang="en-GB" sz="1600" i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7267" y="3828092"/>
                <a:ext cx="1206473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ADVANTAGE:</a:t>
                </a: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/>
                </a:r>
                <a:b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</a:br>
                <a:r>
                  <a:rPr lang="en-GB" sz="3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Resistant to bruteforce attack </a:t>
                </a:r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pPr>
                      <m:e>
                        <m:r>
                          <a:rPr lang="en-GB" sz="2400" b="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GB" sz="2400" b="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 possibilities</a:t>
                </a:r>
                <a:r>
                  <a:rPr lang="en-GB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yala" panose="02000504070300020003" pitchFamily="2" charset="0"/>
                    <a:ea typeface="FangSong" panose="02010609060101010101" pitchFamily="49" charset="-122"/>
                  </a:rPr>
                  <a:t>.</a:t>
                </a:r>
                <a:endParaRPr lang="en-GB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yala" panose="02000504070300020003" pitchFamily="2" charset="0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" y="3828092"/>
                <a:ext cx="12064733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314" t="-7345" b="-17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71555" y="1488715"/>
            <a:ext cx="18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High entropy</a:t>
            </a:r>
            <a:endParaRPr lang="en-GB" sz="2400" i="1" dirty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0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25" grpId="0"/>
      <p:bldP spid="4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48" y="126459"/>
            <a:ext cx="111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2.3</a:t>
            </a:r>
            <a:r>
              <a:rPr lang="en-GB" sz="3600" b="1" dirty="0">
                <a:solidFill>
                  <a:schemeClr val="bg1"/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. Making stealing harder: repeated encryption</a:t>
            </a:r>
            <a:endParaRPr lang="en-GB" sz="2400" b="1" dirty="0">
              <a:solidFill>
                <a:schemeClr val="bg1"/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920" y="5182193"/>
            <a:ext cx="11326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PROBLEM:</a:t>
            </a:r>
            <a: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Vulnerable </a:t>
            </a:r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to </a:t>
            </a:r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loss, even more.</a:t>
            </a:r>
            <a:endParaRPr lang="en-GB" sz="2400" i="1" dirty="0">
              <a:solidFill>
                <a:schemeClr val="accent4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920" y="3446120"/>
            <a:ext cx="11551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ADVANTAGES: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/>
            </a:r>
            <a:b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</a:b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</a:t>
            </a:r>
            <a:r>
              <a:rPr lang="en-GB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bruteforce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</a:t>
            </a: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attack</a:t>
            </a:r>
            <a:endParaRPr lang="en-GB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  <a:p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Resistant to stealing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 –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yala" panose="02000504070300020003" pitchFamily="2" charset="0"/>
                <a:ea typeface="FangSong" panose="02010609060101010101" pitchFamily="49" charset="-122"/>
              </a:rPr>
              <a:t>An attacker needs all the N keys.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  <a:latin typeface="Nyala" panose="02000504070300020003" pitchFamily="2" charset="0"/>
              <a:ea typeface="FangSong" panose="02010609060101010101" pitchFamily="49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5099" y="2484460"/>
            <a:ext cx="1536971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Secret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2851675" y="2488765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2728053" y="1321447"/>
            <a:ext cx="1784214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Random 256 bit key 1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4" idx="3"/>
            <a:endCxn id="17" idx="1"/>
          </p:cNvCxnSpPr>
          <p:nvPr/>
        </p:nvCxnSpPr>
        <p:spPr>
          <a:xfrm>
            <a:off x="2272070" y="2873567"/>
            <a:ext cx="579605" cy="4305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>
            <a:off x="3620160" y="2099660"/>
            <a:ext cx="1" cy="389105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699240" y="2484460"/>
            <a:ext cx="1839045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 times encrypted secret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7" idx="3"/>
            <a:endCxn id="23" idx="1"/>
          </p:cNvCxnSpPr>
          <p:nvPr/>
        </p:nvCxnSpPr>
        <p:spPr>
          <a:xfrm flipV="1">
            <a:off x="4388646" y="2873567"/>
            <a:ext cx="579605" cy="4305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968251" y="2484460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4844629" y="1321447"/>
            <a:ext cx="1784214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256 bit key </a:t>
            </a:r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>
            <a:off x="5736736" y="2099660"/>
            <a:ext cx="1" cy="38480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8" idx="1"/>
          </p:cNvCxnSpPr>
          <p:nvPr/>
        </p:nvCxnSpPr>
        <p:spPr>
          <a:xfrm>
            <a:off x="6505222" y="2873567"/>
            <a:ext cx="1077444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582666" y="2484460"/>
            <a:ext cx="1536971" cy="778213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459044" y="1321447"/>
            <a:ext cx="1784214" cy="7782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256 bit key </a:t>
            </a:r>
            <a:r>
              <a:rPr lang="en-GB" dirty="0" smtClean="0"/>
              <a:t>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9" idx="2"/>
            <a:endCxn id="28" idx="0"/>
          </p:cNvCxnSpPr>
          <p:nvPr/>
        </p:nvCxnSpPr>
        <p:spPr>
          <a:xfrm>
            <a:off x="8351151" y="2099660"/>
            <a:ext cx="1" cy="38480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1" idx="1"/>
          </p:cNvCxnSpPr>
          <p:nvPr/>
        </p:nvCxnSpPr>
        <p:spPr>
          <a:xfrm>
            <a:off x="9119637" y="2873567"/>
            <a:ext cx="579603" cy="0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9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/>
      <p:bldP spid="14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620</Words>
  <Application>Microsoft Office PowerPoint</Application>
  <PresentationFormat>Widescreen</PresentationFormat>
  <Paragraphs>169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FangSong</vt:lpstr>
      <vt:lpstr>Aparajita</vt:lpstr>
      <vt:lpstr>Arial</vt:lpstr>
      <vt:lpstr>Calibri</vt:lpstr>
      <vt:lpstr>Calibri Light</vt:lpstr>
      <vt:lpstr>Cambria Math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(and answers)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Administrateur</dc:creator>
  <cp:lastModifiedBy>Administrator</cp:lastModifiedBy>
  <cp:revision>207</cp:revision>
  <dcterms:created xsi:type="dcterms:W3CDTF">2015-09-28T09:31:40Z</dcterms:created>
  <dcterms:modified xsi:type="dcterms:W3CDTF">2015-10-30T14:05:45Z</dcterms:modified>
</cp:coreProperties>
</file>