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70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2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0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9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F23B-9575-42D6-9856-908C7CBE831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04AD-19D5-4889-A4D7-432973456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22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862" y="369277"/>
            <a:ext cx="9138138" cy="154744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</a:rPr>
              <a:t>Securing Small Business Payment Systems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22359"/>
            <a:ext cx="9144000" cy="1203157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 Governance, Risk, and Compliance Roadmap: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Dry Clean Super Center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379" y="3625516"/>
            <a:ext cx="4283241" cy="28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72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942" y="0"/>
            <a:ext cx="10536115" cy="72097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PCI DSS requirements against the NIST CSF functions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38776"/>
              </p:ext>
            </p:extLst>
          </p:nvPr>
        </p:nvGraphicFramePr>
        <p:xfrm>
          <a:off x="565638" y="688121"/>
          <a:ext cx="11060724" cy="6126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6118">
                  <a:extLst>
                    <a:ext uri="{9D8B030D-6E8A-4147-A177-3AD203B41FA5}">
                      <a16:colId xmlns:a16="http://schemas.microsoft.com/office/drawing/2014/main" val="1269858697"/>
                    </a:ext>
                  </a:extLst>
                </a:gridCol>
                <a:gridCol w="3687303">
                  <a:extLst>
                    <a:ext uri="{9D8B030D-6E8A-4147-A177-3AD203B41FA5}">
                      <a16:colId xmlns:a16="http://schemas.microsoft.com/office/drawing/2014/main" val="4054507621"/>
                    </a:ext>
                  </a:extLst>
                </a:gridCol>
                <a:gridCol w="3687303">
                  <a:extLst>
                    <a:ext uri="{9D8B030D-6E8A-4147-A177-3AD203B41FA5}">
                      <a16:colId xmlns:a16="http://schemas.microsoft.com/office/drawing/2014/main" val="167188532"/>
                    </a:ext>
                  </a:extLst>
                </a:gridCol>
              </a:tblGrid>
              <a:tr h="3669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PCI DSS Objective / Requirements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Corresponding NIST CSF Function(s)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Small Business Implementation Notes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603677289"/>
                  </a:ext>
                </a:extLst>
              </a:tr>
              <a:tr h="36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Build and Maintain a Secure Network and Systems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Identify, 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Configure firewalls, secure Wi-Fi, segment networks; small business can use managed firewall solutions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3237737482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342900" marR="0" lvl="0" indent="-34290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100" dirty="0">
                          <a:effectLst/>
                        </a:rPr>
                        <a:t>Install and maintain network security controls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 hardware/software firewalls and intrusion prevention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856210719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2. Apply </a:t>
                      </a:r>
                      <a:r>
                        <a:rPr lang="en-US" sz="1100" dirty="0">
                          <a:effectLst/>
                        </a:rPr>
                        <a:t>secure configurations to all system components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Change default passwords, disable unnecessary services, apply patches regularly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023819001"/>
                  </a:ext>
                </a:extLst>
              </a:tr>
              <a:tr h="36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Protect Cardholder Data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Encrypt stored cardholder data and transmissions; train staff on safe data handling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2357777364"/>
                  </a:ext>
                </a:extLst>
              </a:tr>
              <a:tr h="18242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3. Protect </a:t>
                      </a:r>
                      <a:r>
                        <a:rPr lang="en-US" sz="1100" dirty="0">
                          <a:effectLst/>
                        </a:rPr>
                        <a:t>stored account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Implement encryption and access controls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154442132"/>
                  </a:ext>
                </a:extLst>
              </a:tr>
              <a:tr h="36682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4. Encrypt </a:t>
                      </a:r>
                      <a:r>
                        <a:rPr lang="en-US" sz="1100" dirty="0">
                          <a:effectLst/>
                        </a:rPr>
                        <a:t>transmission of cardholder data over open networks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Use TLS/SSL or secure VPNs for data transmission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587418264"/>
                  </a:ext>
                </a:extLst>
              </a:tr>
              <a:tr h="366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Maintain a Vulnerability Management Program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Identify, Protect, Detect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Regularly scan for malware and vulnerabilities; small businesses can leverage free or low-cost scanning tools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3377978636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5. Protect </a:t>
                      </a:r>
                      <a:r>
                        <a:rPr lang="en-US" sz="1100" dirty="0">
                          <a:effectLst/>
                        </a:rPr>
                        <a:t>systems and networks from malicious software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Detect, 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Install antivirus/anti-malware, schedule regular scans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803794984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6. Develop </a:t>
                      </a:r>
                      <a:r>
                        <a:rPr lang="en-US" sz="1100" dirty="0">
                          <a:effectLst/>
                        </a:rPr>
                        <a:t>and maintain secure systems and 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Apply software updates and secure development practices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2797335230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Implement Strong Access Control Measures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Protect, Detect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Limit access to cardholder data; assign unique IDs; enforce MFA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2329729891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7. Restrict </a:t>
                      </a:r>
                      <a:r>
                        <a:rPr lang="en-US" sz="1100" dirty="0">
                          <a:effectLst/>
                        </a:rPr>
                        <a:t>access by business need-to-know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Role-based access control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408882604"/>
                  </a:ext>
                </a:extLst>
              </a:tr>
              <a:tr h="182425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8. Identify </a:t>
                      </a:r>
                      <a:r>
                        <a:rPr lang="en-US" sz="1100" dirty="0">
                          <a:effectLst/>
                        </a:rPr>
                        <a:t>and authenticate users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Strong passwords, multifactor authentication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979794920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9. Restrict </a:t>
                      </a:r>
                      <a:r>
                        <a:rPr lang="en-US" sz="1100" dirty="0">
                          <a:effectLst/>
                        </a:rPr>
                        <a:t>physical access to cardholder data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Lock storage areas, restrict office access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1122683580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Regularly Monitor and Test Networks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Detect, Respond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Log network activity, monitor for anomalies, conduct periodic audits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636577113"/>
                  </a:ext>
                </a:extLst>
              </a:tr>
              <a:tr h="34212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10. Track </a:t>
                      </a:r>
                      <a:r>
                        <a:rPr lang="en-US" sz="1100" dirty="0">
                          <a:effectLst/>
                        </a:rPr>
                        <a:t>and monitor all access to system and networks regularly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Detect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Enable logging, review logs regularly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2260846937"/>
                  </a:ext>
                </a:extLst>
              </a:tr>
              <a:tr h="24454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11. Test </a:t>
                      </a:r>
                      <a:r>
                        <a:rPr lang="en-US" sz="1100" dirty="0">
                          <a:effectLst/>
                        </a:rPr>
                        <a:t>security of systems and networks regularly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Detect, Respond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Conduct vulnerability scans and penetration testing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3981256481"/>
                  </a:ext>
                </a:extLst>
              </a:tr>
              <a:tr h="3057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Maintain an Information Security Policy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Identify, Protect, Respond, Recover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Document security policies, train staff, establish incident response plan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4191727947"/>
                  </a:ext>
                </a:extLst>
              </a:tr>
              <a:tr h="342124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1100" dirty="0" smtClean="0">
                          <a:effectLst/>
                        </a:rPr>
                        <a:t>12. Support </a:t>
                      </a:r>
                      <a:r>
                        <a:rPr lang="en-US" sz="1100" dirty="0">
                          <a:effectLst/>
                        </a:rPr>
                        <a:t>information security with organizational policies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Identify, Protect, Respond, Recover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Policies guide employees behavior and response procedures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72" marR="54472" marT="0" marB="0"/>
                </a:tc>
                <a:extLst>
                  <a:ext uri="{0D108BD9-81ED-4DB2-BD59-A6C34878D82A}">
                    <a16:rowId xmlns:a16="http://schemas.microsoft.com/office/drawing/2014/main" val="83907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60485"/>
            <a:ext cx="10553700" cy="13302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Gaps and Risks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Limited </a:t>
            </a:r>
            <a:r>
              <a:rPr lang="en-US" dirty="0" smtClean="0"/>
              <a:t>staff resources for ongoing monitoring</a:t>
            </a:r>
          </a:p>
          <a:p>
            <a:r>
              <a:rPr lang="en-US" dirty="0" smtClean="0"/>
              <a:t>Possible misconfigurations in POS network</a:t>
            </a:r>
          </a:p>
          <a:p>
            <a:r>
              <a:rPr lang="en-US" dirty="0" smtClean="0"/>
              <a:t>Vendor resilience (WinCleaners, GPI)-third party risk</a:t>
            </a:r>
          </a:p>
          <a:p>
            <a:r>
              <a:rPr lang="en-US" dirty="0" smtClean="0"/>
              <a:t>Lack of continuous compliance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83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Roadmap to Compliance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Conduct </a:t>
            </a:r>
            <a:r>
              <a:rPr lang="en-US" dirty="0" smtClean="0"/>
              <a:t>a full PCI DSS readiness assessment</a:t>
            </a:r>
          </a:p>
          <a:p>
            <a:r>
              <a:rPr lang="en-US" dirty="0" smtClean="0"/>
              <a:t>Map controls to NIST CSF functions</a:t>
            </a:r>
          </a:p>
          <a:p>
            <a:r>
              <a:rPr lang="en-US" dirty="0" smtClean="0"/>
              <a:t>Implement multi-factor authentication (MFA) for admin accounts</a:t>
            </a:r>
          </a:p>
          <a:p>
            <a:r>
              <a:rPr lang="en-US" dirty="0" smtClean="0"/>
              <a:t>Adopt Endpoint Detection and Response (EDR) for monitoring</a:t>
            </a:r>
          </a:p>
          <a:p>
            <a:r>
              <a:rPr lang="en-US" dirty="0" smtClean="0"/>
              <a:t>Regular vendor risk management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13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Return on Security Investment (ROSI)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Prevents </a:t>
            </a:r>
            <a:r>
              <a:rPr lang="en-US" dirty="0" smtClean="0"/>
              <a:t>costly breaches and chargebacks</a:t>
            </a:r>
          </a:p>
          <a:p>
            <a:r>
              <a:rPr lang="en-US" dirty="0" smtClean="0"/>
              <a:t>Enhances customer trust and brand reputation</a:t>
            </a:r>
          </a:p>
          <a:p>
            <a:r>
              <a:rPr lang="en-US" dirty="0" smtClean="0"/>
              <a:t>Reduce regulatory fines and downtime</a:t>
            </a:r>
          </a:p>
          <a:p>
            <a:r>
              <a:rPr lang="en-US" dirty="0" smtClean="0"/>
              <a:t>Positions DSCS as a secure small business leader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94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1347788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Challenges, Risks, and Mitigation Strategies 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Develop </a:t>
            </a:r>
            <a:r>
              <a:rPr lang="en-US" dirty="0" smtClean="0"/>
              <a:t>an incident response plan aligned with NIST CSF</a:t>
            </a:r>
          </a:p>
          <a:p>
            <a:r>
              <a:rPr lang="en-US" dirty="0" smtClean="0"/>
              <a:t>Train staff on phishing and POS security best practices</a:t>
            </a:r>
          </a:p>
          <a:p>
            <a:r>
              <a:rPr lang="en-US" dirty="0" smtClean="0"/>
              <a:t>Establish backup and recovery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98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69" y="1784838"/>
            <a:ext cx="10518531" cy="436574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DCSC </a:t>
            </a:r>
            <a:r>
              <a:rPr lang="en-US" dirty="0" smtClean="0"/>
              <a:t>has a solid starting point with WinCleaners and GPI</a:t>
            </a:r>
          </a:p>
          <a:p>
            <a:r>
              <a:rPr lang="en-US" dirty="0" smtClean="0"/>
              <a:t>To mature: align PCI DSS compliance with NIST CSF framework</a:t>
            </a:r>
          </a:p>
          <a:p>
            <a:r>
              <a:rPr lang="en-US" dirty="0" smtClean="0"/>
              <a:t>Cybersecurity is not just compliance-it’s a business enabler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99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685" y="360485"/>
            <a:ext cx="10536115" cy="133020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Q &amp; A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Any </a:t>
            </a:r>
            <a:r>
              <a:rPr lang="en-US" dirty="0" smtClean="0"/>
              <a:t>Questions, Concerns, or Comments??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031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269" y="386862"/>
            <a:ext cx="10518531" cy="130382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Introduction to Dry Clean Super Center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269" y="1776046"/>
            <a:ext cx="10518531" cy="440091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Small </a:t>
            </a:r>
            <a:r>
              <a:rPr lang="en-US" dirty="0" smtClean="0"/>
              <a:t>business offering cleaning services, with digital payment processing</a:t>
            </a:r>
          </a:p>
          <a:p>
            <a:r>
              <a:rPr lang="en-US" dirty="0" smtClean="0"/>
              <a:t>Relies on WinCleaners Point-of-Sale (POS) and Global Payments Integrated (GPI) for transactions</a:t>
            </a:r>
          </a:p>
          <a:p>
            <a:r>
              <a:rPr lang="en-US" dirty="0" smtClean="0"/>
              <a:t>Handles sensitive customer data which requires a robust cybersecurity posture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98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685" y="360485"/>
            <a:ext cx="10536115" cy="133020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Garment Intake Process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35" y="1380393"/>
            <a:ext cx="9812214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523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554" y="395654"/>
            <a:ext cx="10615246" cy="129503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Current Cybersecurity Posture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Mix </a:t>
            </a:r>
            <a:r>
              <a:rPr lang="en-US" dirty="0" smtClean="0"/>
              <a:t>of manual processes and vendor-provided protections</a:t>
            </a:r>
          </a:p>
          <a:p>
            <a:r>
              <a:rPr lang="en-US" dirty="0" smtClean="0"/>
              <a:t>Use of WinCleaners POS with built-in security (encryption, tokenization)</a:t>
            </a:r>
          </a:p>
          <a:p>
            <a:r>
              <a:rPr lang="en-US" dirty="0" smtClean="0"/>
              <a:t>GPI adds PCI-validated payment processing</a:t>
            </a:r>
          </a:p>
          <a:p>
            <a:r>
              <a:rPr lang="en-US" dirty="0" smtClean="0"/>
              <a:t>Security measures in place, but limited maturity compared to enterprise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49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109"/>
            <a:ext cx="10515600" cy="135658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WinCleaners POS Security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Supports </a:t>
            </a:r>
            <a:r>
              <a:rPr lang="en-US" dirty="0" smtClean="0"/>
              <a:t>end-to-end encryption of cardholder data</a:t>
            </a:r>
          </a:p>
          <a:p>
            <a:r>
              <a:rPr lang="en-US" dirty="0" smtClean="0"/>
              <a:t>Uses tokenization to replace sensitive card data</a:t>
            </a:r>
          </a:p>
          <a:p>
            <a:r>
              <a:rPr lang="en-US" dirty="0" smtClean="0"/>
              <a:t>Logs and monitoring integrated</a:t>
            </a:r>
          </a:p>
          <a:p>
            <a:r>
              <a:rPr lang="en-US" dirty="0" smtClean="0"/>
              <a:t>Data flow: </a:t>
            </a:r>
            <a:r>
              <a:rPr lang="en-US" dirty="0" smtClean="0"/>
              <a:t>Customer    POS terminal     Encrypted transmission</a:t>
            </a:r>
            <a:r>
              <a:rPr lang="en-US" dirty="0"/>
              <a:t>	</a:t>
            </a:r>
            <a:r>
              <a:rPr lang="en-US" dirty="0" smtClean="0"/>
              <a:t>   </a:t>
            </a:r>
            <a:r>
              <a:rPr lang="en-US" dirty="0" smtClean="0"/>
              <a:t>GPI     Bank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0128739" y="4025657"/>
            <a:ext cx="228600" cy="18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386145" y="4024069"/>
            <a:ext cx="228600" cy="18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740877" y="4384554"/>
            <a:ext cx="228600" cy="18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49967" y="4025657"/>
            <a:ext cx="228600" cy="18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3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476" y="386861"/>
            <a:ext cx="10527323" cy="1303827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Global Payments Integrated (GPI)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PCI </a:t>
            </a:r>
            <a:r>
              <a:rPr lang="en-US" dirty="0" smtClean="0"/>
              <a:t>DSS Level 1 service provider</a:t>
            </a:r>
          </a:p>
          <a:p>
            <a:r>
              <a:rPr lang="en-US" dirty="0" smtClean="0"/>
              <a:t>Fraud monitoring and real-time risk analysis</a:t>
            </a:r>
          </a:p>
          <a:p>
            <a:r>
              <a:rPr lang="en-US" dirty="0" smtClean="0"/>
              <a:t>Tokenization and secure API integration</a:t>
            </a:r>
          </a:p>
          <a:p>
            <a:r>
              <a:rPr lang="en-US" dirty="0" smtClean="0"/>
              <a:t>Ensures merchant transactions meet compliance and lower 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52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2901"/>
            <a:ext cx="10553700" cy="1347788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Mapping the Division of Responsibility between GPI and the Merchant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77860"/>
              </p:ext>
            </p:extLst>
          </p:nvPr>
        </p:nvGraphicFramePr>
        <p:xfrm>
          <a:off x="729764" y="1690687"/>
          <a:ext cx="10471636" cy="4877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89796">
                  <a:extLst>
                    <a:ext uri="{9D8B030D-6E8A-4147-A177-3AD203B41FA5}">
                      <a16:colId xmlns:a16="http://schemas.microsoft.com/office/drawing/2014/main" val="3937552733"/>
                    </a:ext>
                  </a:extLst>
                </a:gridCol>
                <a:gridCol w="3490920">
                  <a:extLst>
                    <a:ext uri="{9D8B030D-6E8A-4147-A177-3AD203B41FA5}">
                      <a16:colId xmlns:a16="http://schemas.microsoft.com/office/drawing/2014/main" val="4188913881"/>
                    </a:ext>
                  </a:extLst>
                </a:gridCol>
                <a:gridCol w="3490920">
                  <a:extLst>
                    <a:ext uri="{9D8B030D-6E8A-4147-A177-3AD203B41FA5}">
                      <a16:colId xmlns:a16="http://schemas.microsoft.com/office/drawing/2014/main" val="3533636867"/>
                    </a:ext>
                  </a:extLst>
                </a:gridCol>
              </a:tblGrid>
              <a:tr h="5989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Security Task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GPI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Merchant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1386057"/>
                  </a:ext>
                </a:extLst>
              </a:tr>
              <a:tr h="42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Encrypting Card Data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126231"/>
                  </a:ext>
                </a:extLst>
              </a:tr>
              <a:tr h="42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Tokenization and Storage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106861"/>
                  </a:ext>
                </a:extLst>
              </a:tr>
              <a:tr h="42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PCI DSS Compliance of Platform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715106"/>
                  </a:ext>
                </a:extLst>
              </a:tr>
              <a:tr h="855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PCI Self Questionnaire Assessment (SQA)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2860699"/>
                  </a:ext>
                </a:extLst>
              </a:tr>
              <a:tr h="855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Securing Merchant Network/ Devices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6814921"/>
                  </a:ext>
                </a:extLst>
              </a:tr>
              <a:tr h="42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Fraud Monitoring Tools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812309"/>
                  </a:ext>
                </a:extLst>
              </a:tr>
              <a:tr h="42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Training Staff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466424"/>
                  </a:ext>
                </a:extLst>
              </a:tr>
              <a:tr h="427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Chargeback Response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18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0638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75000"/>
                  </a:schemeClr>
                </a:solidFill>
              </a:rPr>
              <a:t>Payment Card Industry Data Security Standard (PCI DSS) Overview 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12 Core Requirements across 6 Objectives (PCI DSS)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 and maintain secure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Protect card holder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vulnerability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 strong access controls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Monitor and test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Maintain information security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714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</a:rPr>
              <a:t>National Institute of Standards and Technology’s Cybersecurity Framework (NIST CSF)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210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Five </a:t>
            </a:r>
            <a:r>
              <a:rPr lang="en-US" dirty="0" smtClean="0"/>
              <a:t>core functions: Identify, Protect, Detect, Respond, Recover</a:t>
            </a:r>
          </a:p>
          <a:p>
            <a:r>
              <a:rPr lang="en-US" dirty="0" smtClean="0"/>
              <a:t>Provides a roadmap to maturity</a:t>
            </a:r>
          </a:p>
          <a:p>
            <a:r>
              <a:rPr lang="en-US" dirty="0" smtClean="0"/>
              <a:t>Aligns with PCI DSS but extends resilience and incident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658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3491</TotalTime>
  <Words>829</Words>
  <Application>Microsoft Office PowerPoint</Application>
  <PresentationFormat>Widescreen</PresentationFormat>
  <Paragraphs>160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Securing Small Business Payment Systems</vt:lpstr>
      <vt:lpstr>Introduction to Dry Clean Super Center</vt:lpstr>
      <vt:lpstr>Garment Intake Process</vt:lpstr>
      <vt:lpstr>Current Cybersecurity Posture</vt:lpstr>
      <vt:lpstr>WinCleaners POS Security</vt:lpstr>
      <vt:lpstr>Global Payments Integrated (GPI)</vt:lpstr>
      <vt:lpstr>Mapping the Division of Responsibility between GPI and the Merchant</vt:lpstr>
      <vt:lpstr>Payment Card Industry Data Security Standard (PCI DSS) Overview </vt:lpstr>
      <vt:lpstr>National Institute of Standards and Technology’s Cybersecurity Framework (NIST CSF)</vt:lpstr>
      <vt:lpstr>PCI DSS requirements against the NIST CSF functions</vt:lpstr>
      <vt:lpstr>Gaps and Risks</vt:lpstr>
      <vt:lpstr>Roadmap to Compliance</vt:lpstr>
      <vt:lpstr>Return on Security Investment (ROSI)</vt:lpstr>
      <vt:lpstr>Challenges, Risks, and Mitigation Strategies 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Small Business Payment Systems</dc:title>
  <dc:creator>DCSC</dc:creator>
  <cp:lastModifiedBy>DCSC</cp:lastModifiedBy>
  <cp:revision>33</cp:revision>
  <dcterms:created xsi:type="dcterms:W3CDTF">2025-10-07T23:21:17Z</dcterms:created>
  <dcterms:modified xsi:type="dcterms:W3CDTF">2025-10-10T09:40:19Z</dcterms:modified>
</cp:coreProperties>
</file>