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7"/>
  </p:notesMasterIdLst>
  <p:handoutMasterIdLst>
    <p:handoutMasterId r:id="rId18"/>
  </p:handoutMasterIdLst>
  <p:sldIdLst>
    <p:sldId id="260" r:id="rId3"/>
    <p:sldId id="349" r:id="rId4"/>
    <p:sldId id="352" r:id="rId5"/>
    <p:sldId id="281" r:id="rId6"/>
    <p:sldId id="353" r:id="rId7"/>
    <p:sldId id="354" r:id="rId8"/>
    <p:sldId id="355" r:id="rId9"/>
    <p:sldId id="356" r:id="rId10"/>
    <p:sldId id="359" r:id="rId11"/>
    <p:sldId id="361" r:id="rId12"/>
    <p:sldId id="362" r:id="rId13"/>
    <p:sldId id="363" r:id="rId14"/>
    <p:sldId id="357" r:id="rId15"/>
    <p:sldId id="25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8C86B-C5AE-4185-9EE0-24FBF19DF1C7}" v="872" dt="2022-01-06T21:41:35.376"/>
    <p1510:client id="{5D2F6920-5D2E-1FB4-766C-7CEF4202EFCB}" v="1297" dt="2022-01-06T20:56:13.499"/>
    <p1510:client id="{857D9F56-E324-644B-AEE8-014BF34F041D}" v="2992" dt="2022-01-07T08:20:13.5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BFEBE65-54CF-4E5A-9963-3AEADC5569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D1BD70-0319-416B-B906-03A79EC2FD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8595F-EE48-47AB-8046-B55DB855A31F}" type="datetimeFigureOut">
              <a:rPr lang="en-US" smtClean="0"/>
              <a:t>1/9/22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49B466-ED61-48BB-8172-7FA2949365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796076-6ECA-4C03-940D-400D8942D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0EBD9-2800-43C2-B30E-CA0DB671A7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07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A8F37-AADD-41A6-A475-897579AE05E0}" type="datetimeFigureOut">
              <a:rPr lang="en-US" smtClean="0"/>
              <a:t>1/9/22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DC60C-A026-4F6A-A9F3-1B88BEA62F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34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353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None/>
            </a:pP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91C018-655D-44EC-B865-EFE2E25980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9599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693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Dire que toutes les « techniques » présentées ici n’ont pas forcément toutes été utilisées au même moment (et qu’elles n’ont donc pas toutes participé à notre « meilleur » modèle)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273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61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-1" y="1031964"/>
            <a:ext cx="3879670" cy="4339028"/>
            <a:chOff x="-1" y="868398"/>
            <a:chExt cx="4355976" cy="4633217"/>
          </a:xfrm>
        </p:grpSpPr>
        <p:sp>
          <p:nvSpPr>
            <p:cNvPr id="6" name="Triangle isocèle 5"/>
            <p:cNvSpPr/>
            <p:nvPr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/>
                <a:t> </a:t>
              </a:r>
            </a:p>
          </p:txBody>
        </p:sp>
        <p:sp>
          <p:nvSpPr>
            <p:cNvPr id="3" name="Triangle isocèle 2"/>
            <p:cNvSpPr/>
            <p:nvPr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</p:grpSp>
      <p:sp>
        <p:nvSpPr>
          <p:cNvPr id="11" name="Triangle isocèle 10"/>
          <p:cNvSpPr/>
          <p:nvPr/>
        </p:nvSpPr>
        <p:spPr>
          <a:xfrm rot="16200000">
            <a:off x="7513547" y="-780746"/>
            <a:ext cx="3923411" cy="546963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sp>
        <p:nvSpPr>
          <p:cNvPr id="8" name="Triangle isocèle 7"/>
          <p:cNvSpPr/>
          <p:nvPr/>
        </p:nvSpPr>
        <p:spPr>
          <a:xfrm rot="16200000">
            <a:off x="9588101" y="-760517"/>
            <a:ext cx="1874105" cy="3385699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sp>
        <p:nvSpPr>
          <p:cNvPr id="9" name="Triangle isocèle 8"/>
          <p:cNvSpPr/>
          <p:nvPr/>
        </p:nvSpPr>
        <p:spPr>
          <a:xfrm rot="16200000">
            <a:off x="10220438" y="212386"/>
            <a:ext cx="1834891" cy="2160240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502" y="369979"/>
            <a:ext cx="2943602" cy="6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4799856" y="6353714"/>
            <a:ext cx="2448272" cy="5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42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3511" y="1333549"/>
            <a:ext cx="11233248" cy="468773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lnSpc>
                <a:spcPct val="150000"/>
              </a:lnSpc>
              <a:buNone/>
              <a:defRPr sz="1400" baseline="0">
                <a:solidFill>
                  <a:srgbClr val="004D6F"/>
                </a:solidFill>
                <a:latin typeface="Arial" pitchFamily="34" charset="0"/>
                <a:cs typeface="Arial" pitchFamily="34" charset="0"/>
              </a:defRPr>
            </a:lvl2pPr>
            <a:lvl3pPr marL="914400" indent="0">
              <a:lnSpc>
                <a:spcPct val="150000"/>
              </a:lnSpc>
              <a:spcBef>
                <a:spcPts val="2400"/>
              </a:spcBef>
              <a:buNone/>
              <a:defRPr sz="1800">
                <a:solidFill>
                  <a:srgbClr val="587F8E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fr-FR"/>
              <a:t>Item 1</a:t>
            </a:r>
          </a:p>
          <a:p>
            <a:pPr lvl="1"/>
            <a:r>
              <a:rPr lang="fr-FR"/>
              <a:t>Sous - item 1.1</a:t>
            </a:r>
          </a:p>
          <a:p>
            <a:pPr lvl="1"/>
            <a:endParaRPr lang="fr-FR"/>
          </a:p>
        </p:txBody>
      </p:sp>
      <p:sp>
        <p:nvSpPr>
          <p:cNvPr id="16" name="Titre 11"/>
          <p:cNvSpPr>
            <a:spLocks noGrp="1"/>
          </p:cNvSpPr>
          <p:nvPr>
            <p:ph type="title" hasCustomPrompt="1"/>
          </p:nvPr>
        </p:nvSpPr>
        <p:spPr>
          <a:xfrm>
            <a:off x="3648405" y="6429862"/>
            <a:ext cx="7536160" cy="239498"/>
          </a:xfrm>
          <a:prstGeom prst="rect">
            <a:avLst/>
          </a:prstGeom>
        </p:spPr>
        <p:txBody>
          <a:bodyPr anchor="ctr"/>
          <a:lstStyle>
            <a:lvl1pPr algn="l">
              <a:defRPr sz="1050" b="0" baseline="0">
                <a:solidFill>
                  <a:srgbClr val="B2B2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Soutenance de stage NOM Prénom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47597" y="121933"/>
            <a:ext cx="6144683" cy="42310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/>
              <a:t>Titre de page</a:t>
            </a:r>
          </a:p>
        </p:txBody>
      </p:sp>
      <p:pic>
        <p:nvPicPr>
          <p:cNvPr id="5" name="Picture 3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917" y="197579"/>
            <a:ext cx="1760889" cy="35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angle isocèle 10"/>
          <p:cNvSpPr/>
          <p:nvPr/>
        </p:nvSpPr>
        <p:spPr>
          <a:xfrm rot="16200000">
            <a:off x="10437068" y="-694385"/>
            <a:ext cx="1060499" cy="2445830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5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sp>
        <p:nvSpPr>
          <p:cNvPr id="7" name="Triangle isocèle 7"/>
          <p:cNvSpPr/>
          <p:nvPr/>
        </p:nvSpPr>
        <p:spPr>
          <a:xfrm rot="16200000">
            <a:off x="11512343" y="-135574"/>
            <a:ext cx="542117" cy="819098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sp>
        <p:nvSpPr>
          <p:cNvPr id="8" name="Triangle isocèle 7"/>
          <p:cNvSpPr/>
          <p:nvPr/>
        </p:nvSpPr>
        <p:spPr>
          <a:xfrm rot="16200000">
            <a:off x="11501492" y="48822"/>
            <a:ext cx="740282" cy="642632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pic>
        <p:nvPicPr>
          <p:cNvPr id="9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2159566" y="6614557"/>
            <a:ext cx="1344151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159566" y="6614557"/>
            <a:ext cx="439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AF8A896-0154-4ADC-8206-0B747D25ED3B}" type="slidenum">
              <a:rPr lang="fr-FR" sz="1100" b="1" i="0" smtClean="0">
                <a:solidFill>
                  <a:schemeClr val="bg1"/>
                </a:solidFill>
              </a:rPr>
              <a:t>‹N°›</a:t>
            </a:fld>
            <a:endParaRPr lang="fr-FR" sz="1100" b="1" i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44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83EFEA-142E-404D-93AF-2DEC3B4D6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C83832-7A00-4DBF-A2DC-4B497777A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19F31D-0B62-4D5E-8D60-1E73809E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F22738-B825-4E83-8DE9-12277B9C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9D818C-32E2-4DEB-B895-2754DA2F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399C-F95B-4273-8A71-C19B58F13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-1" y="1031964"/>
            <a:ext cx="3879670" cy="4339028"/>
            <a:chOff x="-1" y="868398"/>
            <a:chExt cx="4355976" cy="4633217"/>
          </a:xfrm>
        </p:grpSpPr>
        <p:sp>
          <p:nvSpPr>
            <p:cNvPr id="6" name="Triangle isocèle 5"/>
            <p:cNvSpPr/>
            <p:nvPr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/>
                <a:t> </a:t>
              </a:r>
            </a:p>
          </p:txBody>
        </p:sp>
        <p:sp>
          <p:nvSpPr>
            <p:cNvPr id="3" name="Triangle isocèle 2"/>
            <p:cNvSpPr/>
            <p:nvPr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</p:grpSp>
      <p:sp>
        <p:nvSpPr>
          <p:cNvPr id="11" name="Triangle isocèle 10"/>
          <p:cNvSpPr/>
          <p:nvPr/>
        </p:nvSpPr>
        <p:spPr>
          <a:xfrm rot="16200000">
            <a:off x="7513547" y="-780746"/>
            <a:ext cx="3923411" cy="546963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sp>
        <p:nvSpPr>
          <p:cNvPr id="8" name="Triangle isocèle 7"/>
          <p:cNvSpPr/>
          <p:nvPr/>
        </p:nvSpPr>
        <p:spPr>
          <a:xfrm rot="16200000">
            <a:off x="9588101" y="-760517"/>
            <a:ext cx="1874105" cy="3385699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sp>
        <p:nvSpPr>
          <p:cNvPr id="9" name="Triangle isocèle 8"/>
          <p:cNvSpPr/>
          <p:nvPr/>
        </p:nvSpPr>
        <p:spPr>
          <a:xfrm rot="16200000">
            <a:off x="10220438" y="212386"/>
            <a:ext cx="1834891" cy="2160240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502" y="369979"/>
            <a:ext cx="2943602" cy="6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4799856" y="6353714"/>
            <a:ext cx="2448272" cy="5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20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3511" y="1333549"/>
            <a:ext cx="11233248" cy="468773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lnSpc>
                <a:spcPct val="150000"/>
              </a:lnSpc>
              <a:buNone/>
              <a:defRPr sz="1400" baseline="0">
                <a:solidFill>
                  <a:srgbClr val="004D6F"/>
                </a:solidFill>
                <a:latin typeface="Arial" pitchFamily="34" charset="0"/>
                <a:cs typeface="Arial" pitchFamily="34" charset="0"/>
              </a:defRPr>
            </a:lvl2pPr>
            <a:lvl3pPr marL="914400" indent="0">
              <a:lnSpc>
                <a:spcPct val="150000"/>
              </a:lnSpc>
              <a:spcBef>
                <a:spcPts val="2400"/>
              </a:spcBef>
              <a:buNone/>
              <a:defRPr sz="1800">
                <a:solidFill>
                  <a:srgbClr val="587F8E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fr-FR"/>
              <a:t>Item 1</a:t>
            </a:r>
          </a:p>
          <a:p>
            <a:pPr lvl="1"/>
            <a:r>
              <a:rPr lang="fr-FR"/>
              <a:t>Sous - item 1.1</a:t>
            </a:r>
          </a:p>
          <a:p>
            <a:pPr lvl="1"/>
            <a:endParaRPr lang="fr-FR"/>
          </a:p>
        </p:txBody>
      </p:sp>
      <p:sp>
        <p:nvSpPr>
          <p:cNvPr id="16" name="Titre 11"/>
          <p:cNvSpPr>
            <a:spLocks noGrp="1"/>
          </p:cNvSpPr>
          <p:nvPr>
            <p:ph type="title" hasCustomPrompt="1"/>
          </p:nvPr>
        </p:nvSpPr>
        <p:spPr>
          <a:xfrm>
            <a:off x="3648405" y="6429862"/>
            <a:ext cx="7536160" cy="239498"/>
          </a:xfrm>
          <a:prstGeom prst="rect">
            <a:avLst/>
          </a:prstGeom>
        </p:spPr>
        <p:txBody>
          <a:bodyPr anchor="ctr"/>
          <a:lstStyle>
            <a:lvl1pPr algn="l">
              <a:defRPr sz="1050" b="0" baseline="0">
                <a:solidFill>
                  <a:srgbClr val="B2B2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Soutenance de stage NOM Prénom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47597" y="121933"/>
            <a:ext cx="6144683" cy="42310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/>
              <a:t>Titre de page</a:t>
            </a:r>
          </a:p>
        </p:txBody>
      </p:sp>
      <p:pic>
        <p:nvPicPr>
          <p:cNvPr id="5" name="Picture 3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917" y="197579"/>
            <a:ext cx="1760889" cy="35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angle isocèle 10"/>
          <p:cNvSpPr/>
          <p:nvPr/>
        </p:nvSpPr>
        <p:spPr>
          <a:xfrm rot="16200000">
            <a:off x="10437068" y="-694385"/>
            <a:ext cx="1060499" cy="2445830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5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sp>
        <p:nvSpPr>
          <p:cNvPr id="7" name="Triangle isocèle 7"/>
          <p:cNvSpPr/>
          <p:nvPr/>
        </p:nvSpPr>
        <p:spPr>
          <a:xfrm rot="16200000">
            <a:off x="11512343" y="-135574"/>
            <a:ext cx="542117" cy="819098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sp>
        <p:nvSpPr>
          <p:cNvPr id="8" name="Triangle isocèle 7"/>
          <p:cNvSpPr/>
          <p:nvPr/>
        </p:nvSpPr>
        <p:spPr>
          <a:xfrm rot="16200000">
            <a:off x="11501492" y="48822"/>
            <a:ext cx="740282" cy="642632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pic>
        <p:nvPicPr>
          <p:cNvPr id="9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2159566" y="6614557"/>
            <a:ext cx="1344151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159566" y="6614557"/>
            <a:ext cx="439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AF8A896-0154-4ADC-8206-0B747D25ED3B}" type="slidenum">
              <a:rPr lang="fr-FR" sz="1100" b="1" i="0" smtClean="0">
                <a:solidFill>
                  <a:schemeClr val="bg1"/>
                </a:solidFill>
              </a:rPr>
              <a:t>‹N°›</a:t>
            </a:fld>
            <a:endParaRPr lang="fr-FR" sz="1100" b="1" i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56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83EFEA-142E-404D-93AF-2DEC3B4D6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C83832-7A00-4DBF-A2DC-4B497777A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19F31D-0B62-4D5E-8D60-1E73809E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F22738-B825-4E83-8DE9-12277B9C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9D818C-32E2-4DEB-B895-2754DA2F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399C-F95B-4273-8A71-C19B58F13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6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62" r:id="rId4"/>
    <p:sldLayoutId id="214748365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202" y="6165311"/>
            <a:ext cx="1456450" cy="540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B33C2A8-B368-45E1-B832-A6544C6F27F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1" y="6165310"/>
            <a:ext cx="1551001" cy="54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4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684178E-5E97-4CC4-9829-4B1ECF3617FA}"/>
              </a:ext>
            </a:extLst>
          </p:cNvPr>
          <p:cNvSpPr txBox="1"/>
          <p:nvPr/>
        </p:nvSpPr>
        <p:spPr>
          <a:xfrm>
            <a:off x="0" y="5429691"/>
            <a:ext cx="457200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BZ" sz="1600" b="1" dirty="0">
                <a:cs typeface="Calibri"/>
              </a:rPr>
              <a:t>Quentin DOUZERY</a:t>
            </a:r>
          </a:p>
          <a:p>
            <a:pPr algn="just"/>
            <a:r>
              <a:rPr lang="en-BZ" sz="1600" b="1" dirty="0">
                <a:cs typeface="Calibri"/>
              </a:rPr>
              <a:t>Alexia GHOZLAND</a:t>
            </a:r>
          </a:p>
          <a:p>
            <a:pPr algn="just"/>
            <a:r>
              <a:rPr lang="en-BZ" sz="1600" b="1" dirty="0">
                <a:cs typeface="Calibri"/>
              </a:rPr>
              <a:t>Dario MOED</a:t>
            </a:r>
          </a:p>
          <a:p>
            <a:pPr algn="just"/>
            <a:endParaRPr lang="en-BZ" sz="1600" b="1" dirty="0">
              <a:cs typeface="Calibri"/>
            </a:endParaRPr>
          </a:p>
          <a:p>
            <a:pPr algn="just"/>
            <a:r>
              <a:rPr lang="en-BZ" sz="1600" dirty="0">
                <a:cs typeface="Calibri"/>
              </a:rPr>
              <a:t>5</a:t>
            </a:r>
            <a:r>
              <a:rPr lang="en-BZ" sz="1600" baseline="30000" dirty="0">
                <a:cs typeface="Calibri"/>
              </a:rPr>
              <a:t>ème</a:t>
            </a:r>
            <a:r>
              <a:rPr lang="en-BZ" sz="1600" dirty="0">
                <a:cs typeface="Calibri"/>
              </a:rPr>
              <a:t> </a:t>
            </a:r>
            <a:r>
              <a:rPr lang="en-BZ" sz="1600" dirty="0" err="1">
                <a:cs typeface="Calibri"/>
              </a:rPr>
              <a:t>année</a:t>
            </a:r>
            <a:r>
              <a:rPr lang="en-BZ" sz="1600" dirty="0">
                <a:cs typeface="Calibri"/>
              </a:rPr>
              <a:t> – </a:t>
            </a:r>
            <a:r>
              <a:rPr lang="en-BZ" sz="1600" dirty="0" err="1">
                <a:cs typeface="Calibri"/>
              </a:rPr>
              <a:t>Mathématiques</a:t>
            </a:r>
            <a:r>
              <a:rPr lang="en-BZ" sz="1600" dirty="0">
                <a:cs typeface="Calibri"/>
              </a:rPr>
              <a:t> </a:t>
            </a:r>
            <a:r>
              <a:rPr lang="en-BZ" sz="1600" dirty="0" err="1">
                <a:cs typeface="Calibri"/>
              </a:rPr>
              <a:t>appliquées</a:t>
            </a:r>
            <a:endParaRPr lang="en-BZ" sz="1600" dirty="0"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590E56-2B07-49FD-9669-644B903F1E3D}"/>
              </a:ext>
            </a:extLst>
          </p:cNvPr>
          <p:cNvSpPr txBox="1"/>
          <p:nvPr/>
        </p:nvSpPr>
        <p:spPr>
          <a:xfrm>
            <a:off x="8751384" y="6091411"/>
            <a:ext cx="322027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BZ" sz="1600" dirty="0" err="1">
                <a:cs typeface="Calibri"/>
              </a:rPr>
              <a:t>Vendredi</a:t>
            </a:r>
            <a:r>
              <a:rPr lang="en-BZ" sz="1600" dirty="0">
                <a:cs typeface="Calibri"/>
              </a:rPr>
              <a:t> 7 Janvier 2022</a:t>
            </a:r>
          </a:p>
          <a:p>
            <a:pPr algn="r"/>
            <a:r>
              <a:rPr lang="en-BZ" sz="1600" dirty="0" err="1">
                <a:cs typeface="Calibri"/>
              </a:rPr>
              <a:t>Année</a:t>
            </a:r>
            <a:r>
              <a:rPr lang="en-BZ" sz="1600" dirty="0">
                <a:cs typeface="Calibri"/>
              </a:rPr>
              <a:t> </a:t>
            </a:r>
            <a:r>
              <a:rPr lang="en-BZ" sz="1600" dirty="0" err="1">
                <a:cs typeface="Calibri"/>
              </a:rPr>
              <a:t>Académique</a:t>
            </a:r>
            <a:r>
              <a:rPr lang="en-BZ" sz="1600" dirty="0">
                <a:cs typeface="Calibri"/>
              </a:rPr>
              <a:t> 2021/2022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B60D2D4-B684-45A8-8B94-DC37A96AC832}"/>
              </a:ext>
            </a:extLst>
          </p:cNvPr>
          <p:cNvSpPr txBox="1"/>
          <p:nvPr/>
        </p:nvSpPr>
        <p:spPr>
          <a:xfrm>
            <a:off x="3288022" y="2644313"/>
            <a:ext cx="7742883" cy="27084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BZ" sz="4000" dirty="0">
                <a:latin typeface="Selawik Semibold" panose="020B0604020202020204" pitchFamily="34" charset="0"/>
                <a:cs typeface="Dubai" panose="020B0604020202020204" pitchFamily="34" charset="-78"/>
              </a:rPr>
              <a:t>DEFI-IA 2022</a:t>
            </a:r>
          </a:p>
          <a:p>
            <a:pPr algn="ctr"/>
            <a:endParaRPr lang="en-BZ" sz="2400" dirty="0">
              <a:latin typeface="Selawik Semibold" panose="020B0604020202020204" pitchFamily="34" charset="0"/>
              <a:cs typeface="Dubai" panose="020B0604020202020204" pitchFamily="34" charset="-78"/>
            </a:endParaRPr>
          </a:p>
          <a:p>
            <a:pPr algn="ctr"/>
            <a:r>
              <a:rPr lang="en-BZ" sz="2800" dirty="0" err="1">
                <a:latin typeface="Selawik" panose="020B0502040204020203" pitchFamily="34" charset="0"/>
                <a:cs typeface="Dubai" panose="020B0604020202020204" pitchFamily="34" charset="-78"/>
              </a:rPr>
              <a:t>Prédire</a:t>
            </a:r>
            <a:r>
              <a:rPr lang="en-BZ" sz="2800" dirty="0">
                <a:latin typeface="Selawik" panose="020B0502040204020203" pitchFamily="34" charset="0"/>
                <a:cs typeface="Dubai" panose="020B0604020202020204" pitchFamily="34" charset="-78"/>
              </a:rPr>
              <a:t> les </a:t>
            </a:r>
            <a:r>
              <a:rPr lang="en-BZ" sz="2800" dirty="0" err="1">
                <a:latin typeface="Selawik" panose="020B0502040204020203" pitchFamily="34" charset="0"/>
                <a:cs typeface="Dubai" panose="020B0604020202020204" pitchFamily="34" charset="-78"/>
              </a:rPr>
              <a:t>précipitations</a:t>
            </a:r>
            <a:r>
              <a:rPr lang="en-BZ" sz="2800" dirty="0">
                <a:latin typeface="Selawik" panose="020B0502040204020203" pitchFamily="34" charset="0"/>
                <a:cs typeface="Dubai" panose="020B0604020202020204" pitchFamily="34" charset="-78"/>
              </a:rPr>
              <a:t> </a:t>
            </a:r>
            <a:r>
              <a:rPr lang="en-BZ" sz="2800" dirty="0" err="1">
                <a:latin typeface="Selawik" panose="020B0502040204020203" pitchFamily="34" charset="0"/>
                <a:cs typeface="Dubai" panose="020B0604020202020204" pitchFamily="34" charset="-78"/>
              </a:rPr>
              <a:t>cumulées</a:t>
            </a:r>
            <a:r>
              <a:rPr lang="en-BZ" sz="2800" dirty="0">
                <a:latin typeface="Selawik" panose="020B0502040204020203" pitchFamily="34" charset="0"/>
                <a:cs typeface="Dubai" panose="020B0604020202020204" pitchFamily="34" charset="-78"/>
              </a:rPr>
              <a:t> en des stations </a:t>
            </a:r>
            <a:r>
              <a:rPr lang="en-BZ" sz="2800" dirty="0" err="1">
                <a:latin typeface="Selawik" panose="020B0502040204020203" pitchFamily="34" charset="0"/>
                <a:cs typeface="Dubai" panose="020B0604020202020204" pitchFamily="34" charset="-78"/>
              </a:rPr>
              <a:t>météorologiques</a:t>
            </a:r>
            <a:endParaRPr lang="en-BZ" sz="2800" dirty="0">
              <a:latin typeface="Selawik" panose="020B0502040204020203" pitchFamily="34" charset="0"/>
              <a:cs typeface="Dubai" panose="020B0604020202020204" pitchFamily="34" charset="-78"/>
            </a:endParaRPr>
          </a:p>
          <a:p>
            <a:pPr algn="ctr"/>
            <a:endParaRPr lang="en-BZ" sz="1400" dirty="0">
              <a:latin typeface="Selawik" panose="020B0502040204020203" pitchFamily="34" charset="0"/>
              <a:cs typeface="Dubai" panose="020B0604020202020204" pitchFamily="34" charset="-78"/>
            </a:endParaRPr>
          </a:p>
          <a:p>
            <a:r>
              <a:rPr lang="en-BZ" sz="1400" dirty="0">
                <a:latin typeface="Selawik" panose="020B0502040204020203" pitchFamily="34" charset="0"/>
                <a:cs typeface="Dubai" panose="020B0604020202020204" pitchFamily="34" charset="-78"/>
              </a:rPr>
              <a:t>			</a:t>
            </a:r>
            <a:r>
              <a:rPr lang="en-BZ" sz="1600" dirty="0" err="1">
                <a:latin typeface="Selawik" panose="020B0502040204020203" pitchFamily="34" charset="0"/>
                <a:cs typeface="Dubai" panose="020B0604020202020204" pitchFamily="34" charset="-78"/>
              </a:rPr>
              <a:t>Tuteurs</a:t>
            </a:r>
            <a:r>
              <a:rPr lang="en-BZ" sz="1600" dirty="0">
                <a:latin typeface="Selawik" panose="020B0502040204020203" pitchFamily="34" charset="0"/>
                <a:cs typeface="Dubai" panose="020B0604020202020204" pitchFamily="34" charset="-78"/>
              </a:rPr>
              <a:t> : David </a:t>
            </a:r>
            <a:r>
              <a:rPr lang="en-BZ" sz="1600" dirty="0" err="1">
                <a:latin typeface="Selawik" panose="020B0502040204020203" pitchFamily="34" charset="0"/>
                <a:cs typeface="Dubai" panose="020B0604020202020204" pitchFamily="34" charset="-78"/>
              </a:rPr>
              <a:t>Bertoin</a:t>
            </a:r>
            <a:endParaRPr lang="en-BZ" sz="1600" dirty="0">
              <a:latin typeface="Selawik" panose="020B0502040204020203" pitchFamily="34" charset="0"/>
              <a:cs typeface="Dubai" panose="020B0604020202020204" pitchFamily="34" charset="-78"/>
            </a:endParaRPr>
          </a:p>
          <a:p>
            <a:r>
              <a:rPr lang="en-BZ" sz="1600" dirty="0">
                <a:latin typeface="Selawik" panose="020B0502040204020203" pitchFamily="34" charset="0"/>
                <a:cs typeface="Dubai" panose="020B0604020202020204" pitchFamily="34" charset="-78"/>
              </a:rPr>
              <a:t>			               Adil </a:t>
            </a:r>
            <a:r>
              <a:rPr lang="en-BZ" sz="1600" dirty="0" err="1">
                <a:latin typeface="Selawik" panose="020B0502040204020203" pitchFamily="34" charset="0"/>
                <a:cs typeface="Dubai" panose="020B0604020202020204" pitchFamily="34" charset="-78"/>
              </a:rPr>
              <a:t>Zouitine</a:t>
            </a:r>
            <a:r>
              <a:rPr lang="en-BZ" sz="1600" dirty="0">
                <a:latin typeface="Selawik" panose="020B0502040204020203" pitchFamily="34" charset="0"/>
                <a:cs typeface="Dubai" panose="020B0604020202020204" pitchFamily="34" charset="-78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5284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D1A3CE8-0C00-0446-AC64-0655D2249C9F}"/>
              </a:ext>
            </a:extLst>
          </p:cNvPr>
          <p:cNvSpPr txBox="1"/>
          <p:nvPr/>
        </p:nvSpPr>
        <p:spPr>
          <a:xfrm>
            <a:off x="2439719" y="144573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800">
                <a:latin typeface="Selawik Semibold" panose="020B0702040204020203" pitchFamily="34" charset="0"/>
              </a:rPr>
              <a:t>III. </a:t>
            </a:r>
            <a:r>
              <a:rPr lang="en-BZ" sz="2800" err="1">
                <a:latin typeface="Selawik Semibold" panose="020B0702040204020203" pitchFamily="34" charset="0"/>
              </a:rPr>
              <a:t>Modèles</a:t>
            </a:r>
            <a:r>
              <a:rPr lang="en-BZ" sz="2800">
                <a:latin typeface="Selawik Semibold" panose="020B0702040204020203" pitchFamily="34" charset="0"/>
              </a:rPr>
              <a:t> et </a:t>
            </a:r>
            <a:r>
              <a:rPr lang="en-BZ" sz="2800" err="1">
                <a:latin typeface="Selawik Semibold" panose="020B0702040204020203" pitchFamily="34" charset="0"/>
              </a:rPr>
              <a:t>apprentissage</a:t>
            </a:r>
            <a:endParaRPr lang="en-BZ" sz="2800" i="1">
              <a:latin typeface="Selawik Semibold" panose="020B0702040204020203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D91941C-D91E-294F-A638-9CFD04E00F9C}"/>
              </a:ext>
            </a:extLst>
          </p:cNvPr>
          <p:cNvSpPr txBox="1"/>
          <p:nvPr/>
        </p:nvSpPr>
        <p:spPr>
          <a:xfrm>
            <a:off x="608423" y="1107669"/>
            <a:ext cx="6373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Méthode de validation et paramètres d’apprentissage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C20A539-91B8-9E45-B14D-DE9C16CE7031}"/>
              </a:ext>
            </a:extLst>
          </p:cNvPr>
          <p:cNvCxnSpPr/>
          <p:nvPr/>
        </p:nvCxnSpPr>
        <p:spPr>
          <a:xfrm>
            <a:off x="594911" y="1037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E8FFE5A-B56B-6145-80A7-79BC8F83265F}"/>
              </a:ext>
            </a:extLst>
          </p:cNvPr>
          <p:cNvGrpSpPr/>
          <p:nvPr/>
        </p:nvGrpSpPr>
        <p:grpSpPr>
          <a:xfrm>
            <a:off x="2439719" y="2082704"/>
            <a:ext cx="1824074" cy="1054250"/>
            <a:chOff x="1209583" y="2216075"/>
            <a:chExt cx="1824074" cy="1054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809F9EC-578D-F64F-80DE-B0AF41037C72}"/>
                    </a:ext>
                  </a:extLst>
                </p:cNvPr>
                <p:cNvSpPr/>
                <p:nvPr/>
              </p:nvSpPr>
              <p:spPr>
                <a:xfrm>
                  <a:off x="1209583" y="2216075"/>
                  <a:ext cx="1824073" cy="52712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𝒕𝒓𝒂𝒊𝒏</m:t>
                            </m:r>
                          </m:sub>
                        </m:sSub>
                      </m:oMath>
                    </m:oMathPara>
                  </a14:m>
                  <a:endParaRPr lang="fr-FR" sz="16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809F9EC-578D-F64F-80DE-B0AF41037C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9583" y="2216075"/>
                  <a:ext cx="1824073" cy="52712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D9EB23D-1622-7E43-85B2-A83D1FAC0B8A}"/>
                    </a:ext>
                  </a:extLst>
                </p:cNvPr>
                <p:cNvSpPr/>
                <p:nvPr/>
              </p:nvSpPr>
              <p:spPr>
                <a:xfrm>
                  <a:off x="1209583" y="2743200"/>
                  <a:ext cx="1824074" cy="527125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𝒕𝒓𝒂𝒊𝒏</m:t>
                            </m:r>
                          </m:sub>
                        </m:sSub>
                      </m:oMath>
                    </m:oMathPara>
                  </a14:m>
                  <a:endParaRPr lang="fr-FR" sz="16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D9EB23D-1622-7E43-85B2-A83D1FAC0B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9583" y="2743200"/>
                  <a:ext cx="1824074" cy="5271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7C506A5-576B-4D45-91D0-C24021852F93}"/>
              </a:ext>
            </a:extLst>
          </p:cNvPr>
          <p:cNvGrpSpPr/>
          <p:nvPr/>
        </p:nvGrpSpPr>
        <p:grpSpPr>
          <a:xfrm>
            <a:off x="974706" y="3664079"/>
            <a:ext cx="1824074" cy="1054250"/>
            <a:chOff x="4879733" y="2374750"/>
            <a:chExt cx="1824074" cy="1054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4566C6C-8DE3-AF43-A4ED-EF1DE14E4438}"/>
                    </a:ext>
                  </a:extLst>
                </p:cNvPr>
                <p:cNvSpPr/>
                <p:nvPr/>
              </p:nvSpPr>
              <p:spPr>
                <a:xfrm>
                  <a:off x="4879733" y="2374750"/>
                  <a:ext cx="1824073" cy="52712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𝒍𝒆𝒂𝒓𝒏</m:t>
                            </m:r>
                          </m:sub>
                        </m:sSub>
                      </m:oMath>
                    </m:oMathPara>
                  </a14:m>
                  <a:endParaRPr lang="fr-FR" sz="16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4566C6C-8DE3-AF43-A4ED-EF1DE14E44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9733" y="2374750"/>
                  <a:ext cx="1824073" cy="52712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B81A558-1051-574F-BD2D-07BF574BDFE0}"/>
                    </a:ext>
                  </a:extLst>
                </p:cNvPr>
                <p:cNvSpPr/>
                <p:nvPr/>
              </p:nvSpPr>
              <p:spPr>
                <a:xfrm>
                  <a:off x="4879733" y="2901875"/>
                  <a:ext cx="1824074" cy="527125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𝒍𝒆𝒂𝒓𝒏</m:t>
                            </m:r>
                          </m:sub>
                        </m:sSub>
                      </m:oMath>
                    </m:oMathPara>
                  </a14:m>
                  <a:endParaRPr lang="fr-FR" sz="16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B81A558-1051-574F-BD2D-07BF574BDF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9733" y="2901875"/>
                  <a:ext cx="1824074" cy="52712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8C3B289-D496-9241-A482-D376A32B2370}"/>
              </a:ext>
            </a:extLst>
          </p:cNvPr>
          <p:cNvGrpSpPr/>
          <p:nvPr/>
        </p:nvGrpSpPr>
        <p:grpSpPr>
          <a:xfrm>
            <a:off x="3795068" y="3664079"/>
            <a:ext cx="1824074" cy="1054250"/>
            <a:chOff x="4879733" y="3635171"/>
            <a:chExt cx="1824074" cy="1054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C757C4F-2266-AA46-BEBA-F43E6196F420}"/>
                    </a:ext>
                  </a:extLst>
                </p:cNvPr>
                <p:cNvSpPr/>
                <p:nvPr/>
              </p:nvSpPr>
              <p:spPr>
                <a:xfrm>
                  <a:off x="4879733" y="3635171"/>
                  <a:ext cx="1824073" cy="52712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𝒗𝒂𝒍𝒊𝒅𝒂𝒕𝒊𝒐𝒏</m:t>
                            </m:r>
                          </m:sub>
                        </m:sSub>
                      </m:oMath>
                    </m:oMathPara>
                  </a14:m>
                  <a:endParaRPr lang="fr-FR" sz="16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C757C4F-2266-AA46-BEBA-F43E6196F4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9733" y="3635171"/>
                  <a:ext cx="1824073" cy="5271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623C1E3-7D43-C94A-AEBA-5C354E00DE24}"/>
                    </a:ext>
                  </a:extLst>
                </p:cNvPr>
                <p:cNvSpPr/>
                <p:nvPr/>
              </p:nvSpPr>
              <p:spPr>
                <a:xfrm>
                  <a:off x="4879733" y="4162296"/>
                  <a:ext cx="1824074" cy="527125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𝒗𝒂𝒍𝒊𝒅𝒂𝒕𝒊𝒐𝒏</m:t>
                            </m:r>
                          </m:sub>
                        </m:sSub>
                      </m:oMath>
                    </m:oMathPara>
                  </a14:m>
                  <a:endParaRPr lang="fr-FR" sz="16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623C1E3-7D43-C94A-AEBA-5C354E00DE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9733" y="4162296"/>
                  <a:ext cx="1824074" cy="52712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7BAD73D-B692-264D-9F1A-3D7DAD49BE7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886743" y="2609829"/>
            <a:ext cx="552975" cy="10542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C7E3290-0DBC-EA43-99CF-B95CE42B8C6F}"/>
              </a:ext>
            </a:extLst>
          </p:cNvPr>
          <p:cNvCxnSpPr>
            <a:cxnSpLocks/>
          </p:cNvCxnSpPr>
          <p:nvPr/>
        </p:nvCxnSpPr>
        <p:spPr>
          <a:xfrm>
            <a:off x="4263792" y="2609829"/>
            <a:ext cx="443313" cy="10542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F942B0B6-CB1B-DF4A-978D-BA4C1A0A6413}"/>
              </a:ext>
            </a:extLst>
          </p:cNvPr>
          <p:cNvSpPr txBox="1"/>
          <p:nvPr/>
        </p:nvSpPr>
        <p:spPr>
          <a:xfrm>
            <a:off x="784083" y="2907005"/>
            <a:ext cx="2205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/>
              <a:t>80%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AB11FE2-4D69-FC4B-AF88-1C0B419DFD70}"/>
              </a:ext>
            </a:extLst>
          </p:cNvPr>
          <p:cNvSpPr txBox="1"/>
          <p:nvPr/>
        </p:nvSpPr>
        <p:spPr>
          <a:xfrm>
            <a:off x="3658235" y="2907005"/>
            <a:ext cx="2205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/>
              <a:t>20%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EA9F5A1-1605-7044-B3C3-F658369EA7F8}"/>
              </a:ext>
            </a:extLst>
          </p:cNvPr>
          <p:cNvSpPr txBox="1"/>
          <p:nvPr/>
        </p:nvSpPr>
        <p:spPr>
          <a:xfrm>
            <a:off x="555644" y="4967572"/>
            <a:ext cx="264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/>
              <a:t>Entraînement du modèle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AA52160-E8C9-1043-A64A-64ED189107A8}"/>
              </a:ext>
            </a:extLst>
          </p:cNvPr>
          <p:cNvSpPr txBox="1"/>
          <p:nvPr/>
        </p:nvSpPr>
        <p:spPr>
          <a:xfrm>
            <a:off x="3387792" y="4967572"/>
            <a:ext cx="264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/>
              <a:t>Calcul de la MAPE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0D40EF-37D1-8F41-AF7E-4D2B01B4D473}"/>
              </a:ext>
            </a:extLst>
          </p:cNvPr>
          <p:cNvSpPr/>
          <p:nvPr/>
        </p:nvSpPr>
        <p:spPr>
          <a:xfrm>
            <a:off x="2116997" y="5555369"/>
            <a:ext cx="2469515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Auto-évaluation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E6596D4-3A1D-7E4F-9502-7CDEBD35F5FE}"/>
              </a:ext>
            </a:extLst>
          </p:cNvPr>
          <p:cNvSpPr txBox="1"/>
          <p:nvPr/>
        </p:nvSpPr>
        <p:spPr>
          <a:xfrm>
            <a:off x="5256102" y="2358504"/>
            <a:ext cx="294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/>
              <a:t>Séparation complètement aléatoire</a:t>
            </a:r>
          </a:p>
        </p:txBody>
      </p:sp>
      <p:pic>
        <p:nvPicPr>
          <p:cNvPr id="5" name="Image 15">
            <a:extLst>
              <a:ext uri="{FF2B5EF4-FFF2-40B4-BE49-F238E27FC236}">
                <a16:creationId xmlns:a16="http://schemas.microsoft.com/office/drawing/2014/main" id="{7BE74568-D176-4B6C-A822-52D21E5D5FC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737" b="21177"/>
          <a:stretch/>
        </p:blipFill>
        <p:spPr>
          <a:xfrm>
            <a:off x="4485448" y="2126620"/>
            <a:ext cx="917531" cy="74358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170355-1669-0640-A62B-BBE5CE1542C5}"/>
              </a:ext>
            </a:extLst>
          </p:cNvPr>
          <p:cNvSpPr/>
          <p:nvPr/>
        </p:nvSpPr>
        <p:spPr>
          <a:xfrm>
            <a:off x="8915157" y="4494749"/>
            <a:ext cx="2302137" cy="9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>
                <a:solidFill>
                  <a:schemeClr val="tx1"/>
                </a:solidFill>
              </a:rPr>
              <a:t>Époques = 20</a:t>
            </a:r>
          </a:p>
          <a:p>
            <a:pPr algn="r"/>
            <a:r>
              <a:rPr lang="fr-FR" sz="1600" i="1">
                <a:solidFill>
                  <a:schemeClr val="tx1"/>
                </a:solidFill>
              </a:rPr>
              <a:t>Batch size</a:t>
            </a:r>
            <a:r>
              <a:rPr lang="fr-FR" sz="1600">
                <a:solidFill>
                  <a:schemeClr val="tx1"/>
                </a:solidFill>
              </a:rPr>
              <a:t> = 200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E538921-6759-8B45-A3B5-BC6E35F6212A}"/>
              </a:ext>
            </a:extLst>
          </p:cNvPr>
          <p:cNvSpPr txBox="1"/>
          <p:nvPr/>
        </p:nvSpPr>
        <p:spPr>
          <a:xfrm>
            <a:off x="8850612" y="4156195"/>
            <a:ext cx="2366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b="1"/>
              <a:t>Hyperparamètres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BB81160-379B-4A40-914C-E93F7A828CF2}"/>
              </a:ext>
            </a:extLst>
          </p:cNvPr>
          <p:cNvSpPr txBox="1"/>
          <p:nvPr/>
        </p:nvSpPr>
        <p:spPr>
          <a:xfrm>
            <a:off x="8369449" y="5701553"/>
            <a:ext cx="284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/>
              <a:t>« Optimisation » à la main, en tâtonnant</a:t>
            </a:r>
          </a:p>
        </p:txBody>
      </p:sp>
    </p:spTree>
    <p:extLst>
      <p:ext uri="{BB962C8B-B14F-4D97-AF65-F5344CB8AC3E}">
        <p14:creationId xmlns:p14="http://schemas.microsoft.com/office/powerpoint/2010/main" val="215907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22" grpId="0"/>
      <p:bldP spid="24" grpId="0"/>
      <p:bldP spid="25" grpId="0"/>
      <p:bldP spid="26" grpId="0" animBg="1"/>
      <p:bldP spid="27" grpId="0"/>
      <p:bldP spid="16" grpId="0" animBg="1"/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FA54D99-1AF3-44FC-8518-F2EE4C967CCB}"/>
              </a:ext>
            </a:extLst>
          </p:cNvPr>
          <p:cNvSpPr txBox="1"/>
          <p:nvPr/>
        </p:nvSpPr>
        <p:spPr>
          <a:xfrm>
            <a:off x="1559496" y="659735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2CC8D9C-4B67-4C19-BDC1-2D3D977BB606}" type="slidenum">
              <a:rPr lang="en-BZ" sz="1400" smtClean="0">
                <a:solidFill>
                  <a:schemeClr val="bg1"/>
                </a:solidFill>
                <a:latin typeface="Selawik Semibold" panose="020B0702040204020203" pitchFamily="34" charset="0"/>
              </a:rPr>
              <a:t>11</a:t>
            </a:fld>
            <a:endParaRPr lang="en-BZ" sz="140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3F66D8-480B-4FFE-B939-26380613987E}"/>
              </a:ext>
            </a:extLst>
          </p:cNvPr>
          <p:cNvSpPr txBox="1"/>
          <p:nvPr/>
        </p:nvSpPr>
        <p:spPr>
          <a:xfrm>
            <a:off x="2439719" y="144573"/>
            <a:ext cx="239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800">
                <a:latin typeface="Selawik Semibold" panose="020B0702040204020203" pitchFamily="34" charset="0"/>
              </a:rPr>
              <a:t>Discussion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CC3C65E-84C8-4C42-B365-61215C964881}"/>
              </a:ext>
            </a:extLst>
          </p:cNvPr>
          <p:cNvSpPr/>
          <p:nvPr/>
        </p:nvSpPr>
        <p:spPr>
          <a:xfrm>
            <a:off x="1305059" y="1766130"/>
            <a:ext cx="2382648" cy="6265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  <a:cs typeface="Calibri"/>
              </a:rPr>
              <a:t>K-</a:t>
            </a:r>
            <a:r>
              <a:rPr lang="fr-FR" sz="1600" b="1" err="1">
                <a:solidFill>
                  <a:schemeClr val="tx1"/>
                </a:solidFill>
                <a:cs typeface="Calibri"/>
              </a:rPr>
              <a:t>means</a:t>
            </a:r>
            <a:endParaRPr lang="fr-FR" sz="1600" b="1">
              <a:solidFill>
                <a:schemeClr val="tx1"/>
              </a:solidFill>
              <a:cs typeface="Calibri"/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2EC483F-6077-4D20-AC05-1F7C20A4E8CF}"/>
              </a:ext>
            </a:extLst>
          </p:cNvPr>
          <p:cNvGrpSpPr/>
          <p:nvPr/>
        </p:nvGrpSpPr>
        <p:grpSpPr>
          <a:xfrm>
            <a:off x="1305059" y="2761531"/>
            <a:ext cx="2382648" cy="626511"/>
            <a:chOff x="1305059" y="2761531"/>
            <a:chExt cx="2382648" cy="626511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3F896499-DF0A-4699-979C-C0EF8E80FD71}"/>
                </a:ext>
              </a:extLst>
            </p:cNvPr>
            <p:cNvSpPr/>
            <p:nvPr/>
          </p:nvSpPr>
          <p:spPr>
            <a:xfrm>
              <a:off x="1305059" y="2761531"/>
              <a:ext cx="2382648" cy="62651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 sz="1600" b="1" i="1" baseline="-25000">
                <a:solidFill>
                  <a:schemeClr val="tx1"/>
                </a:solidFill>
                <a:cs typeface="Calibri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9F601AC1-C92A-4176-B83E-B9FE7936C33E}"/>
                    </a:ext>
                  </a:extLst>
                </p:cNvPr>
                <p:cNvSpPr txBox="1"/>
                <p:nvPr/>
              </p:nvSpPr>
              <p:spPr>
                <a:xfrm>
                  <a:off x="1829917" y="2887587"/>
                  <a:ext cx="1332932" cy="361894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fr-FR" sz="1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𝒇𝒐𝒓𝒆𝒄𝒂𝒔𝒕</m:t>
                            </m:r>
                          </m:sub>
                        </m:sSub>
                      </m:oMath>
                    </m:oMathPara>
                  </a14:m>
                  <a:endParaRPr lang="fr-FR" sz="1600" b="1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9F601AC1-C92A-4176-B83E-B9FE7936C3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9917" y="2887587"/>
                  <a:ext cx="1332932" cy="361894"/>
                </a:xfrm>
                <a:prstGeom prst="rect">
                  <a:avLst/>
                </a:prstGeom>
                <a:blipFill>
                  <a:blip r:embed="rId3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9C03CEB-949B-432D-AFFA-B1EC040BBA3F}"/>
              </a:ext>
            </a:extLst>
          </p:cNvPr>
          <p:cNvSpPr/>
          <p:nvPr/>
        </p:nvSpPr>
        <p:spPr>
          <a:xfrm>
            <a:off x="1277718" y="3756932"/>
            <a:ext cx="2394020" cy="6265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  <a:cs typeface="Calibri"/>
              </a:rPr>
              <a:t>Distance [station – mer]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A44AAAD-EC8C-4702-8D19-0F26647D1352}"/>
              </a:ext>
            </a:extLst>
          </p:cNvPr>
          <p:cNvGrpSpPr/>
          <p:nvPr/>
        </p:nvGrpSpPr>
        <p:grpSpPr>
          <a:xfrm>
            <a:off x="3811442" y="1766130"/>
            <a:ext cx="3698543" cy="626511"/>
            <a:chOff x="3811442" y="1766130"/>
            <a:chExt cx="3698543" cy="626511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B92B4ECA-4263-4B9D-B75C-0D3C55479D1E}"/>
                </a:ext>
              </a:extLst>
            </p:cNvPr>
            <p:cNvSpPr txBox="1"/>
            <p:nvPr/>
          </p:nvSpPr>
          <p:spPr>
            <a:xfrm>
              <a:off x="3811442" y="1786997"/>
              <a:ext cx="3698543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600">
                  <a:cs typeface="Calibri"/>
                </a:rPr>
                <a:t>Partitionnement des stations en clusters</a:t>
              </a:r>
            </a:p>
            <a:p>
              <a:r>
                <a:rPr lang="fr-FR" sz="1600">
                  <a:cs typeface="Calibri"/>
                </a:rPr>
                <a:t>Entraînement/Test sur chacun des clusters</a:t>
              </a:r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9A8F948-CE16-46AD-B6C2-A6A9C8EDCF44}"/>
                </a:ext>
              </a:extLst>
            </p:cNvPr>
            <p:cNvCxnSpPr>
              <a:cxnSpLocks/>
            </p:cNvCxnSpPr>
            <p:nvPr/>
          </p:nvCxnSpPr>
          <p:spPr>
            <a:xfrm>
              <a:off x="3811442" y="1766130"/>
              <a:ext cx="0" cy="6265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1637A71-62BB-429F-B1B5-2424927BA27D}"/>
              </a:ext>
            </a:extLst>
          </p:cNvPr>
          <p:cNvSpPr/>
          <p:nvPr/>
        </p:nvSpPr>
        <p:spPr>
          <a:xfrm>
            <a:off x="1277718" y="4752333"/>
            <a:ext cx="2394020" cy="6265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  <a:cs typeface="Calibri"/>
              </a:rPr>
              <a:t>MAPE comme fonction coût</a:t>
            </a:r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3896FBB-2993-47E0-8B0B-6FE53DC9652C}"/>
              </a:ext>
            </a:extLst>
          </p:cNvPr>
          <p:cNvGrpSpPr/>
          <p:nvPr/>
        </p:nvGrpSpPr>
        <p:grpSpPr>
          <a:xfrm>
            <a:off x="3795776" y="4763272"/>
            <a:ext cx="4600447" cy="626511"/>
            <a:chOff x="3795776" y="4763272"/>
            <a:chExt cx="4600447" cy="626511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73B3B890-2A3A-408E-BC88-C59813B3E6F9}"/>
                </a:ext>
              </a:extLst>
            </p:cNvPr>
            <p:cNvSpPr txBox="1"/>
            <p:nvPr/>
          </p:nvSpPr>
          <p:spPr>
            <a:xfrm>
              <a:off x="3795776" y="4773200"/>
              <a:ext cx="4600447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600" dirty="0">
                  <a:cs typeface="Calibri"/>
                </a:rPr>
                <a:t>La MAPE pénalise surtout les surestimations </a:t>
              </a:r>
            </a:p>
            <a:p>
              <a:r>
                <a:rPr lang="fr-FR" sz="1600" dirty="0">
                  <a:cs typeface="Calibri"/>
                </a:rPr>
                <a:t>Intérêt de n'avoir que des petites prédictions</a:t>
              </a:r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F6086155-2C63-BE40-AC2F-972A5AEFAC17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76" y="4763272"/>
              <a:ext cx="0" cy="6265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41AC985B-B412-4276-9AB2-48104D38AC23}"/>
              </a:ext>
            </a:extLst>
          </p:cNvPr>
          <p:cNvGrpSpPr/>
          <p:nvPr/>
        </p:nvGrpSpPr>
        <p:grpSpPr>
          <a:xfrm>
            <a:off x="3811442" y="3756931"/>
            <a:ext cx="4915468" cy="626511"/>
            <a:chOff x="3811442" y="3756931"/>
            <a:chExt cx="4915468" cy="626511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2029B77-9C2A-4286-AD33-790206EEF40B}"/>
                </a:ext>
              </a:extLst>
            </p:cNvPr>
            <p:cNvSpPr txBox="1"/>
            <p:nvPr/>
          </p:nvSpPr>
          <p:spPr>
            <a:xfrm>
              <a:off x="3811451" y="3900909"/>
              <a:ext cx="4915459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600">
                  <a:cs typeface="Calibri"/>
                </a:rPr>
                <a:t>Ajout d'une </a:t>
              </a:r>
              <a:r>
                <a:rPr lang="fr-FR" sz="1600" i="1" err="1">
                  <a:cs typeface="Calibri"/>
                </a:rPr>
                <a:t>feature</a:t>
              </a:r>
              <a:r>
                <a:rPr lang="fr-FR" sz="1600">
                  <a:cs typeface="Calibri"/>
                </a:rPr>
                <a:t> pour considérer l’influence maritime</a:t>
              </a:r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E2AA0796-B008-F347-BE41-61085475B069}"/>
                </a:ext>
              </a:extLst>
            </p:cNvPr>
            <p:cNvCxnSpPr>
              <a:cxnSpLocks/>
            </p:cNvCxnSpPr>
            <p:nvPr/>
          </p:nvCxnSpPr>
          <p:spPr>
            <a:xfrm>
              <a:off x="3811442" y="3756931"/>
              <a:ext cx="0" cy="6265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3EC32EA8-4324-475A-B9B6-C78EAAEC1D24}"/>
              </a:ext>
            </a:extLst>
          </p:cNvPr>
          <p:cNvGrpSpPr/>
          <p:nvPr/>
        </p:nvGrpSpPr>
        <p:grpSpPr>
          <a:xfrm>
            <a:off x="3811442" y="2761531"/>
            <a:ext cx="4915468" cy="626511"/>
            <a:chOff x="3811442" y="2761531"/>
            <a:chExt cx="4915468" cy="626511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A6064EB-F720-4254-A398-594794FBC0E2}"/>
                </a:ext>
              </a:extLst>
            </p:cNvPr>
            <p:cNvSpPr txBox="1"/>
            <p:nvPr/>
          </p:nvSpPr>
          <p:spPr>
            <a:xfrm>
              <a:off x="3811442" y="2776146"/>
              <a:ext cx="4915468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600">
                  <a:cs typeface="Calibri"/>
                </a:rPr>
                <a:t>Prise en compte des prévisions météo du jour J</a:t>
              </a:r>
            </a:p>
            <a:p>
              <a:r>
                <a:rPr lang="fr-FR" sz="1600">
                  <a:cs typeface="Calibri"/>
                </a:rPr>
                <a:t>Considérer les </a:t>
              </a:r>
              <a:r>
                <a:rPr lang="fr-FR" sz="1600" b="1">
                  <a:cs typeface="Calibri"/>
                </a:rPr>
                <a:t>N</a:t>
              </a:r>
              <a:r>
                <a:rPr lang="fr-FR" sz="1600">
                  <a:cs typeface="Calibri"/>
                </a:rPr>
                <a:t> prévisions </a:t>
              </a:r>
              <a:r>
                <a:rPr lang="fr-FR" sz="1600" b="1">
                  <a:cs typeface="Calibri"/>
                </a:rPr>
                <a:t>les </a:t>
              </a:r>
              <a:r>
                <a:rPr lang="fr-FR" sz="1600">
                  <a:cs typeface="Calibri"/>
                </a:rPr>
                <a:t>plus proches</a:t>
              </a:r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4FDD4A4D-8BF2-BC41-8004-1CDD30BF19EC}"/>
                </a:ext>
              </a:extLst>
            </p:cNvPr>
            <p:cNvCxnSpPr>
              <a:cxnSpLocks/>
            </p:cNvCxnSpPr>
            <p:nvPr/>
          </p:nvCxnSpPr>
          <p:spPr>
            <a:xfrm>
              <a:off x="3811442" y="2761531"/>
              <a:ext cx="0" cy="6265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98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6CC96DA7-77F3-4688-AE6D-B8B5191142D3}"/>
              </a:ext>
            </a:extLst>
          </p:cNvPr>
          <p:cNvSpPr txBox="1"/>
          <p:nvPr/>
        </p:nvSpPr>
        <p:spPr>
          <a:xfrm>
            <a:off x="608423" y="1107669"/>
            <a:ext cx="6373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/>
              <a:t>Évolution de la MAPE en fonction des méthodes utilisées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FF9AD4F-B663-4266-A19C-D00EEBD4402A}"/>
              </a:ext>
            </a:extLst>
          </p:cNvPr>
          <p:cNvCxnSpPr/>
          <p:nvPr/>
        </p:nvCxnSpPr>
        <p:spPr>
          <a:xfrm>
            <a:off x="594911" y="1037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0D040094-6467-1D40-B4A9-AAA439C75CDE}"/>
              </a:ext>
            </a:extLst>
          </p:cNvPr>
          <p:cNvSpPr txBox="1"/>
          <p:nvPr/>
        </p:nvSpPr>
        <p:spPr>
          <a:xfrm>
            <a:off x="2439719" y="144573"/>
            <a:ext cx="239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800">
                <a:latin typeface="Selawik Semibold" panose="020B0702040204020203" pitchFamily="34" charset="0"/>
              </a:rPr>
              <a:t>Discussion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3D0672BF-8F6B-C943-B4A9-F3CABE0F86D3}"/>
              </a:ext>
            </a:extLst>
          </p:cNvPr>
          <p:cNvGrpSpPr/>
          <p:nvPr/>
        </p:nvGrpSpPr>
        <p:grpSpPr>
          <a:xfrm>
            <a:off x="3166610" y="1902281"/>
            <a:ext cx="5825243" cy="4176562"/>
            <a:chOff x="3166610" y="1902281"/>
            <a:chExt cx="5825243" cy="4176562"/>
          </a:xfrm>
        </p:grpSpPr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12F490B3-CA2E-4ADB-AA6B-A337A839CE87}"/>
                </a:ext>
              </a:extLst>
            </p:cNvPr>
            <p:cNvGrpSpPr/>
            <p:nvPr/>
          </p:nvGrpSpPr>
          <p:grpSpPr>
            <a:xfrm>
              <a:off x="3166610" y="1902281"/>
              <a:ext cx="5825243" cy="4176562"/>
              <a:chOff x="3166610" y="1902281"/>
              <a:chExt cx="5825243" cy="4176562"/>
            </a:xfrm>
          </p:grpSpPr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ADFEA964-7055-47E0-A25A-62A3B377E580}"/>
                  </a:ext>
                </a:extLst>
              </p:cNvPr>
              <p:cNvGrpSpPr/>
              <p:nvPr/>
            </p:nvGrpSpPr>
            <p:grpSpPr>
              <a:xfrm>
                <a:off x="3166610" y="1902281"/>
                <a:ext cx="5825243" cy="4176562"/>
                <a:chOff x="3166610" y="1902281"/>
                <a:chExt cx="5825243" cy="4176562"/>
              </a:xfrm>
            </p:grpSpPr>
            <p:pic>
              <p:nvPicPr>
                <p:cNvPr id="3" name="Image 2">
                  <a:extLst>
                    <a:ext uri="{FF2B5EF4-FFF2-40B4-BE49-F238E27FC236}">
                      <a16:creationId xmlns:a16="http://schemas.microsoft.com/office/drawing/2014/main" id="{1CF2C2CC-AE91-4AA0-912E-DDCE7B55E3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66610" y="1947543"/>
                  <a:ext cx="5783821" cy="41313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</p:pic>
            <p:grpSp>
              <p:nvGrpSpPr>
                <p:cNvPr id="50" name="Groupe 49">
                  <a:extLst>
                    <a:ext uri="{FF2B5EF4-FFF2-40B4-BE49-F238E27FC236}">
                      <a16:creationId xmlns:a16="http://schemas.microsoft.com/office/drawing/2014/main" id="{408166E5-126D-455A-AA89-FE7106F6DAE1}"/>
                    </a:ext>
                  </a:extLst>
                </p:cNvPr>
                <p:cNvGrpSpPr/>
                <p:nvPr/>
              </p:nvGrpSpPr>
              <p:grpSpPr>
                <a:xfrm>
                  <a:off x="3765180" y="1902281"/>
                  <a:ext cx="5226673" cy="3727359"/>
                  <a:chOff x="3886479" y="1843587"/>
                  <a:chExt cx="5226673" cy="3727359"/>
                </a:xfrm>
              </p:grpSpPr>
              <p:sp>
                <p:nvSpPr>
                  <p:cNvPr id="21" name="ZoneTexte 20">
                    <a:extLst>
                      <a:ext uri="{FF2B5EF4-FFF2-40B4-BE49-F238E27FC236}">
                        <a16:creationId xmlns:a16="http://schemas.microsoft.com/office/drawing/2014/main" id="{B2231499-941B-416F-95F3-74889B6CD95A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337" y="2780666"/>
                    <a:ext cx="104420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>
                        <a:latin typeface="Vijaya" panose="020B0502040204020203" pitchFamily="18" charset="0"/>
                        <a:ea typeface="Batang" panose="020B0503020000020004" pitchFamily="18" charset="-127"/>
                        <a:cs typeface="Vijaya" panose="020B0502040204020203" pitchFamily="18" charset="0"/>
                      </a:rPr>
                      <a:t>Baseline observations</a:t>
                    </a:r>
                  </a:p>
                </p:txBody>
              </p:sp>
              <p:sp>
                <p:nvSpPr>
                  <p:cNvPr id="22" name="ZoneTexte 21">
                    <a:extLst>
                      <a:ext uri="{FF2B5EF4-FFF2-40B4-BE49-F238E27FC236}">
                        <a16:creationId xmlns:a16="http://schemas.microsoft.com/office/drawing/2014/main" id="{3F1FA828-B9E7-42AD-8DF9-9C5FDC5690B5}"/>
                      </a:ext>
                    </a:extLst>
                  </p:cNvPr>
                  <p:cNvSpPr txBox="1"/>
                  <p:nvPr/>
                </p:nvSpPr>
                <p:spPr>
                  <a:xfrm>
                    <a:off x="4811695" y="1843587"/>
                    <a:ext cx="1669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>
                        <a:latin typeface="Vijaya" panose="020B0502040204020203" pitchFamily="18" charset="0"/>
                        <a:ea typeface="Batang" panose="020B0503020000020004" pitchFamily="18" charset="-127"/>
                        <a:cs typeface="Vijaya" panose="020B0502040204020203" pitchFamily="18" charset="0"/>
                      </a:rPr>
                      <a:t>Régression linéaire</a:t>
                    </a:r>
                  </a:p>
                </p:txBody>
              </p:sp>
              <p:cxnSp>
                <p:nvCxnSpPr>
                  <p:cNvPr id="14" name="Connecteur droit avec flèche 13">
                    <a:extLst>
                      <a:ext uri="{FF2B5EF4-FFF2-40B4-BE49-F238E27FC236}">
                        <a16:creationId xmlns:a16="http://schemas.microsoft.com/office/drawing/2014/main" id="{74B6EC4A-55E3-4884-8056-F9C2089965DA}"/>
                      </a:ext>
                    </a:extLst>
                  </p:cNvPr>
                  <p:cNvCxnSpPr>
                    <a:cxnSpLocks/>
                    <a:stCxn id="22" idx="1"/>
                  </p:cNvCxnSpPr>
                  <p:nvPr/>
                </p:nvCxnSpPr>
                <p:spPr>
                  <a:xfrm flipH="1">
                    <a:off x="4125193" y="1997476"/>
                    <a:ext cx="686502" cy="12088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Connecteur droit avec flèche 17">
                    <a:extLst>
                      <a:ext uri="{FF2B5EF4-FFF2-40B4-BE49-F238E27FC236}">
                        <a16:creationId xmlns:a16="http://schemas.microsoft.com/office/drawing/2014/main" id="{E17EBE50-863D-4853-A90E-BB2F0898BA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83390" y="5418453"/>
                    <a:ext cx="530667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ZoneTexte 18">
                    <a:extLst>
                      <a:ext uri="{FF2B5EF4-FFF2-40B4-BE49-F238E27FC236}">
                        <a16:creationId xmlns:a16="http://schemas.microsoft.com/office/drawing/2014/main" id="{890B5DF8-4891-4F12-8CD2-641CD7557B75}"/>
                      </a:ext>
                    </a:extLst>
                  </p:cNvPr>
                  <p:cNvSpPr txBox="1"/>
                  <p:nvPr/>
                </p:nvSpPr>
                <p:spPr>
                  <a:xfrm>
                    <a:off x="6179819" y="2476282"/>
                    <a:ext cx="92911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>
                        <a:latin typeface="Vijaya" panose="020B0502040204020203" pitchFamily="18" charset="0"/>
                        <a:ea typeface="Batang" panose="020B0503020000020004" pitchFamily="18" charset="-127"/>
                        <a:cs typeface="Vijaya" panose="020B0502040204020203" pitchFamily="18" charset="0"/>
                      </a:rPr>
                      <a:t>ANN 20x32</a:t>
                    </a:r>
                  </a:p>
                </p:txBody>
              </p:sp>
              <p:sp>
                <p:nvSpPr>
                  <p:cNvPr id="25" name="ZoneTexte 24">
                    <a:extLst>
                      <a:ext uri="{FF2B5EF4-FFF2-40B4-BE49-F238E27FC236}">
                        <a16:creationId xmlns:a16="http://schemas.microsoft.com/office/drawing/2014/main" id="{B74C9A92-36F0-421E-B69E-6680592EE122}"/>
                      </a:ext>
                    </a:extLst>
                  </p:cNvPr>
                  <p:cNvSpPr txBox="1"/>
                  <p:nvPr/>
                </p:nvSpPr>
                <p:spPr>
                  <a:xfrm>
                    <a:off x="3886479" y="3800612"/>
                    <a:ext cx="189957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err="1">
                        <a:latin typeface="Vijaya" panose="020B0502040204020203" pitchFamily="18" charset="0"/>
                        <a:ea typeface="Batang" panose="020B0503020000020004" pitchFamily="18" charset="-127"/>
                        <a:cs typeface="Vijaya" panose="020B0502040204020203" pitchFamily="18" charset="0"/>
                      </a:rPr>
                      <a:t>Classificateur</a:t>
                    </a:r>
                    <a:r>
                      <a:rPr lang="en-US" sz="1400">
                        <a:latin typeface="Vijaya" panose="020B0502040204020203" pitchFamily="18" charset="0"/>
                        <a:ea typeface="Batang" panose="020B0503020000020004" pitchFamily="18" charset="-127"/>
                        <a:cs typeface="Vijaya" panose="020B0502040204020203" pitchFamily="18" charset="0"/>
                      </a:rPr>
                      <a:t> + </a:t>
                    </a:r>
                    <a:r>
                      <a:rPr lang="en-US" sz="1400" err="1">
                        <a:latin typeface="Vijaya" panose="020B0502040204020203" pitchFamily="18" charset="0"/>
                        <a:ea typeface="Batang" panose="020B0503020000020004" pitchFamily="18" charset="-127"/>
                        <a:cs typeface="Vijaya" panose="020B0502040204020203" pitchFamily="18" charset="0"/>
                      </a:rPr>
                      <a:t>Regresseur</a:t>
                    </a:r>
                    <a:endParaRPr lang="en-US" sz="1400">
                      <a:latin typeface="Vijaya" panose="020B0502040204020203" pitchFamily="18" charset="0"/>
                      <a:ea typeface="Batang" panose="020B0503020000020004" pitchFamily="18" charset="-127"/>
                      <a:cs typeface="Vijaya" panose="020B0502040204020203" pitchFamily="18" charset="0"/>
                    </a:endParaRPr>
                  </a:p>
                </p:txBody>
              </p:sp>
              <p:sp>
                <p:nvSpPr>
                  <p:cNvPr id="26" name="ZoneTexte 25">
                    <a:extLst>
                      <a:ext uri="{FF2B5EF4-FFF2-40B4-BE49-F238E27FC236}">
                        <a16:creationId xmlns:a16="http://schemas.microsoft.com/office/drawing/2014/main" id="{9AA9B47E-1E1C-4436-8574-5E8A915CCFCD}"/>
                      </a:ext>
                    </a:extLst>
                  </p:cNvPr>
                  <p:cNvSpPr txBox="1"/>
                  <p:nvPr/>
                </p:nvSpPr>
                <p:spPr>
                  <a:xfrm>
                    <a:off x="5017653" y="4164442"/>
                    <a:ext cx="1521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i="1" dirty="0">
                        <a:latin typeface="Vijaya" panose="020B0502040204020203" pitchFamily="18" charset="0"/>
                        <a:ea typeface="Batang" panose="020B0503020000020004" pitchFamily="18" charset="-127"/>
                        <a:cs typeface="Vijaya" panose="020B0502040204020203" pitchFamily="18" charset="0"/>
                      </a:rPr>
                      <a:t>month</a:t>
                    </a:r>
                    <a:r>
                      <a:rPr lang="en-US" sz="1400" dirty="0">
                        <a:latin typeface="Vijaya" panose="020B0502040204020203" pitchFamily="18" charset="0"/>
                        <a:ea typeface="Batang" panose="020B0503020000020004" pitchFamily="18" charset="-127"/>
                        <a:cs typeface="Vijaya" panose="020B0502040204020203" pitchFamily="18" charset="0"/>
                      </a:rPr>
                      <a:t> </a:t>
                    </a:r>
                    <a:r>
                      <a:rPr lang="en-US" sz="1400" dirty="0" err="1">
                        <a:latin typeface="Vijaya" panose="020B0502040204020203" pitchFamily="18" charset="0"/>
                        <a:ea typeface="Batang" panose="020B0503020000020004" pitchFamily="18" charset="-127"/>
                        <a:cs typeface="Vijaya" panose="020B0502040204020203" pitchFamily="18" charset="0"/>
                      </a:rPr>
                      <a:t>comme</a:t>
                    </a:r>
                    <a:r>
                      <a:rPr lang="en-US" sz="1400" dirty="0">
                        <a:latin typeface="Vijaya" panose="020B0502040204020203" pitchFamily="18" charset="0"/>
                        <a:ea typeface="Batang" panose="020B0503020000020004" pitchFamily="18" charset="-127"/>
                        <a:cs typeface="Vijaya" panose="020B0502040204020203" pitchFamily="18" charset="0"/>
                      </a:rPr>
                      <a:t> Cos/Sin</a:t>
                    </a:r>
                  </a:p>
                </p:txBody>
              </p:sp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1CE892B0-3AAB-4894-B697-1CAA2224ED55}"/>
                      </a:ext>
                    </a:extLst>
                  </p:cNvPr>
                  <p:cNvSpPr txBox="1"/>
                  <p:nvPr/>
                </p:nvSpPr>
                <p:spPr>
                  <a:xfrm>
                    <a:off x="6286747" y="5263169"/>
                    <a:ext cx="162461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400" err="1">
                        <a:latin typeface="Vijaya" panose="020B0502040204020203" pitchFamily="18" charset="0"/>
                        <a:ea typeface="Batang" panose="020B0503020000020004" pitchFamily="18" charset="-127"/>
                        <a:cs typeface="Vijaya" panose="020B0502040204020203" pitchFamily="18" charset="0"/>
                      </a:rPr>
                      <a:t>Ajout</a:t>
                    </a:r>
                    <a:r>
                      <a:rPr lang="en-US" sz="1400">
                        <a:latin typeface="Vijaya" panose="020B0502040204020203" pitchFamily="18" charset="0"/>
                        <a:ea typeface="Batang" panose="020B0503020000020004" pitchFamily="18" charset="-127"/>
                        <a:cs typeface="Vijaya" panose="020B0502040204020203" pitchFamily="18" charset="0"/>
                      </a:rPr>
                      <a:t> Baseline forecast</a:t>
                    </a:r>
                  </a:p>
                </p:txBody>
              </p:sp>
              <p:cxnSp>
                <p:nvCxnSpPr>
                  <p:cNvPr id="32" name="Connecteur droit avec flèche 31">
                    <a:extLst>
                      <a:ext uri="{FF2B5EF4-FFF2-40B4-BE49-F238E27FC236}">
                        <a16:creationId xmlns:a16="http://schemas.microsoft.com/office/drawing/2014/main" id="{B43D66E3-1E6F-4DDC-A42D-D6C2021E36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53382" y="4567396"/>
                    <a:ext cx="0" cy="784549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ZoneTexte 35">
                    <a:extLst>
                      <a:ext uri="{FF2B5EF4-FFF2-40B4-BE49-F238E27FC236}">
                        <a16:creationId xmlns:a16="http://schemas.microsoft.com/office/drawing/2014/main" id="{0E964FFC-6677-440A-8A38-1F96223B3946}"/>
                      </a:ext>
                    </a:extLst>
                  </p:cNvPr>
                  <p:cNvSpPr txBox="1"/>
                  <p:nvPr/>
                </p:nvSpPr>
                <p:spPr>
                  <a:xfrm>
                    <a:off x="8148723" y="4291893"/>
                    <a:ext cx="96442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err="1">
                        <a:latin typeface="Vijaya" panose="020B0502040204020203" pitchFamily="18" charset="0"/>
                        <a:ea typeface="Batang" panose="020B0503020000020004" pitchFamily="18" charset="-127"/>
                        <a:cs typeface="Vijaya" panose="020B0502040204020203" pitchFamily="18" charset="0"/>
                      </a:rPr>
                      <a:t>Modèle</a:t>
                    </a:r>
                    <a:r>
                      <a:rPr lang="en-US" sz="1400">
                        <a:latin typeface="Vijaya" panose="020B0502040204020203" pitchFamily="18" charset="0"/>
                        <a:ea typeface="Batang" panose="020B0503020000020004" pitchFamily="18" charset="-127"/>
                        <a:cs typeface="Vijaya" panose="020B0502040204020203" pitchFamily="18" charset="0"/>
                      </a:rPr>
                      <a:t> final</a:t>
                    </a:r>
                  </a:p>
                </p:txBody>
              </p:sp>
              <p:cxnSp>
                <p:nvCxnSpPr>
                  <p:cNvPr id="44" name="Connecteur droit avec flèche 43">
                    <a:extLst>
                      <a:ext uri="{FF2B5EF4-FFF2-40B4-BE49-F238E27FC236}">
                        <a16:creationId xmlns:a16="http://schemas.microsoft.com/office/drawing/2014/main" id="{DD48B99F-D0CA-4537-ADA4-31F11C5CC7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324905" y="2362801"/>
                    <a:ext cx="0" cy="45929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Connecteur droit avec flèche 50">
                  <a:extLst>
                    <a:ext uri="{FF2B5EF4-FFF2-40B4-BE49-F238E27FC236}">
                      <a16:creationId xmlns:a16="http://schemas.microsoft.com/office/drawing/2014/main" id="{AD63981D-440E-47EC-92A9-BC6A487D8C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09498" y="2731836"/>
                  <a:ext cx="686502" cy="12088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e 45">
                <a:extLst>
                  <a:ext uri="{FF2B5EF4-FFF2-40B4-BE49-F238E27FC236}">
                    <a16:creationId xmlns:a16="http://schemas.microsoft.com/office/drawing/2014/main" id="{7FDE7DC3-C821-4D52-87F7-233E9D586903}"/>
                  </a:ext>
                </a:extLst>
              </p:cNvPr>
              <p:cNvGrpSpPr/>
              <p:nvPr/>
            </p:nvGrpSpPr>
            <p:grpSpPr>
              <a:xfrm>
                <a:off x="7275763" y="2688864"/>
                <a:ext cx="1624613" cy="461665"/>
                <a:chOff x="833827" y="3935322"/>
                <a:chExt cx="2005224" cy="461665"/>
              </a:xfrm>
            </p:grpSpPr>
            <p:pic>
              <p:nvPicPr>
                <p:cNvPr id="41" name="Image 40">
                  <a:extLst>
                    <a:ext uri="{FF2B5EF4-FFF2-40B4-BE49-F238E27FC236}">
                      <a16:creationId xmlns:a16="http://schemas.microsoft.com/office/drawing/2014/main" id="{72BD0466-0A61-4D32-85C7-2A425F9D5D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3827" y="4213058"/>
                  <a:ext cx="486264" cy="82573"/>
                </a:xfrm>
                <a:prstGeom prst="rect">
                  <a:avLst/>
                </a:prstGeom>
              </p:spPr>
            </p:pic>
            <p:pic>
              <p:nvPicPr>
                <p:cNvPr id="37" name="Image 36">
                  <a:extLst>
                    <a:ext uri="{FF2B5EF4-FFF2-40B4-BE49-F238E27FC236}">
                      <a16:creationId xmlns:a16="http://schemas.microsoft.com/office/drawing/2014/main" id="{63837E64-BCA1-4E39-8412-1317463C9D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827" y="4029457"/>
                  <a:ext cx="505963" cy="91993"/>
                </a:xfrm>
                <a:prstGeom prst="rect">
                  <a:avLst/>
                </a:prstGeom>
              </p:spPr>
            </p:pic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CCBBEC17-114D-4066-9713-EB474CEC1F22}"/>
                    </a:ext>
                  </a:extLst>
                </p:cNvPr>
                <p:cNvSpPr txBox="1"/>
                <p:nvPr/>
              </p:nvSpPr>
              <p:spPr>
                <a:xfrm>
                  <a:off x="1284029" y="3935322"/>
                  <a:ext cx="15550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>
                      <a:latin typeface="Vijaya" panose="020B0502040204020203" pitchFamily="18" charset="0"/>
                      <a:ea typeface="Batang" panose="020B0503020000020004" pitchFamily="18" charset="-127"/>
                      <a:cs typeface="Vijaya" panose="020B0502040204020203" pitchFamily="18" charset="0"/>
                    </a:rPr>
                    <a:t>Baseline Observation</a:t>
                  </a:r>
                </a:p>
                <a:p>
                  <a:r>
                    <a:rPr lang="en-US" sz="1200">
                      <a:latin typeface="Vijaya" panose="020B0502040204020203" pitchFamily="18" charset="0"/>
                      <a:ea typeface="Batang" panose="020B0503020000020004" pitchFamily="18" charset="-127"/>
                      <a:cs typeface="Vijaya" panose="020B0502040204020203" pitchFamily="18" charset="0"/>
                    </a:rPr>
                    <a:t>Baseline Forecast</a:t>
                  </a:r>
                  <a:endParaRPr lang="en-US" sz="1200"/>
                </a:p>
              </p:txBody>
            </p:sp>
          </p:grpSp>
        </p:grp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FA9EA593-6277-4D47-84AC-FE4D20BAF7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0188" y="3582296"/>
              <a:ext cx="987063" cy="4329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C0E66FC1-A714-2749-8A79-D244598DB2DA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V="1">
              <a:off x="6417358" y="4167085"/>
              <a:ext cx="833026" cy="2099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388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684178E-5E97-4CC4-9829-4B1ECF3617FA}"/>
              </a:ext>
            </a:extLst>
          </p:cNvPr>
          <p:cNvSpPr txBox="1"/>
          <p:nvPr/>
        </p:nvSpPr>
        <p:spPr>
          <a:xfrm>
            <a:off x="3165" y="5429690"/>
            <a:ext cx="457200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BZ" sz="1600" b="1" dirty="0">
                <a:latin typeface="Selawik"/>
                <a:cs typeface="Calibri"/>
              </a:rPr>
              <a:t>Quentin DOUZERY</a:t>
            </a:r>
          </a:p>
          <a:p>
            <a:pPr algn="just"/>
            <a:r>
              <a:rPr lang="en-BZ" sz="1600" b="1" dirty="0">
                <a:latin typeface="Selawik"/>
                <a:cs typeface="Calibri"/>
              </a:rPr>
              <a:t>Alexia GHOZLAND</a:t>
            </a:r>
            <a:endParaRPr lang="en-BZ" sz="1600" b="1" dirty="0">
              <a:latin typeface="Selawik" panose="020B0604020202020204" pitchFamily="34" charset="0"/>
              <a:cs typeface="Calibri"/>
            </a:endParaRPr>
          </a:p>
          <a:p>
            <a:pPr algn="just"/>
            <a:r>
              <a:rPr lang="en-BZ" sz="1600" b="1" dirty="0">
                <a:latin typeface="Selawik"/>
                <a:cs typeface="Calibri"/>
              </a:rPr>
              <a:t>Dario MOED</a:t>
            </a:r>
          </a:p>
          <a:p>
            <a:pPr algn="just"/>
            <a:endParaRPr lang="en-BZ" sz="1600" b="1" dirty="0">
              <a:latin typeface="Selawik" panose="020B0604020202020204" pitchFamily="34" charset="0"/>
              <a:cs typeface="Calibri"/>
            </a:endParaRPr>
          </a:p>
          <a:p>
            <a:pPr algn="just"/>
            <a:r>
              <a:rPr lang="en-BZ" sz="1600" dirty="0">
                <a:latin typeface="Selawik"/>
                <a:cs typeface="Calibri"/>
              </a:rPr>
              <a:t>5</a:t>
            </a:r>
            <a:r>
              <a:rPr lang="en-BZ" sz="1600" baseline="30000" dirty="0">
                <a:latin typeface="Selawik"/>
                <a:cs typeface="Calibri"/>
              </a:rPr>
              <a:t>ème</a:t>
            </a:r>
            <a:r>
              <a:rPr lang="en-BZ" sz="1600" dirty="0">
                <a:latin typeface="Selawik"/>
                <a:cs typeface="Calibri"/>
              </a:rPr>
              <a:t> </a:t>
            </a:r>
            <a:r>
              <a:rPr lang="en-BZ" sz="1600" dirty="0" err="1">
                <a:latin typeface="Selawik"/>
                <a:cs typeface="Calibri"/>
              </a:rPr>
              <a:t>année</a:t>
            </a:r>
            <a:r>
              <a:rPr lang="en-BZ" sz="1600" dirty="0">
                <a:latin typeface="Selawik"/>
                <a:cs typeface="Calibri"/>
              </a:rPr>
              <a:t> – </a:t>
            </a:r>
            <a:r>
              <a:rPr lang="en-BZ" sz="1600" dirty="0" err="1">
                <a:latin typeface="Selawik"/>
                <a:cs typeface="Calibri"/>
              </a:rPr>
              <a:t>Mathématiques</a:t>
            </a:r>
            <a:r>
              <a:rPr lang="en-BZ" sz="1600" dirty="0">
                <a:latin typeface="Selawik"/>
                <a:cs typeface="Calibri"/>
              </a:rPr>
              <a:t> </a:t>
            </a:r>
            <a:r>
              <a:rPr lang="en-BZ" sz="1600" dirty="0" err="1">
                <a:latin typeface="Selawik"/>
                <a:cs typeface="Calibri"/>
              </a:rPr>
              <a:t>appliquées</a:t>
            </a:r>
            <a:endParaRPr lang="en-BZ" sz="1600" dirty="0">
              <a:latin typeface="Selawik"/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590E56-2B07-49FD-9669-644B903F1E3D}"/>
              </a:ext>
            </a:extLst>
          </p:cNvPr>
          <p:cNvSpPr txBox="1"/>
          <p:nvPr/>
        </p:nvSpPr>
        <p:spPr>
          <a:xfrm>
            <a:off x="8751384" y="6091411"/>
            <a:ext cx="322027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BZ" sz="1600" err="1">
                <a:latin typeface="Selawik"/>
                <a:cs typeface="Calibri"/>
              </a:rPr>
              <a:t>Vendredi</a:t>
            </a:r>
            <a:r>
              <a:rPr lang="en-BZ" sz="1600">
                <a:latin typeface="Selawik"/>
                <a:cs typeface="Calibri"/>
              </a:rPr>
              <a:t> 7 Janvier 2022</a:t>
            </a:r>
          </a:p>
          <a:p>
            <a:pPr algn="r"/>
            <a:r>
              <a:rPr lang="en-BZ" sz="1600" err="1">
                <a:latin typeface="Selawik"/>
                <a:cs typeface="Calibri"/>
              </a:rPr>
              <a:t>Année</a:t>
            </a:r>
            <a:r>
              <a:rPr lang="en-BZ" sz="1600">
                <a:latin typeface="Selawik"/>
                <a:cs typeface="Calibri"/>
              </a:rPr>
              <a:t> </a:t>
            </a:r>
            <a:r>
              <a:rPr lang="en-BZ" sz="1600" err="1">
                <a:latin typeface="Selawik"/>
                <a:cs typeface="Calibri"/>
              </a:rPr>
              <a:t>Académique</a:t>
            </a:r>
            <a:r>
              <a:rPr lang="en-BZ" sz="1600">
                <a:latin typeface="Selawik"/>
                <a:cs typeface="Calibri"/>
              </a:rPr>
              <a:t> 2021/2022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B60D2D4-B684-45A8-8B94-DC37A96AC832}"/>
              </a:ext>
            </a:extLst>
          </p:cNvPr>
          <p:cNvSpPr txBox="1"/>
          <p:nvPr/>
        </p:nvSpPr>
        <p:spPr>
          <a:xfrm>
            <a:off x="3225878" y="6091410"/>
            <a:ext cx="774288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BZ" sz="1400">
                <a:latin typeface="Selawik" panose="020B0502040204020203" pitchFamily="34" charset="0"/>
                <a:cs typeface="Dubai" panose="020B0604020202020204" pitchFamily="34" charset="-78"/>
              </a:rPr>
              <a:t>			</a:t>
            </a:r>
            <a:r>
              <a:rPr lang="en-BZ" sz="1600" err="1">
                <a:latin typeface="Selawik" panose="020B0502040204020203" pitchFamily="34" charset="0"/>
                <a:cs typeface="Dubai" panose="020B0604020202020204" pitchFamily="34" charset="-78"/>
              </a:rPr>
              <a:t>Tuteurs</a:t>
            </a:r>
            <a:r>
              <a:rPr lang="en-BZ" sz="1600">
                <a:latin typeface="Selawik" panose="020B0502040204020203" pitchFamily="34" charset="0"/>
                <a:cs typeface="Dubai" panose="020B0604020202020204" pitchFamily="34" charset="-78"/>
              </a:rPr>
              <a:t> : David </a:t>
            </a:r>
            <a:r>
              <a:rPr lang="en-BZ" sz="1600" err="1">
                <a:latin typeface="Selawik" panose="020B0502040204020203" pitchFamily="34" charset="0"/>
                <a:cs typeface="Dubai" panose="020B0604020202020204" pitchFamily="34" charset="-78"/>
              </a:rPr>
              <a:t>Bertoin</a:t>
            </a:r>
            <a:endParaRPr lang="en-BZ" sz="1600">
              <a:latin typeface="Selawik" panose="020B0502040204020203" pitchFamily="34" charset="0"/>
              <a:cs typeface="Dubai" panose="020B0604020202020204" pitchFamily="34" charset="-78"/>
            </a:endParaRPr>
          </a:p>
          <a:p>
            <a:r>
              <a:rPr lang="en-BZ" sz="1600">
                <a:latin typeface="Selawik" panose="020B0502040204020203" pitchFamily="34" charset="0"/>
                <a:cs typeface="Dubai" panose="020B0604020202020204" pitchFamily="34" charset="-78"/>
              </a:rPr>
              <a:t>			               Adil </a:t>
            </a:r>
            <a:r>
              <a:rPr lang="en-BZ" sz="1600" err="1">
                <a:latin typeface="Selawik" panose="020B0502040204020203" pitchFamily="34" charset="0"/>
                <a:cs typeface="Dubai" panose="020B0604020202020204" pitchFamily="34" charset="-78"/>
              </a:rPr>
              <a:t>Zouitine</a:t>
            </a:r>
            <a:r>
              <a:rPr lang="en-BZ" sz="1600">
                <a:latin typeface="Selawik" panose="020B0502040204020203" pitchFamily="34" charset="0"/>
                <a:cs typeface="Dubai" panose="020B0604020202020204" pitchFamily="34" charset="-78"/>
              </a:rPr>
              <a:t>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358FCD-8872-4DF7-AC4C-2BE7B0327373}"/>
              </a:ext>
            </a:extLst>
          </p:cNvPr>
          <p:cNvSpPr/>
          <p:nvPr/>
        </p:nvSpPr>
        <p:spPr>
          <a:xfrm>
            <a:off x="4575165" y="3167390"/>
            <a:ext cx="50443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600"/>
              </a:spcAft>
            </a:pPr>
            <a:r>
              <a:rPr lang="en-IE" sz="2800">
                <a:latin typeface="Selawik Semibold" panose="020B0702040204020203" pitchFamily="34" charset="0"/>
              </a:rPr>
              <a:t>Merci pour </a:t>
            </a:r>
            <a:r>
              <a:rPr lang="en-IE" sz="2800" err="1">
                <a:latin typeface="Selawik Semibold" panose="020B0702040204020203" pitchFamily="34" charset="0"/>
              </a:rPr>
              <a:t>votre</a:t>
            </a:r>
            <a:r>
              <a:rPr lang="en-IE" sz="2800">
                <a:latin typeface="Selawik Semibold" panose="020B0702040204020203" pitchFamily="34" charset="0"/>
              </a:rPr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242112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3176B69-3497-434B-9340-825E5D63C21B}"/>
              </a:ext>
            </a:extLst>
          </p:cNvPr>
          <p:cNvSpPr txBox="1"/>
          <p:nvPr/>
        </p:nvSpPr>
        <p:spPr>
          <a:xfrm>
            <a:off x="111983" y="159575"/>
            <a:ext cx="10840597" cy="68018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200" b="1" dirty="0"/>
              <a:t>Pré-traitement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Ajout des coordonnées géographiques des stations (longitude, latitude, altitude)</a:t>
            </a:r>
            <a:endParaRPr lang="fr-FR" sz="1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Jeu sur les Id (</a:t>
            </a:r>
            <a:r>
              <a:rPr lang="fr-FR" sz="1200" dirty="0" err="1"/>
              <a:t>number_sta</a:t>
            </a:r>
            <a:r>
              <a:rPr lang="fr-FR" sz="1200" dirty="0"/>
              <a:t>, </a:t>
            </a:r>
            <a:r>
              <a:rPr lang="fr-FR" sz="1200" dirty="0" err="1"/>
              <a:t>StationDay</a:t>
            </a:r>
            <a:r>
              <a:rPr lang="fr-FR" sz="1200" dirty="0"/>
              <a:t>, </a:t>
            </a:r>
            <a:r>
              <a:rPr lang="fr-FR" sz="1200" dirty="0" err="1"/>
              <a:t>Id_to_Int</a:t>
            </a:r>
            <a:r>
              <a:rPr lang="fr-FR" sz="1200" dirty="0"/>
              <a:t>, </a:t>
            </a:r>
            <a:r>
              <a:rPr lang="fr-FR" sz="1200" dirty="0" err="1"/>
              <a:t>hour</a:t>
            </a:r>
            <a:r>
              <a:rPr lang="fr-FR" sz="1200" dirty="0"/>
              <a:t>) --&gt;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Gestion des </a:t>
            </a:r>
            <a:r>
              <a:rPr lang="fr-FR" sz="1200" dirty="0" err="1"/>
              <a:t>NaNs</a:t>
            </a:r>
            <a:r>
              <a:rPr lang="fr-FR" sz="1200" dirty="0"/>
              <a:t> (</a:t>
            </a:r>
            <a:r>
              <a:rPr lang="fr-FR" sz="1200" dirty="0" err="1"/>
              <a:t>remove</a:t>
            </a:r>
            <a:r>
              <a:rPr lang="fr-FR" sz="1200" dirty="0"/>
              <a:t> ou méthode </a:t>
            </a:r>
            <a:r>
              <a:rPr lang="fr-FR" sz="1200" dirty="0" err="1"/>
              <a:t>backfill</a:t>
            </a:r>
            <a:r>
              <a:rPr lang="fr-FR" sz="1200" dirty="0"/>
              <a:t>)</a:t>
            </a:r>
            <a:endParaRPr lang="fr-FR" sz="1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Variables inutiles enlevées (date, variables auxiliaires) --&gt; no</a:t>
            </a:r>
            <a:endParaRPr lang="fr-FR" sz="1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Alignement </a:t>
            </a:r>
            <a:r>
              <a:rPr lang="fr-FR" sz="1200" dirty="0" err="1"/>
              <a:t>xtrain</a:t>
            </a:r>
            <a:r>
              <a:rPr lang="fr-FR" sz="1200" dirty="0"/>
              <a:t> sur </a:t>
            </a:r>
            <a:r>
              <a:rPr lang="fr-FR" sz="1200" dirty="0" err="1"/>
              <a:t>ytrain</a:t>
            </a:r>
            <a:r>
              <a:rPr lang="fr-FR" sz="1200" dirty="0"/>
              <a:t> (Id communs, même ordre)</a:t>
            </a:r>
            <a:endParaRPr lang="fr-FR" sz="1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Reset Index --&gt; no </a:t>
            </a:r>
            <a:endParaRPr lang="fr-FR" sz="1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Trier </a:t>
            </a:r>
            <a:r>
              <a:rPr lang="fr-FR" sz="1200" dirty="0" err="1"/>
              <a:t>xtest</a:t>
            </a:r>
            <a:r>
              <a:rPr lang="fr-FR" sz="1200" dirty="0"/>
              <a:t> sur la base de </a:t>
            </a:r>
            <a:r>
              <a:rPr lang="fr-FR" sz="1200" dirty="0" err="1"/>
              <a:t>Id_to_Int</a:t>
            </a:r>
            <a:r>
              <a:rPr lang="fr-FR" sz="1200" dirty="0"/>
              <a:t> afin que le </a:t>
            </a:r>
            <a:r>
              <a:rPr lang="fr-FR" sz="1200" dirty="0" err="1"/>
              <a:t>backfill</a:t>
            </a:r>
            <a:r>
              <a:rPr lang="fr-FR" sz="1200" dirty="0"/>
              <a:t> ait un sens</a:t>
            </a:r>
            <a:endParaRPr lang="fr-FR" sz="1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Avoir les colonnes dans le même ordre dans </a:t>
            </a:r>
            <a:r>
              <a:rPr lang="fr-FR" sz="1200" dirty="0" err="1"/>
              <a:t>xtrain</a:t>
            </a:r>
            <a:r>
              <a:rPr lang="fr-FR" sz="1200" dirty="0"/>
              <a:t> et </a:t>
            </a:r>
            <a:r>
              <a:rPr lang="fr-FR" sz="1200" dirty="0" err="1"/>
              <a:t>xtest</a:t>
            </a:r>
            <a:r>
              <a:rPr lang="fr-FR" sz="12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Normalisation des données</a:t>
            </a:r>
            <a:endParaRPr lang="fr-FR" sz="1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Enlever les observations outliers et les stations outliers</a:t>
            </a:r>
          </a:p>
          <a:p>
            <a:endParaRPr lang="fr-FR" sz="1200" dirty="0"/>
          </a:p>
          <a:p>
            <a:r>
              <a:rPr lang="fr-FR" sz="1200" b="1" i="1" dirty="0" err="1"/>
              <a:t>Features</a:t>
            </a:r>
            <a:r>
              <a:rPr lang="fr-FR" sz="1200" b="1" i="1" dirty="0"/>
              <a:t> engineering</a:t>
            </a:r>
            <a:endParaRPr lang="fr-FR" sz="1200" b="1" i="1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Somme des précipitations sur la journée</a:t>
            </a:r>
            <a:endParaRPr lang="fr-FR" sz="1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Moyenne des autres variables sur la journée entière (all ou just24)</a:t>
            </a:r>
            <a:endParaRPr lang="fr-FR" sz="12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Moyennes par période de la journée (dd, </a:t>
            </a:r>
            <a:r>
              <a:rPr lang="fr-FR" sz="1200" dirty="0" err="1"/>
              <a:t>ff</a:t>
            </a:r>
            <a:r>
              <a:rPr lang="fr-FR" sz="1200" dirty="0"/>
              <a:t>, hu, td, </a:t>
            </a:r>
            <a:r>
              <a:rPr lang="fr-FR" sz="1200" dirty="0" err="1"/>
              <a:t>t</a:t>
            </a:r>
            <a:r>
              <a:rPr lang="fr-FR" sz="1200" dirty="0"/>
              <a:t>)</a:t>
            </a:r>
            <a:endParaRPr lang="fr-FR" sz="1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Dernière valeur enregistrée de la journée (dd, </a:t>
            </a:r>
            <a:r>
              <a:rPr lang="fr-FR" sz="1200" dirty="0" err="1"/>
              <a:t>ff</a:t>
            </a:r>
            <a:r>
              <a:rPr lang="fr-FR" sz="1200" dirty="0"/>
              <a:t>, hu, td, </a:t>
            </a:r>
            <a:r>
              <a:rPr lang="fr-FR" sz="1200" dirty="0" err="1"/>
              <a:t>t</a:t>
            </a:r>
            <a:r>
              <a:rPr lang="fr-FR" sz="1200" dirty="0"/>
              <a:t>)</a:t>
            </a:r>
            <a:endParaRPr lang="fr-FR" sz="1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Variables ajoutées : mois et saison (avec une smooth mean des precip pour chacune plutôt qu’une var. </a:t>
            </a:r>
            <a:r>
              <a:rPr lang="fr-FR" sz="1200" dirty="0" err="1"/>
              <a:t>quali</a:t>
            </a:r>
            <a:r>
              <a:rPr lang="fr-FR" sz="1200" dirty="0"/>
              <a:t>.)</a:t>
            </a:r>
            <a:endParaRPr lang="fr-FR" sz="1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Ajout de la prédiction du modèle météo du point le plus proche de la station</a:t>
            </a:r>
            <a:endParaRPr lang="fr-FR" sz="1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Passer les mois sous forme de combinaison d’un cosinus et d’un sinus (afin d’avoir l’information temporelle)</a:t>
            </a:r>
            <a:endParaRPr lang="fr-FR" sz="1200" dirty="0">
              <a:cs typeface="Calibri"/>
            </a:endParaRPr>
          </a:p>
          <a:p>
            <a:endParaRPr lang="fr-FR" sz="1200" b="1" dirty="0"/>
          </a:p>
          <a:p>
            <a:r>
              <a:rPr lang="fr-FR" sz="1200" b="1" dirty="0"/>
              <a:t>Modèles</a:t>
            </a:r>
            <a:endParaRPr lang="fr-FR" sz="1200" b="1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ANN</a:t>
            </a:r>
            <a:endParaRPr lang="fr-FR" sz="1200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Classificateur (Adam, </a:t>
            </a:r>
            <a:r>
              <a:rPr lang="fr-FR" sz="1200" dirty="0" err="1"/>
              <a:t>binary_crossentropy</a:t>
            </a:r>
            <a:r>
              <a:rPr lang="fr-FR" sz="1200" dirty="0"/>
              <a:t>) et </a:t>
            </a:r>
            <a:r>
              <a:rPr lang="fr-FR" sz="1200" dirty="0" err="1"/>
              <a:t>régresseur</a:t>
            </a:r>
            <a:r>
              <a:rPr lang="fr-FR" sz="1200" dirty="0"/>
              <a:t> (</a:t>
            </a:r>
            <a:r>
              <a:rPr lang="fr-FR" sz="1200" dirty="0" err="1"/>
              <a:t>adam</a:t>
            </a:r>
            <a:r>
              <a:rPr lang="fr-FR" sz="1200" dirty="0"/>
              <a:t>, </a:t>
            </a:r>
            <a:r>
              <a:rPr lang="fr-FR" sz="1200" dirty="0" err="1"/>
              <a:t>mae</a:t>
            </a:r>
            <a:r>
              <a:rPr lang="fr-FR" sz="1200" dirty="0"/>
              <a:t>)</a:t>
            </a:r>
            <a:endParaRPr lang="fr-FR" sz="1200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Combinaison des deux</a:t>
            </a:r>
            <a:endParaRPr lang="fr-FR" sz="1200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Nombre de neurones, couches</a:t>
            </a:r>
            <a:endParaRPr lang="fr-FR" sz="1200" dirty="0">
              <a:cs typeface="Calibri"/>
            </a:endParaRPr>
          </a:p>
          <a:p>
            <a:endParaRPr lang="fr-FR" sz="1200" dirty="0"/>
          </a:p>
          <a:p>
            <a:r>
              <a:rPr lang="fr-FR" sz="1200" b="1" dirty="0"/>
              <a:t>Apprentissage</a:t>
            </a:r>
            <a:endParaRPr lang="fr-FR" sz="1200" b="1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Séparation de </a:t>
            </a:r>
            <a:r>
              <a:rPr lang="fr-FR" sz="1200" dirty="0" err="1"/>
              <a:t>xtrain</a:t>
            </a:r>
            <a:r>
              <a:rPr lang="fr-FR" sz="1200" dirty="0"/>
              <a:t>/</a:t>
            </a:r>
            <a:r>
              <a:rPr lang="fr-FR" sz="1200" dirty="0" err="1"/>
              <a:t>ytrain</a:t>
            </a:r>
            <a:r>
              <a:rPr lang="fr-FR" sz="1200" dirty="0"/>
              <a:t> en des échantillons de validation et de train (séparation aléatoire car modèles pas assez poussés pour être sensible à la façon dont on sépare)</a:t>
            </a:r>
            <a:endParaRPr lang="fr-FR" sz="1200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Calcul de la MAPE pour différents </a:t>
            </a:r>
            <a:r>
              <a:rPr lang="fr-FR" sz="1200" dirty="0" err="1"/>
              <a:t>runs</a:t>
            </a:r>
            <a:r>
              <a:rPr lang="fr-FR" sz="1200" dirty="0"/>
              <a:t> (car modèles peu robustes)</a:t>
            </a:r>
            <a:endParaRPr lang="fr-FR" sz="1200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Nombre d’époques et de </a:t>
            </a:r>
            <a:r>
              <a:rPr lang="fr-FR" sz="1200" dirty="0" err="1"/>
              <a:t>batch_size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r>
              <a:rPr lang="fr-FR" sz="1200" b="1" dirty="0"/>
              <a:t>Post-traitement</a:t>
            </a:r>
            <a:endParaRPr lang="fr-FR" sz="1200" b="1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Ajout de 1 à toutes les prédictions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cs typeface="Calibri"/>
              </a:rPr>
              <a:t>Prédictions arrondies au dixième</a:t>
            </a:r>
          </a:p>
        </p:txBody>
      </p:sp>
    </p:spTree>
    <p:extLst>
      <p:ext uri="{BB962C8B-B14F-4D97-AF65-F5344CB8AC3E}">
        <p14:creationId xmlns:p14="http://schemas.microsoft.com/office/powerpoint/2010/main" val="116153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5CA6B9-3DAD-4B6E-835E-D1AEBDD67063}"/>
              </a:ext>
            </a:extLst>
          </p:cNvPr>
          <p:cNvSpPr/>
          <p:nvPr/>
        </p:nvSpPr>
        <p:spPr>
          <a:xfrm>
            <a:off x="717268" y="2279991"/>
            <a:ext cx="3334437" cy="2298019"/>
          </a:xfrm>
          <a:prstGeom prst="rect">
            <a:avLst/>
          </a:prstGeom>
          <a:solidFill>
            <a:srgbClr val="DEEBF7"/>
          </a:solidFill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029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530FAE-10B3-4362-A776-D3B16440EFEE}"/>
              </a:ext>
            </a:extLst>
          </p:cNvPr>
          <p:cNvSpPr/>
          <p:nvPr/>
        </p:nvSpPr>
        <p:spPr>
          <a:xfrm>
            <a:off x="4428781" y="2279990"/>
            <a:ext cx="3334437" cy="2298019"/>
          </a:xfrm>
          <a:prstGeom prst="rect">
            <a:avLst/>
          </a:prstGeom>
          <a:solidFill>
            <a:srgbClr val="DEEBF7"/>
          </a:solidFill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029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225694-0B13-4A3F-858A-71FED2FB8FB0}"/>
              </a:ext>
            </a:extLst>
          </p:cNvPr>
          <p:cNvSpPr/>
          <p:nvPr/>
        </p:nvSpPr>
        <p:spPr>
          <a:xfrm>
            <a:off x="8168372" y="2279990"/>
            <a:ext cx="3334437" cy="2298020"/>
          </a:xfrm>
          <a:prstGeom prst="rect">
            <a:avLst/>
          </a:prstGeom>
          <a:solidFill>
            <a:srgbClr val="DEEBF7"/>
          </a:solidFill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029" sz="1800" b="0" i="0" u="none" strike="noStrike" kern="1200" cap="none" spc="0" normalizeH="0" baseline="0" noProof="0">
              <a:ln>
                <a:noFill/>
              </a:ln>
              <a:solidFill>
                <a:srgbClr val="4F4D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C257BCF3-ECB7-4817-8D87-9E851414B32C}"/>
              </a:ext>
            </a:extLst>
          </p:cNvPr>
          <p:cNvSpPr/>
          <p:nvPr/>
        </p:nvSpPr>
        <p:spPr>
          <a:xfrm>
            <a:off x="3684970" y="3813222"/>
            <a:ext cx="1106905" cy="61742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029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039BB3EF-0462-4544-A9C7-BE522B9BDA7C}"/>
              </a:ext>
            </a:extLst>
          </p:cNvPr>
          <p:cNvSpPr/>
          <p:nvPr/>
        </p:nvSpPr>
        <p:spPr>
          <a:xfrm>
            <a:off x="7425305" y="3813222"/>
            <a:ext cx="1106905" cy="61742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029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DCCD528-4E66-46F8-B662-E222265BF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2427660"/>
            <a:ext cx="914400" cy="91440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FF4C8D5-099F-4145-A2F7-284E70FE6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390" y="2427660"/>
            <a:ext cx="914400" cy="9144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28A03B2-ECC8-438B-B69B-03F9DE28F8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86" y="2427660"/>
            <a:ext cx="914400" cy="9144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DC3A7469-8480-4A0D-8B6A-F25CAC339319}"/>
              </a:ext>
            </a:extLst>
          </p:cNvPr>
          <p:cNvSpPr txBox="1"/>
          <p:nvPr/>
        </p:nvSpPr>
        <p:spPr>
          <a:xfrm>
            <a:off x="803949" y="3689784"/>
            <a:ext cx="31610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>
                <a:solidFill>
                  <a:srgbClr val="000000"/>
                </a:solidFill>
              </a:rPr>
              <a:t>Pré-traitement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6EB8B30-602A-495B-8805-514A4BD6C5E1}"/>
              </a:ext>
            </a:extLst>
          </p:cNvPr>
          <p:cNvSpPr txBox="1"/>
          <p:nvPr/>
        </p:nvSpPr>
        <p:spPr>
          <a:xfrm>
            <a:off x="4515462" y="3489730"/>
            <a:ext cx="31610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>
                <a:solidFill>
                  <a:srgbClr val="000000"/>
                </a:solidFill>
              </a:rPr>
              <a:t>Features </a:t>
            </a:r>
          </a:p>
          <a:p>
            <a:pPr algn="ctr"/>
            <a:r>
              <a:rPr lang="en-US" sz="2600" b="1" i="1">
                <a:solidFill>
                  <a:srgbClr val="000000"/>
                </a:solidFill>
              </a:rPr>
              <a:t>Engineering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C2599B9-3C8E-406F-B69C-91291D01F87B}"/>
              </a:ext>
            </a:extLst>
          </p:cNvPr>
          <p:cNvSpPr txBox="1"/>
          <p:nvPr/>
        </p:nvSpPr>
        <p:spPr>
          <a:xfrm>
            <a:off x="8255053" y="3516368"/>
            <a:ext cx="31610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err="1">
                <a:solidFill>
                  <a:srgbClr val="000000"/>
                </a:solidFill>
              </a:rPr>
              <a:t>Modèles</a:t>
            </a:r>
            <a:r>
              <a:rPr lang="en-US" sz="2600" b="1">
                <a:solidFill>
                  <a:srgbClr val="000000"/>
                </a:solidFill>
              </a:rPr>
              <a:t> et </a:t>
            </a:r>
            <a:r>
              <a:rPr lang="en-US" sz="2600" b="1" err="1">
                <a:solidFill>
                  <a:srgbClr val="000000"/>
                </a:solidFill>
              </a:rPr>
              <a:t>apprentissage</a:t>
            </a:r>
            <a:endParaRPr lang="en-US" sz="2600" b="1">
              <a:solidFill>
                <a:srgbClr val="00000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EA74316-F9D8-264A-9571-FFDDA3A69652}"/>
              </a:ext>
            </a:extLst>
          </p:cNvPr>
          <p:cNvSpPr txBox="1"/>
          <p:nvPr/>
        </p:nvSpPr>
        <p:spPr>
          <a:xfrm>
            <a:off x="2439719" y="144573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800" err="1">
                <a:solidFill>
                  <a:srgbClr val="000000"/>
                </a:solidFill>
                <a:latin typeface="Selawik Semibold" panose="020B0702040204020203" pitchFamily="34" charset="0"/>
              </a:rPr>
              <a:t>Sommaire</a:t>
            </a:r>
            <a:endParaRPr lang="en-BZ" sz="2800">
              <a:solidFill>
                <a:srgbClr val="000000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7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6" grpId="0" animBg="1"/>
      <p:bldP spid="17" grpId="0" animBg="1"/>
      <p:bldP spid="24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0E16E698-1F93-4D46-8D3C-D1C85D954181}"/>
              </a:ext>
            </a:extLst>
          </p:cNvPr>
          <p:cNvSpPr txBox="1"/>
          <p:nvPr/>
        </p:nvSpPr>
        <p:spPr>
          <a:xfrm>
            <a:off x="1693460" y="3058946"/>
            <a:ext cx="405110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>
                <a:solidFill>
                  <a:srgbClr val="000000"/>
                </a:solidFill>
                <a:cs typeface="Calibri"/>
              </a:rPr>
              <a:t>Observations météorologiques au jour </a:t>
            </a:r>
            <a:r>
              <a:rPr lang="fr-FR" sz="1600" b="1">
                <a:solidFill>
                  <a:srgbClr val="000000"/>
                </a:solidFill>
                <a:cs typeface="Calibri"/>
              </a:rPr>
              <a:t>J-1</a:t>
            </a:r>
            <a:r>
              <a:rPr lang="fr-FR" sz="1600">
                <a:solidFill>
                  <a:srgbClr val="000000"/>
                </a:solidFill>
                <a:cs typeface="Calibri"/>
              </a:rPr>
              <a:t> :</a:t>
            </a:r>
          </a:p>
          <a:p>
            <a:pPr algn="ctr"/>
            <a:r>
              <a:rPr lang="fr-FR" sz="1600" i="1" err="1">
                <a:solidFill>
                  <a:srgbClr val="000000"/>
                </a:solidFill>
                <a:cs typeface="Calibri"/>
              </a:rPr>
              <a:t>wind</a:t>
            </a:r>
            <a:r>
              <a:rPr lang="fr-FR" sz="1600" i="1">
                <a:solidFill>
                  <a:srgbClr val="000000"/>
                </a:solidFill>
                <a:cs typeface="Calibri"/>
              </a:rPr>
              <a:t> speed, </a:t>
            </a:r>
            <a:r>
              <a:rPr lang="fr-FR" sz="1600" i="1" err="1">
                <a:solidFill>
                  <a:srgbClr val="000000"/>
                </a:solidFill>
                <a:cs typeface="Calibri"/>
              </a:rPr>
              <a:t>wind</a:t>
            </a:r>
            <a:r>
              <a:rPr lang="fr-FR" sz="1600" i="1">
                <a:solidFill>
                  <a:srgbClr val="000000"/>
                </a:solidFill>
                <a:cs typeface="Calibri"/>
              </a:rPr>
              <a:t> </a:t>
            </a:r>
            <a:r>
              <a:rPr lang="fr-FR" sz="1600" i="1" err="1">
                <a:solidFill>
                  <a:srgbClr val="000000"/>
                </a:solidFill>
                <a:cs typeface="Calibri"/>
              </a:rPr>
              <a:t>dir</a:t>
            </a:r>
            <a:r>
              <a:rPr lang="fr-FR" sz="1600" i="1">
                <a:solidFill>
                  <a:srgbClr val="000000"/>
                </a:solidFill>
                <a:cs typeface="Calibri"/>
              </a:rPr>
              <a:t>., </a:t>
            </a:r>
            <a:r>
              <a:rPr lang="fr-FR" sz="1600" i="1" err="1">
                <a:solidFill>
                  <a:srgbClr val="000000"/>
                </a:solidFill>
                <a:cs typeface="Calibri"/>
              </a:rPr>
              <a:t>temperature</a:t>
            </a:r>
            <a:r>
              <a:rPr lang="fr-FR" sz="1600" i="1">
                <a:solidFill>
                  <a:srgbClr val="000000"/>
                </a:solidFill>
                <a:cs typeface="Calibri"/>
              </a:rPr>
              <a:t>,</a:t>
            </a:r>
          </a:p>
          <a:p>
            <a:pPr algn="ctr"/>
            <a:r>
              <a:rPr lang="fr-FR" sz="1600" i="1" err="1">
                <a:solidFill>
                  <a:srgbClr val="000000"/>
                </a:solidFill>
                <a:cs typeface="Calibri"/>
              </a:rPr>
              <a:t>dew</a:t>
            </a:r>
            <a:r>
              <a:rPr lang="fr-FR" sz="1600" i="1">
                <a:solidFill>
                  <a:srgbClr val="000000"/>
                </a:solidFill>
                <a:cs typeface="Calibri"/>
              </a:rPr>
              <a:t> point temp., </a:t>
            </a:r>
            <a:r>
              <a:rPr lang="fr-FR" sz="1600" i="1" err="1">
                <a:solidFill>
                  <a:srgbClr val="000000"/>
                </a:solidFill>
                <a:cs typeface="Calibri"/>
              </a:rPr>
              <a:t>humidity</a:t>
            </a:r>
            <a:r>
              <a:rPr lang="fr-FR" sz="1600" i="1">
                <a:solidFill>
                  <a:srgbClr val="000000"/>
                </a:solidFill>
                <a:cs typeface="Calibri"/>
              </a:rPr>
              <a:t>, </a:t>
            </a:r>
            <a:r>
              <a:rPr lang="fr-FR" sz="1600" i="1" err="1">
                <a:solidFill>
                  <a:srgbClr val="000000"/>
                </a:solidFill>
                <a:cs typeface="Calibri"/>
              </a:rPr>
              <a:t>precip</a:t>
            </a:r>
            <a:endParaRPr lang="fr-FR" sz="1600" i="1">
              <a:solidFill>
                <a:srgbClr val="000000"/>
              </a:solidFill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BD157D7-9BEF-43A8-BC71-2881AD8A28C3}"/>
                  </a:ext>
                </a:extLst>
              </p:cNvPr>
              <p:cNvSpPr txBox="1"/>
              <p:nvPr/>
            </p:nvSpPr>
            <p:spPr>
              <a:xfrm>
                <a:off x="3058235" y="1495852"/>
                <a:ext cx="1321559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m:oMathPara>
                </a14:m>
                <a:endParaRPr lang="fr-FR" sz="1600" b="1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BD157D7-9BEF-43A8-BC71-2881AD8A2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235" y="1495852"/>
                <a:ext cx="1321559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>
            <a:extLst>
              <a:ext uri="{FF2B5EF4-FFF2-40B4-BE49-F238E27FC236}">
                <a16:creationId xmlns:a16="http://schemas.microsoft.com/office/drawing/2014/main" id="{1CC76A7D-66B1-450C-AC29-CA41ECFE811D}"/>
              </a:ext>
            </a:extLst>
          </p:cNvPr>
          <p:cNvSpPr txBox="1"/>
          <p:nvPr/>
        </p:nvSpPr>
        <p:spPr>
          <a:xfrm>
            <a:off x="6225656" y="3259723"/>
            <a:ext cx="449466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>
                <a:solidFill>
                  <a:srgbClr val="000000"/>
                </a:solidFill>
                <a:cs typeface="Calibri"/>
              </a:rPr>
              <a:t>Prévisions de </a:t>
            </a:r>
            <a:r>
              <a:rPr lang="fr-FR" sz="1600" i="1">
                <a:solidFill>
                  <a:srgbClr val="000000"/>
                </a:solidFill>
                <a:cs typeface="Calibri"/>
              </a:rPr>
              <a:t>METEO FRANCE </a:t>
            </a:r>
            <a:r>
              <a:rPr lang="fr-FR" sz="1600">
                <a:solidFill>
                  <a:srgbClr val="000000"/>
                </a:solidFill>
                <a:cs typeface="Calibri"/>
              </a:rPr>
              <a:t>pour le jour </a:t>
            </a:r>
            <a:r>
              <a:rPr lang="fr-FR" sz="1600" b="1">
                <a:solidFill>
                  <a:srgbClr val="000000"/>
                </a:solidFill>
                <a:cs typeface="Calibri"/>
              </a:rPr>
              <a:t>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11263FCA-FC15-468E-A286-05F6061E1D3E}"/>
                  </a:ext>
                </a:extLst>
              </p:cNvPr>
              <p:cNvSpPr txBox="1"/>
              <p:nvPr/>
            </p:nvSpPr>
            <p:spPr>
              <a:xfrm>
                <a:off x="7812208" y="1469755"/>
                <a:ext cx="1332932" cy="36189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𝒇𝒐𝒓𝒆𝒄𝒂𝒔𝒕</m:t>
                          </m:r>
                        </m:sub>
                      </m:sSub>
                    </m:oMath>
                  </m:oMathPara>
                </a14:m>
                <a:endParaRPr lang="fr-FR" sz="1600" b="1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11263FCA-FC15-468E-A286-05F6061E1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208" y="1469755"/>
                <a:ext cx="1332932" cy="361894"/>
              </a:xfrm>
              <a:prstGeom prst="rect">
                <a:avLst/>
              </a:prstGeom>
              <a:blipFill>
                <a:blip r:embed="rId3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 17">
            <a:extLst>
              <a:ext uri="{FF2B5EF4-FFF2-40B4-BE49-F238E27FC236}">
                <a16:creationId xmlns:a16="http://schemas.microsoft.com/office/drawing/2014/main" id="{220D974F-F230-407D-9CFA-C0466FEFEB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93" t="4959" r="17427" b="26446"/>
          <a:stretch/>
        </p:blipFill>
        <p:spPr>
          <a:xfrm>
            <a:off x="3195065" y="1898175"/>
            <a:ext cx="1047901" cy="1051466"/>
          </a:xfrm>
          <a:prstGeom prst="rect">
            <a:avLst/>
          </a:prstGeom>
        </p:spPr>
      </p:pic>
      <p:pic>
        <p:nvPicPr>
          <p:cNvPr id="20" name="Image 17">
            <a:extLst>
              <a:ext uri="{FF2B5EF4-FFF2-40B4-BE49-F238E27FC236}">
                <a16:creationId xmlns:a16="http://schemas.microsoft.com/office/drawing/2014/main" id="{A607180A-F503-46D2-9E62-217BC70F17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93" t="4959" r="17427" b="26446"/>
          <a:stretch/>
        </p:blipFill>
        <p:spPr>
          <a:xfrm>
            <a:off x="7949036" y="1898175"/>
            <a:ext cx="1047901" cy="1051466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44626E7-8566-4970-86EA-17134E553D7B}"/>
              </a:ext>
            </a:extLst>
          </p:cNvPr>
          <p:cNvSpPr txBox="1"/>
          <p:nvPr/>
        </p:nvSpPr>
        <p:spPr>
          <a:xfrm>
            <a:off x="3780431" y="5822617"/>
            <a:ext cx="463113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>
                <a:solidFill>
                  <a:srgbClr val="000000"/>
                </a:solidFill>
                <a:cs typeface="Calibri"/>
              </a:rPr>
              <a:t>Précipitations cumulées pour le jour </a:t>
            </a:r>
            <a:r>
              <a:rPr lang="fr-FR" sz="1600" b="1">
                <a:solidFill>
                  <a:srgbClr val="000000"/>
                </a:solidFill>
                <a:cs typeface="Calibri"/>
              </a:rPr>
              <a:t>J</a:t>
            </a:r>
          </a:p>
        </p:txBody>
      </p:sp>
      <p:pic>
        <p:nvPicPr>
          <p:cNvPr id="23" name="Image 17">
            <a:extLst>
              <a:ext uri="{FF2B5EF4-FFF2-40B4-BE49-F238E27FC236}">
                <a16:creationId xmlns:a16="http://schemas.microsoft.com/office/drawing/2014/main" id="{93F98C17-278F-4264-BBF2-144DC71E40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93" t="4959" r="17427" b="26446"/>
          <a:stretch/>
        </p:blipFill>
        <p:spPr>
          <a:xfrm>
            <a:off x="5572050" y="4661846"/>
            <a:ext cx="1047901" cy="1051466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CE40C02-1211-A54C-A552-AF281FD029E1}"/>
              </a:ext>
            </a:extLst>
          </p:cNvPr>
          <p:cNvSpPr txBox="1"/>
          <p:nvPr/>
        </p:nvSpPr>
        <p:spPr>
          <a:xfrm>
            <a:off x="2439719" y="144573"/>
            <a:ext cx="415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800">
                <a:solidFill>
                  <a:srgbClr val="000000"/>
                </a:solidFill>
                <a:latin typeface="Selawik Semibold" panose="020B0702040204020203" pitchFamily="34" charset="0"/>
              </a:rPr>
              <a:t>0. </a:t>
            </a:r>
            <a:r>
              <a:rPr lang="en-BZ" sz="2800" err="1">
                <a:solidFill>
                  <a:srgbClr val="000000"/>
                </a:solidFill>
                <a:latin typeface="Selawik Semibold" panose="020B0702040204020203" pitchFamily="34" charset="0"/>
              </a:rPr>
              <a:t>Jeux</a:t>
            </a:r>
            <a:r>
              <a:rPr lang="en-BZ" sz="2800">
                <a:solidFill>
                  <a:srgbClr val="000000"/>
                </a:solidFill>
                <a:latin typeface="Selawik Semibold" panose="020B0702040204020203" pitchFamily="34" charset="0"/>
              </a:rPr>
              <a:t> de </a:t>
            </a:r>
            <a:r>
              <a:rPr lang="en-BZ" sz="2800" err="1">
                <a:solidFill>
                  <a:srgbClr val="000000"/>
                </a:solidFill>
                <a:latin typeface="Selawik Semibold" panose="020B0702040204020203" pitchFamily="34" charset="0"/>
              </a:rPr>
              <a:t>données</a:t>
            </a:r>
            <a:endParaRPr lang="en-BZ" sz="2800">
              <a:solidFill>
                <a:srgbClr val="000000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4B4789B7-0579-A64C-B730-189A886A26F0}"/>
                  </a:ext>
                </a:extLst>
              </p:cNvPr>
              <p:cNvSpPr txBox="1"/>
              <p:nvPr/>
            </p:nvSpPr>
            <p:spPr>
              <a:xfrm>
                <a:off x="5491678" y="4323292"/>
                <a:ext cx="1332932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fr-FR" sz="1600" b="1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4B4789B7-0579-A64C-B730-189A886A2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678" y="4323292"/>
                <a:ext cx="133293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94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9" grpId="0"/>
      <p:bldP spid="21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FA54D99-1AF3-44FC-8518-F2EE4C967CCB}"/>
              </a:ext>
            </a:extLst>
          </p:cNvPr>
          <p:cNvSpPr txBox="1"/>
          <p:nvPr/>
        </p:nvSpPr>
        <p:spPr>
          <a:xfrm>
            <a:off x="1559496" y="659735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2CC8D9C-4B67-4C19-BDC1-2D3D977BB606}" type="slidenum">
              <a:rPr lang="en-BZ" sz="1400" smtClean="0">
                <a:solidFill>
                  <a:schemeClr val="bg1"/>
                </a:solidFill>
                <a:latin typeface="Selawik Semibold" panose="020B0702040204020203" pitchFamily="34" charset="0"/>
              </a:rPr>
              <a:t>4</a:t>
            </a:fld>
            <a:endParaRPr lang="en-BZ" sz="140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5DBA91C-E971-C546-BF5C-68833F03720A}"/>
              </a:ext>
            </a:extLst>
          </p:cNvPr>
          <p:cNvSpPr txBox="1"/>
          <p:nvPr/>
        </p:nvSpPr>
        <p:spPr>
          <a:xfrm>
            <a:off x="2439719" y="144573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800">
                <a:latin typeface="Selawik Semibold" panose="020B0702040204020203" pitchFamily="34" charset="0"/>
              </a:rPr>
              <a:t>I. Pré-traitement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011A3CD-D7F7-DE4F-A26D-480B39838970}"/>
              </a:ext>
            </a:extLst>
          </p:cNvPr>
          <p:cNvSpPr/>
          <p:nvPr/>
        </p:nvSpPr>
        <p:spPr>
          <a:xfrm>
            <a:off x="6554638" y="4083807"/>
            <a:ext cx="2905811" cy="10245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Normalisation des données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B989D2B0-6281-FE48-86C2-E874AEB442A5}"/>
              </a:ext>
            </a:extLst>
          </p:cNvPr>
          <p:cNvSpPr/>
          <p:nvPr/>
        </p:nvSpPr>
        <p:spPr>
          <a:xfrm>
            <a:off x="4643094" y="1753927"/>
            <a:ext cx="2905811" cy="10245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  <a:cs typeface="Calibri"/>
              </a:rPr>
              <a:t>Alignement des échantillons entre eux</a:t>
            </a:r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653C33DE-E280-CC44-98ED-45F49259E74F}"/>
              </a:ext>
            </a:extLst>
          </p:cNvPr>
          <p:cNvSpPr/>
          <p:nvPr/>
        </p:nvSpPr>
        <p:spPr>
          <a:xfrm>
            <a:off x="8466175" y="1748189"/>
            <a:ext cx="2905811" cy="10245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  <a:cs typeface="Calibri"/>
              </a:rPr>
              <a:t>Gestion des données manquantes</a:t>
            </a:r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9676E63-0137-3D4A-AF27-8C0E99BB8920}"/>
              </a:ext>
            </a:extLst>
          </p:cNvPr>
          <p:cNvSpPr/>
          <p:nvPr/>
        </p:nvSpPr>
        <p:spPr>
          <a:xfrm>
            <a:off x="820013" y="1753927"/>
            <a:ext cx="2905811" cy="1024569"/>
          </a:xfrm>
          <a:prstGeom prst="roundRect">
            <a:avLst/>
          </a:prstGeom>
          <a:solidFill>
            <a:srgbClr val="DEEBF7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  <a:cs typeface="Calibri"/>
              </a:rPr>
              <a:t>Ajout des coordonnées géographiques </a:t>
            </a:r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EF987641-B221-584C-ABA5-C19BB390D64D}"/>
              </a:ext>
            </a:extLst>
          </p:cNvPr>
          <p:cNvSpPr/>
          <p:nvPr/>
        </p:nvSpPr>
        <p:spPr>
          <a:xfrm>
            <a:off x="2731551" y="4079505"/>
            <a:ext cx="2905811" cy="10245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Suppression des outliers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6473465-81D5-4946-9CC3-41778CB9D47B}"/>
              </a:ext>
            </a:extLst>
          </p:cNvPr>
          <p:cNvSpPr txBox="1"/>
          <p:nvPr/>
        </p:nvSpPr>
        <p:spPr>
          <a:xfrm>
            <a:off x="820013" y="2882395"/>
            <a:ext cx="276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Latitude, longitude, altitude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D916ABE-D4BA-8849-9113-D3D2A9B637C6}"/>
              </a:ext>
            </a:extLst>
          </p:cNvPr>
          <p:cNvCxnSpPr>
            <a:cxnSpLocks/>
          </p:cNvCxnSpPr>
          <p:nvPr/>
        </p:nvCxnSpPr>
        <p:spPr>
          <a:xfrm>
            <a:off x="820013" y="2882395"/>
            <a:ext cx="0" cy="338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FADA64FA-50BA-8249-9F27-5783AC4FB9D9}"/>
                  </a:ext>
                </a:extLst>
              </p:cNvPr>
              <p:cNvSpPr txBox="1"/>
              <p:nvPr/>
            </p:nvSpPr>
            <p:spPr>
              <a:xfrm>
                <a:off x="4667623" y="2879441"/>
                <a:ext cx="29915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/>
                  <a:t>Alignement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fr-FR" sz="160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endParaRPr lang="fr-FR" sz="1600"/>
              </a:p>
              <a:p>
                <a:r>
                  <a:rPr lang="fr-FR" sz="1600"/>
                  <a:t>Alignement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r>
                  <a:rPr lang="fr-FR" sz="1600"/>
                  <a:t> sur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endParaRPr lang="fr-FR" sz="160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FADA64FA-50BA-8249-9F27-5783AC4F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623" y="2879441"/>
                <a:ext cx="2991592" cy="584775"/>
              </a:xfrm>
              <a:prstGeom prst="rect">
                <a:avLst/>
              </a:prstGeom>
              <a:blipFill>
                <a:blip r:embed="rId3"/>
                <a:stretch>
                  <a:fillRect l="-1224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3078FC1A-0EC9-F841-9DD1-EA08AA58A812}"/>
              </a:ext>
            </a:extLst>
          </p:cNvPr>
          <p:cNvCxnSpPr>
            <a:cxnSpLocks/>
          </p:cNvCxnSpPr>
          <p:nvPr/>
        </p:nvCxnSpPr>
        <p:spPr>
          <a:xfrm>
            <a:off x="4643094" y="2879441"/>
            <a:ext cx="0" cy="58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9C4D512D-0B2D-D14A-BE7A-1612512DFF0D}"/>
              </a:ext>
            </a:extLst>
          </p:cNvPr>
          <p:cNvSpPr txBox="1"/>
          <p:nvPr/>
        </p:nvSpPr>
        <p:spPr>
          <a:xfrm>
            <a:off x="8466175" y="2879441"/>
            <a:ext cx="2991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Suppression des </a:t>
            </a:r>
            <a:r>
              <a:rPr lang="fr-FR" sz="1600" i="1" err="1"/>
              <a:t>NaNs</a:t>
            </a:r>
            <a:endParaRPr lang="fr-FR" sz="1600" i="1"/>
          </a:p>
          <a:p>
            <a:r>
              <a:rPr lang="fr-FR" sz="1600" u="sng"/>
              <a:t>ou</a:t>
            </a:r>
            <a:r>
              <a:rPr lang="fr-FR" sz="1600"/>
              <a:t> Méthode </a:t>
            </a:r>
            <a:r>
              <a:rPr lang="fr-FR" sz="1600" i="1" err="1"/>
              <a:t>backfill</a:t>
            </a:r>
            <a:endParaRPr lang="fr-FR" sz="1600"/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973146B-CCE1-8446-B0BC-214A70ED5829}"/>
              </a:ext>
            </a:extLst>
          </p:cNvPr>
          <p:cNvCxnSpPr>
            <a:cxnSpLocks/>
          </p:cNvCxnSpPr>
          <p:nvPr/>
        </p:nvCxnSpPr>
        <p:spPr>
          <a:xfrm>
            <a:off x="8468901" y="2879441"/>
            <a:ext cx="0" cy="58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185CE0A6-731A-8B4F-A81F-482C898A9FA9}"/>
              </a:ext>
            </a:extLst>
          </p:cNvPr>
          <p:cNvSpPr txBox="1"/>
          <p:nvPr/>
        </p:nvSpPr>
        <p:spPr>
          <a:xfrm>
            <a:off x="2731550" y="5211488"/>
            <a:ext cx="3364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Suppression des valeurs impossibles</a:t>
            </a:r>
            <a:endParaRPr lang="fr-FR" sz="1600" i="1"/>
          </a:p>
          <a:p>
            <a:r>
              <a:rPr lang="fr-FR" sz="1600"/>
              <a:t>Suppression des valeurs extrêmes</a:t>
            </a:r>
          </a:p>
          <a:p>
            <a:r>
              <a:rPr lang="fr-FR" sz="1600"/>
              <a:t>Suppression de certaines stations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956D74FD-B9C6-674D-9559-A81E1F57C774}"/>
              </a:ext>
            </a:extLst>
          </p:cNvPr>
          <p:cNvCxnSpPr>
            <a:cxnSpLocks/>
          </p:cNvCxnSpPr>
          <p:nvPr/>
        </p:nvCxnSpPr>
        <p:spPr>
          <a:xfrm>
            <a:off x="2734277" y="5211488"/>
            <a:ext cx="0" cy="830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3641B720-1A35-144C-B3A1-7884E4D34236}"/>
                  </a:ext>
                </a:extLst>
              </p:cNvPr>
              <p:cNvSpPr txBox="1"/>
              <p:nvPr/>
            </p:nvSpPr>
            <p:spPr>
              <a:xfrm>
                <a:off x="6554638" y="5207494"/>
                <a:ext cx="38203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/>
                  <a:t>Normalisation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fr-FR" sz="1600"/>
                  <a:t>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fr-FR" sz="160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endParaRPr lang="fr-FR" sz="160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3641B720-1A35-144C-B3A1-7884E4D3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638" y="5207494"/>
                <a:ext cx="3820351" cy="338554"/>
              </a:xfrm>
              <a:prstGeom prst="rect">
                <a:avLst/>
              </a:prstGeom>
              <a:blipFill>
                <a:blip r:embed="rId4"/>
                <a:stretch>
                  <a:fillRect l="-797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72A81E2-6710-7E49-B3BF-9C04139A662E}"/>
              </a:ext>
            </a:extLst>
          </p:cNvPr>
          <p:cNvCxnSpPr>
            <a:cxnSpLocks/>
          </p:cNvCxnSpPr>
          <p:nvPr/>
        </p:nvCxnSpPr>
        <p:spPr>
          <a:xfrm>
            <a:off x="6554638" y="5207494"/>
            <a:ext cx="0" cy="338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11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49" grpId="0"/>
      <p:bldP spid="53" grpId="0"/>
      <p:bldP spid="57" grpId="0"/>
      <p:bldP spid="59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586415D8-75DF-4A1D-9F7D-7B2FC2F7C79A}"/>
              </a:ext>
            </a:extLst>
          </p:cNvPr>
          <p:cNvSpPr txBox="1"/>
          <p:nvPr/>
        </p:nvSpPr>
        <p:spPr>
          <a:xfrm>
            <a:off x="4381422" y="3508885"/>
            <a:ext cx="392214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cs typeface="Calibri"/>
              </a:rPr>
              <a:t>Journée entière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cs typeface="Calibri"/>
              </a:rPr>
              <a:t>Distinction nuit/journée/soir</a:t>
            </a:r>
            <a:endParaRPr lang="fr-FR" sz="1600" dirty="0"/>
          </a:p>
          <a:p>
            <a:pPr marL="285750" indent="-285750">
              <a:buFont typeface="Arial"/>
              <a:buChar char="•"/>
            </a:pPr>
            <a:r>
              <a:rPr lang="fr-FR" sz="1600" dirty="0">
                <a:cs typeface="Calibri"/>
              </a:rPr>
              <a:t>2 méthodes: </a:t>
            </a:r>
            <a:r>
              <a:rPr lang="fr-FR" sz="1600" i="1" dirty="0">
                <a:cs typeface="Calibri"/>
              </a:rPr>
              <a:t>all</a:t>
            </a:r>
            <a:r>
              <a:rPr lang="fr-FR" sz="1600" dirty="0">
                <a:cs typeface="Calibri"/>
              </a:rPr>
              <a:t>/</a:t>
            </a:r>
            <a:r>
              <a:rPr lang="fr-FR" sz="1600" i="1" dirty="0">
                <a:cs typeface="Calibri"/>
              </a:rPr>
              <a:t>just24</a:t>
            </a:r>
            <a:endParaRPr lang="fr-FR" sz="1600" dirty="0">
              <a:cs typeface="Calibri" panose="020F0502020204030204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5A4B224-AAFB-4341-A1DE-CF89D2431C58}"/>
              </a:ext>
            </a:extLst>
          </p:cNvPr>
          <p:cNvSpPr txBox="1"/>
          <p:nvPr/>
        </p:nvSpPr>
        <p:spPr>
          <a:xfrm>
            <a:off x="2439719" y="144573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800" dirty="0">
                <a:latin typeface="Selawik Semibold" panose="020B0702040204020203" pitchFamily="34" charset="0"/>
              </a:rPr>
              <a:t>II.</a:t>
            </a:r>
            <a:r>
              <a:rPr lang="en-BZ" sz="2800" i="1" dirty="0">
                <a:latin typeface="Selawik Semibold" panose="020B0702040204020203" pitchFamily="34" charset="0"/>
              </a:rPr>
              <a:t> Features engineering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4DE791-9A67-A44B-9582-87C7081614AF}"/>
              </a:ext>
            </a:extLst>
          </p:cNvPr>
          <p:cNvSpPr/>
          <p:nvPr/>
        </p:nvSpPr>
        <p:spPr>
          <a:xfrm>
            <a:off x="991001" y="1947655"/>
            <a:ext cx="2897436" cy="1024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cs typeface="Calibri"/>
              </a:rPr>
              <a:t>Somme des précipitations sur la journée 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2DAF03-84EA-5E4F-BB1C-9B433136A645}"/>
              </a:ext>
            </a:extLst>
          </p:cNvPr>
          <p:cNvSpPr/>
          <p:nvPr/>
        </p:nvSpPr>
        <p:spPr>
          <a:xfrm>
            <a:off x="991002" y="3412100"/>
            <a:ext cx="2897436" cy="1024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cs typeface="Calibri"/>
              </a:rPr>
              <a:t>Moyenne des variables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  <a:cs typeface="Calibri"/>
              </a:rPr>
              <a:t>(excepté </a:t>
            </a:r>
            <a:r>
              <a:rPr lang="fr-FR" sz="1600" b="1" i="1" dirty="0">
                <a:solidFill>
                  <a:schemeClr val="tx1"/>
                </a:solidFill>
                <a:cs typeface="Calibri"/>
              </a:rPr>
              <a:t>precip</a:t>
            </a:r>
            <a:r>
              <a:rPr lang="fr-FR" sz="1600" b="1" dirty="0">
                <a:solidFill>
                  <a:schemeClr val="tx1"/>
                </a:solidFill>
                <a:cs typeface="Calibri"/>
              </a:rPr>
              <a:t>)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AE03FE-0C9C-B74A-A0D8-606336475630}"/>
              </a:ext>
            </a:extLst>
          </p:cNvPr>
          <p:cNvSpPr/>
          <p:nvPr/>
        </p:nvSpPr>
        <p:spPr>
          <a:xfrm>
            <a:off x="991002" y="4876545"/>
            <a:ext cx="2897436" cy="1024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cs typeface="Calibri"/>
              </a:rPr>
              <a:t>Récupérer la dernière valeur enregistrée de la journée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A98BC3D-633B-0242-AE87-C4A65128B4FE}"/>
              </a:ext>
            </a:extLst>
          </p:cNvPr>
          <p:cNvSpPr txBox="1"/>
          <p:nvPr/>
        </p:nvSpPr>
        <p:spPr>
          <a:xfrm>
            <a:off x="608424" y="1107669"/>
            <a:ext cx="4494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Transformation des variables initiales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C98A9E8-B68F-0D44-B8F7-D9906DC16F10}"/>
              </a:ext>
            </a:extLst>
          </p:cNvPr>
          <p:cNvCxnSpPr/>
          <p:nvPr/>
        </p:nvCxnSpPr>
        <p:spPr>
          <a:xfrm>
            <a:off x="594911" y="1037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BA2F0D0E-3010-A947-9D7E-A3AD9961F5E4}"/>
              </a:ext>
            </a:extLst>
          </p:cNvPr>
          <p:cNvSpPr txBox="1"/>
          <p:nvPr/>
        </p:nvSpPr>
        <p:spPr>
          <a:xfrm>
            <a:off x="4381422" y="5096441"/>
            <a:ext cx="449488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cs typeface="Calibri"/>
              </a:rPr>
              <a:t>Uniquement si la journée comporte 24 heures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cs typeface="Calibri"/>
              </a:rPr>
              <a:t>Capter une certaine temporalité</a:t>
            </a:r>
          </a:p>
        </p:txBody>
      </p:sp>
    </p:spTree>
    <p:extLst>
      <p:ext uri="{BB962C8B-B14F-4D97-AF65-F5344CB8AC3E}">
        <p14:creationId xmlns:p14="http://schemas.microsoft.com/office/powerpoint/2010/main" val="384275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 animBg="1"/>
      <p:bldP spid="22" grpId="0" animBg="1"/>
      <p:bldP spid="26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BB3B1E7D-D8DE-244B-AFAE-BE008DC38AEB}"/>
              </a:ext>
            </a:extLst>
          </p:cNvPr>
          <p:cNvSpPr txBox="1"/>
          <p:nvPr/>
        </p:nvSpPr>
        <p:spPr>
          <a:xfrm>
            <a:off x="2439719" y="144573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800">
                <a:latin typeface="Selawik Semibold" panose="020B0702040204020203" pitchFamily="34" charset="0"/>
              </a:rPr>
              <a:t>II.</a:t>
            </a:r>
            <a:r>
              <a:rPr lang="en-BZ" sz="2800" i="1">
                <a:latin typeface="Selawik Semibold" panose="020B0702040204020203" pitchFamily="34" charset="0"/>
              </a:rPr>
              <a:t> Features engineering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407DCC7-F336-7F47-A45D-6FF75EA01742}"/>
              </a:ext>
            </a:extLst>
          </p:cNvPr>
          <p:cNvSpPr txBox="1"/>
          <p:nvPr/>
        </p:nvSpPr>
        <p:spPr>
          <a:xfrm>
            <a:off x="608424" y="1107669"/>
            <a:ext cx="4494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/>
              <a:t>Ajout de nouvelles variables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3BA01DB-1677-8847-A7D9-21C604F8EC84}"/>
              </a:ext>
            </a:extLst>
          </p:cNvPr>
          <p:cNvCxnSpPr/>
          <p:nvPr/>
        </p:nvCxnSpPr>
        <p:spPr>
          <a:xfrm>
            <a:off x="594911" y="1037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266E042-C932-8D4A-93C6-D6DFAB1622A4}"/>
              </a:ext>
            </a:extLst>
          </p:cNvPr>
          <p:cNvSpPr/>
          <p:nvPr/>
        </p:nvSpPr>
        <p:spPr>
          <a:xfrm>
            <a:off x="991001" y="1947655"/>
            <a:ext cx="2897436" cy="1024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cs typeface="Calibri"/>
              </a:rPr>
              <a:t>Récupération du mois et de la saison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0CF4D1F-B875-B84E-9E13-ADE36C649EE7}"/>
              </a:ext>
            </a:extLst>
          </p:cNvPr>
          <p:cNvSpPr txBox="1"/>
          <p:nvPr/>
        </p:nvSpPr>
        <p:spPr>
          <a:xfrm>
            <a:off x="4381422" y="2289571"/>
            <a:ext cx="433292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cs typeface="Calibri"/>
              </a:rPr>
              <a:t>Saisons définies en fonction des précipitations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21409E-822A-CC4F-ABFA-EDDB8379FE93}"/>
              </a:ext>
            </a:extLst>
          </p:cNvPr>
          <p:cNvSpPr/>
          <p:nvPr/>
        </p:nvSpPr>
        <p:spPr>
          <a:xfrm>
            <a:off x="991001" y="3412100"/>
            <a:ext cx="2897436" cy="1024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  <a:cs typeface="Calibri"/>
              </a:rPr>
              <a:t>Calcul de la </a:t>
            </a:r>
            <a:r>
              <a:rPr lang="fr-FR" sz="1600" b="1" i="1">
                <a:solidFill>
                  <a:schemeClr val="tx1"/>
                </a:solidFill>
                <a:cs typeface="Calibri"/>
              </a:rPr>
              <a:t>smooth mean</a:t>
            </a:r>
            <a:r>
              <a:rPr lang="fr-FR" sz="1600" b="1">
                <a:solidFill>
                  <a:schemeClr val="tx1"/>
                </a:solidFill>
                <a:cs typeface="Calibri"/>
              </a:rPr>
              <a:t> associée</a:t>
            </a:r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9AABBF3-5B9D-0B4A-B0A2-CEFB5C940449}"/>
              </a:ext>
            </a:extLst>
          </p:cNvPr>
          <p:cNvSpPr txBox="1"/>
          <p:nvPr/>
        </p:nvSpPr>
        <p:spPr>
          <a:xfrm>
            <a:off x="4381422" y="3508885"/>
            <a:ext cx="433292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cs typeface="Calibri"/>
              </a:rPr>
              <a:t>Estimateur Bayésien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cs typeface="Calibri"/>
              </a:rPr>
              <a:t>Calculée sur la variable </a:t>
            </a:r>
            <a:r>
              <a:rPr lang="fr-FR" sz="1600" i="1" dirty="0">
                <a:cs typeface="Calibri"/>
              </a:rPr>
              <a:t>precip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cs typeface="Calibri" panose="020F0502020204030204"/>
              </a:rPr>
              <a:t>Éviter le surapprentissage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B97725F-386C-8C46-92E6-6712FD72CC1D}"/>
                  </a:ext>
                </a:extLst>
              </p:cNvPr>
              <p:cNvSpPr txBox="1"/>
              <p:nvPr/>
            </p:nvSpPr>
            <p:spPr>
              <a:xfrm>
                <a:off x="3565257" y="5352954"/>
                <a:ext cx="1538049" cy="458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̅"/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B97725F-386C-8C46-92E6-6712FD72C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257" y="5352954"/>
                <a:ext cx="1538049" cy="458908"/>
              </a:xfrm>
              <a:prstGeom prst="rect">
                <a:avLst/>
              </a:prstGeom>
              <a:blipFill>
                <a:blip r:embed="rId2"/>
                <a:stretch>
                  <a:fillRect r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6C2C2AF-BDE1-A541-891A-FD8C1251DC23}"/>
                  </a:ext>
                </a:extLst>
              </p:cNvPr>
              <p:cNvSpPr txBox="1"/>
              <p:nvPr/>
            </p:nvSpPr>
            <p:spPr>
              <a:xfrm>
                <a:off x="5947914" y="5220642"/>
                <a:ext cx="308472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1200"/>
                  <a:t> : nombre de valeurs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sz="1200"/>
                  <a:t> : estimation de la moyenne </a:t>
                </a:r>
              </a:p>
              <a:p>
                <a14:m>
                  <m:oMath xmlns:m="http://schemas.openxmlformats.org/officeDocument/2006/math">
                    <m:r>
                      <a:rPr lang="fr-FR" sz="12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sz="1200"/>
                  <a:t> : globale moyenne</a:t>
                </a:r>
              </a:p>
              <a:p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1200"/>
                  <a:t> : poids attribué à la moyenne globale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6C2C2AF-BDE1-A541-891A-FD8C1251D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914" y="5220642"/>
                <a:ext cx="3084723" cy="830997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C292B0C-4ACA-F341-875A-794CBC5B162C}"/>
              </a:ext>
            </a:extLst>
          </p:cNvPr>
          <p:cNvCxnSpPr>
            <a:cxnSpLocks/>
          </p:cNvCxnSpPr>
          <p:nvPr/>
        </p:nvCxnSpPr>
        <p:spPr>
          <a:xfrm>
            <a:off x="5818354" y="5220642"/>
            <a:ext cx="0" cy="830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15C7A877-B34E-F84D-9196-18DFDF9542B5}"/>
              </a:ext>
            </a:extLst>
          </p:cNvPr>
          <p:cNvCxnSpPr/>
          <p:nvPr/>
        </p:nvCxnSpPr>
        <p:spPr>
          <a:xfrm>
            <a:off x="3012141" y="3948056"/>
            <a:ext cx="553116" cy="14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40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0" grpId="0" animBg="1"/>
      <p:bldP spid="31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0DE5B9B4-D58E-A54B-B118-7E29CE198ABF}"/>
              </a:ext>
            </a:extLst>
          </p:cNvPr>
          <p:cNvSpPr txBox="1"/>
          <p:nvPr/>
        </p:nvSpPr>
        <p:spPr>
          <a:xfrm>
            <a:off x="2439719" y="144573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800">
                <a:latin typeface="Selawik Semibold" panose="020B0702040204020203" pitchFamily="34" charset="0"/>
              </a:rPr>
              <a:t>II.</a:t>
            </a:r>
            <a:r>
              <a:rPr lang="en-BZ" sz="2800" i="1">
                <a:latin typeface="Selawik Semibold" panose="020B0702040204020203" pitchFamily="34" charset="0"/>
              </a:rPr>
              <a:t> Features engineering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EA35AAC-0A23-AA4A-BC01-554E7DFA389E}"/>
              </a:ext>
            </a:extLst>
          </p:cNvPr>
          <p:cNvSpPr txBox="1"/>
          <p:nvPr/>
        </p:nvSpPr>
        <p:spPr>
          <a:xfrm>
            <a:off x="608424" y="1107669"/>
            <a:ext cx="4494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/>
              <a:t>Conversion de la variable </a:t>
            </a:r>
            <a:r>
              <a:rPr lang="fr-FR" sz="2000" b="1" i="1" err="1"/>
              <a:t>month</a:t>
            </a:r>
            <a:endParaRPr lang="fr-FR" sz="2000" b="1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F4C41DE-587C-9F44-B84A-4157E8534102}"/>
              </a:ext>
            </a:extLst>
          </p:cNvPr>
          <p:cNvCxnSpPr/>
          <p:nvPr/>
        </p:nvCxnSpPr>
        <p:spPr>
          <a:xfrm>
            <a:off x="594911" y="1037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FBC8358-2BB7-D243-ACB0-D509E28D2F78}"/>
              </a:ext>
            </a:extLst>
          </p:cNvPr>
          <p:cNvSpPr/>
          <p:nvPr/>
        </p:nvSpPr>
        <p:spPr>
          <a:xfrm>
            <a:off x="991001" y="1947655"/>
            <a:ext cx="2897436" cy="1024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  <a:cs typeface="Calibri"/>
              </a:rPr>
              <a:t>Expression de </a:t>
            </a:r>
            <a:r>
              <a:rPr lang="fr-FR" sz="1600" b="1" i="1">
                <a:solidFill>
                  <a:schemeClr val="tx1"/>
                </a:solidFill>
                <a:cs typeface="Calibri"/>
              </a:rPr>
              <a:t>month</a:t>
            </a:r>
            <a:r>
              <a:rPr lang="fr-FR" sz="1600" b="1">
                <a:solidFill>
                  <a:schemeClr val="tx1"/>
                </a:solidFill>
                <a:cs typeface="Calibri"/>
              </a:rPr>
              <a:t> sous la forme d’une combinaison d’un sinus et d’un cosinus</a:t>
            </a:r>
            <a:endParaRPr lang="fr-FR" sz="16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E61E125-0737-4E4B-9F3A-8105D145C648}"/>
                  </a:ext>
                </a:extLst>
              </p:cNvPr>
              <p:cNvSpPr txBox="1"/>
              <p:nvPr/>
            </p:nvSpPr>
            <p:spPr>
              <a:xfrm>
                <a:off x="4381422" y="2167551"/>
                <a:ext cx="4332920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>
                    <a:cs typeface="Calibri"/>
                  </a:rPr>
                  <a:t>Fonctions cycliques (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𝜋</m:t>
                    </m:r>
                  </m:oMath>
                </a14:m>
                <a:r>
                  <a:rPr lang="fr-FR" sz="1600">
                    <a:cs typeface="Calibri" panose="020F0502020204030204"/>
                  </a:rPr>
                  <a:t>-périodiques)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>
                    <a:cs typeface="Calibri" panose="020F0502020204030204"/>
                  </a:rPr>
                  <a:t>Récupérer l’information temporelle</a:t>
                </a: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E61E125-0737-4E4B-9F3A-8105D145C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422" y="2167551"/>
                <a:ext cx="4332920" cy="584775"/>
              </a:xfrm>
              <a:prstGeom prst="rect">
                <a:avLst/>
              </a:prstGeom>
              <a:blipFill>
                <a:blip r:embed="rId2"/>
                <a:stretch>
                  <a:fillRect l="-563" t="-3158" b="-1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au 2">
                <a:extLst>
                  <a:ext uri="{FF2B5EF4-FFF2-40B4-BE49-F238E27FC236}">
                    <a16:creationId xmlns:a16="http://schemas.microsoft.com/office/drawing/2014/main" id="{659C0BBB-8E5B-4549-A1CE-95B1A4DA77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4586143"/>
                  </p:ext>
                </p:extLst>
              </p:nvPr>
            </p:nvGraphicFramePr>
            <p:xfrm>
              <a:off x="1946973" y="3896131"/>
              <a:ext cx="2897436" cy="18542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448718">
                      <a:extLst>
                        <a:ext uri="{9D8B030D-6E8A-4147-A177-3AD203B41FA5}">
                          <a16:colId xmlns:a16="http://schemas.microsoft.com/office/drawing/2014/main" val="1232918453"/>
                        </a:ext>
                      </a:extLst>
                    </a:gridCol>
                    <a:gridCol w="1448718">
                      <a:extLst>
                        <a:ext uri="{9D8B030D-6E8A-4147-A177-3AD203B41FA5}">
                          <a16:colId xmlns:a16="http://schemas.microsoft.com/office/drawing/2014/main" val="14077026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600"/>
                            <a:t>Observation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i="1"/>
                            <a:t>month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1252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1619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7077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60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42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74554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au 2">
                <a:extLst>
                  <a:ext uri="{FF2B5EF4-FFF2-40B4-BE49-F238E27FC236}">
                    <a16:creationId xmlns:a16="http://schemas.microsoft.com/office/drawing/2014/main" id="{659C0BBB-8E5B-4549-A1CE-95B1A4DA77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4586143"/>
                  </p:ext>
                </p:extLst>
              </p:nvPr>
            </p:nvGraphicFramePr>
            <p:xfrm>
              <a:off x="1946973" y="3896131"/>
              <a:ext cx="2897436" cy="18542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448718">
                      <a:extLst>
                        <a:ext uri="{9D8B030D-6E8A-4147-A177-3AD203B41FA5}">
                          <a16:colId xmlns:a16="http://schemas.microsoft.com/office/drawing/2014/main" val="1232918453"/>
                        </a:ext>
                      </a:extLst>
                    </a:gridCol>
                    <a:gridCol w="1448718">
                      <a:extLst>
                        <a:ext uri="{9D8B030D-6E8A-4147-A177-3AD203B41FA5}">
                          <a16:colId xmlns:a16="http://schemas.microsoft.com/office/drawing/2014/main" val="14077026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600"/>
                            <a:t>Observation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i="1"/>
                            <a:t>month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1252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0" t="-104918" r="-100840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1619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0" t="-204918" r="-100840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7077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60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42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0" t="-404918" r="-100840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74554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au 16">
                <a:extLst>
                  <a:ext uri="{FF2B5EF4-FFF2-40B4-BE49-F238E27FC236}">
                    <a16:creationId xmlns:a16="http://schemas.microsoft.com/office/drawing/2014/main" id="{95BD799F-B78D-7246-8F06-34DD896FEC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2564315"/>
                  </p:ext>
                </p:extLst>
              </p:nvPr>
            </p:nvGraphicFramePr>
            <p:xfrm>
              <a:off x="7347593" y="3896131"/>
              <a:ext cx="3853407" cy="18542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284469">
                      <a:extLst>
                        <a:ext uri="{9D8B030D-6E8A-4147-A177-3AD203B41FA5}">
                          <a16:colId xmlns:a16="http://schemas.microsoft.com/office/drawing/2014/main" val="1232918453"/>
                        </a:ext>
                      </a:extLst>
                    </a:gridCol>
                    <a:gridCol w="1284469">
                      <a:extLst>
                        <a:ext uri="{9D8B030D-6E8A-4147-A177-3AD203B41FA5}">
                          <a16:colId xmlns:a16="http://schemas.microsoft.com/office/drawing/2014/main" val="1407702624"/>
                        </a:ext>
                      </a:extLst>
                    </a:gridCol>
                    <a:gridCol w="1284469">
                      <a:extLst>
                        <a:ext uri="{9D8B030D-6E8A-4147-A177-3AD203B41FA5}">
                          <a16:colId xmlns:a16="http://schemas.microsoft.com/office/drawing/2014/main" val="18169496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600"/>
                            <a:t>Observation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i="1" err="1"/>
                            <a:t>cos_month</a:t>
                          </a:r>
                          <a:endParaRPr lang="fr-FR" sz="1600" i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i="1" err="1"/>
                            <a:t>sin_month</a:t>
                          </a:r>
                          <a:endParaRPr lang="fr-FR" sz="1600" i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1252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0.87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1619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0.87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7077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60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42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74554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au 16">
                <a:extLst>
                  <a:ext uri="{FF2B5EF4-FFF2-40B4-BE49-F238E27FC236}">
                    <a16:creationId xmlns:a16="http://schemas.microsoft.com/office/drawing/2014/main" id="{95BD799F-B78D-7246-8F06-34DD896FEC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2564315"/>
                  </p:ext>
                </p:extLst>
              </p:nvPr>
            </p:nvGraphicFramePr>
            <p:xfrm>
              <a:off x="7347593" y="3896131"/>
              <a:ext cx="3853407" cy="18542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284469">
                      <a:extLst>
                        <a:ext uri="{9D8B030D-6E8A-4147-A177-3AD203B41FA5}">
                          <a16:colId xmlns:a16="http://schemas.microsoft.com/office/drawing/2014/main" val="1232918453"/>
                        </a:ext>
                      </a:extLst>
                    </a:gridCol>
                    <a:gridCol w="1284469">
                      <a:extLst>
                        <a:ext uri="{9D8B030D-6E8A-4147-A177-3AD203B41FA5}">
                          <a16:colId xmlns:a16="http://schemas.microsoft.com/office/drawing/2014/main" val="1407702624"/>
                        </a:ext>
                      </a:extLst>
                    </a:gridCol>
                    <a:gridCol w="1284469">
                      <a:extLst>
                        <a:ext uri="{9D8B030D-6E8A-4147-A177-3AD203B41FA5}">
                          <a16:colId xmlns:a16="http://schemas.microsoft.com/office/drawing/2014/main" val="18169496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600"/>
                            <a:t>Observation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i="1" err="1"/>
                            <a:t>cos_month</a:t>
                          </a:r>
                          <a:endParaRPr lang="fr-FR" sz="1600" i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i="1" err="1"/>
                            <a:t>sin_month</a:t>
                          </a:r>
                          <a:endParaRPr lang="fr-FR" sz="1600" i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1252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74" t="-104918" r="-200948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0.87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1619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74" t="-204918" r="-200948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0.87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7077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60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42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74" t="-404918" r="-200948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74554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Flèche vers la droite 21">
            <a:extLst>
              <a:ext uri="{FF2B5EF4-FFF2-40B4-BE49-F238E27FC236}">
                <a16:creationId xmlns:a16="http://schemas.microsoft.com/office/drawing/2014/main" id="{6ED183C0-C310-DF4E-9E82-B94719E7CB61}"/>
              </a:ext>
            </a:extLst>
          </p:cNvPr>
          <p:cNvSpPr/>
          <p:nvPr/>
        </p:nvSpPr>
        <p:spPr>
          <a:xfrm>
            <a:off x="5794786" y="4621853"/>
            <a:ext cx="602428" cy="40275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39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4BCCFABB-8590-904D-95D7-2B58C4A1ABD4}"/>
              </a:ext>
            </a:extLst>
          </p:cNvPr>
          <p:cNvSpPr txBox="1"/>
          <p:nvPr/>
        </p:nvSpPr>
        <p:spPr>
          <a:xfrm>
            <a:off x="2439719" y="144573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800" dirty="0">
                <a:latin typeface="Selawik Semibold" panose="020B0702040204020203" pitchFamily="34" charset="0"/>
              </a:rPr>
              <a:t>II. </a:t>
            </a:r>
            <a:r>
              <a:rPr lang="en-BZ" sz="2800" i="1" dirty="0">
                <a:latin typeface="Selawik Semibold" panose="020B0702040204020203" pitchFamily="34" charset="0"/>
              </a:rPr>
              <a:t>Features engineering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1015EC-C74A-E440-8047-CB03C89F9B3D}"/>
              </a:ext>
            </a:extLst>
          </p:cNvPr>
          <p:cNvSpPr txBox="1"/>
          <p:nvPr/>
        </p:nvSpPr>
        <p:spPr>
          <a:xfrm>
            <a:off x="608423" y="1107669"/>
            <a:ext cx="5487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Incorporation du modèle physique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69D981D-3D8B-9746-B7B6-8C5FDB1653CA}"/>
              </a:ext>
            </a:extLst>
          </p:cNvPr>
          <p:cNvCxnSpPr/>
          <p:nvPr/>
        </p:nvCxnSpPr>
        <p:spPr>
          <a:xfrm>
            <a:off x="594911" y="1037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9F09F20-162E-A34A-9A8B-E03731F65495}"/>
              </a:ext>
            </a:extLst>
          </p:cNvPr>
          <p:cNvSpPr/>
          <p:nvPr/>
        </p:nvSpPr>
        <p:spPr>
          <a:xfrm>
            <a:off x="991001" y="1947655"/>
            <a:ext cx="2897436" cy="1024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cs typeface="Calibri"/>
              </a:rPr>
              <a:t>Ajout de la prévision météo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" name="Croix 1">
            <a:extLst>
              <a:ext uri="{FF2B5EF4-FFF2-40B4-BE49-F238E27FC236}">
                <a16:creationId xmlns:a16="http://schemas.microsoft.com/office/drawing/2014/main" id="{5FA98F30-7AAE-1444-B9C7-6C3E8215DD8A}"/>
              </a:ext>
            </a:extLst>
          </p:cNvPr>
          <p:cNvSpPr>
            <a:spLocks noChangeAspect="1"/>
          </p:cNvSpPr>
          <p:nvPr/>
        </p:nvSpPr>
        <p:spPr>
          <a:xfrm rot="2700000">
            <a:off x="3008396" y="4326155"/>
            <a:ext cx="252000" cy="252000"/>
          </a:xfrm>
          <a:prstGeom prst="plus">
            <a:avLst>
              <a:gd name="adj" fmla="val 41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C4F0F0D-A8FF-FC4D-A338-F9B8BB01778B}"/>
              </a:ext>
            </a:extLst>
          </p:cNvPr>
          <p:cNvSpPr>
            <a:spLocks noChangeAspect="1"/>
          </p:cNvSpPr>
          <p:nvPr/>
        </p:nvSpPr>
        <p:spPr>
          <a:xfrm>
            <a:off x="3244205" y="4742331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CE71178-A7F9-CB4E-BF8C-957A2085874F}"/>
              </a:ext>
            </a:extLst>
          </p:cNvPr>
          <p:cNvSpPr/>
          <p:nvPr/>
        </p:nvSpPr>
        <p:spPr>
          <a:xfrm>
            <a:off x="2452205" y="3950331"/>
            <a:ext cx="1800000" cy="18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94AADDF-2EB6-2348-B473-AE220A9A0EC1}"/>
              </a:ext>
            </a:extLst>
          </p:cNvPr>
          <p:cNvSpPr>
            <a:spLocks noChangeAspect="1"/>
          </p:cNvSpPr>
          <p:nvPr/>
        </p:nvSpPr>
        <p:spPr>
          <a:xfrm>
            <a:off x="3748205" y="5255314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EC74D21-6333-BC43-AC68-47FAD9417CD2}"/>
              </a:ext>
            </a:extLst>
          </p:cNvPr>
          <p:cNvSpPr>
            <a:spLocks noChangeAspect="1"/>
          </p:cNvSpPr>
          <p:nvPr/>
        </p:nvSpPr>
        <p:spPr>
          <a:xfrm>
            <a:off x="3748205" y="4232490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DA2C3CB-6E85-6D46-8596-F185A195D90B}"/>
              </a:ext>
            </a:extLst>
          </p:cNvPr>
          <p:cNvSpPr>
            <a:spLocks noChangeAspect="1"/>
          </p:cNvSpPr>
          <p:nvPr/>
        </p:nvSpPr>
        <p:spPr>
          <a:xfrm>
            <a:off x="2744679" y="5255314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86E6B07-FBC1-CA4C-8FFA-E07A7E74B265}"/>
              </a:ext>
            </a:extLst>
          </p:cNvPr>
          <p:cNvSpPr txBox="1"/>
          <p:nvPr/>
        </p:nvSpPr>
        <p:spPr>
          <a:xfrm>
            <a:off x="4381421" y="2167551"/>
            <a:ext cx="475156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cs typeface="Calibri"/>
              </a:rPr>
              <a:t>Utilisation de la </a:t>
            </a:r>
            <a:r>
              <a:rPr lang="fr-FR" sz="1600" i="1" err="1">
                <a:cs typeface="Calibri"/>
              </a:rPr>
              <a:t>baseline</a:t>
            </a:r>
            <a:r>
              <a:rPr lang="fr-FR" sz="1600" i="1" dirty="0">
                <a:cs typeface="Calibri"/>
              </a:rPr>
              <a:t> </a:t>
            </a:r>
            <a:r>
              <a:rPr lang="fr-FR" sz="1600" i="1" err="1">
                <a:cs typeface="Calibri"/>
              </a:rPr>
              <a:t>forecast</a:t>
            </a:r>
            <a:endParaRPr lang="fr-FR" sz="1600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cs typeface="Calibri" panose="020F0502020204030204"/>
              </a:rPr>
              <a:t>Récupération au point le plus proche de la station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EC26FB7-C15F-144F-B2DB-E47553BBAB0E}"/>
              </a:ext>
            </a:extLst>
          </p:cNvPr>
          <p:cNvSpPr>
            <a:spLocks noChangeAspect="1"/>
          </p:cNvSpPr>
          <p:nvPr/>
        </p:nvSpPr>
        <p:spPr>
          <a:xfrm>
            <a:off x="5775276" y="4248075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Croix 28">
            <a:extLst>
              <a:ext uri="{FF2B5EF4-FFF2-40B4-BE49-F238E27FC236}">
                <a16:creationId xmlns:a16="http://schemas.microsoft.com/office/drawing/2014/main" id="{FF241105-99C9-3F42-A62E-B858F2948D2C}"/>
              </a:ext>
            </a:extLst>
          </p:cNvPr>
          <p:cNvSpPr>
            <a:spLocks noChangeAspect="1"/>
          </p:cNvSpPr>
          <p:nvPr/>
        </p:nvSpPr>
        <p:spPr>
          <a:xfrm rot="2700000">
            <a:off x="5758833" y="4724331"/>
            <a:ext cx="252000" cy="252000"/>
          </a:xfrm>
          <a:prstGeom prst="plus">
            <a:avLst>
              <a:gd name="adj" fmla="val 41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18125C4F-192E-1C49-890A-1A2793FA4C55}"/>
              </a:ext>
            </a:extLst>
          </p:cNvPr>
          <p:cNvSpPr>
            <a:spLocks noChangeAspect="1"/>
          </p:cNvSpPr>
          <p:nvPr/>
        </p:nvSpPr>
        <p:spPr>
          <a:xfrm>
            <a:off x="5775276" y="5257971"/>
            <a:ext cx="216000" cy="21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1C03D87-F1FE-3A43-B2AA-61AF68FEB874}"/>
              </a:ext>
            </a:extLst>
          </p:cNvPr>
          <p:cNvCxnSpPr>
            <a:cxnSpLocks/>
          </p:cNvCxnSpPr>
          <p:nvPr/>
        </p:nvCxnSpPr>
        <p:spPr>
          <a:xfrm>
            <a:off x="5469651" y="4144260"/>
            <a:ext cx="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6431A317-DD50-1D42-936A-8E35197047A9}"/>
              </a:ext>
            </a:extLst>
          </p:cNvPr>
          <p:cNvSpPr txBox="1"/>
          <p:nvPr/>
        </p:nvSpPr>
        <p:spPr>
          <a:xfrm>
            <a:off x="6095988" y="4232490"/>
            <a:ext cx="3305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Prévisions du modèle physique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9A8F1DA-1DD1-7E4B-B2ED-3635E21125B7}"/>
              </a:ext>
            </a:extLst>
          </p:cNvPr>
          <p:cNvSpPr txBox="1"/>
          <p:nvPr/>
        </p:nvSpPr>
        <p:spPr>
          <a:xfrm>
            <a:off x="6095987" y="4711831"/>
            <a:ext cx="3305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Station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A7F1CE8-BE7D-9248-88BF-E80CA542F5FF}"/>
              </a:ext>
            </a:extLst>
          </p:cNvPr>
          <p:cNvSpPr txBox="1"/>
          <p:nvPr/>
        </p:nvSpPr>
        <p:spPr>
          <a:xfrm>
            <a:off x="6095986" y="5224814"/>
            <a:ext cx="3305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Prévision attribuée à la station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AF7E8BC8-5BD9-5D47-B4FE-5DFF6856D734}"/>
              </a:ext>
            </a:extLst>
          </p:cNvPr>
          <p:cNvSpPr>
            <a:spLocks noChangeAspect="1"/>
          </p:cNvSpPr>
          <p:nvPr/>
        </p:nvSpPr>
        <p:spPr>
          <a:xfrm>
            <a:off x="2740205" y="4248075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3B5DA4C-65EC-6B45-A30D-1928538780F6}"/>
              </a:ext>
            </a:extLst>
          </p:cNvPr>
          <p:cNvSpPr>
            <a:spLocks noChangeAspect="1"/>
          </p:cNvSpPr>
          <p:nvPr/>
        </p:nvSpPr>
        <p:spPr>
          <a:xfrm>
            <a:off x="2740205" y="4248075"/>
            <a:ext cx="216000" cy="21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9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3" grpId="0" animBg="1"/>
      <p:bldP spid="4" grpId="0" animBg="1"/>
      <p:bldP spid="17" grpId="0" animBg="1"/>
      <p:bldP spid="19" grpId="0" animBg="1"/>
      <p:bldP spid="26" grpId="0" animBg="1"/>
      <p:bldP spid="27" grpId="0"/>
      <p:bldP spid="28" grpId="0" animBg="1"/>
      <p:bldP spid="29" grpId="0" animBg="1"/>
      <p:bldP spid="30" grpId="0" animBg="1"/>
      <p:bldP spid="13" grpId="0"/>
      <p:bldP spid="32" grpId="0"/>
      <p:bldP spid="33" grpId="0"/>
      <p:bldP spid="34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EEB5811-0279-4F0B-B2C4-2B4870D8FF70}"/>
              </a:ext>
            </a:extLst>
          </p:cNvPr>
          <p:cNvSpPr txBox="1"/>
          <p:nvPr/>
        </p:nvSpPr>
        <p:spPr>
          <a:xfrm>
            <a:off x="2439719" y="144573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800">
                <a:latin typeface="Selawik Semibold" panose="020B0702040204020203" pitchFamily="34" charset="0"/>
              </a:rPr>
              <a:t>III. </a:t>
            </a:r>
            <a:r>
              <a:rPr lang="en-BZ" sz="2800" err="1">
                <a:latin typeface="Selawik Semibold" panose="020B0702040204020203" pitchFamily="34" charset="0"/>
              </a:rPr>
              <a:t>Modèles</a:t>
            </a:r>
            <a:r>
              <a:rPr lang="en-BZ" sz="2800">
                <a:latin typeface="Selawik Semibold" panose="020B0702040204020203" pitchFamily="34" charset="0"/>
              </a:rPr>
              <a:t> et </a:t>
            </a:r>
            <a:r>
              <a:rPr lang="en-BZ" sz="2800" err="1">
                <a:latin typeface="Selawik Semibold" panose="020B0702040204020203" pitchFamily="34" charset="0"/>
              </a:rPr>
              <a:t>apprentissage</a:t>
            </a:r>
            <a:endParaRPr lang="en-BZ" sz="2800" i="1">
              <a:latin typeface="Selawik Semibold" panose="020B0702040204020203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E453784-7986-484C-8FBF-5A4A752B92E7}"/>
              </a:ext>
            </a:extLst>
          </p:cNvPr>
          <p:cNvSpPr txBox="1"/>
          <p:nvPr/>
        </p:nvSpPr>
        <p:spPr>
          <a:xfrm>
            <a:off x="608423" y="1107669"/>
            <a:ext cx="5487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Les différents modèles implémentés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908EBBE-34C4-2247-8D56-932B176D35B6}"/>
              </a:ext>
            </a:extLst>
          </p:cNvPr>
          <p:cNvCxnSpPr/>
          <p:nvPr/>
        </p:nvCxnSpPr>
        <p:spPr>
          <a:xfrm>
            <a:off x="594911" y="1037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F7B3269A-BBA6-8643-8A8E-707ABB6E031C}"/>
              </a:ext>
            </a:extLst>
          </p:cNvPr>
          <p:cNvGrpSpPr/>
          <p:nvPr/>
        </p:nvGrpSpPr>
        <p:grpSpPr>
          <a:xfrm>
            <a:off x="1733279" y="2366592"/>
            <a:ext cx="2897436" cy="1481345"/>
            <a:chOff x="991001" y="1947655"/>
            <a:chExt cx="2897436" cy="14813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CA67DF-F8A1-8549-8AAA-03AB007FEC9F}"/>
                </a:ext>
              </a:extLst>
            </p:cNvPr>
            <p:cNvSpPr/>
            <p:nvPr/>
          </p:nvSpPr>
          <p:spPr>
            <a:xfrm>
              <a:off x="991001" y="1947655"/>
              <a:ext cx="2897436" cy="400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tx1"/>
                  </a:solidFill>
                  <a:cs typeface="Calibri"/>
                </a:rPr>
                <a:t>Régresseur</a:t>
              </a:r>
              <a:endParaRPr lang="fr-FR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D0F7D-3E12-8542-B8B7-D824C38CA0CD}"/>
                </a:ext>
              </a:extLst>
            </p:cNvPr>
            <p:cNvSpPr/>
            <p:nvPr/>
          </p:nvSpPr>
          <p:spPr>
            <a:xfrm>
              <a:off x="991001" y="2347766"/>
              <a:ext cx="923860" cy="108123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chemeClr val="tx1"/>
                  </a:solidFill>
                  <a:cs typeface="Calibri"/>
                </a:rPr>
                <a:t>ANN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82A6FD-8C36-EF43-9A5B-7400625BB382}"/>
                </a:ext>
              </a:extLst>
            </p:cNvPr>
            <p:cNvSpPr/>
            <p:nvPr/>
          </p:nvSpPr>
          <p:spPr>
            <a:xfrm>
              <a:off x="1914861" y="2347766"/>
              <a:ext cx="1973576" cy="10812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chemeClr val="tx1"/>
                  </a:solidFill>
                  <a:cs typeface="Calibri"/>
                </a:rPr>
                <a:t>20 couches</a:t>
              </a:r>
            </a:p>
            <a:p>
              <a:pPr algn="ctr"/>
              <a:r>
                <a:rPr lang="fr-FR" sz="1600">
                  <a:solidFill>
                    <a:schemeClr val="tx1"/>
                  </a:solidFill>
                  <a:cs typeface="Calibri"/>
                </a:rPr>
                <a:t>32 neurones</a:t>
              </a:r>
            </a:p>
            <a:p>
              <a:pPr algn="ctr"/>
              <a:r>
                <a:rPr lang="fr-FR" sz="1600" i="1">
                  <a:solidFill>
                    <a:schemeClr val="tx1"/>
                  </a:solidFill>
                </a:rPr>
                <a:t>MAE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198DA54-3966-6544-A2B3-07A6EF30142E}"/>
              </a:ext>
            </a:extLst>
          </p:cNvPr>
          <p:cNvGrpSpPr/>
          <p:nvPr/>
        </p:nvGrpSpPr>
        <p:grpSpPr>
          <a:xfrm>
            <a:off x="5944924" y="4064404"/>
            <a:ext cx="2897436" cy="1481345"/>
            <a:chOff x="991001" y="1947655"/>
            <a:chExt cx="2897436" cy="148134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2DA0DF-81F1-1E4E-B19D-CC381A9A2798}"/>
                </a:ext>
              </a:extLst>
            </p:cNvPr>
            <p:cNvSpPr/>
            <p:nvPr/>
          </p:nvSpPr>
          <p:spPr>
            <a:xfrm>
              <a:off x="991001" y="1947655"/>
              <a:ext cx="2897436" cy="400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tx1"/>
                  </a:solidFill>
                  <a:cs typeface="Calibri"/>
                </a:rPr>
                <a:t>Régresseur</a:t>
              </a:r>
              <a:endParaRPr lang="fr-FR" sz="1600" b="1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148485-0C2E-9549-9C7C-814CDF84B7C7}"/>
                </a:ext>
              </a:extLst>
            </p:cNvPr>
            <p:cNvSpPr/>
            <p:nvPr/>
          </p:nvSpPr>
          <p:spPr>
            <a:xfrm>
              <a:off x="991001" y="2347766"/>
              <a:ext cx="923860" cy="108123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chemeClr val="tx1"/>
                  </a:solidFill>
                  <a:cs typeface="Calibri"/>
                </a:rPr>
                <a:t>ANN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B7DD83-70F9-9B41-A3AE-E179E81FF299}"/>
                </a:ext>
              </a:extLst>
            </p:cNvPr>
            <p:cNvSpPr/>
            <p:nvPr/>
          </p:nvSpPr>
          <p:spPr>
            <a:xfrm>
              <a:off x="1914861" y="2347766"/>
              <a:ext cx="1973576" cy="10812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chemeClr val="tx1"/>
                  </a:solidFill>
                  <a:cs typeface="Calibri"/>
                </a:rPr>
                <a:t>20 couches</a:t>
              </a:r>
            </a:p>
            <a:p>
              <a:pPr algn="ctr"/>
              <a:r>
                <a:rPr lang="fr-FR" sz="1600">
                  <a:solidFill>
                    <a:schemeClr val="tx1"/>
                  </a:solidFill>
                  <a:cs typeface="Calibri"/>
                </a:rPr>
                <a:t>32 neurones</a:t>
              </a:r>
            </a:p>
            <a:p>
              <a:pPr algn="ctr"/>
              <a:r>
                <a:rPr lang="fr-FR" sz="1600" i="1">
                  <a:solidFill>
                    <a:schemeClr val="tx1"/>
                  </a:solidFill>
                </a:rPr>
                <a:t>MAE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8AD4F107-1C7F-9E44-9EC9-03B4F9142259}"/>
              </a:ext>
            </a:extLst>
          </p:cNvPr>
          <p:cNvGrpSpPr/>
          <p:nvPr/>
        </p:nvGrpSpPr>
        <p:grpSpPr>
          <a:xfrm>
            <a:off x="5944924" y="2366592"/>
            <a:ext cx="2897436" cy="1481345"/>
            <a:chOff x="991001" y="1947655"/>
            <a:chExt cx="2897436" cy="148134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D16344-8D88-7647-B327-666EADDB9620}"/>
                </a:ext>
              </a:extLst>
            </p:cNvPr>
            <p:cNvSpPr/>
            <p:nvPr/>
          </p:nvSpPr>
          <p:spPr>
            <a:xfrm>
              <a:off x="991001" y="1947655"/>
              <a:ext cx="2897436" cy="400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tx1"/>
                  </a:solidFill>
                  <a:cs typeface="Calibri"/>
                </a:rPr>
                <a:t>Classificateur</a:t>
              </a:r>
              <a:endParaRPr lang="fr-FR" sz="1600" b="1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3C50278-CD28-DF45-AB60-CFF303259AD1}"/>
                </a:ext>
              </a:extLst>
            </p:cNvPr>
            <p:cNvSpPr/>
            <p:nvPr/>
          </p:nvSpPr>
          <p:spPr>
            <a:xfrm>
              <a:off x="991001" y="2347766"/>
              <a:ext cx="923860" cy="108123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chemeClr val="tx1"/>
                  </a:solidFill>
                  <a:cs typeface="Calibri"/>
                </a:rPr>
                <a:t>ANN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48FD0A8-59A8-8841-BC90-8D78F6ACBAFB}"/>
                </a:ext>
              </a:extLst>
            </p:cNvPr>
            <p:cNvSpPr/>
            <p:nvPr/>
          </p:nvSpPr>
          <p:spPr>
            <a:xfrm>
              <a:off x="1914861" y="2347766"/>
              <a:ext cx="1973576" cy="10812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chemeClr val="tx1"/>
                  </a:solidFill>
                  <a:cs typeface="Calibri"/>
                </a:rPr>
                <a:t>10 couches</a:t>
              </a:r>
            </a:p>
            <a:p>
              <a:pPr algn="ctr"/>
              <a:r>
                <a:rPr lang="fr-FR" sz="1600">
                  <a:solidFill>
                    <a:schemeClr val="tx1"/>
                  </a:solidFill>
                  <a:cs typeface="Calibri"/>
                </a:rPr>
                <a:t>64 neurones</a:t>
              </a:r>
            </a:p>
            <a:p>
              <a:pPr algn="ctr"/>
              <a:r>
                <a:rPr lang="fr-FR" sz="1600" i="1" err="1">
                  <a:solidFill>
                    <a:schemeClr val="tx1"/>
                  </a:solidFill>
                </a:rPr>
                <a:t>Binary</a:t>
              </a:r>
              <a:r>
                <a:rPr lang="fr-FR" sz="1600" i="1">
                  <a:solidFill>
                    <a:schemeClr val="tx1"/>
                  </a:solidFill>
                </a:rPr>
                <a:t> </a:t>
              </a:r>
              <a:r>
                <a:rPr lang="fr-FR" sz="1600" i="1" err="1">
                  <a:solidFill>
                    <a:schemeClr val="tx1"/>
                  </a:solidFill>
                </a:rPr>
                <a:t>crossentropy</a:t>
              </a:r>
              <a:endParaRPr lang="fr-FR" sz="1600" i="1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E83BA4D-C1DD-0C4B-B717-4E24A776142B}"/>
              </a:ext>
            </a:extLst>
          </p:cNvPr>
          <p:cNvSpPr/>
          <p:nvPr/>
        </p:nvSpPr>
        <p:spPr>
          <a:xfrm>
            <a:off x="1536077" y="2188233"/>
            <a:ext cx="3291840" cy="187617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0C493B3-3D44-F846-AF02-6255F9CE21B0}"/>
              </a:ext>
            </a:extLst>
          </p:cNvPr>
          <p:cNvSpPr/>
          <p:nvPr/>
        </p:nvSpPr>
        <p:spPr>
          <a:xfrm>
            <a:off x="5751777" y="2176896"/>
            <a:ext cx="3291840" cy="3568425"/>
          </a:xfrm>
          <a:prstGeom prst="roundRect">
            <a:avLst>
              <a:gd name="adj" fmla="val 9804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78E7B10-385B-5343-ABF6-E8B11B7585F8}"/>
              </a:ext>
            </a:extLst>
          </p:cNvPr>
          <p:cNvSpPr txBox="1"/>
          <p:nvPr/>
        </p:nvSpPr>
        <p:spPr>
          <a:xfrm>
            <a:off x="1634678" y="1849679"/>
            <a:ext cx="3094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/>
              <a:t>Régresseur simple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28A50E3-192C-AA40-A5DE-82BC31AC1969}"/>
              </a:ext>
            </a:extLst>
          </p:cNvPr>
          <p:cNvSpPr txBox="1"/>
          <p:nvPr/>
        </p:nvSpPr>
        <p:spPr>
          <a:xfrm>
            <a:off x="5846323" y="1849679"/>
            <a:ext cx="3094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/>
              <a:t>Classificateur + Régresseur</a:t>
            </a:r>
          </a:p>
        </p:txBody>
      </p:sp>
      <p:sp>
        <p:nvSpPr>
          <p:cNvPr id="24" name="Flèche vers la droite 23">
            <a:extLst>
              <a:ext uri="{FF2B5EF4-FFF2-40B4-BE49-F238E27FC236}">
                <a16:creationId xmlns:a16="http://schemas.microsoft.com/office/drawing/2014/main" id="{EB01409F-3D7E-574D-BB77-A00E761D8DE7}"/>
              </a:ext>
            </a:extLst>
          </p:cNvPr>
          <p:cNvSpPr/>
          <p:nvPr/>
        </p:nvSpPr>
        <p:spPr>
          <a:xfrm>
            <a:off x="8785435" y="3445182"/>
            <a:ext cx="602428" cy="40275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vers la droite 24">
            <a:extLst>
              <a:ext uri="{FF2B5EF4-FFF2-40B4-BE49-F238E27FC236}">
                <a16:creationId xmlns:a16="http://schemas.microsoft.com/office/drawing/2014/main" id="{52613D7B-CCB3-C841-B17D-AE1D1935D1FC}"/>
              </a:ext>
            </a:extLst>
          </p:cNvPr>
          <p:cNvSpPr/>
          <p:nvPr/>
        </p:nvSpPr>
        <p:spPr>
          <a:xfrm>
            <a:off x="8742403" y="5142994"/>
            <a:ext cx="602428" cy="40275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7B18AE9-FAA0-4A45-9A5A-3AF74CA6CD1B}"/>
              </a:ext>
            </a:extLst>
          </p:cNvPr>
          <p:cNvSpPr txBox="1"/>
          <p:nvPr/>
        </p:nvSpPr>
        <p:spPr>
          <a:xfrm>
            <a:off x="9387863" y="3126318"/>
            <a:ext cx="2159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Détermine si le cumul des précipitations est nul ou non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221F58F-FDA0-4040-9443-09904FD94A66}"/>
              </a:ext>
            </a:extLst>
          </p:cNvPr>
          <p:cNvSpPr txBox="1"/>
          <p:nvPr/>
        </p:nvSpPr>
        <p:spPr>
          <a:xfrm>
            <a:off x="9387863" y="5051983"/>
            <a:ext cx="2159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Prédit les observations restantes</a:t>
            </a:r>
          </a:p>
        </p:txBody>
      </p:sp>
    </p:spTree>
    <p:extLst>
      <p:ext uri="{BB962C8B-B14F-4D97-AF65-F5344CB8AC3E}">
        <p14:creationId xmlns:p14="http://schemas.microsoft.com/office/powerpoint/2010/main" val="13936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2" grpId="0"/>
      <p:bldP spid="23" grpId="0"/>
      <p:bldP spid="24" grpId="0" animBg="1"/>
      <p:bldP spid="25" grpId="0" animBg="1"/>
      <p:bldP spid="26" grpId="0"/>
      <p:bldP spid="27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dèle INSA">
  <a:themeElements>
    <a:clrScheme name="Charte INSA">
      <a:dk1>
        <a:srgbClr val="4F4D50"/>
      </a:dk1>
      <a:lt1>
        <a:sysClr val="window" lastClr="FFFFFF"/>
      </a:lt1>
      <a:dk2>
        <a:srgbClr val="E42618"/>
      </a:dk2>
      <a:lt2>
        <a:srgbClr val="EEECE1"/>
      </a:lt2>
      <a:accent1>
        <a:srgbClr val="E29100"/>
      </a:accent1>
      <a:accent2>
        <a:srgbClr val="004D6F"/>
      </a:accent2>
      <a:accent3>
        <a:srgbClr val="9D1747"/>
      </a:accent3>
      <a:accent4>
        <a:srgbClr val="208998"/>
      </a:accent4>
      <a:accent5>
        <a:srgbClr val="866D5F"/>
      </a:accent5>
      <a:accent6>
        <a:srgbClr val="81989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èle INSA" id="{BCA0CA9C-6ABA-4D7D-BD82-77BEC1FF7A10}" vid="{4D3E1868-4FC1-44EF-9242-EB373061FF1F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11624</TotalTime>
  <Words>943</Words>
  <Application>Microsoft Macintosh PowerPoint</Application>
  <PresentationFormat>Grand écran</PresentationFormat>
  <Paragraphs>217</Paragraphs>
  <Slides>14</Slides>
  <Notes>5</Notes>
  <HiddenSlides>1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Selawik</vt:lpstr>
      <vt:lpstr>Selawik Semibold</vt:lpstr>
      <vt:lpstr>Symbol</vt:lpstr>
      <vt:lpstr>Vijaya</vt:lpstr>
      <vt:lpstr>Thème Office</vt:lpstr>
      <vt:lpstr>Modèle INSA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Quentin Douzery</cp:lastModifiedBy>
  <cp:revision>9</cp:revision>
  <dcterms:created xsi:type="dcterms:W3CDTF">2022-01-03T18:49:02Z</dcterms:created>
  <dcterms:modified xsi:type="dcterms:W3CDTF">2022-01-14T14:47:00Z</dcterms:modified>
</cp:coreProperties>
</file>