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0" r:id="rId2"/>
    <p:sldId id="352" r:id="rId3"/>
    <p:sldId id="350" r:id="rId4"/>
    <p:sldId id="361" r:id="rId5"/>
    <p:sldId id="349" r:id="rId6"/>
    <p:sldId id="382" r:id="rId7"/>
    <p:sldId id="353" r:id="rId8"/>
    <p:sldId id="375" r:id="rId9"/>
    <p:sldId id="376" r:id="rId10"/>
    <p:sldId id="377" r:id="rId11"/>
    <p:sldId id="378" r:id="rId12"/>
    <p:sldId id="379" r:id="rId13"/>
    <p:sldId id="380" r:id="rId14"/>
    <p:sldId id="365" r:id="rId15"/>
    <p:sldId id="366" r:id="rId16"/>
    <p:sldId id="367" r:id="rId17"/>
    <p:sldId id="369" r:id="rId18"/>
    <p:sldId id="368" r:id="rId19"/>
    <p:sldId id="370" r:id="rId20"/>
    <p:sldId id="371" r:id="rId21"/>
    <p:sldId id="372" r:id="rId22"/>
    <p:sldId id="37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a" initials="A" lastIdx="1" clrIdx="0">
    <p:extLst>
      <p:ext uri="{19B8F6BF-5375-455C-9EA6-DF929625EA0E}">
        <p15:presenceInfo xmlns:p15="http://schemas.microsoft.com/office/powerpoint/2012/main" userId="Alex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  <a:srgbClr val="005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A8C61-9684-418C-8325-40327C55EB27}" v="3308" dt="2022-01-20T12:16:31.109"/>
    <p1510:client id="{D267878F-9605-5E48-9C37-45586296116C}" v="5320" dt="2022-01-20T15:46:5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3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FC1BA-1D11-4C42-B301-61D605394F7C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0ABB-595B-B947-903C-56C693BB2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65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Alexia</a:t>
            </a:r>
          </a:p>
        </p:txBody>
      </p:sp>
    </p:spTree>
    <p:extLst>
      <p:ext uri="{BB962C8B-B14F-4D97-AF65-F5344CB8AC3E}">
        <p14:creationId xmlns:p14="http://schemas.microsoft.com/office/powerpoint/2010/main" val="285356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85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53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22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671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789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02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747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24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12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Alexia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0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339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73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73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Alexia</a:t>
            </a:r>
          </a:p>
          <a:p>
            <a:r>
              <a:rPr lang="fr-FR" err="1"/>
              <a:t>Autofluorescence</a:t>
            </a:r>
            <a:r>
              <a:rPr lang="fr-FR"/>
              <a:t> of </a:t>
            </a:r>
            <a:r>
              <a:rPr lang="fr-FR" err="1"/>
              <a:t>biological</a:t>
            </a:r>
            <a:r>
              <a:rPr lang="fr-FR"/>
              <a:t> tissues</a:t>
            </a:r>
          </a:p>
          <a:p>
            <a:r>
              <a:rPr lang="fr-FR" err="1"/>
              <a:t>Spectroscopy</a:t>
            </a:r>
            <a:r>
              <a:rPr lang="fr-FR"/>
              <a:t> = technique for 3 </a:t>
            </a:r>
            <a:r>
              <a:rPr lang="fr-FR" err="1"/>
              <a:t>steps</a:t>
            </a:r>
            <a:r>
              <a:rPr lang="fr-FR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2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Alexia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 Spectrum </a:t>
            </a: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regarding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wavelengths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HSI records </a:t>
            </a: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narrow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spectral bands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spectrum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 </a:t>
            </a:r>
            <a:r>
              <a:rPr lang="fr-FR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(voxel)?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1C018-655D-44EC-B865-EFE2E25980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7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Alexia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Lasers </a:t>
            </a:r>
            <a:r>
              <a:rPr lang="fr-FR" sz="1200" err="1"/>
              <a:t>illuminates</a:t>
            </a:r>
            <a:r>
              <a:rPr lang="fr-FR" sz="1200"/>
              <a:t> </a:t>
            </a:r>
            <a:r>
              <a:rPr lang="fr-FR" sz="1200" err="1"/>
              <a:t>target</a:t>
            </a:r>
            <a:r>
              <a:rPr lang="fr-FR" sz="1200"/>
              <a:t> and hyperspectral camera </a:t>
            </a:r>
            <a:r>
              <a:rPr lang="fr-FR" sz="1200" err="1"/>
              <a:t>collects</a:t>
            </a:r>
            <a:r>
              <a:rPr lang="fr-FR" sz="1200"/>
              <a:t> </a:t>
            </a:r>
            <a:r>
              <a:rPr lang="fr-FR" sz="1200" err="1"/>
              <a:t>emitted</a:t>
            </a:r>
            <a:r>
              <a:rPr lang="fr-FR" sz="1200"/>
              <a:t> light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fr-FR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pixel 2D = voxel 3D</a:t>
            </a:r>
            <a:endParaRPr lang="fr-FR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2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59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2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0ABB-595B-B947-903C-56C693BB25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70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E11AA-1978-B447-8751-801BF175F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E81A5C-BE93-364E-8591-DD8378083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79B82-34C9-5E4D-9609-5843D5A6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5DFD96-5171-1B45-870F-FF17D312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A27A2D-257E-A647-983E-2CBC8C9F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9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C0F92-F92B-E14F-B146-2561F641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B29573-D74D-AB40-9D96-6DAA75A0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D8924C-45A3-7C40-BACB-92E4FFC6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06C6B-2EC7-934B-B7DA-6BD3C4D6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D8A9B-5B10-BC41-84EB-0F17275A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6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4F5A0C-F4E7-BA4D-B419-0FE83EC7F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63F1B3-C58A-1C4B-A39B-E218562D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35550-9EC4-AC4D-B379-8C2EA722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4DE02-072C-4141-AC59-D95A3506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332DB-6FBF-CA4A-9F67-42BB1D31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57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-1" y="1031964"/>
            <a:ext cx="3879670" cy="4339028"/>
            <a:chOff x="-1" y="868398"/>
            <a:chExt cx="4355976" cy="4633217"/>
          </a:xfrm>
        </p:grpSpPr>
        <p:sp>
          <p:nvSpPr>
            <p:cNvPr id="6" name="Triangle isocèle 5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/>
                <a:t> </a:t>
              </a:r>
            </a:p>
          </p:txBody>
        </p:sp>
        <p:sp>
          <p:nvSpPr>
            <p:cNvPr id="3" name="Triangle isocèle 2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sp>
        <p:nvSpPr>
          <p:cNvPr id="11" name="Triangle isocèle 10"/>
          <p:cNvSpPr/>
          <p:nvPr/>
        </p:nvSpPr>
        <p:spPr>
          <a:xfrm rot="16200000">
            <a:off x="7513547" y="-780746"/>
            <a:ext cx="3923411" cy="546963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9588101" y="-760517"/>
            <a:ext cx="1874105" cy="3385699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9" name="Triangle isocèle 8"/>
          <p:cNvSpPr/>
          <p:nvPr/>
        </p:nvSpPr>
        <p:spPr>
          <a:xfrm rot="16200000">
            <a:off x="10220438" y="212386"/>
            <a:ext cx="1834891" cy="2160240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02" y="369979"/>
            <a:ext cx="2943602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4799856" y="6353714"/>
            <a:ext cx="2448272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8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3511" y="1333549"/>
            <a:ext cx="11233248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/>
              <a:t>Item 1</a:t>
            </a:r>
          </a:p>
          <a:p>
            <a:pPr lvl="1"/>
            <a:r>
              <a:rPr lang="fr-FR"/>
              <a:t>Sous - item 1.1</a:t>
            </a:r>
          </a:p>
          <a:p>
            <a:pPr lvl="1"/>
            <a:endParaRPr lang="fr-FR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3648405" y="6429862"/>
            <a:ext cx="753616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Soutenance de stage NOM Prénom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597" y="121933"/>
            <a:ext cx="6144683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Titre de page</a:t>
            </a:r>
          </a:p>
        </p:txBody>
      </p:sp>
      <p:pic>
        <p:nvPicPr>
          <p:cNvPr id="5" name="Picture 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17" y="197579"/>
            <a:ext cx="1760889" cy="3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/>
        </p:nvSpPr>
        <p:spPr>
          <a:xfrm rot="16200000">
            <a:off x="10437068" y="-694385"/>
            <a:ext cx="1060499" cy="2445830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7" name="Triangle isocèle 7"/>
          <p:cNvSpPr/>
          <p:nvPr/>
        </p:nvSpPr>
        <p:spPr>
          <a:xfrm rot="16200000">
            <a:off x="11512343" y="-135574"/>
            <a:ext cx="542117" cy="819098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11501492" y="48822"/>
            <a:ext cx="740282" cy="642632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2159566" y="6614557"/>
            <a:ext cx="1344151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159566" y="6614557"/>
            <a:ext cx="439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F8A896-0154-4ADC-8206-0B747D25ED3B}" type="slidenum">
              <a:rPr lang="fr-FR" sz="1100" b="1" i="0" smtClean="0">
                <a:solidFill>
                  <a:schemeClr val="bg1"/>
                </a:solidFill>
              </a:rPr>
              <a:t>‹N°›</a:t>
            </a:fld>
            <a:endParaRPr lang="fr-FR" sz="1100" b="1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B3606-7024-4E44-B391-8D24BC5B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989EB-D488-684C-AC21-0447B324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5634B1-32D3-EB45-853C-8CCD278C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12A66-6DEC-284F-8CC7-0E131449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5901A3-0F84-0649-B9DE-434288F5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35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72BEF-48C5-F54B-AAFB-D7D8D18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4B051D-D0AA-9041-9B42-4806C3F2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736E6-67ED-7443-9376-82A4E5B7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43348-A6ED-3B49-997E-5C961BDE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3B342-0026-0C45-B867-70473051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57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E1F1-3B9F-8D46-A8E9-2442ED71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B9D2B4-ED33-2F4D-823A-34BF0B889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720E21-EFFD-2549-9EA9-BDEA696B4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78ED0-1E23-4B4E-8D59-8F5D8234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43050F-50AA-2B43-A715-8763A07E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966196-31EB-3C40-879F-D6FAFD12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6444F-FE9F-A846-B95B-3186C870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A1B288-EE3B-6A43-A2B8-4BB1EF68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5A935A-C9A4-5A44-8F12-8C8AED457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78D573-1613-9943-852C-08E390679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37914D-8C6C-2E45-AE19-F48E9DFFE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6AD556-F55D-D840-9AD0-D873A76F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53FE6D-65DC-154C-8D79-CDCBF438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8C176E-9C00-D54A-A6C1-DF15D733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FF08C-D92B-CE40-A106-1200FE5F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835CBC-5B9A-C44E-AA65-45F10DB0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155C86-EF4F-9D48-BF08-F33C9462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FD5047-0326-CA4F-8AB2-91F94FE2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2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B54967-2048-D740-B149-F885BAA6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BAFA00-6034-C840-8387-CFE6B2C3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895F9-B48A-BD46-A419-9A644CE2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5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29919-5C43-2745-A0D6-4FFD24C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BAC191-0394-304C-926D-F543A10E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460BDE-D4D0-8C42-94C3-BBFE6E92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2AA6B1-9AEA-FC49-B7D0-191A76B0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3CBBE7-6A85-864C-96C5-E17460F3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4033C5-54C1-7742-8C1A-C6E5FA14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5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130D5-EF37-4B44-AFE4-5A85384E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89553A-3243-A642-9F7E-E42B7309C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32CAC4-8142-124F-B905-32BB8A2DA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6A0E73-40A9-0E4D-A2DD-82693733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0F98D1-40AE-F240-8FF7-C6B5BE1F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A72853-8495-C348-9751-FB1FF785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83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10C88C-878D-5648-BE25-5F8DD25C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475595-7AE5-6A4E-A27E-C8A27066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54584B-DC00-A245-AC27-1BF817380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1030-D619-0549-9F44-893FCA9D7E9A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2F15A-0E01-7447-B5B1-DBD0D091E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45A9E-15B7-0649-AAB0-A69253F56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E25-55A0-C440-A097-406E6EDD09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32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mundoptics.fr/knowledge-center/application-notes/imaging/hyperspectral-and-multispectral-imaging/" TargetMode="External"/><Relationship Id="rId3" Type="http://schemas.openxmlformats.org/officeDocument/2006/relationships/hyperlink" Target="https://fr.wikipedia.org/wiki/Test_de_Wilcoxon-Mann-Whitney" TargetMode="External"/><Relationship Id="rId7" Type="http://schemas.openxmlformats.org/officeDocument/2006/relationships/hyperlink" Target="https://towardsdatascience.com/what-are-hyper-spectral-images-a5de5d9fa91" TargetMode="External"/><Relationship Id="rId2" Type="http://schemas.openxmlformats.org/officeDocument/2006/relationships/hyperlink" Target="https://www.ilastik.org/documentation/pixelclassification/pixelclassificati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jybaudot.fr/Inferentielle/mannwhitney.html" TargetMode="External"/><Relationship Id="rId5" Type="http://schemas.openxmlformats.org/officeDocument/2006/relationships/hyperlink" Target="https://docs.opencv.org/3.4/d9/d61/tutorial_py_morphological_ops.html" TargetMode="External"/><Relationship Id="rId10" Type="http://schemas.openxmlformats.org/officeDocument/2006/relationships/hyperlink" Target="https://thenounproject.com/" TargetMode="External"/><Relationship Id="rId4" Type="http://schemas.openxmlformats.org/officeDocument/2006/relationships/hyperlink" Target="https://www.specim.fi/hyperspectral-technology-vs-rgb/" TargetMode="External"/><Relationship Id="rId9" Type="http://schemas.openxmlformats.org/officeDocument/2006/relationships/hyperlink" Target="https://www.analyticsvidhya.com/blog/2020/05/decision-tree-vs-random-forest-algorith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DCBBDA0-2583-1E41-93F7-5362C19DA611}"/>
              </a:ext>
            </a:extLst>
          </p:cNvPr>
          <p:cNvSpPr txBox="1"/>
          <p:nvPr/>
        </p:nvSpPr>
        <p:spPr>
          <a:xfrm>
            <a:off x="3808865" y="2831480"/>
            <a:ext cx="671611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sz="4800" b="1"/>
              <a:t>Hyperspectral</a:t>
            </a:r>
            <a:r>
              <a:rPr lang="fr-FR" sz="4800" b="1" dirty="0"/>
              <a:t> </a:t>
            </a:r>
            <a:r>
              <a:rPr lang="fr-FR" sz="4800" b="1" dirty="0" err="1"/>
              <a:t>microscopy</a:t>
            </a:r>
            <a:endParaRPr lang="fr-FR" sz="4800" b="1"/>
          </a:p>
          <a:p>
            <a:pPr algn="r"/>
            <a:endParaRPr lang="fr-FR" sz="4800" b="1" dirty="0"/>
          </a:p>
          <a:p>
            <a:pPr algn="r"/>
            <a:r>
              <a:rPr lang="fr-FR" sz="1600" i="1" dirty="0"/>
              <a:t>Under the supervision of: Mr. Pierre Weiss</a:t>
            </a:r>
          </a:p>
          <a:p>
            <a:pPr algn="r"/>
            <a:r>
              <a:rPr lang="fr-FR" sz="1600" i="1" dirty="0" err="1">
                <a:cs typeface="Calibri"/>
              </a:rPr>
              <a:t>With</a:t>
            </a:r>
            <a:r>
              <a:rPr lang="fr-FR" sz="1600" i="1" dirty="0">
                <a:cs typeface="Calibri"/>
              </a:rPr>
              <a:t> the help of: Ms. Corinne Barreau, Ms. Coralie </a:t>
            </a:r>
            <a:r>
              <a:rPr lang="fr-FR" sz="1600" i="1" dirty="0" err="1">
                <a:cs typeface="Calibri"/>
              </a:rPr>
              <a:t>Sengenes</a:t>
            </a:r>
            <a:endParaRPr lang="fr-FR" sz="1600" i="1" dirty="0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33EF98-1670-5640-88FD-15DDA0FA9F6A}"/>
              </a:ext>
            </a:extLst>
          </p:cNvPr>
          <p:cNvSpPr txBox="1"/>
          <p:nvPr/>
        </p:nvSpPr>
        <p:spPr>
          <a:xfrm>
            <a:off x="206092" y="5608992"/>
            <a:ext cx="23648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Quentin Douzery</a:t>
            </a:r>
          </a:p>
          <a:p>
            <a:r>
              <a:rPr lang="fr-FR" sz="1600" b="1" dirty="0"/>
              <a:t>Alexia Ghozland</a:t>
            </a:r>
          </a:p>
          <a:p>
            <a:endParaRPr lang="fr-FR" dirty="0"/>
          </a:p>
          <a:p>
            <a:r>
              <a:rPr lang="fr-FR" sz="1600" dirty="0" err="1"/>
              <a:t>January</a:t>
            </a:r>
            <a:r>
              <a:rPr lang="fr-FR" sz="1600" dirty="0"/>
              <a:t>, 21</a:t>
            </a:r>
            <a:r>
              <a:rPr lang="fr-FR" sz="1600" baseline="30000" dirty="0"/>
              <a:t>st</a:t>
            </a:r>
            <a:r>
              <a:rPr lang="fr-FR" sz="1600" dirty="0"/>
              <a:t> 2022</a:t>
            </a:r>
          </a:p>
        </p:txBody>
      </p:sp>
      <p:pic>
        <p:nvPicPr>
          <p:cNvPr id="7" name="Image 2" descr="Une image contenant texte, horloge, trousse de secours&#10;&#10;Description générée automatiquement">
            <a:extLst>
              <a:ext uri="{FF2B5EF4-FFF2-40B4-BE49-F238E27FC236}">
                <a16:creationId xmlns:a16="http://schemas.microsoft.com/office/drawing/2014/main" id="{DFF6A2CA-95E2-C946-9025-65999C0F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12" y="5771816"/>
            <a:ext cx="3095296" cy="9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Materials</a:t>
            </a:r>
            <a:r>
              <a:rPr lang="fr-FR" sz="2800" b="1" dirty="0"/>
              <a:t> and </a:t>
            </a:r>
            <a:r>
              <a:rPr lang="fr-FR" sz="2800" b="1" dirty="0" err="1"/>
              <a:t>methods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81B593-829C-E44E-AB9A-023CD2CAEE4F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Segmentation of the images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32E134-6EDB-E34A-87C0-DD0671FAE497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39ABA-32E7-6C44-896A-FB20744D1137}"/>
              </a:ext>
            </a:extLst>
          </p:cNvPr>
          <p:cNvSpPr/>
          <p:nvPr/>
        </p:nvSpPr>
        <p:spPr>
          <a:xfrm>
            <a:off x="1810117" y="1843257"/>
            <a:ext cx="2082188" cy="56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Choose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features</a:t>
            </a:r>
            <a:endParaRPr lang="fr-F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8A949-1115-C447-A475-38C0D3C76FFC}"/>
              </a:ext>
            </a:extLst>
          </p:cNvPr>
          <p:cNvSpPr/>
          <p:nvPr/>
        </p:nvSpPr>
        <p:spPr>
          <a:xfrm>
            <a:off x="1810117" y="2524506"/>
            <a:ext cx="2082188" cy="569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Add</a:t>
            </a:r>
            <a:r>
              <a:rPr lang="fr-FR" sz="1600" b="1" dirty="0">
                <a:solidFill>
                  <a:schemeClr val="tx1"/>
                </a:solidFill>
              </a:rPr>
              <a:t> labels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CAC7A9-8F32-3149-A15E-4DDE4EDD3E97}"/>
              </a:ext>
            </a:extLst>
          </p:cNvPr>
          <p:cNvSpPr/>
          <p:nvPr/>
        </p:nvSpPr>
        <p:spPr>
          <a:xfrm>
            <a:off x="1810116" y="3210199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Train classifier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8CC94B-2D9E-144D-A9E2-2020CBEECEA5}"/>
              </a:ext>
            </a:extLst>
          </p:cNvPr>
          <p:cNvSpPr/>
          <p:nvPr/>
        </p:nvSpPr>
        <p:spPr>
          <a:xfrm>
            <a:off x="1799094" y="3891448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Predict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voxels</a:t>
            </a:r>
            <a:endParaRPr lang="fr-F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4A0DD8-2850-D843-A19A-D58576F223C2}"/>
              </a:ext>
            </a:extLst>
          </p:cNvPr>
          <p:cNvSpPr/>
          <p:nvPr/>
        </p:nvSpPr>
        <p:spPr>
          <a:xfrm>
            <a:off x="1799093" y="4572697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Segment image</a:t>
            </a:r>
          </a:p>
        </p:txBody>
      </p:sp>
      <p:sp>
        <p:nvSpPr>
          <p:cNvPr id="30" name="Flèche vers le bas 29">
            <a:extLst>
              <a:ext uri="{FF2B5EF4-FFF2-40B4-BE49-F238E27FC236}">
                <a16:creationId xmlns:a16="http://schemas.microsoft.com/office/drawing/2014/main" id="{AB6C3778-1473-334B-9141-F3773199870E}"/>
              </a:ext>
            </a:extLst>
          </p:cNvPr>
          <p:cNvSpPr/>
          <p:nvPr/>
        </p:nvSpPr>
        <p:spPr>
          <a:xfrm>
            <a:off x="1378953" y="1843257"/>
            <a:ext cx="198304" cy="32986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897535-F6A4-A942-BF4E-DDC6B305DBBF}"/>
              </a:ext>
            </a:extLst>
          </p:cNvPr>
          <p:cNvSpPr txBox="1"/>
          <p:nvPr/>
        </p:nvSpPr>
        <p:spPr>
          <a:xfrm>
            <a:off x="0" y="3321062"/>
            <a:ext cx="200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Ilastik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7BB276B-85F6-2C48-A62B-B2F886FAF6D5}"/>
              </a:ext>
            </a:extLst>
          </p:cNvPr>
          <p:cNvSpPr txBox="1"/>
          <p:nvPr/>
        </p:nvSpPr>
        <p:spPr>
          <a:xfrm>
            <a:off x="4125165" y="2647616"/>
            <a:ext cx="458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Manually</a:t>
            </a:r>
            <a:r>
              <a:rPr lang="fr-FR" sz="1600" dirty="0"/>
              <a:t>, </a:t>
            </a:r>
            <a:r>
              <a:rPr lang="fr-FR" sz="1600" dirty="0" err="1"/>
              <a:t>just</a:t>
            </a:r>
            <a:r>
              <a:rPr lang="fr-FR" sz="1600" dirty="0"/>
              <a:t> on the </a:t>
            </a:r>
            <a:r>
              <a:rPr lang="fr-FR" sz="1600" dirty="0" err="1"/>
              <a:t>objects</a:t>
            </a:r>
            <a:r>
              <a:rPr lang="fr-FR" sz="1600" dirty="0"/>
              <a:t> we are </a:t>
            </a:r>
            <a:r>
              <a:rPr lang="fr-FR" sz="1600" u="sng" dirty="0"/>
              <a:t>sure</a:t>
            </a:r>
            <a:r>
              <a:rPr lang="fr-FR" sz="1600" dirty="0"/>
              <a:t> about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44AC62-4335-AC4D-B5BB-E2FEF6711640}"/>
              </a:ext>
            </a:extLst>
          </p:cNvPr>
          <p:cNvCxnSpPr>
            <a:cxnSpLocks/>
          </p:cNvCxnSpPr>
          <p:nvPr/>
        </p:nvCxnSpPr>
        <p:spPr>
          <a:xfrm>
            <a:off x="4054206" y="2524506"/>
            <a:ext cx="0" cy="58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70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A929CB2-6BC7-F94E-8AE1-0F032BDB3C9E}"/>
              </a:ext>
            </a:extLst>
          </p:cNvPr>
          <p:cNvCxnSpPr>
            <a:cxnSpLocks/>
          </p:cNvCxnSpPr>
          <p:nvPr/>
        </p:nvCxnSpPr>
        <p:spPr>
          <a:xfrm>
            <a:off x="4054206" y="1572655"/>
            <a:ext cx="0" cy="38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Materials</a:t>
            </a:r>
            <a:r>
              <a:rPr lang="fr-FR" sz="2800" b="1" dirty="0"/>
              <a:t> and </a:t>
            </a:r>
            <a:r>
              <a:rPr lang="fr-FR" sz="2800" b="1" dirty="0" err="1"/>
              <a:t>methods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81B593-829C-E44E-AB9A-023CD2CAEE4F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Segmentation of the images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32E134-6EDB-E34A-87C0-DD0671FAE497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39ABA-32E7-6C44-896A-FB20744D1137}"/>
              </a:ext>
            </a:extLst>
          </p:cNvPr>
          <p:cNvSpPr/>
          <p:nvPr/>
        </p:nvSpPr>
        <p:spPr>
          <a:xfrm>
            <a:off x="1810117" y="1843257"/>
            <a:ext cx="2082188" cy="56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Choose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features</a:t>
            </a:r>
            <a:endParaRPr lang="fr-F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8A949-1115-C447-A475-38C0D3C76FFC}"/>
              </a:ext>
            </a:extLst>
          </p:cNvPr>
          <p:cNvSpPr/>
          <p:nvPr/>
        </p:nvSpPr>
        <p:spPr>
          <a:xfrm>
            <a:off x="1810117" y="2524506"/>
            <a:ext cx="2082188" cy="56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labels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CAC7A9-8F32-3149-A15E-4DDE4EDD3E97}"/>
              </a:ext>
            </a:extLst>
          </p:cNvPr>
          <p:cNvSpPr/>
          <p:nvPr/>
        </p:nvSpPr>
        <p:spPr>
          <a:xfrm>
            <a:off x="1810116" y="3210199"/>
            <a:ext cx="2082189" cy="569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Train classifier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8CC94B-2D9E-144D-A9E2-2020CBEECEA5}"/>
              </a:ext>
            </a:extLst>
          </p:cNvPr>
          <p:cNvSpPr/>
          <p:nvPr/>
        </p:nvSpPr>
        <p:spPr>
          <a:xfrm>
            <a:off x="1799094" y="3891448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Predict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voxels</a:t>
            </a:r>
            <a:endParaRPr lang="fr-F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4A0DD8-2850-D843-A19A-D58576F223C2}"/>
              </a:ext>
            </a:extLst>
          </p:cNvPr>
          <p:cNvSpPr/>
          <p:nvPr/>
        </p:nvSpPr>
        <p:spPr>
          <a:xfrm>
            <a:off x="1799093" y="4572697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Segment image</a:t>
            </a:r>
          </a:p>
        </p:txBody>
      </p:sp>
      <p:sp>
        <p:nvSpPr>
          <p:cNvPr id="30" name="Flèche vers le bas 29">
            <a:extLst>
              <a:ext uri="{FF2B5EF4-FFF2-40B4-BE49-F238E27FC236}">
                <a16:creationId xmlns:a16="http://schemas.microsoft.com/office/drawing/2014/main" id="{AB6C3778-1473-334B-9141-F3773199870E}"/>
              </a:ext>
            </a:extLst>
          </p:cNvPr>
          <p:cNvSpPr/>
          <p:nvPr/>
        </p:nvSpPr>
        <p:spPr>
          <a:xfrm>
            <a:off x="1378953" y="1843257"/>
            <a:ext cx="198304" cy="32986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897535-F6A4-A942-BF4E-DDC6B305DBBF}"/>
              </a:ext>
            </a:extLst>
          </p:cNvPr>
          <p:cNvSpPr txBox="1"/>
          <p:nvPr/>
        </p:nvSpPr>
        <p:spPr>
          <a:xfrm>
            <a:off x="0" y="3321062"/>
            <a:ext cx="200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Ilastik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4E9EB77-D5AF-244B-8953-D3C7AAAC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03" y="2402967"/>
            <a:ext cx="4458595" cy="30205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08CF744-59C4-B346-BA6C-AF303134761A}"/>
              </a:ext>
            </a:extLst>
          </p:cNvPr>
          <p:cNvSpPr txBox="1"/>
          <p:nvPr/>
        </p:nvSpPr>
        <p:spPr>
          <a:xfrm>
            <a:off x="4179387" y="1568048"/>
            <a:ext cx="4671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/>
              <a:t>Random</a:t>
            </a:r>
            <a:r>
              <a:rPr lang="fr-FR" sz="1600" i="1" dirty="0"/>
              <a:t> </a:t>
            </a:r>
            <a:r>
              <a:rPr lang="fr-FR" sz="1600" i="1" dirty="0" err="1"/>
              <a:t>forest</a:t>
            </a:r>
            <a:r>
              <a:rPr lang="fr-FR" sz="1600" dirty="0"/>
              <a:t>: </a:t>
            </a:r>
            <a:r>
              <a:rPr lang="fr-FR" sz="1600" dirty="0" err="1"/>
              <a:t>aggregation</a:t>
            </a:r>
            <a:r>
              <a:rPr lang="fr-FR" sz="1600" dirty="0"/>
              <a:t> of </a:t>
            </a:r>
            <a:r>
              <a:rPr lang="fr-FR" sz="1600" dirty="0" err="1"/>
              <a:t>decision</a:t>
            </a:r>
            <a:r>
              <a:rPr lang="fr-FR" sz="1600" dirty="0"/>
              <a:t> </a:t>
            </a:r>
            <a:r>
              <a:rPr lang="fr-FR" sz="1600" dirty="0" err="1"/>
              <a:t>trees</a:t>
            </a:r>
            <a:endParaRPr lang="fr-FR" sz="1600" dirty="0"/>
          </a:p>
          <a:p>
            <a:r>
              <a:rPr lang="fr-FR" sz="1600" dirty="0"/>
              <a:t>Algorithm </a:t>
            </a:r>
            <a:r>
              <a:rPr lang="fr-FR" sz="1600" dirty="0" err="1"/>
              <a:t>trained</a:t>
            </a:r>
            <a:r>
              <a:rPr lang="fr-FR" sz="1600" dirty="0"/>
              <a:t> on </a:t>
            </a:r>
            <a:r>
              <a:rPr lang="fr-FR" sz="1600" dirty="0" err="1"/>
              <a:t>each</a:t>
            </a:r>
            <a:r>
              <a:rPr lang="fr-FR" sz="1600" dirty="0"/>
              <a:t> </a:t>
            </a:r>
            <a:r>
              <a:rPr lang="fr-FR" sz="1600" dirty="0" err="1"/>
              <a:t>labelled</a:t>
            </a:r>
            <a:r>
              <a:rPr lang="fr-FR" sz="1600" dirty="0"/>
              <a:t> </a:t>
            </a:r>
            <a:r>
              <a:rPr lang="fr-FR" sz="1600" dirty="0" err="1"/>
              <a:t>voxel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7241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Materials</a:t>
            </a:r>
            <a:r>
              <a:rPr lang="fr-FR" sz="2800" b="1" dirty="0"/>
              <a:t> and </a:t>
            </a:r>
            <a:r>
              <a:rPr lang="fr-FR" sz="2800" b="1" dirty="0" err="1"/>
              <a:t>methods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81B593-829C-E44E-AB9A-023CD2CAEE4F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Segmentation of the images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32E134-6EDB-E34A-87C0-DD0671FAE497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39ABA-32E7-6C44-896A-FB20744D1137}"/>
              </a:ext>
            </a:extLst>
          </p:cNvPr>
          <p:cNvSpPr/>
          <p:nvPr/>
        </p:nvSpPr>
        <p:spPr>
          <a:xfrm>
            <a:off x="1810117" y="1843257"/>
            <a:ext cx="2082188" cy="56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Choose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features</a:t>
            </a:r>
            <a:endParaRPr lang="fr-F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8A949-1115-C447-A475-38C0D3C76FFC}"/>
              </a:ext>
            </a:extLst>
          </p:cNvPr>
          <p:cNvSpPr/>
          <p:nvPr/>
        </p:nvSpPr>
        <p:spPr>
          <a:xfrm>
            <a:off x="1810117" y="2524506"/>
            <a:ext cx="2082188" cy="56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labels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CAC7A9-8F32-3149-A15E-4DDE4EDD3E97}"/>
              </a:ext>
            </a:extLst>
          </p:cNvPr>
          <p:cNvSpPr/>
          <p:nvPr/>
        </p:nvSpPr>
        <p:spPr>
          <a:xfrm>
            <a:off x="1810116" y="3210199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Train classifier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8CC94B-2D9E-144D-A9E2-2020CBEECEA5}"/>
              </a:ext>
            </a:extLst>
          </p:cNvPr>
          <p:cNvSpPr/>
          <p:nvPr/>
        </p:nvSpPr>
        <p:spPr>
          <a:xfrm>
            <a:off x="1799094" y="3891448"/>
            <a:ext cx="2082189" cy="569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Predict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voxels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4A0DD8-2850-D843-A19A-D58576F223C2}"/>
              </a:ext>
            </a:extLst>
          </p:cNvPr>
          <p:cNvSpPr/>
          <p:nvPr/>
        </p:nvSpPr>
        <p:spPr>
          <a:xfrm>
            <a:off x="1799093" y="4572697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Segment image</a:t>
            </a:r>
          </a:p>
        </p:txBody>
      </p:sp>
      <p:sp>
        <p:nvSpPr>
          <p:cNvPr id="30" name="Flèche vers le bas 29">
            <a:extLst>
              <a:ext uri="{FF2B5EF4-FFF2-40B4-BE49-F238E27FC236}">
                <a16:creationId xmlns:a16="http://schemas.microsoft.com/office/drawing/2014/main" id="{AB6C3778-1473-334B-9141-F3773199870E}"/>
              </a:ext>
            </a:extLst>
          </p:cNvPr>
          <p:cNvSpPr/>
          <p:nvPr/>
        </p:nvSpPr>
        <p:spPr>
          <a:xfrm>
            <a:off x="1378953" y="1843257"/>
            <a:ext cx="198304" cy="32986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897535-F6A4-A942-BF4E-DDC6B305DBBF}"/>
              </a:ext>
            </a:extLst>
          </p:cNvPr>
          <p:cNvSpPr txBox="1"/>
          <p:nvPr/>
        </p:nvSpPr>
        <p:spPr>
          <a:xfrm>
            <a:off x="0" y="3321062"/>
            <a:ext cx="200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Ilastik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14A91-6620-5E44-A33E-00FD9B14F7D6}"/>
              </a:ext>
            </a:extLst>
          </p:cNvPr>
          <p:cNvSpPr txBox="1"/>
          <p:nvPr/>
        </p:nvSpPr>
        <p:spPr>
          <a:xfrm>
            <a:off x="4103120" y="3891448"/>
            <a:ext cx="5915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 </a:t>
            </a:r>
            <a:r>
              <a:rPr lang="fr-FR" sz="1600" dirty="0" err="1"/>
              <a:t>prediction</a:t>
            </a:r>
            <a:r>
              <a:rPr lang="fr-FR" sz="1600" dirty="0"/>
              <a:t> for </a:t>
            </a:r>
            <a:r>
              <a:rPr lang="fr-FR" sz="1600" dirty="0" err="1"/>
              <a:t>each</a:t>
            </a:r>
            <a:r>
              <a:rPr lang="fr-FR" sz="1600" dirty="0"/>
              <a:t> </a:t>
            </a:r>
            <a:r>
              <a:rPr lang="fr-FR" sz="1600" dirty="0" err="1"/>
              <a:t>voxel</a:t>
            </a:r>
            <a:endParaRPr lang="fr-FR" sz="1600" dirty="0"/>
          </a:p>
          <a:p>
            <a:r>
              <a:rPr lang="fr-FR" sz="1600" i="1" dirty="0" err="1"/>
              <a:t>Random</a:t>
            </a:r>
            <a:r>
              <a:rPr lang="fr-FR" sz="1600" i="1" dirty="0"/>
              <a:t> </a:t>
            </a:r>
            <a:r>
              <a:rPr lang="fr-FR" sz="1600" i="1" dirty="0" err="1"/>
              <a:t>forest</a:t>
            </a:r>
            <a:r>
              <a:rPr lang="fr-FR" sz="1600" dirty="0"/>
              <a:t> </a:t>
            </a:r>
            <a:r>
              <a:rPr lang="fr-FR" sz="1600" dirty="0" err="1"/>
              <a:t>predicts</a:t>
            </a:r>
            <a:r>
              <a:rPr lang="fr-FR" sz="1600" dirty="0"/>
              <a:t> a </a:t>
            </a:r>
            <a:r>
              <a:rPr lang="fr-FR" sz="1600" u="sng" dirty="0" err="1"/>
              <a:t>probability</a:t>
            </a:r>
            <a:r>
              <a:rPr lang="fr-FR" sz="1600" dirty="0"/>
              <a:t> to </a:t>
            </a:r>
            <a:r>
              <a:rPr lang="fr-FR" sz="1600" dirty="0" err="1"/>
              <a:t>be</a:t>
            </a:r>
            <a:r>
              <a:rPr lang="fr-FR" sz="1600" dirty="0"/>
              <a:t> a muscle </a:t>
            </a:r>
            <a:r>
              <a:rPr lang="fr-FR" sz="1600" dirty="0" err="1"/>
              <a:t>voxel</a:t>
            </a:r>
            <a:endParaRPr lang="fr-FR" sz="1600" i="1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7EE72A8-9400-9246-B2B4-32F1C6A88C8A}"/>
              </a:ext>
            </a:extLst>
          </p:cNvPr>
          <p:cNvCxnSpPr>
            <a:cxnSpLocks/>
          </p:cNvCxnSpPr>
          <p:nvPr/>
        </p:nvCxnSpPr>
        <p:spPr>
          <a:xfrm>
            <a:off x="4041352" y="3891448"/>
            <a:ext cx="0" cy="58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9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Materials</a:t>
            </a:r>
            <a:r>
              <a:rPr lang="fr-FR" sz="2800" b="1" dirty="0"/>
              <a:t> and </a:t>
            </a:r>
            <a:r>
              <a:rPr lang="fr-FR" sz="2800" b="1" dirty="0" err="1"/>
              <a:t>methods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81B593-829C-E44E-AB9A-023CD2CAEE4F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Segmentation of the images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32E134-6EDB-E34A-87C0-DD0671FAE497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39ABA-32E7-6C44-896A-FB20744D1137}"/>
              </a:ext>
            </a:extLst>
          </p:cNvPr>
          <p:cNvSpPr/>
          <p:nvPr/>
        </p:nvSpPr>
        <p:spPr>
          <a:xfrm>
            <a:off x="1810117" y="1843257"/>
            <a:ext cx="2082188" cy="56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Choose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features</a:t>
            </a:r>
            <a:endParaRPr lang="fr-F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8A949-1115-C447-A475-38C0D3C76FFC}"/>
              </a:ext>
            </a:extLst>
          </p:cNvPr>
          <p:cNvSpPr/>
          <p:nvPr/>
        </p:nvSpPr>
        <p:spPr>
          <a:xfrm>
            <a:off x="1810117" y="2524506"/>
            <a:ext cx="2082188" cy="56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labels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CAC7A9-8F32-3149-A15E-4DDE4EDD3E97}"/>
              </a:ext>
            </a:extLst>
          </p:cNvPr>
          <p:cNvSpPr/>
          <p:nvPr/>
        </p:nvSpPr>
        <p:spPr>
          <a:xfrm>
            <a:off x="1810116" y="3210199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Train classifier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8CC94B-2D9E-144D-A9E2-2020CBEECEA5}"/>
              </a:ext>
            </a:extLst>
          </p:cNvPr>
          <p:cNvSpPr/>
          <p:nvPr/>
        </p:nvSpPr>
        <p:spPr>
          <a:xfrm>
            <a:off x="1799094" y="3891448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Predict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voxels</a:t>
            </a:r>
            <a:endParaRPr lang="fr-F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4A0DD8-2850-D843-A19A-D58576F223C2}"/>
              </a:ext>
            </a:extLst>
          </p:cNvPr>
          <p:cNvSpPr/>
          <p:nvPr/>
        </p:nvSpPr>
        <p:spPr>
          <a:xfrm>
            <a:off x="1799093" y="4572697"/>
            <a:ext cx="2082189" cy="569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Segment image</a:t>
            </a:r>
          </a:p>
        </p:txBody>
      </p:sp>
      <p:sp>
        <p:nvSpPr>
          <p:cNvPr id="30" name="Flèche vers le bas 29">
            <a:extLst>
              <a:ext uri="{FF2B5EF4-FFF2-40B4-BE49-F238E27FC236}">
                <a16:creationId xmlns:a16="http://schemas.microsoft.com/office/drawing/2014/main" id="{AB6C3778-1473-334B-9141-F3773199870E}"/>
              </a:ext>
            </a:extLst>
          </p:cNvPr>
          <p:cNvSpPr/>
          <p:nvPr/>
        </p:nvSpPr>
        <p:spPr>
          <a:xfrm>
            <a:off x="1378953" y="1843257"/>
            <a:ext cx="198304" cy="32986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897535-F6A4-A942-BF4E-DDC6B305DBBF}"/>
              </a:ext>
            </a:extLst>
          </p:cNvPr>
          <p:cNvSpPr txBox="1"/>
          <p:nvPr/>
        </p:nvSpPr>
        <p:spPr>
          <a:xfrm>
            <a:off x="0" y="3321062"/>
            <a:ext cx="200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Ilastik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C0994DB-1154-404C-87CA-DD83048A8AF5}"/>
                  </a:ext>
                </a:extLst>
              </p:cNvPr>
              <p:cNvSpPr txBox="1"/>
              <p:nvPr/>
            </p:nvSpPr>
            <p:spPr>
              <a:xfrm>
                <a:off x="4103118" y="4460619"/>
                <a:ext cx="49796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« Hard » segmentation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fr-FR" sz="1600" dirty="0"/>
                  <a:t>: muscle </a:t>
                </a:r>
                <a:r>
                  <a:rPr lang="fr-FR" sz="1600" dirty="0" err="1"/>
                  <a:t>voxel</a:t>
                </a:r>
                <a:endParaRPr lang="fr-F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fr-FR" sz="1600" dirty="0"/>
                  <a:t>: non muscle </a:t>
                </a:r>
                <a:r>
                  <a:rPr lang="fr-FR" sz="1600" dirty="0" err="1"/>
                  <a:t>voxel</a:t>
                </a:r>
                <a:endParaRPr lang="fr-FR" sz="1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C0994DB-1154-404C-87CA-DD83048A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118" y="4460619"/>
                <a:ext cx="4979624" cy="830997"/>
              </a:xfrm>
              <a:prstGeom prst="rect">
                <a:avLst/>
              </a:prstGeom>
              <a:blipFill>
                <a:blip r:embed="rId3"/>
                <a:stretch>
                  <a:fillRect l="-612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2E242DD-388A-2B4D-9706-0BE53D07F060}"/>
              </a:ext>
            </a:extLst>
          </p:cNvPr>
          <p:cNvCxnSpPr>
            <a:cxnSpLocks/>
          </p:cNvCxnSpPr>
          <p:nvPr/>
        </p:nvCxnSpPr>
        <p:spPr>
          <a:xfrm>
            <a:off x="4054206" y="4460619"/>
            <a:ext cx="0" cy="830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Materials</a:t>
            </a:r>
            <a:r>
              <a:rPr lang="fr-FR" sz="2800" b="1" dirty="0"/>
              <a:t> and </a:t>
            </a:r>
            <a:r>
              <a:rPr lang="fr-FR" sz="2800" b="1" dirty="0" err="1"/>
              <a:t>methods</a:t>
            </a:r>
            <a:endParaRPr lang="fr-FR" sz="28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F79A8A-4BCD-8741-BBEE-A026EFCD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846" y="3765640"/>
            <a:ext cx="2857534" cy="2754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8A7820C-1F03-D544-AF42-2954EA55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20" y="3765640"/>
            <a:ext cx="2856162" cy="27526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2C34B8-8DC2-D54C-B616-0E519518D712}"/>
              </a:ext>
            </a:extLst>
          </p:cNvPr>
          <p:cNvSpPr/>
          <p:nvPr/>
        </p:nvSpPr>
        <p:spPr>
          <a:xfrm>
            <a:off x="1156138" y="1837174"/>
            <a:ext cx="119292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Erosion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573ED-F76A-4C40-A628-12CE44C34867}"/>
              </a:ext>
            </a:extLst>
          </p:cNvPr>
          <p:cNvSpPr/>
          <p:nvPr/>
        </p:nvSpPr>
        <p:spPr>
          <a:xfrm>
            <a:off x="3292343" y="1830245"/>
            <a:ext cx="119292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Dilation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294C9-EAD1-F54F-9251-69FF58FEE78B}"/>
              </a:ext>
            </a:extLst>
          </p:cNvPr>
          <p:cNvSpPr/>
          <p:nvPr/>
        </p:nvSpPr>
        <p:spPr>
          <a:xfrm>
            <a:off x="9246479" y="1837173"/>
            <a:ext cx="1192923" cy="38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Opening</a:t>
            </a:r>
          </a:p>
        </p:txBody>
      </p:sp>
      <p:sp>
        <p:nvSpPr>
          <p:cNvPr id="9" name="Losange 8">
            <a:extLst>
              <a:ext uri="{FF2B5EF4-FFF2-40B4-BE49-F238E27FC236}">
                <a16:creationId xmlns:a16="http://schemas.microsoft.com/office/drawing/2014/main" id="{BC097EDE-39AD-BD4F-8452-EA0708CA248C}"/>
              </a:ext>
            </a:extLst>
          </p:cNvPr>
          <p:cNvSpPr>
            <a:spLocks noChangeAspect="1"/>
          </p:cNvSpPr>
          <p:nvPr/>
        </p:nvSpPr>
        <p:spPr>
          <a:xfrm>
            <a:off x="5414083" y="1837174"/>
            <a:ext cx="360000" cy="360000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E4850C-C0C6-884B-9425-0D684C534579}"/>
              </a:ext>
            </a:extLst>
          </p:cNvPr>
          <p:cNvSpPr txBox="1"/>
          <p:nvPr/>
        </p:nvSpPr>
        <p:spPr>
          <a:xfrm>
            <a:off x="5655879" y="2111971"/>
            <a:ext cx="252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Shape (</a:t>
            </a:r>
            <a:r>
              <a:rPr lang="fr-FR" sz="1200" dirty="0" err="1"/>
              <a:t>circle</a:t>
            </a:r>
            <a:r>
              <a:rPr lang="fr-FR" sz="1200" dirty="0"/>
              <a:t>, square,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Given</a:t>
            </a:r>
            <a:r>
              <a:rPr lang="fr-FR" sz="1200" dirty="0"/>
              <a:t> size (</a:t>
            </a:r>
            <a:r>
              <a:rPr lang="fr-FR" sz="1200" dirty="0" err="1"/>
              <a:t>e.g</a:t>
            </a:r>
            <a:r>
              <a:rPr lang="fr-FR" sz="1200" dirty="0"/>
              <a:t>. 5x5 pixels)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Slides </a:t>
            </a:r>
            <a:r>
              <a:rPr lang="fr-FR" sz="1200" dirty="0" err="1"/>
              <a:t>through</a:t>
            </a:r>
            <a:r>
              <a:rPr lang="fr-FR" sz="1200" dirty="0"/>
              <a:t> image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680B8F-2B07-9C4D-8F39-54EF8E264772}"/>
              </a:ext>
            </a:extLst>
          </p:cNvPr>
          <p:cNvSpPr txBox="1"/>
          <p:nvPr/>
        </p:nvSpPr>
        <p:spPr>
          <a:xfrm>
            <a:off x="1232334" y="2336725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Under the kernel:</a:t>
            </a:r>
          </a:p>
          <a:p>
            <a:r>
              <a:rPr lang="fr-FR" sz="1200" dirty="0"/>
              <a:t>If 1 pixel = 0</a:t>
            </a:r>
          </a:p>
          <a:p>
            <a:r>
              <a:rPr lang="fr-FR" sz="1200" dirty="0"/>
              <a:t>► </a:t>
            </a:r>
            <a:r>
              <a:rPr lang="fr-FR" sz="1200" b="1" dirty="0"/>
              <a:t>all pixels set to 0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B9C22B1-75BF-724C-A3C4-5640BE1302BA}"/>
              </a:ext>
            </a:extLst>
          </p:cNvPr>
          <p:cNvCxnSpPr>
            <a:cxnSpLocks/>
          </p:cNvCxnSpPr>
          <p:nvPr/>
        </p:nvCxnSpPr>
        <p:spPr>
          <a:xfrm>
            <a:off x="1232335" y="2312964"/>
            <a:ext cx="0" cy="663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87C4EA96-C1AE-294B-A8F8-6B875D67124B}"/>
              </a:ext>
            </a:extLst>
          </p:cNvPr>
          <p:cNvSpPr txBox="1"/>
          <p:nvPr/>
        </p:nvSpPr>
        <p:spPr>
          <a:xfrm>
            <a:off x="3381701" y="2327264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Under the kernel:</a:t>
            </a:r>
          </a:p>
          <a:p>
            <a:r>
              <a:rPr lang="fr-FR" sz="1200" dirty="0"/>
              <a:t>If 1 pixel = 1</a:t>
            </a:r>
          </a:p>
          <a:p>
            <a:r>
              <a:rPr lang="fr-FR" sz="1200" dirty="0"/>
              <a:t>► </a:t>
            </a:r>
            <a:r>
              <a:rPr lang="fr-FR" sz="1200" b="1" dirty="0"/>
              <a:t>all pixels set to 1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B223BF8-CB19-A248-B53D-E65356710A79}"/>
              </a:ext>
            </a:extLst>
          </p:cNvPr>
          <p:cNvCxnSpPr>
            <a:cxnSpLocks/>
          </p:cNvCxnSpPr>
          <p:nvPr/>
        </p:nvCxnSpPr>
        <p:spPr>
          <a:xfrm>
            <a:off x="3381701" y="2312964"/>
            <a:ext cx="0" cy="663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5D66627-6416-9F43-A3BB-94BEA6303F2A}"/>
              </a:ext>
            </a:extLst>
          </p:cNvPr>
          <p:cNvSpPr txBox="1"/>
          <p:nvPr/>
        </p:nvSpPr>
        <p:spPr>
          <a:xfrm>
            <a:off x="8713078" y="2311210"/>
            <a:ext cx="225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Erosion + Dilation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3B26C5-2426-5845-92BE-2C1BD3E8E736}"/>
              </a:ext>
            </a:extLst>
          </p:cNvPr>
          <p:cNvSpPr txBox="1"/>
          <p:nvPr/>
        </p:nvSpPr>
        <p:spPr>
          <a:xfrm>
            <a:off x="2426369" y="3427086"/>
            <a:ext cx="222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err="1"/>
              <a:t>Segmented</a:t>
            </a:r>
            <a:r>
              <a:rPr lang="fr-FR" sz="1600" u="sng" dirty="0"/>
              <a:t> image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61977EF-9811-EB4A-B556-CEA000254BE6}"/>
              </a:ext>
            </a:extLst>
          </p:cNvPr>
          <p:cNvSpPr txBox="1"/>
          <p:nvPr/>
        </p:nvSpPr>
        <p:spPr>
          <a:xfrm>
            <a:off x="7474488" y="3426270"/>
            <a:ext cx="2958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/>
              <a:t>Image </a:t>
            </a:r>
            <a:r>
              <a:rPr lang="fr-FR" sz="1600" u="sng" dirty="0" err="1"/>
              <a:t>after</a:t>
            </a:r>
            <a:r>
              <a:rPr lang="fr-FR" sz="1600" u="sng" dirty="0"/>
              <a:t> </a:t>
            </a:r>
            <a:r>
              <a:rPr lang="fr-FR" sz="1600" u="sng" dirty="0" err="1"/>
              <a:t>opening</a:t>
            </a:r>
            <a:r>
              <a:rPr lang="fr-FR" sz="1600" u="sng" dirty="0"/>
              <a:t> + </a:t>
            </a:r>
            <a:r>
              <a:rPr lang="fr-FR" sz="1600" u="sng" dirty="0" err="1"/>
              <a:t>erosion</a:t>
            </a:r>
            <a:endParaRPr lang="fr-FR" sz="1600" u="sng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BE57E-0BF7-1247-A710-7956BC138301}"/>
              </a:ext>
            </a:extLst>
          </p:cNvPr>
          <p:cNvSpPr txBox="1"/>
          <p:nvPr/>
        </p:nvSpPr>
        <p:spPr>
          <a:xfrm>
            <a:off x="5821457" y="1870797"/>
            <a:ext cx="158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Kernel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7A978B-5AC6-354E-811B-E46A8FE206AF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Mathematical</a:t>
            </a:r>
            <a:r>
              <a:rPr lang="fr-FR" sz="2000" dirty="0"/>
              <a:t> </a:t>
            </a:r>
            <a:r>
              <a:rPr lang="fr-FR" sz="2000" dirty="0" err="1"/>
              <a:t>morphology</a:t>
            </a:r>
            <a:endParaRPr lang="fr-FR" sz="2000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B06687F-8A49-014B-AEA0-AFAC2CF55311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0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12" grpId="0"/>
      <p:bldP spid="14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Materials</a:t>
            </a:r>
            <a:r>
              <a:rPr lang="fr-FR" sz="2800" b="1" dirty="0"/>
              <a:t> and </a:t>
            </a:r>
            <a:r>
              <a:rPr lang="fr-FR" sz="2800" b="1" dirty="0" err="1"/>
              <a:t>methods</a:t>
            </a:r>
            <a:endParaRPr lang="fr-FR" sz="28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E82A45-9D47-524D-9A87-5CBBCFB3F48A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Spectrum </a:t>
            </a:r>
            <a:r>
              <a:rPr lang="fr-FR" sz="2000" dirty="0" err="1"/>
              <a:t>analysis</a:t>
            </a:r>
            <a:endParaRPr lang="fr-FR" sz="20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A518E6F-88F7-C64F-920C-022730EAD78C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5740A5A-F69E-EE47-8D92-62668C0199BA}"/>
              </a:ext>
            </a:extLst>
          </p:cNvPr>
          <p:cNvGrpSpPr/>
          <p:nvPr/>
        </p:nvGrpSpPr>
        <p:grpSpPr>
          <a:xfrm>
            <a:off x="2295044" y="1958270"/>
            <a:ext cx="2144964" cy="2437461"/>
            <a:chOff x="2295044" y="1958270"/>
            <a:chExt cx="2144964" cy="24374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8F1322-5A45-B74B-8AC1-5A5C184C9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526" y="1958270"/>
              <a:ext cx="504000" cy="50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170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1DFC4-EACA-C94D-8206-71EC865E2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526" y="1958270"/>
              <a:ext cx="504000" cy="50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456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613F6C-6901-044C-B851-E42EA54F0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7526" y="1958270"/>
              <a:ext cx="504000" cy="50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2349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52525D-5A4A-614E-8BCC-21B248311B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1526" y="1958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AE7D7C-83BC-C542-9EA3-5AD32F96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526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9B1CC8-6CCD-AD4F-B088-C73E85663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526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1D0E8C-572F-8847-83EB-BE12103C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7526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BAA78B-5EA3-3241-A3DA-F3113367A5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1526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483075-9124-E34C-B070-FE126F6A0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526" y="2966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8A268F-BE7F-544F-88CA-481852E18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526" y="2966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A379E3-246C-6041-B1BE-2D18085FE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7526" y="2966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39C6D1-C4AB-0643-B12A-5889B2325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1526" y="2966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FFCC94-323E-1C4A-925A-D8A85211D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526" y="3470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8EB061-CBEF-274D-913B-7204DFED3E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526" y="3470270"/>
              <a:ext cx="504000" cy="50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7246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45CBD9-2EE0-BB44-99B1-4F87A7E29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7526" y="3470270"/>
              <a:ext cx="504000" cy="50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3208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750EC7-3802-8B47-A489-AE1AF7D6B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1526" y="3470270"/>
              <a:ext cx="504000" cy="504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741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D902A3E8-998F-8A41-A7B8-F73D1B88C8F5}"/>
                </a:ext>
              </a:extLst>
            </p:cNvPr>
            <p:cNvSpPr txBox="1"/>
            <p:nvPr/>
          </p:nvSpPr>
          <p:spPr>
            <a:xfrm>
              <a:off x="2295044" y="4057177"/>
              <a:ext cx="2144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u="sng" dirty="0" err="1"/>
                <a:t>Raw</a:t>
              </a:r>
              <a:r>
                <a:rPr lang="fr-FR" sz="1600" u="sng" dirty="0"/>
                <a:t> image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DEF480BB-B1B3-6245-B98D-CBFBD9FEF73E}"/>
              </a:ext>
            </a:extLst>
          </p:cNvPr>
          <p:cNvGrpSpPr/>
          <p:nvPr/>
        </p:nvGrpSpPr>
        <p:grpSpPr>
          <a:xfrm>
            <a:off x="4375526" y="1958270"/>
            <a:ext cx="2585336" cy="2437461"/>
            <a:chOff x="4375526" y="1958270"/>
            <a:chExt cx="2585336" cy="243746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DB2D82-17E4-E441-AF38-22C9D8D33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380" y="1958270"/>
              <a:ext cx="504000" cy="50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F23CF-83C9-FE4E-8677-F9C60E6EC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4380" y="1958270"/>
              <a:ext cx="504000" cy="50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1A899E-C954-C24D-9A3C-89904F327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380" y="1958270"/>
              <a:ext cx="5040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B2636D-87D5-7047-9E2A-B6B59FAE6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380" y="1958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CDC893-116F-9C46-919F-AF8B1AEE2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380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DA674B-54A3-6048-894B-838CB37DC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4380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D7B147-1195-F049-AE9C-0F6BF4B17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380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08BEE8-D1C0-E148-B249-2481CAB25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380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1B9199-CAE3-0848-B203-4A4913957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380" y="2966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A9F394-F2C9-6F46-A13E-AF9D04AD0C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4380" y="2966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48E6CD-0717-E14F-8CC8-B016EE017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380" y="2966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A12DFF-591F-C64F-B517-AE4A7CB56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380" y="2966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D0295F-DCE5-BD44-B0E8-DAF6B7F75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380" y="3470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40212C-E1F5-A040-8EF2-E5B13FC79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4380" y="3470270"/>
              <a:ext cx="5040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301316-8D02-6E4B-A885-473319741D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380" y="3470270"/>
              <a:ext cx="5040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A75D941-2BB5-0B43-97AB-8A094182E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380" y="3470270"/>
              <a:ext cx="504000" cy="50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D4BFB06-627A-C440-B7B6-12D730F54DE3}"/>
                </a:ext>
              </a:extLst>
            </p:cNvPr>
            <p:cNvSpPr txBox="1"/>
            <p:nvPr/>
          </p:nvSpPr>
          <p:spPr>
            <a:xfrm>
              <a:off x="4375526" y="2796993"/>
              <a:ext cx="50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x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66835102-0211-B947-A0BE-FAEBE89C5B44}"/>
                </a:ext>
              </a:extLst>
            </p:cNvPr>
            <p:cNvSpPr txBox="1"/>
            <p:nvPr/>
          </p:nvSpPr>
          <p:spPr>
            <a:xfrm>
              <a:off x="4815898" y="4057177"/>
              <a:ext cx="2144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u="sng" dirty="0"/>
                <a:t>Open </a:t>
              </a:r>
              <a:r>
                <a:rPr lang="fr-FR" sz="1600" u="sng" dirty="0" err="1"/>
                <a:t>segmented</a:t>
              </a:r>
              <a:r>
                <a:rPr lang="fr-FR" sz="1600" u="sng" dirty="0"/>
                <a:t> image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69B02800-74A0-E846-A762-D6323BCE309E}"/>
              </a:ext>
            </a:extLst>
          </p:cNvPr>
          <p:cNvGrpSpPr/>
          <p:nvPr/>
        </p:nvGrpSpPr>
        <p:grpSpPr>
          <a:xfrm>
            <a:off x="7947174" y="1958270"/>
            <a:ext cx="2705782" cy="2437461"/>
            <a:chOff x="7947174" y="1958270"/>
            <a:chExt cx="2705782" cy="243746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BB447C7A-74CF-0848-8965-F02A6CEBC93E}"/>
                </a:ext>
              </a:extLst>
            </p:cNvPr>
            <p:cNvGrpSpPr/>
            <p:nvPr/>
          </p:nvGrpSpPr>
          <p:grpSpPr>
            <a:xfrm>
              <a:off x="9328474" y="1958270"/>
              <a:ext cx="504000" cy="2016000"/>
              <a:chOff x="8139198" y="1958270"/>
              <a:chExt cx="504000" cy="2016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E9FF457-78A6-D942-9ADF-30E4CE12F1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198" y="1958270"/>
                <a:ext cx="504000" cy="504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2349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CB66B1-BB27-5947-BA8A-E683662E45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198" y="2462270"/>
                <a:ext cx="504000" cy="504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738D803-FA37-AA45-88B3-7853642DAA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198" y="2966270"/>
                <a:ext cx="504000" cy="504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7246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8A385-DF1E-CA40-84B6-56D49534E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198" y="3470270"/>
                <a:ext cx="504000" cy="504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3208</a:t>
                </a:r>
              </a:p>
            </p:txBody>
          </p:sp>
        </p:grpSp>
        <p:sp>
          <p:nvSpPr>
            <p:cNvPr id="47" name="Flèche vers la droite 46">
              <a:extLst>
                <a:ext uri="{FF2B5EF4-FFF2-40B4-BE49-F238E27FC236}">
                  <a16:creationId xmlns:a16="http://schemas.microsoft.com/office/drawing/2014/main" id="{C1F4C261-63E4-D245-BC56-ACB9DF6A02CD}"/>
                </a:ext>
              </a:extLst>
            </p:cNvPr>
            <p:cNvSpPr/>
            <p:nvPr/>
          </p:nvSpPr>
          <p:spPr>
            <a:xfrm>
              <a:off x="7947174" y="2856101"/>
              <a:ext cx="330506" cy="22033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5C30EC08-5027-6843-A6AC-DE156BE78280}"/>
                    </a:ext>
                  </a:extLst>
                </p:cNvPr>
                <p:cNvSpPr txBox="1"/>
                <p:nvPr/>
              </p:nvSpPr>
              <p:spPr>
                <a:xfrm>
                  <a:off x="8507992" y="4057177"/>
                  <a:ext cx="2144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𝑴𝒖𝒔𝒄𝒍𝒆</m:t>
                            </m:r>
                          </m:e>
                          <m: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5C30EC08-5027-6843-A6AC-DE156BE7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7992" y="4057177"/>
                  <a:ext cx="214496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A1A92B5-8F20-5343-928A-C98A94F73463}"/>
              </a:ext>
            </a:extLst>
          </p:cNvPr>
          <p:cNvGrpSpPr/>
          <p:nvPr/>
        </p:nvGrpSpPr>
        <p:grpSpPr>
          <a:xfrm>
            <a:off x="1107281" y="5032266"/>
            <a:ext cx="8888788" cy="338554"/>
            <a:chOff x="1107281" y="5032266"/>
            <a:chExt cx="8888788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3F72FFAC-C12F-E948-9EB3-45A2F39ADDA7}"/>
                    </a:ext>
                  </a:extLst>
                </p:cNvPr>
                <p:cNvSpPr txBox="1"/>
                <p:nvPr/>
              </p:nvSpPr>
              <p:spPr>
                <a:xfrm>
                  <a:off x="1107281" y="5032266"/>
                  <a:ext cx="15042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𝑴𝒖𝒔𝒄𝒍𝒆</m:t>
                            </m:r>
                          </m:e>
                          <m:sub>
                            <m:r>
                              <a:rPr lang="fr-FR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3F72FFAC-C12F-E948-9EB3-45A2F39AD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281" y="5032266"/>
                  <a:ext cx="1504245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68FC2D5-A79A-D641-8F7F-443865E448E3}"/>
                    </a:ext>
                  </a:extLst>
                </p:cNvPr>
                <p:cNvSpPr/>
                <p:nvPr/>
              </p:nvSpPr>
              <p:spPr>
                <a:xfrm>
                  <a:off x="2330533" y="5032266"/>
                  <a:ext cx="766553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sz="1600" dirty="0"/>
                    <a:t>Array </a:t>
                  </a:r>
                  <a:r>
                    <a:rPr lang="fr-FR" sz="1600" dirty="0" err="1"/>
                    <a:t>that</a:t>
                  </a:r>
                  <a:r>
                    <a:rPr lang="fr-FR" sz="1600" dirty="0"/>
                    <a:t> </a:t>
                  </a:r>
                  <a:r>
                    <a:rPr lang="fr-FR" sz="1600" dirty="0" err="1"/>
                    <a:t>contains</a:t>
                  </a:r>
                  <a:r>
                    <a:rPr lang="fr-FR" sz="1600" dirty="0"/>
                    <a:t> the fluorescence value of all « muscle </a:t>
                  </a:r>
                  <a:r>
                    <a:rPr lang="fr-FR" sz="1600" dirty="0" err="1"/>
                    <a:t>voxels</a:t>
                  </a:r>
                  <a:r>
                    <a:rPr lang="fr-FR" sz="1600" dirty="0"/>
                    <a:t> » for a </a:t>
                  </a:r>
                  <a:r>
                    <a:rPr lang="fr-FR" sz="1600" dirty="0" err="1"/>
                    <a:t>given</a:t>
                  </a:r>
                  <a:r>
                    <a:rPr lang="fr-FR" sz="1600" dirty="0"/>
                    <a:t> </a:t>
                  </a:r>
                  <a:r>
                    <a:rPr lang="fr-FR" sz="1600" dirty="0" err="1"/>
                    <a:t>channel</a:t>
                  </a:r>
                  <a:r>
                    <a:rPr lang="fr-FR" sz="1600" dirty="0"/>
                    <a:t> </a:t>
                  </a:r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68FC2D5-A79A-D641-8F7F-443865E44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533" y="5032266"/>
                  <a:ext cx="7665536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397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C809918-6758-6E4B-8AAF-D80E527BBF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0533" y="5032266"/>
              <a:ext cx="0" cy="338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81B3014-689D-0D47-8B09-85B660352E93}"/>
                  </a:ext>
                </a:extLst>
              </p:cNvPr>
              <p:cNvSpPr txBox="1"/>
              <p:nvPr/>
            </p:nvSpPr>
            <p:spPr>
              <a:xfrm>
                <a:off x="2661040" y="5449950"/>
                <a:ext cx="58469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fr-FR" sz="1600" dirty="0" err="1"/>
                  <a:t>Compute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mean</a:t>
                </a:r>
                <a:r>
                  <a:rPr lang="fr-FR" sz="1600" dirty="0"/>
                  <a:t> or </a:t>
                </a:r>
                <a:r>
                  <a:rPr lang="fr-FR" sz="1600" dirty="0" err="1"/>
                  <a:t>median</a:t>
                </a:r>
                <a:r>
                  <a:rPr lang="fr-FR" sz="1600" dirty="0"/>
                  <a:t> of </a:t>
                </a:r>
                <a:r>
                  <a:rPr lang="fr-FR" sz="1600" dirty="0" err="1"/>
                  <a:t>each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𝑀𝑢𝑠𝑐𝑙𝑒</m:t>
                        </m:r>
                      </m:e>
                      <m:sub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fr-FR" sz="1600" dirty="0"/>
                  <a:t>Step of </a:t>
                </a:r>
                <a:r>
                  <a:rPr lang="fr-FR" sz="1600" dirty="0" err="1"/>
                  <a:t>normalization</a:t>
                </a:r>
                <a:r>
                  <a:rPr lang="fr-FR" sz="1600" dirty="0"/>
                  <a:t> by the maximum of the means/</a:t>
                </a:r>
                <a:r>
                  <a:rPr lang="fr-FR" sz="1600" dirty="0" err="1"/>
                  <a:t>medians</a:t>
                </a:r>
                <a:r>
                  <a:rPr lang="fr-FR" sz="1600" dirty="0"/>
                  <a:t>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fr-FR" sz="1600" dirty="0"/>
                  <a:t>Display </a:t>
                </a:r>
                <a:r>
                  <a:rPr lang="fr-FR" sz="1600" dirty="0" err="1"/>
                  <a:t>normalized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mean</a:t>
                </a:r>
                <a:r>
                  <a:rPr lang="fr-FR" sz="1600" dirty="0"/>
                  <a:t> or </a:t>
                </a:r>
                <a:r>
                  <a:rPr lang="fr-FR" sz="1600" dirty="0" err="1"/>
                  <a:t>median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spectrum</a:t>
                </a:r>
                <a:endParaRPr lang="fr-FR" sz="1600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81B3014-689D-0D47-8B09-85B660352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40" y="5449950"/>
                <a:ext cx="5846952" cy="830997"/>
              </a:xfrm>
              <a:prstGeom prst="rect">
                <a:avLst/>
              </a:prstGeom>
              <a:blipFill>
                <a:blip r:embed="rId6"/>
                <a:stretch>
                  <a:fillRect l="-434" t="-1493" b="-59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5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err="1"/>
              <a:t>Materials</a:t>
            </a:r>
            <a:r>
              <a:rPr lang="fr-FR" sz="2800" b="1"/>
              <a:t> and </a:t>
            </a:r>
            <a:r>
              <a:rPr lang="fr-FR" sz="2800" b="1" err="1"/>
              <a:t>methods</a:t>
            </a:r>
            <a:endParaRPr lang="fr-FR" sz="2800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C6F699-31CE-8746-B794-0D11B8C3D6C7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Mann Whitney U test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20AAE72-C433-F944-9CBA-A54DDB4DAF1A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23718AA5-BF1A-44ED-B195-7F0774448949}"/>
              </a:ext>
            </a:extLst>
          </p:cNvPr>
          <p:cNvGrpSpPr/>
          <p:nvPr/>
        </p:nvGrpSpPr>
        <p:grpSpPr>
          <a:xfrm>
            <a:off x="1026086" y="2478206"/>
            <a:ext cx="504000" cy="2016000"/>
            <a:chOff x="8139198" y="1958270"/>
            <a:chExt cx="504000" cy="2016000"/>
          </a:xfrm>
          <a:solidFill>
            <a:srgbClr val="0070C0">
              <a:alpha val="50196"/>
            </a:srgb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7977EB-DE6E-49C6-81E6-CC989E299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9198" y="1958270"/>
              <a:ext cx="504000" cy="504000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200">
                  <a:solidFill>
                    <a:schemeClr val="tx1"/>
                  </a:solidFill>
                  <a:cs typeface="Calibri"/>
                </a:rPr>
                <a:t>120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86BFFF-378D-4A20-8D63-887164353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9198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9CC923-6C21-4BCE-800E-94AEFF9E6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9198" y="2966270"/>
              <a:ext cx="504000" cy="504000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200">
                  <a:solidFill>
                    <a:schemeClr val="tx1"/>
                  </a:solidFill>
                </a:rPr>
                <a:t>5763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C8CFB4-71E1-43AE-B89A-FEB52267F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9198" y="3470270"/>
              <a:ext cx="504000" cy="504000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200">
                  <a:solidFill>
                    <a:schemeClr val="tx1"/>
                  </a:solidFill>
                  <a:cs typeface="Calibri"/>
                </a:rPr>
                <a:t>6034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F43BCD0-6923-42A3-B290-600FEFD99317}"/>
              </a:ext>
            </a:extLst>
          </p:cNvPr>
          <p:cNvGrpSpPr/>
          <p:nvPr/>
        </p:nvGrpSpPr>
        <p:grpSpPr>
          <a:xfrm>
            <a:off x="2481846" y="2478205"/>
            <a:ext cx="504000" cy="2016000"/>
            <a:chOff x="8139198" y="1958270"/>
            <a:chExt cx="504000" cy="2016000"/>
          </a:xfrm>
          <a:solidFill>
            <a:srgbClr val="C00000">
              <a:alpha val="50196"/>
            </a:srgb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ADC24B-8764-4057-A259-9DD3C9F5E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9198" y="1958270"/>
              <a:ext cx="504000" cy="50400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200">
                  <a:solidFill>
                    <a:schemeClr val="tx1"/>
                  </a:solidFill>
                </a:rPr>
                <a:t>160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D04A80-BF1F-4AEF-8DA5-7824C4954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9198" y="2462270"/>
              <a:ext cx="504000" cy="50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46B7C1-B474-4C9E-B375-4BD614D2A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9198" y="2966270"/>
              <a:ext cx="504000" cy="50400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200">
                  <a:solidFill>
                    <a:schemeClr val="tx1"/>
                  </a:solidFill>
                </a:rPr>
                <a:t>1003</a:t>
              </a:r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D6B9AF-DA53-4BB2-8C24-EB124B2CA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9198" y="3470270"/>
              <a:ext cx="504000" cy="50400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200">
                  <a:solidFill>
                    <a:schemeClr val="tx1"/>
                  </a:solidFill>
                  <a:cs typeface="Calibri"/>
                </a:rPr>
                <a:t>4902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B69B65C-23F3-4BD2-8448-D71125483EC4}"/>
                  </a:ext>
                </a:extLst>
              </p:cNvPr>
              <p:cNvSpPr txBox="1"/>
              <p:nvPr/>
            </p:nvSpPr>
            <p:spPr>
              <a:xfrm>
                <a:off x="933985" y="4751985"/>
                <a:ext cx="6882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𝒐𝒍𝒅</m:t>
                      </m:r>
                    </m:oMath>
                  </m:oMathPara>
                </a14:m>
                <a:endParaRPr lang="fr-FR" sz="1600" b="1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B69B65C-23F3-4BD2-8448-D71125483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85" y="4751985"/>
                <a:ext cx="688202" cy="246221"/>
              </a:xfrm>
              <a:prstGeom prst="rect">
                <a:avLst/>
              </a:prstGeom>
              <a:blipFill>
                <a:blip r:embed="rId3"/>
                <a:stretch>
                  <a:fillRect l="-6195" r="-708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0C05806-03DB-4A95-B99C-07267834904D}"/>
                  </a:ext>
                </a:extLst>
              </p:cNvPr>
              <p:cNvSpPr txBox="1"/>
              <p:nvPr/>
            </p:nvSpPr>
            <p:spPr>
              <a:xfrm>
                <a:off x="2228643" y="4751984"/>
                <a:ext cx="10104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𝒚𝒐𝒖𝒏𝒈</m:t>
                      </m:r>
                    </m:oMath>
                  </m:oMathPara>
                </a14:m>
                <a:endParaRPr lang="fr-FR" sz="1600" b="1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0C05806-03DB-4A95-B99C-07267834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43" y="4751984"/>
                <a:ext cx="1010405" cy="246221"/>
              </a:xfrm>
              <a:prstGeom prst="rect">
                <a:avLst/>
              </a:prstGeom>
              <a:blipFill>
                <a:blip r:embed="rId4"/>
                <a:stretch>
                  <a:fillRect l="-4242" r="-42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559C78-67E5-400C-9AF9-6CFFC59CCD5C}"/>
                  </a:ext>
                </a:extLst>
              </p:cNvPr>
              <p:cNvSpPr txBox="1"/>
              <p:nvPr/>
            </p:nvSpPr>
            <p:spPr>
              <a:xfrm>
                <a:off x="5147352" y="2706795"/>
                <a:ext cx="532831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0: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fr-FR"/>
                  <a:t> </a:t>
                </a:r>
                <a:r>
                  <a:rPr lang="fr-FR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𝑦𝑜𝑢𝑛𝑔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fr-F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𝑦𝑜𝑢𝑛𝑔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dirty="0"/>
                          <m:t>&gt;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e>
                    </m:d>
                  </m:oMath>
                </a14:m>
                <a:endParaRPr lang="fr-FR" b="0" dirty="0"/>
              </a:p>
              <a:p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1: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fr-FR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𝑦𝑜𝑢𝑛𝑔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fr-F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𝑦𝑜𝑢𝑛𝑔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dirty="0"/>
                          <m:t>&gt;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e>
                    </m:d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1559C78-67E5-400C-9AF9-6CFFC59CC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52" y="2706795"/>
                <a:ext cx="5328318" cy="830997"/>
              </a:xfrm>
              <a:prstGeom prst="rect">
                <a:avLst/>
              </a:prstGeom>
              <a:blipFill>
                <a:blip r:embed="rId5"/>
                <a:stretch>
                  <a:fillRect l="-1487" t="-9559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7">
            <a:extLst>
              <a:ext uri="{FF2B5EF4-FFF2-40B4-BE49-F238E27FC236}">
                <a16:creationId xmlns:a16="http://schemas.microsoft.com/office/drawing/2014/main" id="{C8AD15C1-3353-42F5-9BC7-EA86970DF2DE}"/>
              </a:ext>
            </a:extLst>
          </p:cNvPr>
          <p:cNvSpPr txBox="1"/>
          <p:nvPr/>
        </p:nvSpPr>
        <p:spPr>
          <a:xfrm>
            <a:off x="4480283" y="1885558"/>
            <a:ext cx="6662457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>
                <a:ea typeface="+mn-lt"/>
                <a:cs typeface="+mn-lt"/>
              </a:rPr>
              <a:t>Are the distributions of </a:t>
            </a:r>
            <a:r>
              <a:rPr lang="fr-FR" sz="1600" err="1">
                <a:ea typeface="+mn-lt"/>
                <a:cs typeface="+mn-lt"/>
              </a:rPr>
              <a:t>both</a:t>
            </a:r>
            <a:r>
              <a:rPr lang="fr-FR" sz="1600">
                <a:ea typeface="+mn-lt"/>
                <a:cs typeface="+mn-lt"/>
              </a:rPr>
              <a:t> </a:t>
            </a:r>
            <a:r>
              <a:rPr lang="fr-FR" sz="1600" err="1">
                <a:ea typeface="+mn-lt"/>
                <a:cs typeface="+mn-lt"/>
              </a:rPr>
              <a:t>samples</a:t>
            </a:r>
            <a:r>
              <a:rPr lang="fr-FR" sz="1600">
                <a:ea typeface="+mn-lt"/>
                <a:cs typeface="+mn-lt"/>
              </a:rPr>
              <a:t> </a:t>
            </a:r>
            <a:r>
              <a:rPr lang="fr-FR" sz="1600" err="1">
                <a:ea typeface="+mn-lt"/>
                <a:cs typeface="+mn-lt"/>
              </a:rPr>
              <a:t>same</a:t>
            </a:r>
            <a:r>
              <a:rPr lang="fr-FR" sz="1600">
                <a:ea typeface="+mn-lt"/>
                <a:cs typeface="+mn-lt"/>
              </a:rPr>
              <a:t>?</a:t>
            </a:r>
            <a:endParaRPr lang="en-US" sz="1600">
              <a:ea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C90D5CB-F4D7-4BBA-9705-926DBEC5CBB0}"/>
                  </a:ext>
                </a:extLst>
              </p:cNvPr>
              <p:cNvSpPr txBox="1"/>
              <p:nvPr/>
            </p:nvSpPr>
            <p:spPr>
              <a:xfrm>
                <a:off x="5391484" y="4544203"/>
                <a:ext cx="2031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≤0.05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C90D5CB-F4D7-4BBA-9705-926DBEC5C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84" y="4544203"/>
                <a:ext cx="20311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CF65FC5-14D7-4EFA-A965-9C84EF6022CF}"/>
                  </a:ext>
                </a:extLst>
              </p:cNvPr>
              <p:cNvSpPr txBox="1"/>
              <p:nvPr/>
            </p:nvSpPr>
            <p:spPr>
              <a:xfrm>
                <a:off x="5391484" y="4913535"/>
                <a:ext cx="2031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&gt;0.05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CF65FC5-14D7-4EFA-A965-9C84EF60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84" y="4913535"/>
                <a:ext cx="203113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2E09FCD-2A13-4B06-8C0C-5AF529852F92}"/>
                  </a:ext>
                </a:extLst>
              </p:cNvPr>
              <p:cNvSpPr txBox="1"/>
              <p:nvPr/>
            </p:nvSpPr>
            <p:spPr>
              <a:xfrm>
                <a:off x="8444538" y="4544203"/>
                <a:ext cx="2031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/>
                  <a:t> rejected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2E09FCD-2A13-4B06-8C0C-5AF52985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38" y="4544203"/>
                <a:ext cx="203113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CFC0F0D-90C5-45E0-9DFB-B986F52F6E10}"/>
                  </a:ext>
                </a:extLst>
              </p:cNvPr>
              <p:cNvSpPr txBox="1"/>
              <p:nvPr/>
            </p:nvSpPr>
            <p:spPr>
              <a:xfrm>
                <a:off x="8444538" y="4913535"/>
                <a:ext cx="2031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/>
                  <a:t> not </a:t>
                </a:r>
                <a:r>
                  <a:rPr lang="fr-FR" dirty="0" err="1"/>
                  <a:t>rejected</a:t>
                </a:r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CFC0F0D-90C5-45E0-9DFB-B986F52F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38" y="4913535"/>
                <a:ext cx="203113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FBD2B7F-A656-4180-B4C0-16C8320E2E65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7422616" y="4728869"/>
            <a:ext cx="102192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5AC0D5-41E5-4310-91A2-704F8A957200}"/>
              </a:ext>
            </a:extLst>
          </p:cNvPr>
          <p:cNvCxnSpPr>
            <a:stCxn id="25" idx="3"/>
            <a:endCxn id="38" idx="1"/>
          </p:cNvCxnSpPr>
          <p:nvPr/>
        </p:nvCxnSpPr>
        <p:spPr>
          <a:xfrm>
            <a:off x="7422616" y="5098201"/>
            <a:ext cx="102192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F0D979FE-1C29-4F2F-8623-91D4D966C0E4}"/>
                  </a:ext>
                </a:extLst>
              </p:cNvPr>
              <p:cNvSpPr txBox="1"/>
              <p:nvPr/>
            </p:nvSpPr>
            <p:spPr>
              <a:xfrm>
                <a:off x="6159273" y="3990205"/>
                <a:ext cx="3548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/>
                  <a:t>: </a:t>
                </a:r>
                <a:r>
                  <a:rPr lang="fr-FR" err="1"/>
                  <a:t>probability</a:t>
                </a:r>
                <a:r>
                  <a:rPr lang="fr-FR"/>
                  <a:t> to </a:t>
                </a:r>
                <a:r>
                  <a:rPr lang="fr-FR" err="1"/>
                  <a:t>reject</a:t>
                </a:r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/>
                  <a:t> </a:t>
                </a:r>
                <a:r>
                  <a:rPr lang="fr-FR" err="1"/>
                  <a:t>wrongly</a:t>
                </a:r>
                <a:r>
                  <a:rPr lang="fr-FR"/>
                  <a:t> </a:t>
                </a: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F0D979FE-1C29-4F2F-8623-91D4D966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3" y="3990205"/>
                <a:ext cx="3548608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01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Results</a:t>
            </a:r>
            <a:r>
              <a:rPr lang="fr-FR" sz="2800" b="1" dirty="0"/>
              <a:t> and discussion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39BA6A7-865C-4545-AC32-99B2D76ABC92}"/>
              </a:ext>
            </a:extLst>
          </p:cNvPr>
          <p:cNvGrpSpPr/>
          <p:nvPr/>
        </p:nvGrpSpPr>
        <p:grpSpPr>
          <a:xfrm>
            <a:off x="3566257" y="2277656"/>
            <a:ext cx="5059486" cy="2302688"/>
            <a:chOff x="3566257" y="1823210"/>
            <a:chExt cx="5059486" cy="23026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2294BB-9182-B74A-88C3-6FDACEEBB6BC}"/>
                </a:ext>
              </a:extLst>
            </p:cNvPr>
            <p:cNvSpPr/>
            <p:nvPr/>
          </p:nvSpPr>
          <p:spPr>
            <a:xfrm>
              <a:off x="5135696" y="1823210"/>
              <a:ext cx="1920607" cy="5232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4 </a:t>
              </a:r>
              <a:r>
                <a:rPr lang="fr-FR" sz="1600" b="1" dirty="0" err="1">
                  <a:solidFill>
                    <a:schemeClr val="tx1"/>
                  </a:solidFill>
                </a:rPr>
                <a:t>mice</a:t>
              </a:r>
              <a:endParaRPr 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926F4B-6614-0346-8D48-0A01541D7BB0}"/>
                </a:ext>
              </a:extLst>
            </p:cNvPr>
            <p:cNvSpPr/>
            <p:nvPr/>
          </p:nvSpPr>
          <p:spPr>
            <a:xfrm>
              <a:off x="3566258" y="2712944"/>
              <a:ext cx="1920607" cy="52322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2 </a:t>
              </a:r>
              <a:r>
                <a:rPr lang="fr-FR" sz="1600" b="1" dirty="0" err="1">
                  <a:solidFill>
                    <a:schemeClr val="bg1"/>
                  </a:solidFill>
                </a:rPr>
                <a:t>young</a:t>
              </a:r>
              <a:endParaRPr lang="fr-F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B1D047-CEA3-7F4A-901B-7F1952489367}"/>
                </a:ext>
              </a:extLst>
            </p:cNvPr>
            <p:cNvSpPr/>
            <p:nvPr/>
          </p:nvSpPr>
          <p:spPr>
            <a:xfrm>
              <a:off x="6705135" y="2718290"/>
              <a:ext cx="1920607" cy="5232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2 </a:t>
              </a:r>
              <a:r>
                <a:rPr lang="fr-FR" sz="1600" b="1" dirty="0" err="1">
                  <a:solidFill>
                    <a:schemeClr val="bg1"/>
                  </a:solidFill>
                </a:rPr>
                <a:t>old</a:t>
              </a:r>
              <a:endParaRPr lang="fr-F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32B0DC-87F9-1341-907A-D53774234AC5}"/>
                </a:ext>
              </a:extLst>
            </p:cNvPr>
            <p:cNvSpPr/>
            <p:nvPr/>
          </p:nvSpPr>
          <p:spPr>
            <a:xfrm>
              <a:off x="3566257" y="3602678"/>
              <a:ext cx="1920607" cy="523220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2 </a:t>
              </a:r>
              <a:r>
                <a:rPr lang="fr-FR" sz="1600" dirty="0" err="1">
                  <a:solidFill>
                    <a:schemeClr val="tx1"/>
                  </a:solidFill>
                </a:rPr>
                <a:t>viewpoints</a:t>
              </a:r>
              <a:r>
                <a:rPr lang="fr-FR" sz="1600" dirty="0">
                  <a:solidFill>
                    <a:schemeClr val="tx1"/>
                  </a:solidFill>
                </a:rPr>
                <a:t> for </a:t>
              </a:r>
              <a:r>
                <a:rPr lang="fr-FR" sz="1600" dirty="0" err="1">
                  <a:solidFill>
                    <a:schemeClr val="tx1"/>
                  </a:solidFill>
                </a:rPr>
                <a:t>each</a:t>
              </a:r>
              <a:r>
                <a:rPr lang="fr-FR" sz="1600" dirty="0">
                  <a:solidFill>
                    <a:schemeClr val="tx1"/>
                  </a:solidFill>
                </a:rPr>
                <a:t> mouse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6392E5-78A4-FD41-AC7E-FB40C436DE80}"/>
                </a:ext>
              </a:extLst>
            </p:cNvPr>
            <p:cNvSpPr/>
            <p:nvPr/>
          </p:nvSpPr>
          <p:spPr>
            <a:xfrm>
              <a:off x="6705136" y="3602678"/>
              <a:ext cx="1920607" cy="523220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2 </a:t>
              </a:r>
              <a:r>
                <a:rPr lang="fr-FR" sz="1600" dirty="0" err="1">
                  <a:solidFill>
                    <a:schemeClr val="tx1"/>
                  </a:solidFill>
                </a:rPr>
                <a:t>viewpoints</a:t>
              </a:r>
              <a:r>
                <a:rPr lang="fr-FR" sz="1600" dirty="0">
                  <a:solidFill>
                    <a:schemeClr val="tx1"/>
                  </a:solidFill>
                </a:rPr>
                <a:t> for </a:t>
              </a:r>
              <a:r>
                <a:rPr lang="fr-FR" sz="1600" dirty="0" err="1">
                  <a:solidFill>
                    <a:schemeClr val="tx1"/>
                  </a:solidFill>
                </a:rPr>
                <a:t>each</a:t>
              </a:r>
              <a:r>
                <a:rPr lang="fr-FR" sz="1600" dirty="0">
                  <a:solidFill>
                    <a:schemeClr val="tx1"/>
                  </a:solidFill>
                </a:rPr>
                <a:t> mouse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2286644C-53C1-E146-8779-0BA527AEC532}"/>
                </a:ext>
              </a:extLst>
            </p:cNvPr>
            <p:cNvCxnSpPr>
              <a:cxnSpLocks/>
              <a:stCxn id="3" idx="1"/>
              <a:endCxn id="6" idx="0"/>
            </p:cNvCxnSpPr>
            <p:nvPr/>
          </p:nvCxnSpPr>
          <p:spPr>
            <a:xfrm flipH="1">
              <a:off x="4526562" y="2084820"/>
              <a:ext cx="609134" cy="6281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3960ED66-9198-FC4C-8113-8881D59B207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056303" y="2084820"/>
              <a:ext cx="609136" cy="633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B1E18D5-9F1E-5740-A54C-994F46FEC60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4526561" y="3236164"/>
              <a:ext cx="1" cy="36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7AC9AC2-E7A4-EF49-A4BA-2025A96B8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5437" y="3245743"/>
              <a:ext cx="1" cy="36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D0BE2FA0-6B29-6845-9A0C-AC054117BEC6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The </a:t>
            </a:r>
            <a:r>
              <a:rPr lang="fr-FR" sz="2000" dirty="0" err="1"/>
              <a:t>samples</a:t>
            </a:r>
            <a:endParaRPr lang="fr-FR" sz="20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E46442-4638-1847-8C54-E4666BAE0317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6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Results</a:t>
            </a:r>
            <a:r>
              <a:rPr lang="fr-FR" sz="2800" b="1" dirty="0"/>
              <a:t> and discussion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AE536C-5251-8346-AF4A-D844C94D1950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Spectrum </a:t>
            </a:r>
            <a:r>
              <a:rPr lang="fr-FR" sz="2000" dirty="0" err="1"/>
              <a:t>analysis</a:t>
            </a:r>
            <a:endParaRPr lang="fr-FR" sz="20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79B18F2-35BC-5743-9A3E-0011B0D3CE91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E31F04D-A13E-9E45-B6B0-C904AD80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99" y="1981997"/>
            <a:ext cx="3598225" cy="35496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8595C43-9C06-FF4D-809B-53FE68555842}"/>
              </a:ext>
            </a:extLst>
          </p:cNvPr>
          <p:cNvSpPr txBox="1"/>
          <p:nvPr/>
        </p:nvSpPr>
        <p:spPr>
          <a:xfrm>
            <a:off x="1961485" y="5601652"/>
            <a:ext cx="317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err="1"/>
              <a:t>Normalized</a:t>
            </a:r>
            <a:r>
              <a:rPr lang="fr-FR" sz="1600" u="sng" dirty="0"/>
              <a:t> </a:t>
            </a:r>
            <a:r>
              <a:rPr lang="fr-FR" sz="1600" u="sng" dirty="0" err="1"/>
              <a:t>mean</a:t>
            </a:r>
            <a:r>
              <a:rPr lang="fr-FR" sz="1600" u="sng" dirty="0"/>
              <a:t> </a:t>
            </a:r>
            <a:r>
              <a:rPr lang="fr-FR" sz="1600" u="sng" dirty="0" err="1"/>
              <a:t>spectrum</a:t>
            </a:r>
            <a:endParaRPr lang="fr-FR" sz="1600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0EBC69-E6DC-EA4D-AD06-CD939D64BED2}"/>
              </a:ext>
            </a:extLst>
          </p:cNvPr>
          <p:cNvSpPr txBox="1"/>
          <p:nvPr/>
        </p:nvSpPr>
        <p:spPr>
          <a:xfrm>
            <a:off x="7056769" y="5601652"/>
            <a:ext cx="317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err="1"/>
              <a:t>Normalized</a:t>
            </a:r>
            <a:r>
              <a:rPr lang="fr-FR" sz="1600" u="sng" dirty="0"/>
              <a:t> </a:t>
            </a:r>
            <a:r>
              <a:rPr lang="fr-FR" sz="1600" u="sng" dirty="0" err="1"/>
              <a:t>median</a:t>
            </a:r>
            <a:r>
              <a:rPr lang="fr-FR" sz="1600" u="sng" dirty="0"/>
              <a:t> </a:t>
            </a:r>
            <a:r>
              <a:rPr lang="fr-FR" sz="1600" u="sng" dirty="0" err="1"/>
              <a:t>spectrum</a:t>
            </a:r>
            <a:endParaRPr lang="fr-FR" sz="1600" u="sng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CF8DDBC-B99E-7F45-8FAD-5659DA2CF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03" y="1981997"/>
            <a:ext cx="3600000" cy="3551351"/>
          </a:xfrm>
          <a:prstGeom prst="rect">
            <a:avLst/>
          </a:prstGeom>
        </p:spPr>
      </p:pic>
      <p:sp>
        <p:nvSpPr>
          <p:cNvPr id="17" name="Bouée 16">
            <a:extLst>
              <a:ext uri="{FF2B5EF4-FFF2-40B4-BE49-F238E27FC236}">
                <a16:creationId xmlns:a16="http://schemas.microsoft.com/office/drawing/2014/main" id="{22B6B1D1-32E7-B946-8ACD-9130F634F8B6}"/>
              </a:ext>
            </a:extLst>
          </p:cNvPr>
          <p:cNvSpPr/>
          <p:nvPr/>
        </p:nvSpPr>
        <p:spPr>
          <a:xfrm rot="19309987">
            <a:off x="8415407" y="2144075"/>
            <a:ext cx="1108194" cy="3427725"/>
          </a:xfrm>
          <a:prstGeom prst="donut">
            <a:avLst>
              <a:gd name="adj" fmla="val 86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110609-8F97-634D-A670-84C0E97D5A33}"/>
              </a:ext>
            </a:extLst>
          </p:cNvPr>
          <p:cNvSpPr/>
          <p:nvPr/>
        </p:nvSpPr>
        <p:spPr>
          <a:xfrm>
            <a:off x="9254635" y="1066989"/>
            <a:ext cx="2313073" cy="6720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Some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differences</a:t>
            </a:r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BUT</a:t>
            </a:r>
            <a:r>
              <a:rPr lang="fr-FR" sz="1200" dirty="0">
                <a:solidFill>
                  <a:schemeClr val="tx1"/>
                </a:solidFill>
              </a:rPr>
              <a:t> no </a:t>
            </a:r>
            <a:r>
              <a:rPr lang="fr-FR" sz="1200" dirty="0" err="1">
                <a:solidFill>
                  <a:schemeClr val="tx1"/>
                </a:solidFill>
              </a:rPr>
              <a:t>tendency</a:t>
            </a:r>
            <a:r>
              <a:rPr lang="fr-FR" sz="1200" dirty="0">
                <a:solidFill>
                  <a:schemeClr val="tx1"/>
                </a:solidFill>
              </a:rPr>
              <a:t> due to the </a:t>
            </a:r>
            <a:r>
              <a:rPr lang="fr-FR" sz="1200" dirty="0" err="1">
                <a:solidFill>
                  <a:schemeClr val="tx1"/>
                </a:solidFill>
              </a:rPr>
              <a:t>age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16568FC-E8A2-934E-BB6E-256F47ABBF63}"/>
              </a:ext>
            </a:extLst>
          </p:cNvPr>
          <p:cNvCxnSpPr>
            <a:cxnSpLocks/>
          </p:cNvCxnSpPr>
          <p:nvPr/>
        </p:nvCxnSpPr>
        <p:spPr>
          <a:xfrm flipH="1">
            <a:off x="9441455" y="1814896"/>
            <a:ext cx="352540" cy="1636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2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err="1"/>
              <a:t>Results</a:t>
            </a:r>
            <a:r>
              <a:rPr lang="fr-FR" sz="2800" b="1"/>
              <a:t> and discussion</a:t>
            </a:r>
          </a:p>
        </p:txBody>
      </p:sp>
      <p:sp>
        <p:nvSpPr>
          <p:cNvPr id="33" name="ZoneTexte 7">
            <a:extLst>
              <a:ext uri="{FF2B5EF4-FFF2-40B4-BE49-F238E27FC236}">
                <a16:creationId xmlns:a16="http://schemas.microsoft.com/office/drawing/2014/main" id="{4E5AF5CC-9165-46AC-AD06-A8C2EA48FB7F}"/>
              </a:ext>
            </a:extLst>
          </p:cNvPr>
          <p:cNvSpPr txBox="1"/>
          <p:nvPr/>
        </p:nvSpPr>
        <p:spPr>
          <a:xfrm>
            <a:off x="6035979" y="1935084"/>
            <a:ext cx="473231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err="1">
                <a:ea typeface="+mn-lt"/>
                <a:cs typeface="+mn-lt"/>
              </a:rPr>
              <a:t>Comparison</a:t>
            </a:r>
            <a:r>
              <a:rPr lang="fr-FR" sz="1600">
                <a:ea typeface="+mn-lt"/>
                <a:cs typeface="+mn-lt"/>
              </a:rPr>
              <a:t> </a:t>
            </a:r>
            <a:r>
              <a:rPr lang="fr-FR" sz="1600" err="1">
                <a:ea typeface="+mn-lt"/>
                <a:cs typeface="+mn-lt"/>
              </a:rPr>
              <a:t>young</a:t>
            </a:r>
            <a:r>
              <a:rPr lang="fr-FR" sz="1600">
                <a:ea typeface="+mn-lt"/>
                <a:cs typeface="+mn-lt"/>
              </a:rPr>
              <a:t> </a:t>
            </a:r>
            <a:r>
              <a:rPr lang="fr-FR" sz="1600" err="1">
                <a:ea typeface="+mn-lt"/>
                <a:cs typeface="+mn-lt"/>
              </a:rPr>
              <a:t>sample</a:t>
            </a:r>
            <a:r>
              <a:rPr lang="fr-FR" sz="1600">
                <a:ea typeface="+mn-lt"/>
                <a:cs typeface="+mn-lt"/>
              </a:rPr>
              <a:t> vs. </a:t>
            </a:r>
            <a:r>
              <a:rPr lang="fr-FR" sz="1600" err="1">
                <a:ea typeface="+mn-lt"/>
                <a:cs typeface="+mn-lt"/>
              </a:rPr>
              <a:t>old</a:t>
            </a:r>
            <a:r>
              <a:rPr lang="fr-FR" sz="1600">
                <a:ea typeface="+mn-lt"/>
                <a:cs typeface="+mn-lt"/>
              </a:rPr>
              <a:t> </a:t>
            </a:r>
            <a:r>
              <a:rPr lang="fr-FR" sz="1600" err="1">
                <a:ea typeface="+mn-lt"/>
                <a:cs typeface="+mn-lt"/>
              </a:rPr>
              <a:t>sample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4A6EB03-74A2-234D-8C81-CFB54856BA41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Mann Whitney U test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51FB169-D307-8A4B-BE62-1D3D54A0E43A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8795FE8E-4696-0E48-A06B-4B993B5D8C6C}"/>
              </a:ext>
            </a:extLst>
          </p:cNvPr>
          <p:cNvGrpSpPr/>
          <p:nvPr/>
        </p:nvGrpSpPr>
        <p:grpSpPr>
          <a:xfrm>
            <a:off x="6280298" y="2656312"/>
            <a:ext cx="4243677" cy="858848"/>
            <a:chOff x="5970470" y="2682002"/>
            <a:chExt cx="4430479" cy="858848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838D9519-43E4-4913-8CCD-B84AC3D1AD25}"/>
                </a:ext>
              </a:extLst>
            </p:cNvPr>
            <p:cNvGrpSpPr/>
            <p:nvPr/>
          </p:nvGrpSpPr>
          <p:grpSpPr>
            <a:xfrm>
              <a:off x="7858045" y="2940567"/>
              <a:ext cx="2542904" cy="338554"/>
              <a:chOff x="7833493" y="2365836"/>
              <a:chExt cx="2542904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43859ACE-F370-4D3F-85CE-3B94FE8193EB}"/>
                      </a:ext>
                    </a:extLst>
                  </p:cNvPr>
                  <p:cNvSpPr txBox="1"/>
                  <p:nvPr/>
                </p:nvSpPr>
                <p:spPr>
                  <a:xfrm>
                    <a:off x="8855416" y="2365836"/>
                    <a:ext cx="152098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fr-FR" sz="1600"/>
                      <a:t> rejected</a:t>
                    </a:r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43859ACE-F370-4D3F-85CE-3B94FE8193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5416" y="2365836"/>
                    <a:ext cx="1520981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eur droit avec flèche 42">
                <a:extLst>
                  <a:ext uri="{FF2B5EF4-FFF2-40B4-BE49-F238E27FC236}">
                    <a16:creationId xmlns:a16="http://schemas.microsoft.com/office/drawing/2014/main" id="{755C643D-0586-45AF-BC0B-5A4E744CE989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7833493" y="2535113"/>
                <a:ext cx="1021923" cy="0"/>
              </a:xfrm>
              <a:prstGeom prst="straightConnector1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ED547A-0679-274E-B114-A4DD788E0A29}"/>
                </a:ext>
              </a:extLst>
            </p:cNvPr>
            <p:cNvSpPr/>
            <p:nvPr/>
          </p:nvSpPr>
          <p:spPr>
            <a:xfrm>
              <a:off x="5970482" y="2682002"/>
              <a:ext cx="1520981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</a:rPr>
                <a:t>32 p-values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1611018-B1F2-7E4C-B325-BCB9C130A3E7}"/>
                    </a:ext>
                  </a:extLst>
                </p:cNvPr>
                <p:cNvSpPr/>
                <p:nvPr/>
              </p:nvSpPr>
              <p:spPr>
                <a:xfrm>
                  <a:off x="5970470" y="3140740"/>
                  <a:ext cx="1520993" cy="4001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fr-F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fr-FR" sz="160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1611018-B1F2-7E4C-B325-BCB9C130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470" y="3140740"/>
                  <a:ext cx="1520993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413" t="-73913" b="-121739"/>
                  </a:stretch>
                </a:blipFill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F9EAF31F-012D-4F90-B543-2321D8B96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09" y="2356700"/>
            <a:ext cx="4895748" cy="296518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8DF258C-701B-9146-B04A-9B7F97070521}"/>
              </a:ext>
            </a:extLst>
          </p:cNvPr>
          <p:cNvGrpSpPr/>
          <p:nvPr/>
        </p:nvGrpSpPr>
        <p:grpSpPr>
          <a:xfrm>
            <a:off x="6211545" y="3846369"/>
            <a:ext cx="4732319" cy="1475987"/>
            <a:chOff x="3355967" y="5308680"/>
            <a:chExt cx="4732319" cy="1475987"/>
          </a:xfrm>
        </p:grpSpPr>
        <p:sp>
          <p:nvSpPr>
            <p:cNvPr id="38" name="Flèche : droite 37">
              <a:extLst>
                <a:ext uri="{FF2B5EF4-FFF2-40B4-BE49-F238E27FC236}">
                  <a16:creationId xmlns:a16="http://schemas.microsoft.com/office/drawing/2014/main" id="{606908D4-9EE5-4EED-AF45-E66196B38BF5}"/>
                </a:ext>
              </a:extLst>
            </p:cNvPr>
            <p:cNvSpPr/>
            <p:nvPr/>
          </p:nvSpPr>
          <p:spPr>
            <a:xfrm rot="5400000">
              <a:off x="5409541" y="5451988"/>
              <a:ext cx="625169" cy="33855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7">
              <a:extLst>
                <a:ext uri="{FF2B5EF4-FFF2-40B4-BE49-F238E27FC236}">
                  <a16:creationId xmlns:a16="http://schemas.microsoft.com/office/drawing/2014/main" id="{7C24A4D0-59E7-9E4E-A589-A66295294D8F}"/>
                </a:ext>
              </a:extLst>
            </p:cNvPr>
            <p:cNvSpPr txBox="1"/>
            <p:nvPr/>
          </p:nvSpPr>
          <p:spPr>
            <a:xfrm>
              <a:off x="3355967" y="6199892"/>
              <a:ext cx="4732319" cy="584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b="1" err="1"/>
                <a:t>Different</a:t>
              </a:r>
              <a:r>
                <a:rPr lang="fr-FR" sz="1600" b="1"/>
                <a:t> </a:t>
              </a:r>
              <a:r>
                <a:rPr lang="fr-FR" sz="1600" b="1" err="1"/>
                <a:t>samples</a:t>
              </a:r>
              <a:r>
                <a:rPr lang="fr-FR" sz="1600" b="1"/>
                <a:t> distribution </a:t>
              </a:r>
              <a:r>
                <a:rPr lang="fr-FR" sz="1600" b="1" err="1"/>
                <a:t>according</a:t>
              </a:r>
              <a:r>
                <a:rPr lang="fr-FR" sz="1600" b="1"/>
                <a:t> to Mann-Whitney U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2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Introduction</a:t>
            </a:r>
          </a:p>
        </p:txBody>
      </p:sp>
      <p:sp>
        <p:nvSpPr>
          <p:cNvPr id="22" name="ZoneTexte 1">
            <a:extLst>
              <a:ext uri="{FF2B5EF4-FFF2-40B4-BE49-F238E27FC236}">
                <a16:creationId xmlns:a16="http://schemas.microsoft.com/office/drawing/2014/main" id="{A4AEA903-5E92-594C-9E48-CAEFB9F81FB6}"/>
              </a:ext>
            </a:extLst>
          </p:cNvPr>
          <p:cNvSpPr txBox="1"/>
          <p:nvPr/>
        </p:nvSpPr>
        <p:spPr>
          <a:xfrm>
            <a:off x="6768621" y="5571936"/>
            <a:ext cx="446339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/>
              <a:t>Can </a:t>
            </a:r>
            <a:r>
              <a:rPr lang="fr-FR" sz="1600" b="1" err="1"/>
              <a:t>we</a:t>
            </a:r>
            <a:r>
              <a:rPr lang="fr-FR" sz="1600" b="1"/>
              <a:t> </a:t>
            </a:r>
            <a:r>
              <a:rPr lang="fr-FR" sz="1600" b="1" err="1"/>
              <a:t>detect</a:t>
            </a:r>
            <a:r>
              <a:rPr lang="fr-FR" sz="1600" b="1"/>
              <a:t> </a:t>
            </a:r>
            <a:r>
              <a:rPr lang="fr-FR" sz="1600" b="1" err="1"/>
              <a:t>these</a:t>
            </a:r>
            <a:r>
              <a:rPr lang="fr-FR" sz="1600" b="1"/>
              <a:t> </a:t>
            </a:r>
            <a:r>
              <a:rPr lang="fr-FR" sz="1600" b="1" err="1"/>
              <a:t>ageing</a:t>
            </a:r>
            <a:r>
              <a:rPr lang="fr-FR" sz="1600" b="1"/>
              <a:t> </a:t>
            </a:r>
            <a:r>
              <a:rPr lang="fr-FR" sz="1600" b="1" err="1"/>
              <a:t>phenomenons</a:t>
            </a:r>
            <a:r>
              <a:rPr lang="fr-FR" sz="1600" b="1"/>
              <a:t>? </a:t>
            </a:r>
            <a:endParaRPr lang="fr-FR" sz="1600" b="1">
              <a:cs typeface="Calibri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BF2261-9FC8-674A-9321-107EB27E377F}"/>
              </a:ext>
            </a:extLst>
          </p:cNvPr>
          <p:cNvGrpSpPr/>
          <p:nvPr/>
        </p:nvGrpSpPr>
        <p:grpSpPr>
          <a:xfrm>
            <a:off x="797553" y="1286064"/>
            <a:ext cx="9378623" cy="4285872"/>
            <a:chOff x="1223516" y="979019"/>
            <a:chExt cx="9378623" cy="4285872"/>
          </a:xfrm>
        </p:grpSpPr>
        <p:sp>
          <p:nvSpPr>
            <p:cNvPr id="13" name="Ellipse 5">
              <a:extLst>
                <a:ext uri="{FF2B5EF4-FFF2-40B4-BE49-F238E27FC236}">
                  <a16:creationId xmlns:a16="http://schemas.microsoft.com/office/drawing/2014/main" id="{40AE8F83-50D8-6A43-8E6C-6E71E3867C65}"/>
                </a:ext>
              </a:extLst>
            </p:cNvPr>
            <p:cNvSpPr/>
            <p:nvPr/>
          </p:nvSpPr>
          <p:spPr>
            <a:xfrm>
              <a:off x="9089512" y="2588526"/>
              <a:ext cx="1512627" cy="137614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err="1">
                  <a:solidFill>
                    <a:schemeClr val="tx1"/>
                  </a:solidFill>
                  <a:cs typeface="Calibri"/>
                </a:rPr>
                <a:t>Loss</a:t>
              </a:r>
              <a:r>
                <a:rPr lang="fr-FR" sz="1600">
                  <a:solidFill>
                    <a:schemeClr val="tx1"/>
                  </a:solidFill>
                  <a:cs typeface="Calibri"/>
                </a:rPr>
                <a:t> of</a:t>
              </a:r>
            </a:p>
            <a:p>
              <a:pPr algn="ctr"/>
              <a:r>
                <a:rPr lang="fr-FR" sz="1600" err="1">
                  <a:solidFill>
                    <a:schemeClr val="tx1"/>
                  </a:solidFill>
                  <a:cs typeface="Calibri"/>
                </a:rPr>
                <a:t>skeletal</a:t>
              </a:r>
              <a:r>
                <a:rPr lang="fr-FR" sz="1600">
                  <a:solidFill>
                    <a:schemeClr val="tx1"/>
                  </a:solidFill>
                  <a:cs typeface="Calibri"/>
                </a:rPr>
                <a:t> muscle mass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7" name="Ellipse 7">
              <a:extLst>
                <a:ext uri="{FF2B5EF4-FFF2-40B4-BE49-F238E27FC236}">
                  <a16:creationId xmlns:a16="http://schemas.microsoft.com/office/drawing/2014/main" id="{F769BC48-EFFD-B247-9114-10A41A7A94B6}"/>
                </a:ext>
              </a:extLst>
            </p:cNvPr>
            <p:cNvSpPr/>
            <p:nvPr/>
          </p:nvSpPr>
          <p:spPr>
            <a:xfrm>
              <a:off x="3938658" y="4457400"/>
              <a:ext cx="1910686" cy="80749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dirty="0">
                  <a:solidFill>
                    <a:schemeClr val="tx1"/>
                  </a:solidFill>
                  <a:cs typeface="Calibri"/>
                </a:rPr>
                <a:t>Tissue composition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cs typeface="Calibri"/>
                </a:rPr>
                <a:t>changes</a:t>
              </a:r>
            </a:p>
          </p:txBody>
        </p:sp>
        <p:sp>
          <p:nvSpPr>
            <p:cNvPr id="19" name="Ellipse 9">
              <a:extLst>
                <a:ext uri="{FF2B5EF4-FFF2-40B4-BE49-F238E27FC236}">
                  <a16:creationId xmlns:a16="http://schemas.microsoft.com/office/drawing/2014/main" id="{84B05245-04AB-EA4A-AA88-2B223AE7AF76}"/>
                </a:ext>
              </a:extLst>
            </p:cNvPr>
            <p:cNvSpPr/>
            <p:nvPr/>
          </p:nvSpPr>
          <p:spPr>
            <a:xfrm>
              <a:off x="1223516" y="1752391"/>
              <a:ext cx="1933432" cy="7733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dirty="0" err="1">
                  <a:solidFill>
                    <a:schemeClr val="tx1"/>
                  </a:solidFill>
                  <a:cs typeface="Calibri"/>
                </a:rPr>
                <a:t>Fibrosis</a:t>
              </a:r>
              <a:r>
                <a:rPr lang="fr-FR" sz="1600" dirty="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cs typeface="Calibri"/>
                </a:rPr>
                <a:t>emergence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611EA4-5F2B-A240-861C-6CA0790435BA}"/>
                </a:ext>
              </a:extLst>
            </p:cNvPr>
            <p:cNvSpPr/>
            <p:nvPr/>
          </p:nvSpPr>
          <p:spPr>
            <a:xfrm>
              <a:off x="5098630" y="2845220"/>
              <a:ext cx="1410268" cy="6368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000" b="1" dirty="0">
                  <a:solidFill>
                    <a:schemeClr val="tx1"/>
                  </a:solidFill>
                  <a:cs typeface="Calibri"/>
                </a:rPr>
                <a:t>AGEING</a:t>
              </a:r>
            </a:p>
          </p:txBody>
        </p:sp>
        <p:sp>
          <p:nvSpPr>
            <p:cNvPr id="14" name="Ellipse 9">
              <a:extLst>
                <a:ext uri="{FF2B5EF4-FFF2-40B4-BE49-F238E27FC236}">
                  <a16:creationId xmlns:a16="http://schemas.microsoft.com/office/drawing/2014/main" id="{FF1B02C6-8B9C-4DF5-B76E-77E43D244F3F}"/>
                </a:ext>
              </a:extLst>
            </p:cNvPr>
            <p:cNvSpPr/>
            <p:nvPr/>
          </p:nvSpPr>
          <p:spPr>
            <a:xfrm>
              <a:off x="5922293" y="979019"/>
              <a:ext cx="1933432" cy="7733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err="1">
                  <a:solidFill>
                    <a:schemeClr val="tx1"/>
                  </a:solidFill>
                  <a:cs typeface="Calibri"/>
                </a:rPr>
                <a:t>Wrinkles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cxnSp>
          <p:nvCxnSpPr>
            <p:cNvPr id="4" name="Connecteur : en arc 3">
              <a:extLst>
                <a:ext uri="{FF2B5EF4-FFF2-40B4-BE49-F238E27FC236}">
                  <a16:creationId xmlns:a16="http://schemas.microsoft.com/office/drawing/2014/main" id="{6DAE4A53-DBC2-41FF-BA16-64F75257F977}"/>
                </a:ext>
              </a:extLst>
            </p:cNvPr>
            <p:cNvCxnSpPr>
              <a:stCxn id="14" idx="4"/>
              <a:endCxn id="23" idx="0"/>
            </p:cNvCxnSpPr>
            <p:nvPr/>
          </p:nvCxnSpPr>
          <p:spPr>
            <a:xfrm rot="5400000">
              <a:off x="5799973" y="1756183"/>
              <a:ext cx="1092829" cy="1085245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 : en arc 5">
              <a:extLst>
                <a:ext uri="{FF2B5EF4-FFF2-40B4-BE49-F238E27FC236}">
                  <a16:creationId xmlns:a16="http://schemas.microsoft.com/office/drawing/2014/main" id="{4A3A32ED-C9A5-4D0C-9635-FD6B7A127E01}"/>
                </a:ext>
              </a:extLst>
            </p:cNvPr>
            <p:cNvCxnSpPr>
              <a:stCxn id="23" idx="3"/>
              <a:endCxn id="13" idx="4"/>
            </p:cNvCxnSpPr>
            <p:nvPr/>
          </p:nvCxnSpPr>
          <p:spPr>
            <a:xfrm>
              <a:off x="6508898" y="3163668"/>
              <a:ext cx="3336928" cy="801005"/>
            </a:xfrm>
            <a:prstGeom prst="curvedConnector4">
              <a:avLst>
                <a:gd name="adj1" fmla="val 38668"/>
                <a:gd name="adj2" fmla="val 128539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 : en arc 7">
              <a:extLst>
                <a:ext uri="{FF2B5EF4-FFF2-40B4-BE49-F238E27FC236}">
                  <a16:creationId xmlns:a16="http://schemas.microsoft.com/office/drawing/2014/main" id="{437F19C3-1592-4E38-A585-B5EE675BC2E9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 rot="5400000">
              <a:off x="4861241" y="3514876"/>
              <a:ext cx="975285" cy="909763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 : en arc 26">
              <a:extLst>
                <a:ext uri="{FF2B5EF4-FFF2-40B4-BE49-F238E27FC236}">
                  <a16:creationId xmlns:a16="http://schemas.microsoft.com/office/drawing/2014/main" id="{41A36846-DFD7-4387-AF2A-E3DAEEF72CAE}"/>
                </a:ext>
              </a:extLst>
            </p:cNvPr>
            <p:cNvCxnSpPr>
              <a:stCxn id="19" idx="6"/>
              <a:endCxn id="23" idx="1"/>
            </p:cNvCxnSpPr>
            <p:nvPr/>
          </p:nvCxnSpPr>
          <p:spPr>
            <a:xfrm>
              <a:off x="3156948" y="2139077"/>
              <a:ext cx="1941682" cy="1024591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82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err="1"/>
              <a:t>Results</a:t>
            </a:r>
            <a:r>
              <a:rPr lang="fr-FR" sz="2800" b="1"/>
              <a:t> and discussion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BA9AEC-5FD3-8348-BC39-DB11D93A8B53}"/>
              </a:ext>
            </a:extLst>
          </p:cNvPr>
          <p:cNvSpPr txBox="1"/>
          <p:nvPr/>
        </p:nvSpPr>
        <p:spPr>
          <a:xfrm>
            <a:off x="520809" y="917794"/>
            <a:ext cx="6937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/>
              <a:t>Reservations</a:t>
            </a:r>
            <a:r>
              <a:rPr lang="fr-FR" sz="2000"/>
              <a:t> about conditions of application of Mann Whitney U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007E2D1-9945-474E-9839-B601417D9C82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83D83CD-DA70-4641-ACA3-66082748F34E}"/>
              </a:ext>
            </a:extLst>
          </p:cNvPr>
          <p:cNvGrpSpPr/>
          <p:nvPr/>
        </p:nvGrpSpPr>
        <p:grpSpPr>
          <a:xfrm>
            <a:off x="1663547" y="1974734"/>
            <a:ext cx="6400800" cy="1129116"/>
            <a:chOff x="1057619" y="2214390"/>
            <a:chExt cx="6400800" cy="112911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80EE2324-E377-5642-82CD-6A607BE696DC}"/>
                </a:ext>
              </a:extLst>
            </p:cNvPr>
            <p:cNvGrpSpPr/>
            <p:nvPr/>
          </p:nvGrpSpPr>
          <p:grpSpPr>
            <a:xfrm>
              <a:off x="1057619" y="2214390"/>
              <a:ext cx="4429246" cy="432000"/>
              <a:chOff x="1057619" y="2214390"/>
              <a:chExt cx="4429246" cy="432000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3E393A5-AB4F-6D49-9BE0-EF1CE98E8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7619" y="2214390"/>
                <a:ext cx="432000" cy="432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A4D4C00-6E97-094C-844E-C8C20A281E74}"/>
                  </a:ext>
                </a:extLst>
              </p:cNvPr>
              <p:cNvSpPr txBox="1"/>
              <p:nvPr/>
            </p:nvSpPr>
            <p:spPr>
              <a:xfrm>
                <a:off x="1608927" y="2261113"/>
                <a:ext cx="3877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err="1"/>
                  <a:t>Samples</a:t>
                </a:r>
                <a:r>
                  <a:rPr lang="fr-FR" sz="1600" b="1"/>
                  <a:t> are </a:t>
                </a:r>
                <a:r>
                  <a:rPr lang="fr-FR" sz="1600" b="1" err="1"/>
                  <a:t>very</a:t>
                </a:r>
                <a:r>
                  <a:rPr lang="fr-FR" sz="1600" b="1"/>
                  <a:t> large</a:t>
                </a:r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8C00D01-C00C-1C4B-B919-6EC676EE839F}"/>
                </a:ext>
              </a:extLst>
            </p:cNvPr>
            <p:cNvSpPr txBox="1"/>
            <p:nvPr/>
          </p:nvSpPr>
          <p:spPr>
            <a:xfrm>
              <a:off x="1790240" y="2758731"/>
              <a:ext cx="5668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fr-FR" sz="1600"/>
                <a:t>200 000 values for a </a:t>
              </a:r>
              <a:r>
                <a:rPr lang="fr-FR" sz="1600" err="1"/>
                <a:t>given</a:t>
              </a:r>
              <a:r>
                <a:rPr lang="fr-FR" sz="1600"/>
                <a:t> </a:t>
              </a:r>
              <a:r>
                <a:rPr lang="fr-FR" sz="1600" err="1"/>
                <a:t>channel</a:t>
              </a:r>
              <a:endParaRPr lang="fr-FR" sz="1600"/>
            </a:p>
            <a:p>
              <a:pPr marL="285750" indent="-285750">
                <a:buFont typeface="Wingdings" pitchFamily="2" charset="2"/>
                <a:buChar char="Ø"/>
              </a:pPr>
              <a:r>
                <a:rPr lang="fr-FR" sz="1600" err="1"/>
                <a:t>Probability</a:t>
              </a:r>
              <a:r>
                <a:rPr lang="fr-FR" sz="1600"/>
                <a:t> </a:t>
              </a:r>
              <a:r>
                <a:rPr lang="fr-FR" sz="1600" err="1"/>
                <a:t>laws</a:t>
              </a:r>
              <a:r>
                <a:rPr lang="fr-FR" sz="1600"/>
                <a:t> </a:t>
              </a:r>
              <a:r>
                <a:rPr lang="fr-FR" sz="1600" err="1"/>
                <a:t>tabulated</a:t>
              </a:r>
              <a:r>
                <a:rPr lang="fr-FR" sz="1600"/>
                <a:t> for </a:t>
              </a:r>
              <a:r>
                <a:rPr lang="fr-FR" sz="1600" err="1"/>
                <a:t>small</a:t>
              </a:r>
              <a:r>
                <a:rPr lang="fr-FR" sz="1600"/>
                <a:t> </a:t>
              </a:r>
              <a:r>
                <a:rPr lang="fr-FR" sz="1600" err="1"/>
                <a:t>samples</a:t>
              </a:r>
              <a:endParaRPr lang="fr-FR" sz="160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FE98741-6DE6-674C-BA73-9F86693192B7}"/>
              </a:ext>
            </a:extLst>
          </p:cNvPr>
          <p:cNvGrpSpPr/>
          <p:nvPr/>
        </p:nvGrpSpPr>
        <p:grpSpPr>
          <a:xfrm>
            <a:off x="1663547" y="3433230"/>
            <a:ext cx="6400799" cy="871791"/>
            <a:chOff x="1057619" y="4020058"/>
            <a:chExt cx="6400799" cy="87179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FE6A2DE-21FD-CC42-87E0-0879423E2A9B}"/>
                </a:ext>
              </a:extLst>
            </p:cNvPr>
            <p:cNvGrpSpPr/>
            <p:nvPr/>
          </p:nvGrpSpPr>
          <p:grpSpPr>
            <a:xfrm>
              <a:off x="1057619" y="4020058"/>
              <a:ext cx="5466202" cy="432000"/>
              <a:chOff x="1057619" y="3542876"/>
              <a:chExt cx="5466202" cy="432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D169DEC-9ABE-5E43-B5FC-9D61FAC7CE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7619" y="3542876"/>
                <a:ext cx="432000" cy="432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4D48AC5-CF04-B34C-B0DE-DC6FFD16061A}"/>
                  </a:ext>
                </a:extLst>
              </p:cNvPr>
              <p:cNvSpPr txBox="1"/>
              <p:nvPr/>
            </p:nvSpPr>
            <p:spPr>
              <a:xfrm>
                <a:off x="1608927" y="3589599"/>
                <a:ext cx="49148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/>
                  <a:t>Observations of </a:t>
                </a:r>
                <a:r>
                  <a:rPr lang="fr-FR" sz="1600" b="1" err="1"/>
                  <a:t>each</a:t>
                </a:r>
                <a:r>
                  <a:rPr lang="fr-FR" sz="1600" b="1"/>
                  <a:t> </a:t>
                </a:r>
                <a:r>
                  <a:rPr lang="fr-FR" sz="1600" b="1" err="1"/>
                  <a:t>sample</a:t>
                </a:r>
                <a:r>
                  <a:rPr lang="fr-FR" sz="1600" b="1"/>
                  <a:t> are not </a:t>
                </a:r>
                <a:r>
                  <a:rPr lang="fr-FR" sz="1600" b="1" err="1"/>
                  <a:t>independent</a:t>
                </a:r>
                <a:endParaRPr lang="fr-FR" sz="1600" b="1"/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EF233B7-5FDA-E54D-ABA1-5A1B595A5B50}"/>
                </a:ext>
              </a:extLst>
            </p:cNvPr>
            <p:cNvSpPr txBox="1"/>
            <p:nvPr/>
          </p:nvSpPr>
          <p:spPr>
            <a:xfrm>
              <a:off x="1790239" y="4553295"/>
              <a:ext cx="5668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fr-FR" sz="1600"/>
                <a:t>Observations come from the </a:t>
              </a:r>
              <a:r>
                <a:rPr lang="fr-FR" sz="1600" err="1"/>
                <a:t>same</a:t>
              </a:r>
              <a:r>
                <a:rPr lang="fr-FR" sz="1600"/>
                <a:t> image = </a:t>
              </a:r>
              <a:r>
                <a:rPr lang="fr-FR" sz="1600" err="1"/>
                <a:t>same</a:t>
              </a:r>
              <a:r>
                <a:rPr lang="fr-FR" sz="1600"/>
                <a:t> </a:t>
              </a:r>
              <a:r>
                <a:rPr lang="fr-FR" sz="1600" err="1"/>
                <a:t>individual</a:t>
              </a:r>
              <a:endParaRPr lang="fr-FR" sz="160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4A4092-7F08-9044-96EE-6A8F6D71F86D}"/>
              </a:ext>
            </a:extLst>
          </p:cNvPr>
          <p:cNvSpPr/>
          <p:nvPr/>
        </p:nvSpPr>
        <p:spPr>
          <a:xfrm>
            <a:off x="3547430" y="4938449"/>
            <a:ext cx="4516916" cy="7856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err="1">
                <a:solidFill>
                  <a:schemeClr val="tx1"/>
                </a:solidFill>
              </a:rPr>
              <a:t>Some</a:t>
            </a:r>
            <a:r>
              <a:rPr lang="fr-FR" sz="1600" b="1">
                <a:solidFill>
                  <a:schemeClr val="tx1"/>
                </a:solidFill>
              </a:rPr>
              <a:t> </a:t>
            </a:r>
            <a:r>
              <a:rPr lang="fr-FR" sz="1600" b="1" err="1">
                <a:solidFill>
                  <a:schemeClr val="tx1"/>
                </a:solidFill>
              </a:rPr>
              <a:t>assumptions</a:t>
            </a:r>
            <a:r>
              <a:rPr lang="fr-FR" sz="1600" b="1">
                <a:solidFill>
                  <a:schemeClr val="tx1"/>
                </a:solidFill>
              </a:rPr>
              <a:t> are not </a:t>
            </a:r>
            <a:r>
              <a:rPr lang="fr-FR" sz="1600" b="1" err="1">
                <a:solidFill>
                  <a:schemeClr val="tx1"/>
                </a:solidFill>
              </a:rPr>
              <a:t>fullfilled</a:t>
            </a:r>
            <a:endParaRPr lang="fr-FR" sz="1600" b="1">
              <a:solidFill>
                <a:schemeClr val="tx1"/>
              </a:solidFill>
            </a:endParaRPr>
          </a:p>
          <a:p>
            <a:pPr marL="285750" indent="-285750" algn="ctr">
              <a:buFont typeface="Wingdings" pitchFamily="2" charset="2"/>
              <a:buChar char="Ø"/>
            </a:pPr>
            <a:r>
              <a:rPr lang="fr-FR" sz="1600" b="1">
                <a:solidFill>
                  <a:schemeClr val="tx1"/>
                </a:solidFill>
              </a:rPr>
              <a:t>We </a:t>
            </a:r>
            <a:r>
              <a:rPr lang="fr-FR" sz="1600" b="1" err="1">
                <a:solidFill>
                  <a:schemeClr val="tx1"/>
                </a:solidFill>
              </a:rPr>
              <a:t>cannot</a:t>
            </a:r>
            <a:r>
              <a:rPr lang="fr-FR" sz="1600" b="1">
                <a:solidFill>
                  <a:schemeClr val="tx1"/>
                </a:solidFill>
              </a:rPr>
              <a:t> </a:t>
            </a:r>
            <a:r>
              <a:rPr lang="fr-FR" sz="1600" b="1" err="1">
                <a:solidFill>
                  <a:schemeClr val="tx1"/>
                </a:solidFill>
              </a:rPr>
              <a:t>conclude</a:t>
            </a:r>
            <a:r>
              <a:rPr lang="fr-FR" sz="1600" b="1">
                <a:solidFill>
                  <a:schemeClr val="tx1"/>
                </a:solidFill>
              </a:rPr>
              <a:t> from the </a:t>
            </a:r>
            <a:r>
              <a:rPr lang="fr-FR" sz="1600" b="1" err="1">
                <a:solidFill>
                  <a:schemeClr val="tx1"/>
                </a:solidFill>
              </a:rPr>
              <a:t>results</a:t>
            </a:r>
            <a:endParaRPr lang="fr-F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Results</a:t>
            </a:r>
            <a:r>
              <a:rPr lang="fr-FR" sz="2800" b="1" dirty="0"/>
              <a:t> and discussion</a:t>
            </a: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2E0EBC3E-06E1-DB4C-B6FE-B1BF0D316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0" t="3463" r="11255" b="19913"/>
          <a:stretch/>
        </p:blipFill>
        <p:spPr>
          <a:xfrm>
            <a:off x="1171341" y="4586932"/>
            <a:ext cx="733387" cy="683504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A460AC7B-FEF5-AF4F-8AB9-411C4C979DED}"/>
              </a:ext>
            </a:extLst>
          </p:cNvPr>
          <p:cNvGrpSpPr/>
          <p:nvPr/>
        </p:nvGrpSpPr>
        <p:grpSpPr>
          <a:xfrm>
            <a:off x="818476" y="3202628"/>
            <a:ext cx="1498605" cy="990604"/>
            <a:chOff x="533399" y="2790633"/>
            <a:chExt cx="1498605" cy="990604"/>
          </a:xfrm>
        </p:grpSpPr>
        <p:pic>
          <p:nvPicPr>
            <p:cNvPr id="6" name="Image 4">
              <a:extLst>
                <a:ext uri="{FF2B5EF4-FFF2-40B4-BE49-F238E27FC236}">
                  <a16:creationId xmlns:a16="http://schemas.microsoft.com/office/drawing/2014/main" id="{034095CE-3B1D-DB43-A186-559E79CC9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81" t="13426" r="7870" b="38889"/>
            <a:stretch/>
          </p:blipFill>
          <p:spPr>
            <a:xfrm>
              <a:off x="533399" y="3171633"/>
              <a:ext cx="723906" cy="393704"/>
            </a:xfrm>
            <a:prstGeom prst="rect">
              <a:avLst/>
            </a:prstGeom>
          </p:spPr>
        </p:pic>
        <p:pic>
          <p:nvPicPr>
            <p:cNvPr id="7" name="Image 4">
              <a:extLst>
                <a:ext uri="{FF2B5EF4-FFF2-40B4-BE49-F238E27FC236}">
                  <a16:creationId xmlns:a16="http://schemas.microsoft.com/office/drawing/2014/main" id="{A6280844-75F3-C144-A64F-18AE7AE2C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81" t="13426" r="7870" b="38889"/>
            <a:stretch/>
          </p:blipFill>
          <p:spPr>
            <a:xfrm>
              <a:off x="1117598" y="3387533"/>
              <a:ext cx="723906" cy="393704"/>
            </a:xfrm>
            <a:prstGeom prst="rect">
              <a:avLst/>
            </a:prstGeom>
          </p:spPr>
        </p:pic>
        <p:pic>
          <p:nvPicPr>
            <p:cNvPr id="8" name="Image 4">
              <a:extLst>
                <a:ext uri="{FF2B5EF4-FFF2-40B4-BE49-F238E27FC236}">
                  <a16:creationId xmlns:a16="http://schemas.microsoft.com/office/drawing/2014/main" id="{67A5209F-0456-A243-86ED-3C70F624D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81" t="13426" r="7870" b="38889"/>
            <a:stretch/>
          </p:blipFill>
          <p:spPr>
            <a:xfrm>
              <a:off x="1308098" y="2993833"/>
              <a:ext cx="723906" cy="393704"/>
            </a:xfrm>
            <a:prstGeom prst="rect">
              <a:avLst/>
            </a:prstGeom>
          </p:spPr>
        </p:pic>
        <p:pic>
          <p:nvPicPr>
            <p:cNvPr id="9" name="Image 4">
              <a:extLst>
                <a:ext uri="{FF2B5EF4-FFF2-40B4-BE49-F238E27FC236}">
                  <a16:creationId xmlns:a16="http://schemas.microsoft.com/office/drawing/2014/main" id="{E1B4891A-22E5-C647-ACE3-D2DB8D417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81" t="13426" r="7870" b="38889"/>
            <a:stretch/>
          </p:blipFill>
          <p:spPr>
            <a:xfrm>
              <a:off x="723898" y="2790633"/>
              <a:ext cx="723906" cy="393704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43454702-7F96-7E41-8A8E-3E214159BC9E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 ?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E01CAF6-500E-F240-85B7-876459E6DE46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D4B52D-B7C6-504F-836F-B107179D0B41}"/>
              </a:ext>
            </a:extLst>
          </p:cNvPr>
          <p:cNvSpPr/>
          <p:nvPr/>
        </p:nvSpPr>
        <p:spPr>
          <a:xfrm>
            <a:off x="2699543" y="4659753"/>
            <a:ext cx="4933214" cy="537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Bright points </a:t>
            </a:r>
            <a:r>
              <a:rPr lang="fr-FR" sz="1600" b="1" dirty="0" err="1">
                <a:solidFill>
                  <a:schemeClr val="tx1"/>
                </a:solidFill>
              </a:rPr>
              <a:t>detection</a:t>
            </a:r>
            <a:r>
              <a:rPr lang="fr-FR" sz="1600" b="1" dirty="0">
                <a:solidFill>
                  <a:schemeClr val="tx1"/>
                </a:solidFill>
              </a:rPr>
              <a:t> and </a:t>
            </a:r>
            <a:r>
              <a:rPr lang="fr-FR" sz="1600" b="1" dirty="0" err="1">
                <a:solidFill>
                  <a:schemeClr val="tx1"/>
                </a:solidFill>
              </a:rPr>
              <a:t>analysis</a:t>
            </a:r>
            <a:endParaRPr lang="fr-FR" sz="1600" b="1" dirty="0">
              <a:solidFill>
                <a:schemeClr val="tx1"/>
              </a:solidFill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C435AB4-8DCA-1341-94BB-C5A2D0F6E5A5}"/>
              </a:ext>
            </a:extLst>
          </p:cNvPr>
          <p:cNvGrpSpPr/>
          <p:nvPr/>
        </p:nvGrpSpPr>
        <p:grpSpPr>
          <a:xfrm>
            <a:off x="2699543" y="3279359"/>
            <a:ext cx="6043259" cy="1040337"/>
            <a:chOff x="1928363" y="2097387"/>
            <a:chExt cx="6043259" cy="10403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9DA5EA-F917-2348-A48C-99E01266A295}"/>
                </a:ext>
              </a:extLst>
            </p:cNvPr>
            <p:cNvSpPr/>
            <p:nvPr/>
          </p:nvSpPr>
          <p:spPr>
            <a:xfrm>
              <a:off x="1928363" y="2097387"/>
              <a:ext cx="4933214" cy="5378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Mann Whitney test on </a:t>
              </a:r>
              <a:r>
                <a:rPr lang="fr-FR" sz="1600" b="1" dirty="0" err="1">
                  <a:solidFill>
                    <a:schemeClr val="tx1"/>
                  </a:solidFill>
                </a:rPr>
                <a:t>normalized</a:t>
              </a:r>
              <a:r>
                <a:rPr lang="fr-FR" sz="1600" b="1" dirty="0">
                  <a:solidFill>
                    <a:schemeClr val="tx1"/>
                  </a:solidFill>
                </a:rPr>
                <a:t> </a:t>
              </a:r>
              <a:r>
                <a:rPr lang="fr-FR" sz="1600" b="1" dirty="0" err="1">
                  <a:solidFill>
                    <a:schemeClr val="tx1"/>
                  </a:solidFill>
                </a:rPr>
                <a:t>mean</a:t>
              </a:r>
              <a:r>
                <a:rPr lang="fr-FR" sz="1600" b="1" dirty="0">
                  <a:solidFill>
                    <a:schemeClr val="tx1"/>
                  </a:solidFill>
                </a:rPr>
                <a:t>/</a:t>
              </a:r>
              <a:r>
                <a:rPr lang="fr-FR" sz="1600" b="1" dirty="0" err="1">
                  <a:solidFill>
                    <a:schemeClr val="tx1"/>
                  </a:solidFill>
                </a:rPr>
                <a:t>median</a:t>
              </a:r>
              <a:r>
                <a:rPr lang="fr-FR" sz="1600" b="1" dirty="0">
                  <a:solidFill>
                    <a:schemeClr val="tx1"/>
                  </a:solidFill>
                </a:rPr>
                <a:t> fluorescence for a </a:t>
              </a:r>
              <a:r>
                <a:rPr lang="fr-FR" sz="1600" b="1" dirty="0" err="1">
                  <a:solidFill>
                    <a:schemeClr val="tx1"/>
                  </a:solidFill>
                </a:rPr>
                <a:t>given</a:t>
              </a:r>
              <a:r>
                <a:rPr lang="fr-FR" sz="1600" b="1" dirty="0">
                  <a:solidFill>
                    <a:schemeClr val="tx1"/>
                  </a:solidFill>
                </a:rPr>
                <a:t> </a:t>
              </a:r>
              <a:r>
                <a:rPr lang="fr-FR" sz="1600" b="1" dirty="0" err="1">
                  <a:solidFill>
                    <a:schemeClr val="tx1"/>
                  </a:solidFill>
                </a:rPr>
                <a:t>channel</a:t>
              </a:r>
              <a:endParaRPr 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7CFA72C-FD51-CA43-9C3B-569277A8BD71}"/>
                </a:ext>
              </a:extLst>
            </p:cNvPr>
            <p:cNvSpPr txBox="1"/>
            <p:nvPr/>
          </p:nvSpPr>
          <p:spPr>
            <a:xfrm>
              <a:off x="2303443" y="2799170"/>
              <a:ext cx="5668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fr-FR" sz="1600" dirty="0" err="1"/>
                <a:t>Requires</a:t>
              </a:r>
              <a:r>
                <a:rPr lang="fr-FR" sz="1600" dirty="0"/>
                <a:t> at least 4 </a:t>
              </a:r>
              <a:r>
                <a:rPr lang="fr-FR" sz="1600" dirty="0" err="1"/>
                <a:t>old</a:t>
              </a:r>
              <a:r>
                <a:rPr lang="fr-FR" sz="1600" dirty="0"/>
                <a:t> </a:t>
              </a:r>
              <a:r>
                <a:rPr lang="fr-FR" sz="1600" dirty="0" err="1"/>
                <a:t>mice</a:t>
              </a:r>
              <a:r>
                <a:rPr lang="fr-FR" sz="1600" dirty="0"/>
                <a:t> and 4 </a:t>
              </a:r>
              <a:r>
                <a:rPr lang="fr-FR" sz="1600" dirty="0" err="1"/>
                <a:t>young</a:t>
              </a:r>
              <a:r>
                <a:rPr lang="fr-FR" sz="1600" dirty="0"/>
                <a:t> </a:t>
              </a:r>
              <a:r>
                <a:rPr lang="fr-FR" sz="1600" dirty="0" err="1"/>
                <a:t>mice</a:t>
              </a:r>
              <a:endParaRPr lang="fr-FR" sz="16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BE99986-8004-1F46-82FB-7D0320FAA80F}"/>
              </a:ext>
            </a:extLst>
          </p:cNvPr>
          <p:cNvSpPr/>
          <p:nvPr/>
        </p:nvSpPr>
        <p:spPr>
          <a:xfrm>
            <a:off x="2699543" y="2147705"/>
            <a:ext cx="4933214" cy="537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Conclusion: </a:t>
            </a:r>
            <a:r>
              <a:rPr lang="fr-FR" sz="1600" b="1" err="1">
                <a:solidFill>
                  <a:schemeClr val="tx1"/>
                </a:solidFill>
              </a:rPr>
              <a:t>we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did</a:t>
            </a:r>
            <a:r>
              <a:rPr lang="fr-FR" sz="1600" b="1" dirty="0">
                <a:solidFill>
                  <a:schemeClr val="tx1"/>
                </a:solidFill>
              </a:rPr>
              <a:t> not </a:t>
            </a:r>
            <a:r>
              <a:rPr lang="fr-FR" sz="1600" b="1" dirty="0" err="1">
                <a:solidFill>
                  <a:schemeClr val="tx1"/>
                </a:solidFill>
              </a:rPr>
              <a:t>find</a:t>
            </a:r>
            <a:r>
              <a:rPr lang="fr-FR" sz="1600" b="1" dirty="0">
                <a:solidFill>
                  <a:schemeClr val="tx1"/>
                </a:solidFill>
              </a:rPr>
              <a:t> out </a:t>
            </a:r>
            <a:r>
              <a:rPr lang="fr-FR" sz="1600" b="1" dirty="0" err="1">
                <a:solidFill>
                  <a:schemeClr val="tx1"/>
                </a:solidFill>
              </a:rPr>
              <a:t>significant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differences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between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young</a:t>
            </a:r>
            <a:r>
              <a:rPr lang="fr-FR" sz="1600" b="1" dirty="0">
                <a:solidFill>
                  <a:schemeClr val="tx1"/>
                </a:solidFill>
              </a:rPr>
              <a:t> and </a:t>
            </a:r>
            <a:r>
              <a:rPr lang="fr-FR" sz="1600" b="1" dirty="0" err="1">
                <a:solidFill>
                  <a:schemeClr val="tx1"/>
                </a:solidFill>
              </a:rPr>
              <a:t>old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>
                <a:solidFill>
                  <a:schemeClr val="tx1"/>
                </a:solidFill>
              </a:rPr>
              <a:t>hyperspectral</a:t>
            </a:r>
            <a:r>
              <a:rPr lang="fr-FR" sz="1600" b="1" dirty="0">
                <a:solidFill>
                  <a:schemeClr val="tx1"/>
                </a:solidFill>
              </a:rPr>
              <a:t> signatures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A4C7181-8357-6E42-A8C6-807C41E020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689"/>
          <a:stretch/>
        </p:blipFill>
        <p:spPr>
          <a:xfrm>
            <a:off x="1095370" y="2075793"/>
            <a:ext cx="887636" cy="7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7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References</a:t>
            </a:r>
            <a:endParaRPr lang="fr-FR" sz="28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24088C-77E3-AE40-9C74-90247CA6D02F}"/>
              </a:ext>
            </a:extLst>
          </p:cNvPr>
          <p:cNvSpPr txBox="1"/>
          <p:nvPr/>
        </p:nvSpPr>
        <p:spPr>
          <a:xfrm>
            <a:off x="749146" y="1876294"/>
            <a:ext cx="10146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https://www.ilastik.org/documentation/pixelclassification/pixelclassification</a:t>
            </a:r>
            <a:endParaRPr lang="fr-FR" sz="1600" dirty="0"/>
          </a:p>
          <a:p>
            <a:r>
              <a:rPr lang="fr-FR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https://fr.wikipedia.org/wiki/Test_de_Wilcoxon-Mann-Whitney</a:t>
            </a:r>
            <a:endParaRPr lang="fr-FR" sz="1600" dirty="0"/>
          </a:p>
          <a:p>
            <a:r>
              <a:rPr lang="fr-FR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https://www.specim.fi/hyperspectral-technology-vs-rgb/</a:t>
            </a:r>
            <a:endParaRPr lang="fr-FR" sz="1600" dirty="0"/>
          </a:p>
          <a:p>
            <a:r>
              <a:rPr lang="fr-FR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fr-FR" sz="1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docs.op</a:t>
            </a:r>
            <a:r>
              <a:rPr lang="fr-FR" sz="1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fr-FR" sz="1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ncv.org</a:t>
            </a:r>
            <a:r>
              <a:rPr lang="fr-FR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/3.4/d9/d61/tutorial_py_morphological_ops.html</a:t>
            </a:r>
            <a:endParaRPr lang="fr-FR" sz="1600" dirty="0"/>
          </a:p>
          <a:p>
            <a:r>
              <a:rPr lang="fr-FR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http://www.jybaudot.fr/Inferentielle/mannwhitney.htm</a:t>
            </a:r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00943F-C1C9-FB4A-A595-9856F655ABAC}"/>
              </a:ext>
            </a:extLst>
          </p:cNvPr>
          <p:cNvSpPr txBox="1"/>
          <p:nvPr/>
        </p:nvSpPr>
        <p:spPr>
          <a:xfrm>
            <a:off x="749146" y="4244636"/>
            <a:ext cx="10388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https://towardsdatascience.com/what-are-hyper-spectral-images-a5de5d9fa91</a:t>
            </a:r>
            <a:r>
              <a:rPr lang="fr-FR" sz="1600" dirty="0"/>
              <a:t>  </a:t>
            </a:r>
          </a:p>
          <a:p>
            <a:r>
              <a:rPr lang="fr-FR" sz="16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https://www.edmundoptics.fr/knowledge-center/application-notes/imaging/hyperspectral-and-multispectral-imaging/</a:t>
            </a:r>
            <a:r>
              <a:rPr lang="fr-FR" sz="1600" dirty="0"/>
              <a:t> </a:t>
            </a:r>
          </a:p>
          <a:p>
            <a:r>
              <a:rPr lang="fr-FR" sz="16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https://www.analyticsvidhya.com/blog/2020/05/decision-tree-vs-random-forest-algorithm/</a:t>
            </a:r>
            <a:endParaRPr lang="fr-FR" sz="1600" dirty="0"/>
          </a:p>
          <a:p>
            <a:r>
              <a:rPr lang="fr-FR" sz="16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https://thenounproject.com/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B4FEEDD-4DE6-CA41-98B4-0A2D6480B0DE}"/>
              </a:ext>
            </a:extLst>
          </p:cNvPr>
          <p:cNvSpPr txBox="1"/>
          <p:nvPr/>
        </p:nvSpPr>
        <p:spPr>
          <a:xfrm>
            <a:off x="749146" y="1470753"/>
            <a:ext cx="204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Websites</a:t>
            </a:r>
            <a:endParaRPr lang="fr-FR" sz="20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73866E-48C6-1745-828D-34CF67D5C336}"/>
              </a:ext>
            </a:extLst>
          </p:cNvPr>
          <p:cNvSpPr txBox="1"/>
          <p:nvPr/>
        </p:nvSpPr>
        <p:spPr>
          <a:xfrm>
            <a:off x="749146" y="3844526"/>
            <a:ext cx="204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90351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6496BFCA-132B-EB40-8E44-3EA8AC61F4E8}"/>
              </a:ext>
            </a:extLst>
          </p:cNvPr>
          <p:cNvSpPr/>
          <p:nvPr/>
        </p:nvSpPr>
        <p:spPr>
          <a:xfrm rot="2703321">
            <a:off x="-1154504" y="1572001"/>
            <a:ext cx="3670852" cy="371399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9833D8-89D7-444F-B810-B0D159239E62}"/>
              </a:ext>
            </a:extLst>
          </p:cNvPr>
          <p:cNvSpPr>
            <a:spLocks noChangeAspect="1"/>
          </p:cNvSpPr>
          <p:nvPr/>
        </p:nvSpPr>
        <p:spPr>
          <a:xfrm>
            <a:off x="1904856" y="2889000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75E4D3-6AEF-3549-A777-C19C22000BD1}"/>
              </a:ext>
            </a:extLst>
          </p:cNvPr>
          <p:cNvSpPr>
            <a:spLocks noChangeAspect="1"/>
          </p:cNvSpPr>
          <p:nvPr/>
        </p:nvSpPr>
        <p:spPr>
          <a:xfrm>
            <a:off x="1364856" y="4215996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AF7610C-FCDD-234C-9163-FDDCB26766F1}"/>
              </a:ext>
            </a:extLst>
          </p:cNvPr>
          <p:cNvSpPr>
            <a:spLocks noChangeAspect="1"/>
          </p:cNvSpPr>
          <p:nvPr/>
        </p:nvSpPr>
        <p:spPr>
          <a:xfrm>
            <a:off x="1364856" y="1564368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Summary</a:t>
            </a:r>
            <a:endParaRPr lang="fr-FR" sz="28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9944C8-3FB6-BB46-B542-9E94617A4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9" t="6111" r="10328" b="28213"/>
          <a:stretch/>
        </p:blipFill>
        <p:spPr>
          <a:xfrm>
            <a:off x="2005927" y="3077804"/>
            <a:ext cx="877858" cy="70239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CA13769-75E5-464D-8C1F-5A8B67F67E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" r="5555" b="17414"/>
          <a:stretch/>
        </p:blipFill>
        <p:spPr>
          <a:xfrm>
            <a:off x="1549130" y="4421248"/>
            <a:ext cx="711451" cy="65955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E5C7664-CC4F-3148-B4A6-11BBFCFBF8AF}"/>
              </a:ext>
            </a:extLst>
          </p:cNvPr>
          <p:cNvSpPr txBox="1"/>
          <p:nvPr/>
        </p:nvSpPr>
        <p:spPr>
          <a:xfrm>
            <a:off x="2984856" y="1904313"/>
            <a:ext cx="307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Scientific </a:t>
            </a:r>
            <a:r>
              <a:rPr lang="fr-FR" sz="2000" b="1" dirty="0" err="1"/>
              <a:t>context</a:t>
            </a:r>
            <a:endParaRPr lang="fr-FR" sz="20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5A9784F-3B7F-1647-A00B-71BE94AA0418}"/>
              </a:ext>
            </a:extLst>
          </p:cNvPr>
          <p:cNvSpPr txBox="1"/>
          <p:nvPr/>
        </p:nvSpPr>
        <p:spPr>
          <a:xfrm>
            <a:off x="3532474" y="3228945"/>
            <a:ext cx="4686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Materials</a:t>
            </a:r>
            <a:r>
              <a:rPr lang="fr-FR" sz="2000" b="1" dirty="0"/>
              <a:t> and </a:t>
            </a:r>
            <a:r>
              <a:rPr lang="fr-FR" sz="2000" b="1" dirty="0" err="1"/>
              <a:t>methods</a:t>
            </a:r>
            <a:endParaRPr lang="fr-FR" sz="20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003DCB-6205-5A45-ABC6-DD14060BD488}"/>
              </a:ext>
            </a:extLst>
          </p:cNvPr>
          <p:cNvSpPr txBox="1"/>
          <p:nvPr/>
        </p:nvSpPr>
        <p:spPr>
          <a:xfrm>
            <a:off x="2984856" y="4550969"/>
            <a:ext cx="4686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Results</a:t>
            </a:r>
            <a:r>
              <a:rPr lang="fr-FR" sz="2000" b="1" dirty="0"/>
              <a:t> and discussion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247A863-7843-3D4F-902D-D2C004A91C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553" b="18788"/>
          <a:stretch/>
        </p:blipFill>
        <p:spPr>
          <a:xfrm>
            <a:off x="1432821" y="1703547"/>
            <a:ext cx="900000" cy="7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Scientific </a:t>
            </a:r>
            <a:r>
              <a:rPr lang="fr-FR" sz="2800" b="1" err="1"/>
              <a:t>context</a:t>
            </a:r>
            <a:endParaRPr lang="fr-FR" sz="2800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E20D1D-1B9E-B442-9DDA-B5208B1E284A}"/>
              </a:ext>
            </a:extLst>
          </p:cNvPr>
          <p:cNvSpPr txBox="1"/>
          <p:nvPr/>
        </p:nvSpPr>
        <p:spPr>
          <a:xfrm>
            <a:off x="2212624" y="1871769"/>
            <a:ext cx="485110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cs typeface="Calibri"/>
              </a:rPr>
              <a:t>How </a:t>
            </a:r>
            <a:r>
              <a:rPr lang="fr-FR" sz="1600" b="1" err="1">
                <a:cs typeface="Calibri"/>
              </a:rPr>
              <a:t>does</a:t>
            </a:r>
            <a:r>
              <a:rPr lang="fr-FR" sz="1600" b="1">
                <a:cs typeface="Calibri"/>
              </a:rPr>
              <a:t> the light </a:t>
            </a:r>
            <a:r>
              <a:rPr lang="fr-FR" sz="1600" b="1" err="1">
                <a:cs typeface="Calibri"/>
              </a:rPr>
              <a:t>interact</a:t>
            </a:r>
            <a:r>
              <a:rPr lang="fr-FR" sz="1600" b="1">
                <a:cs typeface="Calibri"/>
              </a:rPr>
              <a:t> </a:t>
            </a:r>
            <a:r>
              <a:rPr lang="fr-FR" sz="1600" b="1" err="1">
                <a:cs typeface="Calibri"/>
              </a:rPr>
              <a:t>with</a:t>
            </a:r>
            <a:r>
              <a:rPr lang="fr-FR" sz="1600" b="1">
                <a:cs typeface="Calibri"/>
              </a:rPr>
              <a:t> the </a:t>
            </a:r>
            <a:r>
              <a:rPr lang="fr-FR" sz="1600" b="1" err="1">
                <a:cs typeface="Calibri"/>
              </a:rPr>
              <a:t>target</a:t>
            </a:r>
            <a:r>
              <a:rPr lang="fr-FR" sz="1600" b="1">
                <a:cs typeface="Calibri"/>
              </a:rPr>
              <a:t>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11C057-9755-9340-B488-D20AA6BCA9CB}"/>
              </a:ext>
            </a:extLst>
          </p:cNvPr>
          <p:cNvSpPr txBox="1"/>
          <p:nvPr/>
        </p:nvSpPr>
        <p:spPr>
          <a:xfrm>
            <a:off x="2212624" y="3438898"/>
            <a:ext cx="485110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cs typeface="Calibri"/>
              </a:rPr>
              <a:t>Spectrum: how </a:t>
            </a:r>
            <a:r>
              <a:rPr lang="fr-FR" sz="1600" err="1">
                <a:cs typeface="Calibri"/>
              </a:rPr>
              <a:t>much</a:t>
            </a:r>
            <a:r>
              <a:rPr lang="fr-FR" sz="1600">
                <a:cs typeface="Calibri"/>
              </a:rPr>
              <a:t> light </a:t>
            </a:r>
            <a:r>
              <a:rPr lang="fr-FR" sz="1600" err="1">
                <a:cs typeface="Calibri"/>
              </a:rPr>
              <a:t>is</a:t>
            </a:r>
            <a:r>
              <a:rPr lang="fr-FR" sz="1600">
                <a:cs typeface="Calibri"/>
              </a:rPr>
              <a:t> </a:t>
            </a:r>
            <a:r>
              <a:rPr lang="fr-FR" sz="1600" err="1">
                <a:cs typeface="Calibri"/>
              </a:rPr>
              <a:t>emitted</a:t>
            </a:r>
            <a:r>
              <a:rPr lang="fr-FR" sz="1600">
                <a:cs typeface="Calibri"/>
              </a:rPr>
              <a:t> </a:t>
            </a:r>
            <a:r>
              <a:rPr lang="fr-FR" sz="1600" err="1">
                <a:cs typeface="Calibri"/>
              </a:rPr>
              <a:t>from</a:t>
            </a:r>
            <a:r>
              <a:rPr lang="fr-FR" sz="1600">
                <a:cs typeface="Calibri"/>
              </a:rPr>
              <a:t> the </a:t>
            </a:r>
            <a:r>
              <a:rPr lang="fr-FR" sz="1600" err="1">
                <a:cs typeface="Calibri"/>
              </a:rPr>
              <a:t>target</a:t>
            </a:r>
            <a:r>
              <a:rPr lang="fr-FR" sz="1600">
                <a:cs typeface="Calibri"/>
              </a:rPr>
              <a:t>?</a:t>
            </a:r>
            <a:endParaRPr lang="fr-FR" sz="16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ECEDFC-34A2-1449-A8DB-C45908D171D5}"/>
              </a:ext>
            </a:extLst>
          </p:cNvPr>
          <p:cNvSpPr txBox="1"/>
          <p:nvPr/>
        </p:nvSpPr>
        <p:spPr>
          <a:xfrm>
            <a:off x="2212624" y="4982916"/>
            <a:ext cx="485110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cs typeface="Calibri"/>
              </a:rPr>
              <a:t>Spectral signature</a:t>
            </a:r>
            <a:endParaRPr lang="fr-FR" sz="1600" b="1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5946CB0-9521-8743-A1C6-FA01981361F6}"/>
              </a:ext>
            </a:extLst>
          </p:cNvPr>
          <p:cNvGrpSpPr/>
          <p:nvPr/>
        </p:nvGrpSpPr>
        <p:grpSpPr>
          <a:xfrm>
            <a:off x="8267390" y="4241893"/>
            <a:ext cx="1711986" cy="1101934"/>
            <a:chOff x="8421625" y="4325299"/>
            <a:chExt cx="1711986" cy="1101934"/>
          </a:xfrm>
        </p:grpSpPr>
        <p:sp>
          <p:nvSpPr>
            <p:cNvPr id="15" name="ZoneTexte 7">
              <a:extLst>
                <a:ext uri="{FF2B5EF4-FFF2-40B4-BE49-F238E27FC236}">
                  <a16:creationId xmlns:a16="http://schemas.microsoft.com/office/drawing/2014/main" id="{EC6D7679-FF77-4A61-8376-5E22828C6D04}"/>
                </a:ext>
              </a:extLst>
            </p:cNvPr>
            <p:cNvSpPr txBox="1"/>
            <p:nvPr/>
          </p:nvSpPr>
          <p:spPr>
            <a:xfrm>
              <a:off x="8421626" y="4325299"/>
              <a:ext cx="1711985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err="1">
                  <a:cs typeface="Calibri"/>
                </a:rPr>
                <a:t>Analysis</a:t>
              </a:r>
              <a:endParaRPr lang="fr-FR" sz="1600">
                <a:ea typeface="+mn-lt"/>
                <a:cs typeface="+mn-lt"/>
              </a:endParaRPr>
            </a:p>
          </p:txBody>
        </p:sp>
        <p:sp>
          <p:nvSpPr>
            <p:cNvPr id="16" name="ZoneTexte 7">
              <a:extLst>
                <a:ext uri="{FF2B5EF4-FFF2-40B4-BE49-F238E27FC236}">
                  <a16:creationId xmlns:a16="http://schemas.microsoft.com/office/drawing/2014/main" id="{C1B12A01-C350-422C-8C65-46A8581CAC0A}"/>
                </a:ext>
              </a:extLst>
            </p:cNvPr>
            <p:cNvSpPr txBox="1"/>
            <p:nvPr/>
          </p:nvSpPr>
          <p:spPr>
            <a:xfrm>
              <a:off x="8421625" y="4706989"/>
              <a:ext cx="1711985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err="1">
                  <a:cs typeface="Calibri"/>
                </a:rPr>
                <a:t>Detection</a:t>
              </a:r>
              <a:endParaRPr lang="fr-FR" sz="1600">
                <a:ea typeface="+mn-lt"/>
                <a:cs typeface="+mn-lt"/>
              </a:endParaRPr>
            </a:p>
          </p:txBody>
        </p:sp>
        <p:sp>
          <p:nvSpPr>
            <p:cNvPr id="17" name="ZoneTexte 7">
              <a:extLst>
                <a:ext uri="{FF2B5EF4-FFF2-40B4-BE49-F238E27FC236}">
                  <a16:creationId xmlns:a16="http://schemas.microsoft.com/office/drawing/2014/main" id="{B1BD4958-CBAB-4E39-8529-331D962DE832}"/>
                </a:ext>
              </a:extLst>
            </p:cNvPr>
            <p:cNvSpPr txBox="1"/>
            <p:nvPr/>
          </p:nvSpPr>
          <p:spPr>
            <a:xfrm>
              <a:off x="8421626" y="5088679"/>
              <a:ext cx="1711985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>
                  <a:cs typeface="Calibri"/>
                </a:rPr>
                <a:t>Identification</a:t>
              </a:r>
              <a:endParaRPr lang="fr-FR" sz="1600">
                <a:ea typeface="+mn-lt"/>
                <a:cs typeface="+mn-lt"/>
              </a:endParaRPr>
            </a:p>
          </p:txBody>
        </p:sp>
      </p:grpSp>
      <p:sp>
        <p:nvSpPr>
          <p:cNvPr id="19" name="ZoneTexte 7">
            <a:extLst>
              <a:ext uri="{FF2B5EF4-FFF2-40B4-BE49-F238E27FC236}">
                <a16:creationId xmlns:a16="http://schemas.microsoft.com/office/drawing/2014/main" id="{55DBCFE9-FA5C-4DE9-B6B4-DC2E8386A53A}"/>
              </a:ext>
            </a:extLst>
          </p:cNvPr>
          <p:cNvSpPr txBox="1"/>
          <p:nvPr/>
        </p:nvSpPr>
        <p:spPr>
          <a:xfrm>
            <a:off x="8267391" y="3590292"/>
            <a:ext cx="171198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err="1">
                <a:cs typeface="Calibri"/>
              </a:rPr>
              <a:t>Spectroscopy</a:t>
            </a:r>
            <a:endParaRPr lang="fr-FR" sz="1600" b="1">
              <a:ea typeface="+mn-lt"/>
              <a:cs typeface="+mn-l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07BF671-4B55-344E-B66F-DDC7A5812FFC}"/>
              </a:ext>
            </a:extLst>
          </p:cNvPr>
          <p:cNvGrpSpPr/>
          <p:nvPr/>
        </p:nvGrpSpPr>
        <p:grpSpPr>
          <a:xfrm>
            <a:off x="4109780" y="2399801"/>
            <a:ext cx="1056793" cy="849618"/>
            <a:chOff x="3046116" y="2351726"/>
            <a:chExt cx="1056793" cy="849618"/>
          </a:xfrm>
        </p:grpSpPr>
        <p:sp>
          <p:nvSpPr>
            <p:cNvPr id="5" name="Flèche : bas 9">
              <a:extLst>
                <a:ext uri="{FF2B5EF4-FFF2-40B4-BE49-F238E27FC236}">
                  <a16:creationId xmlns:a16="http://schemas.microsoft.com/office/drawing/2014/main" id="{05AC1968-E969-834E-A9CA-6CA93E3DC4B1}"/>
                </a:ext>
              </a:extLst>
            </p:cNvPr>
            <p:cNvSpPr/>
            <p:nvPr/>
          </p:nvSpPr>
          <p:spPr>
            <a:xfrm>
              <a:off x="3046116" y="2351726"/>
              <a:ext cx="409407" cy="84961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2F7D13B4-A779-4CB8-8051-B2D030640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677" t="3194" r="23085" b="20259"/>
            <a:stretch/>
          </p:blipFill>
          <p:spPr>
            <a:xfrm>
              <a:off x="3693502" y="2476572"/>
              <a:ext cx="409407" cy="599926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3716BED-9221-7B49-9487-09ECEB2DCA70}"/>
              </a:ext>
            </a:extLst>
          </p:cNvPr>
          <p:cNvGrpSpPr/>
          <p:nvPr/>
        </p:nvGrpSpPr>
        <p:grpSpPr>
          <a:xfrm>
            <a:off x="4066107" y="3955375"/>
            <a:ext cx="1144140" cy="849618"/>
            <a:chOff x="3046116" y="3907300"/>
            <a:chExt cx="1144140" cy="849618"/>
          </a:xfrm>
        </p:grpSpPr>
        <p:sp>
          <p:nvSpPr>
            <p:cNvPr id="21" name="Flèche : bas 9">
              <a:extLst>
                <a:ext uri="{FF2B5EF4-FFF2-40B4-BE49-F238E27FC236}">
                  <a16:creationId xmlns:a16="http://schemas.microsoft.com/office/drawing/2014/main" id="{62CD21AF-98FF-46CD-BCB8-FB90CC36D9D1}"/>
                </a:ext>
              </a:extLst>
            </p:cNvPr>
            <p:cNvSpPr/>
            <p:nvPr/>
          </p:nvSpPr>
          <p:spPr>
            <a:xfrm>
              <a:off x="3046116" y="3907300"/>
              <a:ext cx="409407" cy="84961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65FCE203-E6ED-449C-9182-59366B98B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431" t="-1" r="11802" b="15607"/>
            <a:stretch/>
          </p:blipFill>
          <p:spPr>
            <a:xfrm>
              <a:off x="3606154" y="4011041"/>
              <a:ext cx="584102" cy="642135"/>
            </a:xfrm>
            <a:prstGeom prst="rect">
              <a:avLst/>
            </a:prstGeom>
          </p:spPr>
        </p:pic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6CA272BE-8C21-0140-8206-3EDC6B18F700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/>
              <a:t>What</a:t>
            </a:r>
            <a:r>
              <a:rPr lang="fr-FR" sz="2000"/>
              <a:t> </a:t>
            </a:r>
            <a:r>
              <a:rPr lang="fr-FR" sz="2000" err="1"/>
              <a:t>is</a:t>
            </a:r>
            <a:r>
              <a:rPr lang="fr-FR" sz="2000"/>
              <a:t> </a:t>
            </a:r>
            <a:r>
              <a:rPr lang="fr-FR" sz="2000" err="1"/>
              <a:t>spectroscopy</a:t>
            </a:r>
            <a:endParaRPr lang="fr-FR" sz="200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62FF5C3-ABD3-C442-92BB-16AFA37C5570}"/>
              </a:ext>
            </a:extLst>
          </p:cNvPr>
          <p:cNvCxnSpPr>
            <a:cxnSpLocks/>
          </p:cNvCxnSpPr>
          <p:nvPr/>
        </p:nvCxnSpPr>
        <p:spPr>
          <a:xfrm>
            <a:off x="518750" y="929841"/>
            <a:ext cx="0" cy="376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FDD1E5A-2EC3-C641-8A9C-3DC4E48A85AB}"/>
              </a:ext>
            </a:extLst>
          </p:cNvPr>
          <p:cNvGrpSpPr/>
          <p:nvPr/>
        </p:nvGrpSpPr>
        <p:grpSpPr>
          <a:xfrm>
            <a:off x="2709344" y="5647265"/>
            <a:ext cx="4285073" cy="462972"/>
            <a:chOff x="1596623" y="5599190"/>
            <a:chExt cx="4285073" cy="462972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124D6313-9C33-844C-A8D5-EB87D3E7C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533" r="5421" b="17488"/>
            <a:stretch/>
          </p:blipFill>
          <p:spPr>
            <a:xfrm>
              <a:off x="1596623" y="5599190"/>
              <a:ext cx="471582" cy="462972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E1BE066-E5A8-004C-96EB-6A2E22218D25}"/>
                </a:ext>
              </a:extLst>
            </p:cNvPr>
            <p:cNvSpPr txBox="1"/>
            <p:nvPr/>
          </p:nvSpPr>
          <p:spPr>
            <a:xfrm>
              <a:off x="2131580" y="5637290"/>
              <a:ext cx="3750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Equivalent to a </a:t>
              </a:r>
              <a:r>
                <a:rPr lang="fr-FR" sz="1600" dirty="0" err="1"/>
                <a:t>human</a:t>
              </a:r>
              <a:r>
                <a:rPr lang="fr-FR" sz="1600" dirty="0"/>
                <a:t> </a:t>
              </a:r>
              <a:r>
                <a:rPr lang="fr-FR" sz="1600" dirty="0" err="1"/>
                <a:t>fingerprint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5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F8C8EEC-3683-5740-949B-2100429C1ADA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Scientific </a:t>
            </a:r>
            <a:r>
              <a:rPr lang="fr-FR" sz="2800" b="1" err="1"/>
              <a:t>context</a:t>
            </a:r>
            <a:endParaRPr lang="fr-FR" sz="2800" b="1"/>
          </a:p>
        </p:txBody>
      </p:sp>
      <p:sp>
        <p:nvSpPr>
          <p:cNvPr id="13" name="ZoneTexte 7">
            <a:extLst>
              <a:ext uri="{FF2B5EF4-FFF2-40B4-BE49-F238E27FC236}">
                <a16:creationId xmlns:a16="http://schemas.microsoft.com/office/drawing/2014/main" id="{21807090-EB41-4DEC-84C9-5CFEA6DBBA1A}"/>
              </a:ext>
            </a:extLst>
          </p:cNvPr>
          <p:cNvSpPr txBox="1"/>
          <p:nvPr/>
        </p:nvSpPr>
        <p:spPr>
          <a:xfrm>
            <a:off x="2761435" y="5935561"/>
            <a:ext cx="666913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err="1">
                <a:ea typeface="+mn-lt"/>
                <a:cs typeface="+mn-lt"/>
              </a:rPr>
              <a:t>Does</a:t>
            </a:r>
            <a:r>
              <a:rPr lang="fr-FR" sz="1600" b="1">
                <a:ea typeface="+mn-lt"/>
                <a:cs typeface="+mn-lt"/>
              </a:rPr>
              <a:t> the hyperspectral signature of a muscle of mouse </a:t>
            </a:r>
            <a:r>
              <a:rPr lang="fr-FR" sz="1600" b="1" err="1">
                <a:ea typeface="+mn-lt"/>
                <a:cs typeface="+mn-lt"/>
              </a:rPr>
              <a:t>indicate</a:t>
            </a:r>
            <a:r>
              <a:rPr lang="fr-FR" sz="1600" b="1">
                <a:ea typeface="+mn-lt"/>
                <a:cs typeface="+mn-lt"/>
              </a:rPr>
              <a:t> </a:t>
            </a:r>
            <a:r>
              <a:rPr lang="fr-FR" sz="1600" b="1" err="1">
                <a:ea typeface="+mn-lt"/>
                <a:cs typeface="+mn-lt"/>
              </a:rPr>
              <a:t>its</a:t>
            </a:r>
            <a:r>
              <a:rPr lang="fr-FR" sz="1600" b="1">
                <a:ea typeface="+mn-lt"/>
                <a:cs typeface="+mn-lt"/>
              </a:rPr>
              <a:t> </a:t>
            </a:r>
            <a:r>
              <a:rPr lang="fr-FR" sz="1600" b="1" err="1">
                <a:ea typeface="+mn-lt"/>
                <a:cs typeface="+mn-lt"/>
              </a:rPr>
              <a:t>ageing</a:t>
            </a:r>
            <a:r>
              <a:rPr lang="fr-FR" sz="1600" b="1">
                <a:ea typeface="+mn-lt"/>
                <a:cs typeface="+mn-lt"/>
              </a:rPr>
              <a:t>? </a:t>
            </a:r>
            <a:endParaRPr lang="en-US" sz="1600" b="1">
              <a:ea typeface="+mn-lt"/>
              <a:cs typeface="+mn-lt"/>
            </a:endParaRPr>
          </a:p>
        </p:txBody>
      </p:sp>
      <p:sp>
        <p:nvSpPr>
          <p:cNvPr id="16" name="ZoneTexte 7">
            <a:extLst>
              <a:ext uri="{FF2B5EF4-FFF2-40B4-BE49-F238E27FC236}">
                <a16:creationId xmlns:a16="http://schemas.microsoft.com/office/drawing/2014/main" id="{A77E69ED-E38B-441A-BD9B-A10B7EE2EA23}"/>
              </a:ext>
            </a:extLst>
          </p:cNvPr>
          <p:cNvSpPr txBox="1"/>
          <p:nvPr/>
        </p:nvSpPr>
        <p:spPr>
          <a:xfrm>
            <a:off x="8175491" y="4178796"/>
            <a:ext cx="189320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>
                <a:cs typeface="Calibri"/>
              </a:rPr>
              <a:t>Non destructive</a:t>
            </a:r>
            <a:endParaRPr lang="fr-FR" sz="1600">
              <a:ea typeface="+mn-lt"/>
              <a:cs typeface="+mn-lt"/>
            </a:endParaRPr>
          </a:p>
        </p:txBody>
      </p:sp>
      <p:sp>
        <p:nvSpPr>
          <p:cNvPr id="20" name="ZoneTexte 7">
            <a:extLst>
              <a:ext uri="{FF2B5EF4-FFF2-40B4-BE49-F238E27FC236}">
                <a16:creationId xmlns:a16="http://schemas.microsoft.com/office/drawing/2014/main" id="{F7D5EA2E-C90C-41E5-AC1C-ACDAD0E5CC29}"/>
              </a:ext>
            </a:extLst>
          </p:cNvPr>
          <p:cNvSpPr txBox="1"/>
          <p:nvPr/>
        </p:nvSpPr>
        <p:spPr>
          <a:xfrm>
            <a:off x="8175491" y="3773112"/>
            <a:ext cx="189320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>
                <a:cs typeface="Calibri"/>
              </a:rPr>
              <a:t>Non contact</a:t>
            </a:r>
            <a:endParaRPr lang="fr-FR" sz="1600">
              <a:ea typeface="+mn-lt"/>
              <a:cs typeface="+mn-lt"/>
            </a:endParaRPr>
          </a:p>
        </p:txBody>
      </p:sp>
      <p:sp>
        <p:nvSpPr>
          <p:cNvPr id="23" name="ZoneTexte 7">
            <a:extLst>
              <a:ext uri="{FF2B5EF4-FFF2-40B4-BE49-F238E27FC236}">
                <a16:creationId xmlns:a16="http://schemas.microsoft.com/office/drawing/2014/main" id="{FF9BE44D-4ECD-4617-AEFE-7E144C29ABF2}"/>
              </a:ext>
            </a:extLst>
          </p:cNvPr>
          <p:cNvSpPr txBox="1"/>
          <p:nvPr/>
        </p:nvSpPr>
        <p:spPr>
          <a:xfrm>
            <a:off x="8175490" y="4584480"/>
            <a:ext cx="189320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>
                <a:cs typeface="Calibri"/>
              </a:rPr>
              <a:t>More informative</a:t>
            </a:r>
            <a:endParaRPr lang="en-US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781BAAC-353D-1E40-9F1B-BE504D580F61}"/>
              </a:ext>
            </a:extLst>
          </p:cNvPr>
          <p:cNvGrpSpPr/>
          <p:nvPr/>
        </p:nvGrpSpPr>
        <p:grpSpPr>
          <a:xfrm>
            <a:off x="2330533" y="1777815"/>
            <a:ext cx="1711985" cy="2991529"/>
            <a:chOff x="2330533" y="2009172"/>
            <a:chExt cx="1711985" cy="2991529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03E26E5F-80A9-45C4-834B-D2E18B6A3558}"/>
                </a:ext>
              </a:extLst>
            </p:cNvPr>
            <p:cNvGrpSpPr/>
            <p:nvPr/>
          </p:nvGrpSpPr>
          <p:grpSpPr>
            <a:xfrm>
              <a:off x="2408665" y="2722853"/>
              <a:ext cx="1555725" cy="2277848"/>
              <a:chOff x="1187475" y="2103949"/>
              <a:chExt cx="1555725" cy="2277848"/>
            </a:xfrm>
          </p:grpSpPr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532192DB-3BFE-4FA3-924C-B5B99569FE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61" t="2036" r="52417" b="31028"/>
              <a:stretch/>
            </p:blipFill>
            <p:spPr>
              <a:xfrm>
                <a:off x="1187475" y="2103949"/>
                <a:ext cx="1555725" cy="1325052"/>
              </a:xfrm>
              <a:prstGeom prst="rect">
                <a:avLst/>
              </a:prstGeom>
            </p:spPr>
          </p:pic>
          <p:pic>
            <p:nvPicPr>
              <p:cNvPr id="2050" name="Picture 2" descr="Team:AYIN">
                <a:extLst>
                  <a:ext uri="{FF2B5EF4-FFF2-40B4-BE49-F238E27FC236}">
                    <a16:creationId xmlns:a16="http://schemas.microsoft.com/office/drawing/2014/main" id="{FE7ECD11-E609-4E8C-AC2A-5E5AF5639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742" t="-1009" r="4149" b="64844"/>
              <a:stretch/>
            </p:blipFill>
            <p:spPr bwMode="auto">
              <a:xfrm>
                <a:off x="1550125" y="3484694"/>
                <a:ext cx="830423" cy="897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ZoneTexte 7">
              <a:extLst>
                <a:ext uri="{FF2B5EF4-FFF2-40B4-BE49-F238E27FC236}">
                  <a16:creationId xmlns:a16="http://schemas.microsoft.com/office/drawing/2014/main" id="{EFE55E00-D942-41AE-ADD3-F20DECF56299}"/>
                </a:ext>
              </a:extLst>
            </p:cNvPr>
            <p:cNvSpPr txBox="1"/>
            <p:nvPr/>
          </p:nvSpPr>
          <p:spPr>
            <a:xfrm>
              <a:off x="2330533" y="2009172"/>
              <a:ext cx="1711985" cy="338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b="1">
                  <a:cs typeface="Calibri"/>
                </a:rPr>
                <a:t>RGB</a:t>
              </a:r>
              <a:r>
                <a:rPr lang="fr-FR" sz="1600" b="1" i="1">
                  <a:cs typeface="Calibri"/>
                </a:rPr>
                <a:t> </a:t>
              </a:r>
              <a:endParaRPr lang="fr-FR" sz="1600" b="1" i="1">
                <a:ea typeface="+mn-lt"/>
                <a:cs typeface="+mn-lt"/>
              </a:endParaRPr>
            </a:p>
          </p:txBody>
        </p:sp>
      </p:grpSp>
      <p:sp>
        <p:nvSpPr>
          <p:cNvPr id="43" name="ZoneTexte 7">
            <a:extLst>
              <a:ext uri="{FF2B5EF4-FFF2-40B4-BE49-F238E27FC236}">
                <a16:creationId xmlns:a16="http://schemas.microsoft.com/office/drawing/2014/main" id="{E2248FB1-49C9-4802-938A-219E8FF29A6C}"/>
              </a:ext>
            </a:extLst>
          </p:cNvPr>
          <p:cNvSpPr txBox="1"/>
          <p:nvPr/>
        </p:nvSpPr>
        <p:spPr>
          <a:xfrm>
            <a:off x="5843180" y="1777815"/>
            <a:ext cx="171198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>
                <a:cs typeface="Calibri"/>
              </a:rPr>
              <a:t>HSI</a:t>
            </a:r>
            <a:endParaRPr lang="fr-FR" sz="1600" b="1">
              <a:ea typeface="+mn-lt"/>
              <a:cs typeface="+mn-lt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EDB5B2A-0443-4DF6-A882-4044E68757A2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/>
              <a:t>What</a:t>
            </a:r>
            <a:r>
              <a:rPr lang="fr-FR" sz="2000"/>
              <a:t> </a:t>
            </a:r>
            <a:r>
              <a:rPr lang="fr-FR" sz="2000" err="1"/>
              <a:t>is</a:t>
            </a:r>
            <a:r>
              <a:rPr lang="fr-FR" sz="2000"/>
              <a:t> hyperspectral </a:t>
            </a:r>
            <a:r>
              <a:rPr lang="fr-FR" sz="2000" err="1"/>
              <a:t>imaging</a:t>
            </a:r>
            <a:r>
              <a:rPr lang="fr-FR" sz="2000"/>
              <a:t> (HSI)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E66619C-973C-48DE-B2A3-820C2BC72D07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2C6FCF57-15EE-E041-8BB5-090B88290065}"/>
              </a:ext>
            </a:extLst>
          </p:cNvPr>
          <p:cNvGrpSpPr/>
          <p:nvPr/>
        </p:nvGrpSpPr>
        <p:grpSpPr>
          <a:xfrm>
            <a:off x="5928516" y="2371022"/>
            <a:ext cx="1541312" cy="3002438"/>
            <a:chOff x="5825440" y="2395260"/>
            <a:chExt cx="1541312" cy="3002438"/>
          </a:xfrm>
        </p:grpSpPr>
        <p:pic>
          <p:nvPicPr>
            <p:cNvPr id="39" name="Image 23">
              <a:extLst>
                <a:ext uri="{FF2B5EF4-FFF2-40B4-BE49-F238E27FC236}">
                  <a16:creationId xmlns:a16="http://schemas.microsoft.com/office/drawing/2014/main" id="{6F2E3F8C-E646-49A5-9280-24E2A6944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5440" y="2395260"/>
              <a:ext cx="1539886" cy="2726310"/>
            </a:xfrm>
            <a:prstGeom prst="rect">
              <a:avLst/>
            </a:prstGeom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D0B0F6A4-D402-43DC-8B06-BD5E94CA5607}"/>
                </a:ext>
              </a:extLst>
            </p:cNvPr>
            <p:cNvSpPr txBox="1"/>
            <p:nvPr/>
          </p:nvSpPr>
          <p:spPr>
            <a:xfrm>
              <a:off x="5825440" y="5059144"/>
              <a:ext cx="15413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/>
                <a:t>For </a:t>
              </a:r>
              <a:r>
                <a:rPr lang="fr-FR" sz="1600" err="1"/>
                <a:t>each</a:t>
              </a:r>
              <a:r>
                <a:rPr lang="fr-FR" sz="1600"/>
                <a:t> </a:t>
              </a:r>
              <a:r>
                <a:rPr lang="fr-FR" sz="1600" err="1"/>
                <a:t>voxel</a:t>
              </a:r>
              <a:endParaRPr lang="fr-FR" sz="1600">
                <a:cs typeface="Calibri"/>
              </a:endParaRPr>
            </a:p>
          </p:txBody>
        </p:sp>
      </p:grpSp>
      <p:sp>
        <p:nvSpPr>
          <p:cNvPr id="51" name="ZoneTexte 7">
            <a:extLst>
              <a:ext uri="{FF2B5EF4-FFF2-40B4-BE49-F238E27FC236}">
                <a16:creationId xmlns:a16="http://schemas.microsoft.com/office/drawing/2014/main" id="{0311C263-4152-954C-83F0-2197F095208B}"/>
              </a:ext>
            </a:extLst>
          </p:cNvPr>
          <p:cNvSpPr txBox="1"/>
          <p:nvPr/>
        </p:nvSpPr>
        <p:spPr>
          <a:xfrm>
            <a:off x="8172473" y="4990164"/>
            <a:ext cx="189622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err="1">
                <a:ea typeface="+mn-lt"/>
                <a:cs typeface="+mn-lt"/>
              </a:rPr>
              <a:t>Voxel</a:t>
            </a:r>
            <a:r>
              <a:rPr lang="fr-FR" sz="1600">
                <a:ea typeface="+mn-lt"/>
                <a:cs typeface="+mn-lt"/>
              </a:rPr>
              <a:t> 3D ≡ Pixel 2D</a:t>
            </a:r>
          </a:p>
        </p:txBody>
      </p:sp>
    </p:spTree>
    <p:extLst>
      <p:ext uri="{BB962C8B-B14F-4D97-AF65-F5344CB8AC3E}">
        <p14:creationId xmlns:p14="http://schemas.microsoft.com/office/powerpoint/2010/main" val="19263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0" grpId="0" animBg="1"/>
      <p:bldP spid="23" grpId="0" animBg="1"/>
      <p:bldP spid="43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AC5C78B-DAF7-6D4E-95A8-AF94E5DA2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5" t="9044" r="14270" b="11773"/>
          <a:stretch/>
        </p:blipFill>
        <p:spPr>
          <a:xfrm>
            <a:off x="5711247" y="1749479"/>
            <a:ext cx="5100340" cy="319395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BAD8D42-40DC-0947-9403-DE967A94DCBB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/>
              <a:t>Hyperspectral</a:t>
            </a:r>
            <a:r>
              <a:rPr lang="fr-FR" sz="2000"/>
              <a:t> </a:t>
            </a:r>
            <a:r>
              <a:rPr lang="fr-FR" sz="2000" err="1"/>
              <a:t>microscopy</a:t>
            </a:r>
            <a:r>
              <a:rPr lang="fr-FR" sz="2000"/>
              <a:t> in </a:t>
            </a:r>
            <a:r>
              <a:rPr lang="fr-FR" sz="2000" err="1"/>
              <a:t>our</a:t>
            </a:r>
            <a:r>
              <a:rPr lang="fr-FR" sz="2000"/>
              <a:t> case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5A41E25-FC70-5640-BFA4-A53F2DFC043E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6F1CC3F-5F1F-9C4D-815B-B5BC4B6D061F}"/>
              </a:ext>
            </a:extLst>
          </p:cNvPr>
          <p:cNvGrpSpPr/>
          <p:nvPr/>
        </p:nvGrpSpPr>
        <p:grpSpPr>
          <a:xfrm>
            <a:off x="866797" y="2755941"/>
            <a:ext cx="3581172" cy="599926"/>
            <a:chOff x="866797" y="2755941"/>
            <a:chExt cx="3581172" cy="599926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6FE0D14A-67F3-4D47-8826-917AF457E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677" t="3194" r="23085" b="20259"/>
            <a:stretch/>
          </p:blipFill>
          <p:spPr>
            <a:xfrm>
              <a:off x="866797" y="2755941"/>
              <a:ext cx="409407" cy="59992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52537511-FF74-49E5-8DD0-88102B0CA82B}"/>
                    </a:ext>
                  </a:extLst>
                </p:cNvPr>
                <p:cNvSpPr txBox="1"/>
                <p:nvPr/>
              </p:nvSpPr>
              <p:spPr>
                <a:xfrm>
                  <a:off x="1398599" y="2763516"/>
                  <a:ext cx="30493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/>
                    <a:t>Excitation </a:t>
                  </a:r>
                  <a:r>
                    <a:rPr lang="fr-FR" sz="1600" err="1"/>
                    <a:t>wavelengths</a:t>
                  </a:r>
                  <a:r>
                    <a:rPr lang="fr-FR" sz="1600"/>
                    <a:t>: </a:t>
                  </a:r>
                  <a14:m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𝟕𝟒𝟎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𝒏𝒎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 780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,820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a14:m>
                  <a:endParaRPr lang="fr-FR" sz="160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52537511-FF74-49E5-8DD0-88102B0CA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99" y="2763516"/>
                  <a:ext cx="3049370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998" t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63713C-15C8-894F-917B-D36D7EED2B9E}"/>
              </a:ext>
            </a:extLst>
          </p:cNvPr>
          <p:cNvGrpSpPr/>
          <p:nvPr/>
        </p:nvGrpSpPr>
        <p:grpSpPr>
          <a:xfrm>
            <a:off x="816551" y="4791590"/>
            <a:ext cx="4715855" cy="584775"/>
            <a:chOff x="816551" y="4791590"/>
            <a:chExt cx="4715855" cy="584775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E0B5BCC2-F5E7-417E-BD01-B9018D3DA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2" t="16204" r="13429" b="34816"/>
            <a:stretch/>
          </p:blipFill>
          <p:spPr>
            <a:xfrm rot="10800000">
              <a:off x="816551" y="4907885"/>
              <a:ext cx="532012" cy="3521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7F7FB44A-E844-44E2-8A52-0F54B4A8EE64}"/>
                    </a:ext>
                  </a:extLst>
                </p:cNvPr>
                <p:cNvSpPr txBox="1"/>
                <p:nvPr/>
              </p:nvSpPr>
              <p:spPr>
                <a:xfrm>
                  <a:off x="1398599" y="4791590"/>
                  <a:ext cx="413380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/>
                    <a:t>Light collection: </a:t>
                  </a:r>
                  <a:endParaRPr lang="fr-FR" sz="1600" b="1" i="1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𝟒𝟏𝟎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𝒏𝒎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𝟔𝟗𝟎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𝒏𝒎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1600" err="1"/>
                    <a:t>every</a:t>
                  </a:r>
                  <a:r>
                    <a:rPr lang="fr-FR" sz="1600" b="1"/>
                    <a:t> </a:t>
                  </a:r>
                  <a14:m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𝒏𝒎</m:t>
                      </m:r>
                    </m:oMath>
                  </a14:m>
                  <a:endParaRPr lang="fr-FR" sz="1600" b="1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7F7FB44A-E844-44E2-8A52-0F54B4A8E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99" y="4791590"/>
                  <a:ext cx="4133807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736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888FD8A-A2B0-744E-92AD-97E0BD7355F1}"/>
              </a:ext>
            </a:extLst>
          </p:cNvPr>
          <p:cNvGrpSpPr/>
          <p:nvPr/>
        </p:nvGrpSpPr>
        <p:grpSpPr>
          <a:xfrm>
            <a:off x="790431" y="3720493"/>
            <a:ext cx="3657538" cy="698893"/>
            <a:chOff x="790431" y="3720493"/>
            <a:chExt cx="3657538" cy="698893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7C910D4F-DC96-4868-AE60-3C93CF6F850E}"/>
                </a:ext>
              </a:extLst>
            </p:cNvPr>
            <p:cNvGrpSpPr/>
            <p:nvPr/>
          </p:nvGrpSpPr>
          <p:grpSpPr>
            <a:xfrm>
              <a:off x="790431" y="3720493"/>
              <a:ext cx="550693" cy="698893"/>
              <a:chOff x="625753" y="3113600"/>
              <a:chExt cx="550693" cy="698893"/>
            </a:xfrm>
          </p:grpSpPr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BC5E5EB3-2DE7-44AA-8433-795E54AF19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9051" r="9497" b="21202"/>
              <a:stretch/>
            </p:blipFill>
            <p:spPr>
              <a:xfrm>
                <a:off x="659313" y="3312213"/>
                <a:ext cx="517133" cy="500280"/>
              </a:xfrm>
              <a:prstGeom prst="rect">
                <a:avLst/>
              </a:prstGeom>
            </p:spPr>
          </p:pic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FBFA916F-037C-4963-A02D-EF46CCD952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8678" t="2537" r="19118" b="63403"/>
              <a:stretch/>
            </p:blipFill>
            <p:spPr>
              <a:xfrm rot="19748317">
                <a:off x="625753" y="3113600"/>
                <a:ext cx="401376" cy="219767"/>
              </a:xfrm>
              <a:prstGeom prst="rect">
                <a:avLst/>
              </a:prstGeom>
            </p:spPr>
          </p:pic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A0B3AFC-D39A-40CC-B5B1-2FE6B89BCB6A}"/>
                </a:ext>
              </a:extLst>
            </p:cNvPr>
            <p:cNvSpPr txBox="1"/>
            <p:nvPr/>
          </p:nvSpPr>
          <p:spPr>
            <a:xfrm>
              <a:off x="1398599" y="3777553"/>
              <a:ext cx="3049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/>
                <a:t>Light </a:t>
              </a:r>
              <a:r>
                <a:rPr lang="fr-FR" sz="1600" err="1"/>
                <a:t>emission</a:t>
              </a:r>
              <a:r>
                <a:rPr lang="fr-FR" sz="1600"/>
                <a:t>: </a:t>
              </a:r>
            </a:p>
            <a:p>
              <a:r>
                <a:rPr lang="fr-FR" sz="1600"/>
                <a:t>fluorescent tissues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65DB082-B8F5-D74F-9B9D-DD1A7DD19C51}"/>
              </a:ext>
            </a:extLst>
          </p:cNvPr>
          <p:cNvGrpSpPr/>
          <p:nvPr/>
        </p:nvGrpSpPr>
        <p:grpSpPr>
          <a:xfrm>
            <a:off x="9516822" y="4791590"/>
            <a:ext cx="1858627" cy="1049514"/>
            <a:chOff x="9516822" y="4791590"/>
            <a:chExt cx="1858627" cy="1049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7">
                  <a:extLst>
                    <a:ext uri="{FF2B5EF4-FFF2-40B4-BE49-F238E27FC236}">
                      <a16:creationId xmlns:a16="http://schemas.microsoft.com/office/drawing/2014/main" id="{E5B35520-AB9F-40C3-B269-87403E74774C}"/>
                    </a:ext>
                  </a:extLst>
                </p:cNvPr>
                <p:cNvSpPr txBox="1"/>
                <p:nvPr/>
              </p:nvSpPr>
              <p:spPr>
                <a:xfrm>
                  <a:off x="9516823" y="4791590"/>
                  <a:ext cx="1858626" cy="5847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fr-FR" sz="1600">
                      <a:cs typeface="Calibri"/>
                    </a:rPr>
                    <a:t>Dimension: </a:t>
                  </a:r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cs typeface="Calibri"/>
                        </a:rPr>
                        <m:t>𝑥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cs typeface="Calibri"/>
                        </a:rPr>
                        <m:t>𝑦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cs typeface="Calibri"/>
                        </a:rPr>
                        <m:t>𝑧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cs typeface="Calibri"/>
                        </a:rPr>
                        <m:t>𝑐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a14:m>
                  <a:endParaRPr lang="fr-FR" sz="1600">
                    <a:ea typeface="+mn-lt"/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1" name="ZoneTexte 7">
                  <a:extLst>
                    <a:ext uri="{FF2B5EF4-FFF2-40B4-BE49-F238E27FC236}">
                      <a16:creationId xmlns:a16="http://schemas.microsoft.com/office/drawing/2014/main" id="{E5B35520-AB9F-40C3-B269-87403E747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6823" y="4791590"/>
                  <a:ext cx="1858626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2020" b="-3030"/>
                  </a:stretch>
                </a:blipFill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7">
              <a:extLst>
                <a:ext uri="{FF2B5EF4-FFF2-40B4-BE49-F238E27FC236}">
                  <a16:creationId xmlns:a16="http://schemas.microsoft.com/office/drawing/2014/main" id="{B6863573-4C82-4662-BE49-D4B41FEA4693}"/>
                </a:ext>
              </a:extLst>
            </p:cNvPr>
            <p:cNvSpPr txBox="1"/>
            <p:nvPr/>
          </p:nvSpPr>
          <p:spPr>
            <a:xfrm>
              <a:off x="9516822" y="5502550"/>
              <a:ext cx="1858627" cy="338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>
                  <a:ea typeface="+mn-lt"/>
                  <a:cs typeface="+mn-lt"/>
                </a:rPr>
                <a:t>32 channels</a:t>
              </a: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B4C62845-68D1-41A2-81DC-30B35F60DC5D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Scientific </a:t>
            </a:r>
            <a:r>
              <a:rPr lang="fr-FR" sz="2800" b="1" err="1"/>
              <a:t>context</a:t>
            </a:r>
            <a:endParaRPr lang="fr-FR" sz="2800" b="1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DA1ABA7-DF64-294F-A354-655EC423A0B5}"/>
              </a:ext>
            </a:extLst>
          </p:cNvPr>
          <p:cNvGrpSpPr/>
          <p:nvPr/>
        </p:nvGrpSpPr>
        <p:grpSpPr>
          <a:xfrm>
            <a:off x="744404" y="1749479"/>
            <a:ext cx="3709539" cy="584775"/>
            <a:chOff x="744404" y="1749479"/>
            <a:chExt cx="3709539" cy="584775"/>
          </a:xfrm>
        </p:grpSpPr>
        <p:pic>
          <p:nvPicPr>
            <p:cNvPr id="25" name="Image 4">
              <a:extLst>
                <a:ext uri="{FF2B5EF4-FFF2-40B4-BE49-F238E27FC236}">
                  <a16:creationId xmlns:a16="http://schemas.microsoft.com/office/drawing/2014/main" id="{5B1E6EAF-BA5D-5C4C-A074-F6B6966BD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481" t="13426" r="7870" b="38889"/>
            <a:stretch/>
          </p:blipFill>
          <p:spPr>
            <a:xfrm>
              <a:off x="744404" y="1861659"/>
              <a:ext cx="654195" cy="355791"/>
            </a:xfrm>
            <a:prstGeom prst="rect">
              <a:avLst/>
            </a:prstGeom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D46989E-323D-1547-AA99-E19474536232}"/>
                </a:ext>
              </a:extLst>
            </p:cNvPr>
            <p:cNvSpPr txBox="1"/>
            <p:nvPr/>
          </p:nvSpPr>
          <p:spPr>
            <a:xfrm>
              <a:off x="1404573" y="1749479"/>
              <a:ext cx="3049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/>
                <a:t>6 </a:t>
              </a:r>
              <a:r>
                <a:rPr lang="fr-FR" sz="1600" b="1" err="1"/>
                <a:t>mice</a:t>
              </a:r>
              <a:r>
                <a:rPr lang="fr-FR" sz="1600"/>
                <a:t>:</a:t>
              </a:r>
            </a:p>
            <a:p>
              <a:r>
                <a:rPr lang="fr-FR" sz="1600"/>
                <a:t>3 </a:t>
              </a:r>
              <a:r>
                <a:rPr lang="fr-FR" sz="1600" err="1"/>
                <a:t>young</a:t>
              </a:r>
              <a:r>
                <a:rPr lang="fr-FR" sz="1600"/>
                <a:t>, 3 </a:t>
              </a:r>
              <a:r>
                <a:rPr lang="fr-FR" sz="1600" err="1"/>
                <a:t>old</a:t>
              </a:r>
              <a:endParaRPr lang="fr-FR" sz="1600"/>
            </a:p>
          </p:txBody>
        </p:sp>
      </p:grpSp>
      <p:sp>
        <p:nvSpPr>
          <p:cNvPr id="29" name="ZoneTexte 7">
            <a:extLst>
              <a:ext uri="{FF2B5EF4-FFF2-40B4-BE49-F238E27FC236}">
                <a16:creationId xmlns:a16="http://schemas.microsoft.com/office/drawing/2014/main" id="{8A0C485B-A3D1-7842-A6C0-BE3C7E422FBF}"/>
              </a:ext>
            </a:extLst>
          </p:cNvPr>
          <p:cNvSpPr txBox="1"/>
          <p:nvPr/>
        </p:nvSpPr>
        <p:spPr>
          <a:xfrm>
            <a:off x="9516822" y="5967289"/>
            <a:ext cx="1858627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err="1">
                <a:ea typeface="+mn-lt"/>
                <a:cs typeface="+mn-lt"/>
              </a:rPr>
              <a:t>Voxel</a:t>
            </a:r>
            <a:r>
              <a:rPr lang="fr-FR" sz="1600">
                <a:ea typeface="+mn-lt"/>
                <a:cs typeface="+mn-lt"/>
              </a:rPr>
              <a:t> 3D ≡ Pixel 2D</a:t>
            </a:r>
          </a:p>
        </p:txBody>
      </p:sp>
    </p:spTree>
    <p:extLst>
      <p:ext uri="{BB962C8B-B14F-4D97-AF65-F5344CB8AC3E}">
        <p14:creationId xmlns:p14="http://schemas.microsoft.com/office/powerpoint/2010/main" val="38294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Materials</a:t>
            </a:r>
            <a:r>
              <a:rPr lang="fr-FR" sz="2800" b="1" dirty="0"/>
              <a:t> and </a:t>
            </a:r>
            <a:r>
              <a:rPr lang="fr-FR" sz="2800" b="1" dirty="0" err="1"/>
              <a:t>methods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81B593-829C-E44E-AB9A-023CD2CAEE4F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Segmentation of the images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2BF1FE-0B68-5B47-84CE-622D447BA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11" y="2270743"/>
            <a:ext cx="2801007" cy="28232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34B940-717D-9B49-97AA-63841343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113" y="2323293"/>
            <a:ext cx="3048001" cy="2937566"/>
          </a:xfrm>
          <a:prstGeom prst="rect">
            <a:avLst/>
          </a:prstGeom>
        </p:spPr>
      </p:pic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6EB81C28-0C12-BB46-89B5-39D4AA235035}"/>
              </a:ext>
            </a:extLst>
          </p:cNvPr>
          <p:cNvSpPr/>
          <p:nvPr/>
        </p:nvSpPr>
        <p:spPr>
          <a:xfrm>
            <a:off x="4976647" y="3418288"/>
            <a:ext cx="1765737" cy="528145"/>
          </a:xfrm>
          <a:prstGeom prst="rightArrow">
            <a:avLst>
              <a:gd name="adj1" fmla="val 53980"/>
              <a:gd name="adj2" fmla="val 718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>
                <a:solidFill>
                  <a:schemeClr val="tx1"/>
                </a:solidFill>
              </a:rPr>
              <a:t>Ilastik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CA0FC0-7ABE-104B-BF87-668F1AE3955C}"/>
              </a:ext>
            </a:extLst>
          </p:cNvPr>
          <p:cNvSpPr txBox="1"/>
          <p:nvPr/>
        </p:nvSpPr>
        <p:spPr>
          <a:xfrm>
            <a:off x="1426779" y="1920051"/>
            <a:ext cx="3321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err="1"/>
              <a:t>Raw</a:t>
            </a:r>
            <a:r>
              <a:rPr lang="fr-FR" sz="1600" u="sng" dirty="0"/>
              <a:t> image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790BD3-B675-9544-BA72-706F5A3FAE08}"/>
              </a:ext>
            </a:extLst>
          </p:cNvPr>
          <p:cNvSpPr txBox="1"/>
          <p:nvPr/>
        </p:nvSpPr>
        <p:spPr>
          <a:xfrm>
            <a:off x="7199587" y="1920050"/>
            <a:ext cx="3321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 err="1"/>
              <a:t>Segmented</a:t>
            </a:r>
            <a:r>
              <a:rPr lang="fr-FR" sz="1600" u="sng" dirty="0"/>
              <a:t> image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FFA009F-7B9A-9A43-BCD0-BE2262D5FAD6}"/>
              </a:ext>
            </a:extLst>
          </p:cNvPr>
          <p:cNvSpPr/>
          <p:nvPr/>
        </p:nvSpPr>
        <p:spPr>
          <a:xfrm rot="1038036">
            <a:off x="1600220" y="4279454"/>
            <a:ext cx="1103586" cy="620110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CC50E-3B31-244B-8B9C-EFC2513D5BB3}"/>
              </a:ext>
            </a:extLst>
          </p:cNvPr>
          <p:cNvSpPr/>
          <p:nvPr/>
        </p:nvSpPr>
        <p:spPr>
          <a:xfrm>
            <a:off x="4162095" y="2323293"/>
            <a:ext cx="257503" cy="128067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AF8A1E-B5E3-2449-A938-52F0E9A736A2}"/>
              </a:ext>
            </a:extLst>
          </p:cNvPr>
          <p:cNvCxnSpPr/>
          <p:nvPr/>
        </p:nvCxnSpPr>
        <p:spPr>
          <a:xfrm flipH="1">
            <a:off x="1414189" y="4835190"/>
            <a:ext cx="391511" cy="8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1E13A7F-D41D-9C4E-8E4D-0EBD971009F9}"/>
                  </a:ext>
                </a:extLst>
              </p:cNvPr>
              <p:cNvSpPr txBox="1"/>
              <p:nvPr/>
            </p:nvSpPr>
            <p:spPr>
              <a:xfrm>
                <a:off x="1710557" y="5157221"/>
                <a:ext cx="27537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Size: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(512, 512, 12, 32)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1E13A7F-D41D-9C4E-8E4D-0EBD9710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557" y="5157221"/>
                <a:ext cx="2753712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4B54F79-1D36-E344-AD57-2C5423BE2B49}"/>
                  </a:ext>
                </a:extLst>
              </p:cNvPr>
              <p:cNvSpPr txBox="1"/>
              <p:nvPr/>
            </p:nvSpPr>
            <p:spPr>
              <a:xfrm>
                <a:off x="7483365" y="5155097"/>
                <a:ext cx="27537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/>
                  <a:t>Size: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(512, 512, 12)</m:t>
                    </m:r>
                  </m:oMath>
                </a14:m>
                <a:endParaRPr lang="fr-FR" sz="120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4B54F79-1D36-E344-AD57-2C5423BE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365" y="5155097"/>
                <a:ext cx="2753712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31AEBDB-7421-894C-B25B-2999873C5221}"/>
              </a:ext>
            </a:extLst>
          </p:cNvPr>
          <p:cNvSpPr txBox="1"/>
          <p:nvPr/>
        </p:nvSpPr>
        <p:spPr>
          <a:xfrm>
            <a:off x="520809" y="5686528"/>
            <a:ext cx="17867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Muscle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39C46E6-F42E-A844-AF56-567E45FF628A}"/>
              </a:ext>
            </a:extLst>
          </p:cNvPr>
          <p:cNvCxnSpPr>
            <a:cxnSpLocks/>
          </p:cNvCxnSpPr>
          <p:nvPr/>
        </p:nvCxnSpPr>
        <p:spPr>
          <a:xfrm>
            <a:off x="4290846" y="3669444"/>
            <a:ext cx="0" cy="256851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90204F8-A735-2747-9C5B-11935DC1233E}"/>
              </a:ext>
            </a:extLst>
          </p:cNvPr>
          <p:cNvSpPr txBox="1"/>
          <p:nvPr/>
        </p:nvSpPr>
        <p:spPr>
          <a:xfrm>
            <a:off x="3397466" y="6237960"/>
            <a:ext cx="17867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Non muscle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4D8471-C3FF-8F45-ADEF-EE427EC4CDDA}"/>
              </a:ext>
            </a:extLst>
          </p:cNvPr>
          <p:cNvSpPr/>
          <p:nvPr/>
        </p:nvSpPr>
        <p:spPr>
          <a:xfrm rot="1038036">
            <a:off x="7647380" y="4065013"/>
            <a:ext cx="1103586" cy="620110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58BABF4-9C51-E541-8911-E8175D0498C0}"/>
              </a:ext>
            </a:extLst>
          </p:cNvPr>
          <p:cNvCxnSpPr/>
          <p:nvPr/>
        </p:nvCxnSpPr>
        <p:spPr>
          <a:xfrm flipH="1">
            <a:off x="7427737" y="4592433"/>
            <a:ext cx="391511" cy="8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99F789-1A8F-C64E-B6A2-C024D326FA05}"/>
              </a:ext>
            </a:extLst>
          </p:cNvPr>
          <p:cNvSpPr/>
          <p:nvPr/>
        </p:nvSpPr>
        <p:spPr>
          <a:xfrm>
            <a:off x="6534813" y="5509966"/>
            <a:ext cx="1199027" cy="52322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Muscle</a:t>
            </a:r>
          </a:p>
          <a:p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</a:rPr>
              <a:t>Colour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: white</a:t>
            </a:r>
          </a:p>
          <a:p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Value: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3533A8-BCA2-394E-BD24-50B6AB9F2D89}"/>
              </a:ext>
            </a:extLst>
          </p:cNvPr>
          <p:cNvSpPr/>
          <p:nvPr/>
        </p:nvSpPr>
        <p:spPr>
          <a:xfrm>
            <a:off x="9842935" y="2505505"/>
            <a:ext cx="257503" cy="128067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4BF4667-3C7A-9E46-ACA5-75E345C2A2BD}"/>
              </a:ext>
            </a:extLst>
          </p:cNvPr>
          <p:cNvCxnSpPr>
            <a:cxnSpLocks/>
          </p:cNvCxnSpPr>
          <p:nvPr/>
        </p:nvCxnSpPr>
        <p:spPr>
          <a:xfrm>
            <a:off x="9971686" y="3851656"/>
            <a:ext cx="0" cy="198876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455D95C-6F5A-BD41-A9B3-ACFF635CC67A}"/>
              </a:ext>
            </a:extLst>
          </p:cNvPr>
          <p:cNvSpPr/>
          <p:nvPr/>
        </p:nvSpPr>
        <p:spPr>
          <a:xfrm>
            <a:off x="9288515" y="5905891"/>
            <a:ext cx="1199026" cy="52322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Non muscle</a:t>
            </a:r>
          </a:p>
          <a:p>
            <a:r>
              <a:rPr lang="fr-FR" sz="1200" err="1">
                <a:solidFill>
                  <a:schemeClr val="accent5">
                    <a:lumMod val="75000"/>
                  </a:schemeClr>
                </a:solidFill>
              </a:rPr>
              <a:t>Colour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: black</a:t>
            </a:r>
          </a:p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Value: 0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32E134-6EDB-E34A-87C0-DD0671FAE497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8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1" grpId="0" animBg="1"/>
      <p:bldP spid="13" grpId="0"/>
      <p:bldP spid="14" grpId="0"/>
      <p:bldP spid="15" grpId="0"/>
      <p:bldP spid="17" grpId="0"/>
      <p:bldP spid="18" grpId="0" animBg="1"/>
      <p:bldP spid="20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Materials</a:t>
            </a:r>
            <a:r>
              <a:rPr lang="fr-FR" sz="2800" b="1" dirty="0"/>
              <a:t> and </a:t>
            </a:r>
            <a:r>
              <a:rPr lang="fr-FR" sz="2800" b="1" dirty="0" err="1"/>
              <a:t>methods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81B593-829C-E44E-AB9A-023CD2CAEE4F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Segmentation of the images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32E134-6EDB-E34A-87C0-DD0671FAE497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39ABA-32E7-6C44-896A-FB20744D1137}"/>
              </a:ext>
            </a:extLst>
          </p:cNvPr>
          <p:cNvSpPr/>
          <p:nvPr/>
        </p:nvSpPr>
        <p:spPr>
          <a:xfrm>
            <a:off x="1810117" y="1843257"/>
            <a:ext cx="2082188" cy="569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Choose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features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8A949-1115-C447-A475-38C0D3C76FFC}"/>
              </a:ext>
            </a:extLst>
          </p:cNvPr>
          <p:cNvSpPr/>
          <p:nvPr/>
        </p:nvSpPr>
        <p:spPr>
          <a:xfrm>
            <a:off x="1810117" y="2524506"/>
            <a:ext cx="2082188" cy="569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Add</a:t>
            </a:r>
            <a:r>
              <a:rPr lang="fr-FR" sz="1600" b="1" dirty="0">
                <a:solidFill>
                  <a:schemeClr val="tx1"/>
                </a:solidFill>
              </a:rPr>
              <a:t> labels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CAC7A9-8F32-3149-A15E-4DDE4EDD3E97}"/>
              </a:ext>
            </a:extLst>
          </p:cNvPr>
          <p:cNvSpPr/>
          <p:nvPr/>
        </p:nvSpPr>
        <p:spPr>
          <a:xfrm>
            <a:off x="1810116" y="3210199"/>
            <a:ext cx="2082189" cy="569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Train classifier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8CC94B-2D9E-144D-A9E2-2020CBEECEA5}"/>
              </a:ext>
            </a:extLst>
          </p:cNvPr>
          <p:cNvSpPr/>
          <p:nvPr/>
        </p:nvSpPr>
        <p:spPr>
          <a:xfrm>
            <a:off x="1799094" y="3891448"/>
            <a:ext cx="2082189" cy="569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Predict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voxels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4A0DD8-2850-D843-A19A-D58576F223C2}"/>
              </a:ext>
            </a:extLst>
          </p:cNvPr>
          <p:cNvSpPr/>
          <p:nvPr/>
        </p:nvSpPr>
        <p:spPr>
          <a:xfrm>
            <a:off x="1799093" y="4572697"/>
            <a:ext cx="2082189" cy="569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Segment image</a:t>
            </a:r>
          </a:p>
        </p:txBody>
      </p:sp>
      <p:sp>
        <p:nvSpPr>
          <p:cNvPr id="30" name="Flèche vers le bas 29">
            <a:extLst>
              <a:ext uri="{FF2B5EF4-FFF2-40B4-BE49-F238E27FC236}">
                <a16:creationId xmlns:a16="http://schemas.microsoft.com/office/drawing/2014/main" id="{AB6C3778-1473-334B-9141-F3773199870E}"/>
              </a:ext>
            </a:extLst>
          </p:cNvPr>
          <p:cNvSpPr/>
          <p:nvPr/>
        </p:nvSpPr>
        <p:spPr>
          <a:xfrm>
            <a:off x="1378953" y="1843257"/>
            <a:ext cx="198304" cy="32986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897535-F6A4-A942-BF4E-DDC6B305DBBF}"/>
              </a:ext>
            </a:extLst>
          </p:cNvPr>
          <p:cNvSpPr txBox="1"/>
          <p:nvPr/>
        </p:nvSpPr>
        <p:spPr>
          <a:xfrm>
            <a:off x="0" y="3321062"/>
            <a:ext cx="200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Ilastik</a:t>
            </a:r>
          </a:p>
        </p:txBody>
      </p:sp>
    </p:spTree>
    <p:extLst>
      <p:ext uri="{BB962C8B-B14F-4D97-AF65-F5344CB8AC3E}">
        <p14:creationId xmlns:p14="http://schemas.microsoft.com/office/powerpoint/2010/main" val="398763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DF602F55-23D0-7E40-883F-35DAC6EB77C3}"/>
              </a:ext>
            </a:extLst>
          </p:cNvPr>
          <p:cNvSpPr txBox="1"/>
          <p:nvPr/>
        </p:nvSpPr>
        <p:spPr>
          <a:xfrm>
            <a:off x="2330533" y="138893"/>
            <a:ext cx="631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Materials</a:t>
            </a:r>
            <a:r>
              <a:rPr lang="fr-FR" sz="2800" b="1" dirty="0"/>
              <a:t> and </a:t>
            </a:r>
            <a:r>
              <a:rPr lang="fr-FR" sz="2800" b="1" dirty="0" err="1"/>
              <a:t>methods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81B593-829C-E44E-AB9A-023CD2CAEE4F}"/>
              </a:ext>
            </a:extLst>
          </p:cNvPr>
          <p:cNvSpPr txBox="1"/>
          <p:nvPr/>
        </p:nvSpPr>
        <p:spPr>
          <a:xfrm>
            <a:off x="520809" y="917794"/>
            <a:ext cx="49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Segmentation of the images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32E134-6EDB-E34A-87C0-DD0671FAE497}"/>
              </a:ext>
            </a:extLst>
          </p:cNvPr>
          <p:cNvCxnSpPr>
            <a:cxnSpLocks/>
          </p:cNvCxnSpPr>
          <p:nvPr/>
        </p:nvCxnSpPr>
        <p:spPr>
          <a:xfrm>
            <a:off x="520809" y="919854"/>
            <a:ext cx="0" cy="40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39ABA-32E7-6C44-896A-FB20744D1137}"/>
              </a:ext>
            </a:extLst>
          </p:cNvPr>
          <p:cNvSpPr/>
          <p:nvPr/>
        </p:nvSpPr>
        <p:spPr>
          <a:xfrm>
            <a:off x="1810117" y="1843257"/>
            <a:ext cx="2082188" cy="569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Choose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features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8A949-1115-C447-A475-38C0D3C76FFC}"/>
              </a:ext>
            </a:extLst>
          </p:cNvPr>
          <p:cNvSpPr/>
          <p:nvPr/>
        </p:nvSpPr>
        <p:spPr>
          <a:xfrm>
            <a:off x="1810117" y="2524506"/>
            <a:ext cx="2082188" cy="569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labels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CAC7A9-8F32-3149-A15E-4DDE4EDD3E97}"/>
              </a:ext>
            </a:extLst>
          </p:cNvPr>
          <p:cNvSpPr/>
          <p:nvPr/>
        </p:nvSpPr>
        <p:spPr>
          <a:xfrm>
            <a:off x="1810116" y="3210199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Train classifier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8CC94B-2D9E-144D-A9E2-2020CBEECEA5}"/>
              </a:ext>
            </a:extLst>
          </p:cNvPr>
          <p:cNvSpPr/>
          <p:nvPr/>
        </p:nvSpPr>
        <p:spPr>
          <a:xfrm>
            <a:off x="1799094" y="3891448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Predict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</a:rPr>
              <a:t>voxels</a:t>
            </a:r>
            <a:endParaRPr lang="fr-F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4A0DD8-2850-D843-A19A-D58576F223C2}"/>
              </a:ext>
            </a:extLst>
          </p:cNvPr>
          <p:cNvSpPr/>
          <p:nvPr/>
        </p:nvSpPr>
        <p:spPr>
          <a:xfrm>
            <a:off x="1799093" y="4572697"/>
            <a:ext cx="2082189" cy="569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75000"/>
                  </a:schemeClr>
                </a:solidFill>
              </a:rPr>
              <a:t>Segment image</a:t>
            </a:r>
          </a:p>
        </p:txBody>
      </p:sp>
      <p:sp>
        <p:nvSpPr>
          <p:cNvPr id="30" name="Flèche vers le bas 29">
            <a:extLst>
              <a:ext uri="{FF2B5EF4-FFF2-40B4-BE49-F238E27FC236}">
                <a16:creationId xmlns:a16="http://schemas.microsoft.com/office/drawing/2014/main" id="{AB6C3778-1473-334B-9141-F3773199870E}"/>
              </a:ext>
            </a:extLst>
          </p:cNvPr>
          <p:cNvSpPr/>
          <p:nvPr/>
        </p:nvSpPr>
        <p:spPr>
          <a:xfrm>
            <a:off x="1378953" y="1843257"/>
            <a:ext cx="198304" cy="32986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897535-F6A4-A942-BF4E-DDC6B305DBBF}"/>
              </a:ext>
            </a:extLst>
          </p:cNvPr>
          <p:cNvSpPr txBox="1"/>
          <p:nvPr/>
        </p:nvSpPr>
        <p:spPr>
          <a:xfrm>
            <a:off x="0" y="3321062"/>
            <a:ext cx="200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Ilastik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6F89D71-24C0-7E4C-84E6-B86C5573068D}"/>
                  </a:ext>
                </a:extLst>
              </p:cNvPr>
              <p:cNvSpPr txBox="1"/>
              <p:nvPr/>
            </p:nvSpPr>
            <p:spPr>
              <a:xfrm>
                <a:off x="4125165" y="1835454"/>
                <a:ext cx="60372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600" dirty="0"/>
                  <a:t>: </a:t>
                </a:r>
                <a:r>
                  <a:rPr lang="fr-FR" sz="1600" dirty="0" err="1"/>
                  <a:t>quantify</a:t>
                </a:r>
                <a:r>
                  <a:rPr lang="fr-FR" sz="1600" dirty="0"/>
                  <a:t> </a:t>
                </a:r>
                <a:r>
                  <a:rPr lang="fr-FR" sz="1600" dirty="0" err="1"/>
                  <a:t>precision</a:t>
                </a:r>
                <a:r>
                  <a:rPr lang="fr-FR" sz="1600" dirty="0"/>
                  <a:t> of the image</a:t>
                </a:r>
              </a:p>
              <a:p>
                <a:r>
                  <a:rPr lang="fr-FR" sz="1600" i="1" dirty="0" err="1"/>
                  <a:t>color</a:t>
                </a:r>
                <a:r>
                  <a:rPr lang="fr-FR" sz="1600" i="1" dirty="0"/>
                  <a:t>/</a:t>
                </a:r>
                <a:r>
                  <a:rPr lang="fr-FR" sz="1600" i="1" dirty="0" err="1"/>
                  <a:t>intensity</a:t>
                </a:r>
                <a:r>
                  <a:rPr lang="fr-FR" sz="1600" dirty="0"/>
                  <a:t>: </a:t>
                </a:r>
                <a:r>
                  <a:rPr lang="fr-FR" sz="1600" dirty="0" err="1"/>
                  <a:t>discern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objects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according</a:t>
                </a:r>
                <a:r>
                  <a:rPr lang="fr-FR" sz="1600" dirty="0"/>
                  <a:t> to </a:t>
                </a:r>
                <a:r>
                  <a:rPr lang="fr-FR" sz="1600" dirty="0" err="1"/>
                  <a:t>their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color</a:t>
                </a:r>
                <a:r>
                  <a:rPr lang="fr-FR" sz="1600" dirty="0"/>
                  <a:t> or </a:t>
                </a:r>
                <a:r>
                  <a:rPr lang="fr-FR" sz="1600" dirty="0" err="1"/>
                  <a:t>brightness</a:t>
                </a:r>
                <a:endParaRPr lang="fr-FR" sz="16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6F89D71-24C0-7E4C-84E6-B86C5573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165" y="1835454"/>
                <a:ext cx="6037244" cy="584775"/>
              </a:xfrm>
              <a:prstGeom prst="rect">
                <a:avLst/>
              </a:prstGeom>
              <a:blipFill>
                <a:blip r:embed="rId3"/>
                <a:stretch>
                  <a:fillRect l="-60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CA07335-93D7-7A4F-848D-E2DDED245E1A}"/>
              </a:ext>
            </a:extLst>
          </p:cNvPr>
          <p:cNvCxnSpPr>
            <a:cxnSpLocks/>
          </p:cNvCxnSpPr>
          <p:nvPr/>
        </p:nvCxnSpPr>
        <p:spPr>
          <a:xfrm>
            <a:off x="4054206" y="1843257"/>
            <a:ext cx="0" cy="58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353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Macintosh PowerPoint</Application>
  <PresentationFormat>Grand écran</PresentationFormat>
  <Paragraphs>309</Paragraphs>
  <Slides>22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Douzery</dc:creator>
  <cp:lastModifiedBy>Quentin Douzery</cp:lastModifiedBy>
  <cp:revision>2</cp:revision>
  <dcterms:created xsi:type="dcterms:W3CDTF">2022-01-04T20:15:13Z</dcterms:created>
  <dcterms:modified xsi:type="dcterms:W3CDTF">2022-01-20T16:01:45Z</dcterms:modified>
</cp:coreProperties>
</file>