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597640" cy="6858000"/>
          </a:xfrm>
          <a:custGeom>
            <a:avLst/>
            <a:gdLst/>
            <a:ahLst/>
            <a:cxnLst/>
            <a:rect l="l" t="t" r="r" b="b"/>
            <a:pathLst>
              <a:path w="11597640" h="6858000">
                <a:moveTo>
                  <a:pt x="3816096" y="6858000"/>
                </a:moveTo>
                <a:lnTo>
                  <a:pt x="0" y="6858000"/>
                </a:lnTo>
                <a:lnTo>
                  <a:pt x="7781544" y="0"/>
                </a:lnTo>
                <a:lnTo>
                  <a:pt x="11597640" y="0"/>
                </a:lnTo>
                <a:lnTo>
                  <a:pt x="3816096" y="6858000"/>
                </a:lnTo>
                <a:close/>
              </a:path>
            </a:pathLst>
          </a:custGeom>
          <a:solidFill>
            <a:srgbClr val="000000">
              <a:alpha val="12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811"/>
            <a:ext cx="8296909" cy="6846570"/>
          </a:xfrm>
          <a:custGeom>
            <a:avLst/>
            <a:gdLst/>
            <a:ahLst/>
            <a:cxnLst/>
            <a:rect l="l" t="t" r="r" b="b"/>
            <a:pathLst>
              <a:path w="8296909" h="6846570">
                <a:moveTo>
                  <a:pt x="8296376" y="6846189"/>
                </a:moveTo>
                <a:lnTo>
                  <a:pt x="4858651" y="6846189"/>
                </a:lnTo>
                <a:lnTo>
                  <a:pt x="0" y="2836811"/>
                </a:lnTo>
                <a:lnTo>
                  <a:pt x="0" y="0"/>
                </a:lnTo>
                <a:lnTo>
                  <a:pt x="8296376" y="6846189"/>
                </a:lnTo>
                <a:close/>
              </a:path>
            </a:pathLst>
          </a:custGeom>
          <a:solidFill>
            <a:srgbClr val="000000">
              <a:alpha val="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1699875" cy="6858000"/>
          </a:xfrm>
          <a:custGeom>
            <a:avLst/>
            <a:gdLst/>
            <a:ahLst/>
            <a:cxnLst/>
            <a:rect l="l" t="t" r="r" b="b"/>
            <a:pathLst>
              <a:path w="11699875" h="6858000">
                <a:moveTo>
                  <a:pt x="11699367" y="6857746"/>
                </a:moveTo>
                <a:lnTo>
                  <a:pt x="5491073" y="6857746"/>
                </a:lnTo>
                <a:lnTo>
                  <a:pt x="5491073" y="6845934"/>
                </a:lnTo>
                <a:lnTo>
                  <a:pt x="0" y="6845934"/>
                </a:lnTo>
                <a:lnTo>
                  <a:pt x="0" y="0"/>
                </a:lnTo>
                <a:lnTo>
                  <a:pt x="5491303" y="0"/>
                </a:lnTo>
                <a:lnTo>
                  <a:pt x="11699367" y="6857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188" y="1801367"/>
            <a:ext cx="1260348" cy="12603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1371600"/>
            <a:ext cx="4343400" cy="59436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56031" y="2511551"/>
            <a:ext cx="127000" cy="696595"/>
          </a:xfrm>
          <a:custGeom>
            <a:avLst/>
            <a:gdLst/>
            <a:ahLst/>
            <a:cxnLst/>
            <a:rect l="l" t="t" r="r" b="b"/>
            <a:pathLst>
              <a:path w="127000" h="696594">
                <a:moveTo>
                  <a:pt x="126492" y="696468"/>
                </a:moveTo>
                <a:lnTo>
                  <a:pt x="0" y="696468"/>
                </a:lnTo>
                <a:lnTo>
                  <a:pt x="0" y="0"/>
                </a:lnTo>
                <a:lnTo>
                  <a:pt x="126492" y="0"/>
                </a:lnTo>
                <a:lnTo>
                  <a:pt x="126492" y="6964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597640" cy="6858000"/>
          </a:xfrm>
          <a:custGeom>
            <a:avLst/>
            <a:gdLst/>
            <a:ahLst/>
            <a:cxnLst/>
            <a:rect l="l" t="t" r="r" b="b"/>
            <a:pathLst>
              <a:path w="11597640" h="6858000">
                <a:moveTo>
                  <a:pt x="3816096" y="6858000"/>
                </a:moveTo>
                <a:lnTo>
                  <a:pt x="0" y="6858000"/>
                </a:lnTo>
                <a:lnTo>
                  <a:pt x="7781544" y="0"/>
                </a:lnTo>
                <a:lnTo>
                  <a:pt x="11597640" y="0"/>
                </a:lnTo>
                <a:lnTo>
                  <a:pt x="3816096" y="6858000"/>
                </a:lnTo>
                <a:close/>
              </a:path>
            </a:pathLst>
          </a:custGeom>
          <a:solidFill>
            <a:srgbClr val="000000">
              <a:alpha val="12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811"/>
            <a:ext cx="8296909" cy="6846570"/>
          </a:xfrm>
          <a:custGeom>
            <a:avLst/>
            <a:gdLst/>
            <a:ahLst/>
            <a:cxnLst/>
            <a:rect l="l" t="t" r="r" b="b"/>
            <a:pathLst>
              <a:path w="8296909" h="6846570">
                <a:moveTo>
                  <a:pt x="8296376" y="6846189"/>
                </a:moveTo>
                <a:lnTo>
                  <a:pt x="4858651" y="6846189"/>
                </a:lnTo>
                <a:lnTo>
                  <a:pt x="0" y="2836811"/>
                </a:lnTo>
                <a:lnTo>
                  <a:pt x="0" y="0"/>
                </a:lnTo>
                <a:lnTo>
                  <a:pt x="8296376" y="6846189"/>
                </a:lnTo>
                <a:close/>
              </a:path>
            </a:pathLst>
          </a:custGeom>
          <a:solidFill>
            <a:srgbClr val="000000">
              <a:alpha val="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1934190" cy="6781800"/>
          </a:xfrm>
          <a:custGeom>
            <a:avLst/>
            <a:gdLst/>
            <a:ahLst/>
            <a:cxnLst/>
            <a:rect l="l" t="t" r="r" b="b"/>
            <a:pathLst>
              <a:path w="11934190" h="6781800">
                <a:moveTo>
                  <a:pt x="11934190" y="6781800"/>
                </a:moveTo>
                <a:lnTo>
                  <a:pt x="5601284" y="6781800"/>
                </a:lnTo>
                <a:lnTo>
                  <a:pt x="5601284" y="6770141"/>
                </a:lnTo>
                <a:lnTo>
                  <a:pt x="0" y="6770141"/>
                </a:lnTo>
                <a:lnTo>
                  <a:pt x="0" y="0"/>
                </a:lnTo>
                <a:lnTo>
                  <a:pt x="5601284" y="0"/>
                </a:lnTo>
                <a:lnTo>
                  <a:pt x="5601284" y="11658"/>
                </a:lnTo>
                <a:lnTo>
                  <a:pt x="11934190" y="678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188" y="1801367"/>
            <a:ext cx="1260348" cy="12603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137160"/>
            <a:ext cx="60807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597640" cy="6858000"/>
          </a:xfrm>
          <a:custGeom>
            <a:avLst/>
            <a:gdLst/>
            <a:ahLst/>
            <a:cxnLst/>
            <a:rect l="l" t="t" r="r" b="b"/>
            <a:pathLst>
              <a:path w="11597640" h="6858000">
                <a:moveTo>
                  <a:pt x="3816096" y="6858000"/>
                </a:moveTo>
                <a:lnTo>
                  <a:pt x="0" y="6858000"/>
                </a:lnTo>
                <a:lnTo>
                  <a:pt x="7781544" y="0"/>
                </a:lnTo>
                <a:lnTo>
                  <a:pt x="11597640" y="0"/>
                </a:lnTo>
                <a:lnTo>
                  <a:pt x="3816096" y="6858000"/>
                </a:lnTo>
                <a:close/>
              </a:path>
            </a:pathLst>
          </a:custGeom>
          <a:solidFill>
            <a:srgbClr val="000000">
              <a:alpha val="12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811"/>
            <a:ext cx="8296909" cy="6846570"/>
          </a:xfrm>
          <a:custGeom>
            <a:avLst/>
            <a:gdLst/>
            <a:ahLst/>
            <a:cxnLst/>
            <a:rect l="l" t="t" r="r" b="b"/>
            <a:pathLst>
              <a:path w="8296909" h="6846570">
                <a:moveTo>
                  <a:pt x="8296376" y="6846189"/>
                </a:moveTo>
                <a:lnTo>
                  <a:pt x="4858651" y="6846189"/>
                </a:lnTo>
                <a:lnTo>
                  <a:pt x="0" y="2836811"/>
                </a:lnTo>
                <a:lnTo>
                  <a:pt x="0" y="0"/>
                </a:lnTo>
                <a:lnTo>
                  <a:pt x="8296376" y="6846189"/>
                </a:lnTo>
                <a:close/>
              </a:path>
            </a:pathLst>
          </a:custGeom>
          <a:solidFill>
            <a:srgbClr val="000000">
              <a:alpha val="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6766" y="2369858"/>
            <a:ext cx="7638466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62" y="2380652"/>
            <a:ext cx="3765550" cy="935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000" b="1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1900+</a:t>
            </a:r>
            <a:r>
              <a:rPr sz="2000" b="1" spc="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微软雅黑"/>
                <a:cs typeface="微软雅黑"/>
              </a:rPr>
              <a:t>用例</a:t>
            </a:r>
            <a:r>
              <a:rPr sz="2000" b="1" spc="-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,</a:t>
            </a:r>
            <a:r>
              <a:rPr sz="2000" b="1" spc="5" dirty="0">
                <a:solidFill>
                  <a:srgbClr val="404040"/>
                </a:solidFill>
                <a:latin typeface="微软雅黑"/>
                <a:cs typeface="微软雅黑"/>
              </a:rPr>
              <a:t>测试用例运行不稳定</a:t>
            </a:r>
            <a:r>
              <a:rPr sz="2000" b="1" spc="-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,  </a:t>
            </a:r>
            <a:r>
              <a:rPr sz="2000" b="1" spc="5" dirty="0">
                <a:solidFill>
                  <a:srgbClr val="404040"/>
                </a:solidFill>
                <a:latin typeface="微软雅黑"/>
                <a:cs typeface="微软雅黑"/>
              </a:rPr>
              <a:t>有时正确有时不正确，有很多误 报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31" y="1371600"/>
            <a:ext cx="10534015" cy="3848100"/>
            <a:chOff x="256031" y="1371600"/>
            <a:chExt cx="10534015" cy="3848100"/>
          </a:xfrm>
        </p:grpSpPr>
        <p:sp>
          <p:nvSpPr>
            <p:cNvPr id="4" name="object 4"/>
            <p:cNvSpPr/>
            <p:nvPr/>
          </p:nvSpPr>
          <p:spPr>
            <a:xfrm>
              <a:off x="256031" y="3534155"/>
              <a:ext cx="127000" cy="696595"/>
            </a:xfrm>
            <a:custGeom>
              <a:avLst/>
              <a:gdLst/>
              <a:ahLst/>
              <a:cxnLst/>
              <a:rect l="l" t="t" r="r" b="b"/>
              <a:pathLst>
                <a:path w="127000" h="696595">
                  <a:moveTo>
                    <a:pt x="126492" y="696468"/>
                  </a:moveTo>
                  <a:lnTo>
                    <a:pt x="0" y="696468"/>
                  </a:lnTo>
                  <a:lnTo>
                    <a:pt x="0" y="0"/>
                  </a:lnTo>
                  <a:lnTo>
                    <a:pt x="126492" y="0"/>
                  </a:lnTo>
                  <a:lnTo>
                    <a:pt x="126492" y="69646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1" y="4523232"/>
              <a:ext cx="127000" cy="696595"/>
            </a:xfrm>
            <a:custGeom>
              <a:avLst/>
              <a:gdLst/>
              <a:ahLst/>
              <a:cxnLst/>
              <a:rect l="l" t="t" r="r" b="b"/>
              <a:pathLst>
                <a:path w="127000" h="696595">
                  <a:moveTo>
                    <a:pt x="126492" y="696467"/>
                  </a:moveTo>
                  <a:lnTo>
                    <a:pt x="0" y="696467"/>
                  </a:lnTo>
                  <a:lnTo>
                    <a:pt x="0" y="0"/>
                  </a:lnTo>
                  <a:lnTo>
                    <a:pt x="126492" y="0"/>
                  </a:lnTo>
                  <a:lnTo>
                    <a:pt x="126492" y="69646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35040" y="1371600"/>
              <a:ext cx="4754879" cy="5943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06667" y="2365247"/>
              <a:ext cx="125095" cy="696595"/>
            </a:xfrm>
            <a:custGeom>
              <a:avLst/>
              <a:gdLst/>
              <a:ahLst/>
              <a:cxnLst/>
              <a:rect l="l" t="t" r="r" b="b"/>
              <a:pathLst>
                <a:path w="125095" h="696594">
                  <a:moveTo>
                    <a:pt x="124967" y="696468"/>
                  </a:moveTo>
                  <a:lnTo>
                    <a:pt x="0" y="696468"/>
                  </a:lnTo>
                  <a:lnTo>
                    <a:pt x="0" y="0"/>
                  </a:lnTo>
                  <a:lnTo>
                    <a:pt x="124967" y="0"/>
                  </a:lnTo>
                  <a:lnTo>
                    <a:pt x="124967" y="69646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06667" y="3828288"/>
              <a:ext cx="125095" cy="696595"/>
            </a:xfrm>
            <a:custGeom>
              <a:avLst/>
              <a:gdLst/>
              <a:ahLst/>
              <a:cxnLst/>
              <a:rect l="l" t="t" r="r" b="b"/>
              <a:pathLst>
                <a:path w="125095" h="696595">
                  <a:moveTo>
                    <a:pt x="124967" y="696467"/>
                  </a:moveTo>
                  <a:lnTo>
                    <a:pt x="0" y="696467"/>
                  </a:lnTo>
                  <a:lnTo>
                    <a:pt x="0" y="0"/>
                  </a:lnTo>
                  <a:lnTo>
                    <a:pt x="124967" y="0"/>
                  </a:lnTo>
                  <a:lnTo>
                    <a:pt x="124967" y="69646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60717" y="3708577"/>
            <a:ext cx="2571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404040"/>
                </a:solidFill>
                <a:latin typeface="微软雅黑"/>
                <a:cs typeface="微软雅黑"/>
              </a:rPr>
              <a:t>有不少测试用例不正确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717" y="4476534"/>
            <a:ext cx="335661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完整运行一次时间</a:t>
            </a:r>
            <a:r>
              <a:rPr sz="1800" b="1" dirty="0">
                <a:solidFill>
                  <a:srgbClr val="404040"/>
                </a:solidFill>
                <a:latin typeface="微软雅黑"/>
                <a:cs typeface="微软雅黑"/>
              </a:rPr>
              <a:t>长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ts val="1290"/>
              </a:lnSpc>
              <a:spcBef>
                <a:spcPts val="890"/>
              </a:spcBef>
            </a:pPr>
            <a:r>
              <a:rPr sz="1100" b="1" spc="5" dirty="0">
                <a:solidFill>
                  <a:srgbClr val="404040"/>
                </a:solidFill>
                <a:latin typeface="微软雅黑"/>
                <a:cs typeface="微软雅黑"/>
              </a:rPr>
              <a:t>第一次完整跑完跑了将近</a:t>
            </a:r>
            <a:r>
              <a:rPr sz="1100" b="1" spc="-17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1</a:t>
            </a:r>
            <a:r>
              <a:rPr sz="1100" b="1" spc="5" dirty="0">
                <a:solidFill>
                  <a:srgbClr val="404040"/>
                </a:solidFill>
                <a:latin typeface="微软雅黑"/>
                <a:cs typeface="微软雅黑"/>
              </a:rPr>
              <a:t>个月</a:t>
            </a:r>
            <a:r>
              <a:rPr sz="1100" b="1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(</a:t>
            </a:r>
            <a:r>
              <a:rPr sz="1100" b="1" dirty="0">
                <a:solidFill>
                  <a:srgbClr val="404040"/>
                </a:solidFill>
                <a:latin typeface="微软雅黑"/>
                <a:cs typeface="微软雅黑"/>
              </a:rPr>
              <a:t>包括修正测试用例，修 </a:t>
            </a:r>
            <a:r>
              <a:rPr sz="1100" b="1" spc="5" dirty="0">
                <a:solidFill>
                  <a:srgbClr val="404040"/>
                </a:solidFill>
                <a:latin typeface="微软雅黑"/>
                <a:cs typeface="微软雅黑"/>
              </a:rPr>
              <a:t>正脚本问题</a:t>
            </a:r>
            <a:r>
              <a:rPr sz="1100" spc="5" dirty="0">
                <a:solidFill>
                  <a:srgbClr val="A4A4A4"/>
                </a:solidFill>
                <a:latin typeface="宋体"/>
                <a:cs typeface="宋体"/>
              </a:rPr>
              <a:t>）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89713" y="2369858"/>
            <a:ext cx="35255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 panose="020B0604020202090204"/>
                <a:cs typeface="Arial" panose="020B0604020202090204"/>
              </a:rPr>
              <a:t>1900+</a:t>
            </a:r>
            <a:r>
              <a:rPr spc="65" dirty="0">
                <a:latin typeface="Arial" panose="020B0604020202090204"/>
                <a:cs typeface="Arial" panose="020B0604020202090204"/>
              </a:rPr>
              <a:t> </a:t>
            </a:r>
            <a:r>
              <a:rPr spc="5" dirty="0"/>
              <a:t>用例</a:t>
            </a:r>
            <a:r>
              <a:rPr spc="-5" dirty="0">
                <a:latin typeface="Arial" panose="020B0604020202090204"/>
                <a:cs typeface="Arial" panose="020B0604020202090204"/>
              </a:rPr>
              <a:t>,</a:t>
            </a:r>
            <a:r>
              <a:rPr spc="50" dirty="0">
                <a:latin typeface="Arial" panose="020B0604020202090204"/>
                <a:cs typeface="Arial" panose="020B0604020202090204"/>
              </a:rPr>
              <a:t> </a:t>
            </a:r>
            <a:r>
              <a:rPr spc="5" dirty="0"/>
              <a:t>测试用例运行误报 率小于</a:t>
            </a:r>
            <a:r>
              <a:rPr spc="-95" dirty="0">
                <a:solidFill>
                  <a:srgbClr val="6FAC46"/>
                </a:solidFill>
                <a:latin typeface="Arial" panose="020B0604020202090204"/>
                <a:cs typeface="Arial" panose="020B0604020202090204"/>
              </a:rPr>
              <a:t>1%</a:t>
            </a:r>
            <a:r>
              <a:rPr spc="-95" dirty="0">
                <a:latin typeface="Arial" panose="020B0604020202090204"/>
                <a:cs typeface="Arial" panose="020B0604020202090204"/>
              </a:rPr>
              <a:t>(v1.8.1</a:t>
            </a:r>
            <a:r>
              <a:rPr spc="10" dirty="0">
                <a:latin typeface="Arial" panose="020B0604020202090204"/>
                <a:cs typeface="Arial" panose="020B0604020202090204"/>
              </a:rPr>
              <a:t> </a:t>
            </a:r>
            <a:r>
              <a:rPr spc="5" dirty="0"/>
              <a:t>主网回归</a:t>
            </a:r>
            <a:r>
              <a:rPr spc="-25" dirty="0">
                <a:latin typeface="Arial" panose="020B0604020202090204"/>
                <a:cs typeface="Arial" panose="020B0604020202090204"/>
              </a:rPr>
              <a:t>,</a:t>
            </a:r>
            <a:r>
              <a:rPr spc="5" dirty="0"/>
              <a:t>去除 自动重跑成功用例</a:t>
            </a:r>
            <a:r>
              <a:rPr dirty="0">
                <a:latin typeface="Arial" panose="020B0604020202090204"/>
                <a:cs typeface="Arial" panose="020B0604020202090204"/>
              </a:rPr>
              <a:t>)</a:t>
            </a:r>
            <a:endParaRPr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5752" y="3734854"/>
            <a:ext cx="3785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完整运行一次时间从最初</a:t>
            </a:r>
            <a:r>
              <a:rPr sz="1800" b="1" spc="-28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1</a:t>
            </a: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个月</a:t>
            </a:r>
            <a:r>
              <a:rPr sz="1800" b="1" spc="-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,</a:t>
            </a:r>
            <a:r>
              <a:rPr sz="1800" b="1" spc="-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b="1" spc="-28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1</a:t>
            </a: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周</a:t>
            </a:r>
            <a:r>
              <a:rPr sz="1800" b="1" dirty="0">
                <a:solidFill>
                  <a:srgbClr val="404040"/>
                </a:solidFill>
                <a:latin typeface="微软雅黑"/>
                <a:cs typeface="微软雅黑"/>
              </a:rPr>
              <a:t>，  </a:t>
            </a: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到目前最新的</a:t>
            </a:r>
            <a:r>
              <a:rPr sz="1800" b="1" spc="80" dirty="0">
                <a:solidFill>
                  <a:srgbClr val="6FAC46"/>
                </a:solidFill>
                <a:latin typeface="Arial" panose="020B0604020202090204"/>
                <a:cs typeface="Arial" panose="020B0604020202090204"/>
              </a:rPr>
              <a:t>30</a:t>
            </a: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小时</a:t>
            </a:r>
            <a:r>
              <a:rPr sz="1800" b="1" spc="-9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(v1.8.1</a:t>
            </a:r>
            <a:r>
              <a:rPr sz="1800" b="1" spc="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主网第</a:t>
            </a:r>
            <a:r>
              <a:rPr sz="1800" b="1" dirty="0">
                <a:solidFill>
                  <a:srgbClr val="404040"/>
                </a:solidFill>
                <a:latin typeface="微软雅黑"/>
                <a:cs typeface="微软雅黑"/>
              </a:rPr>
              <a:t>一 </a:t>
            </a:r>
            <a:r>
              <a:rPr sz="1800" b="1" spc="5" dirty="0">
                <a:solidFill>
                  <a:srgbClr val="404040"/>
                </a:solidFill>
                <a:latin typeface="微软雅黑"/>
                <a:cs typeface="微软雅黑"/>
              </a:rPr>
              <a:t>轮回归同时在两个环境中运行用例</a:t>
            </a:r>
            <a:r>
              <a:rPr sz="1800" b="1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)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2689860"/>
            <a:ext cx="11867515" cy="2338070"/>
          </a:xfrm>
          <a:custGeom>
            <a:avLst/>
            <a:gdLst/>
            <a:ahLst/>
            <a:cxnLst/>
            <a:rect l="l" t="t" r="r" b="b"/>
            <a:pathLst>
              <a:path w="11867515" h="2338070">
                <a:moveTo>
                  <a:pt x="10730484" y="2337816"/>
                </a:moveTo>
                <a:lnTo>
                  <a:pt x="10730484" y="1754124"/>
                </a:lnTo>
                <a:lnTo>
                  <a:pt x="0" y="1754124"/>
                </a:lnTo>
                <a:lnTo>
                  <a:pt x="585216" y="1168907"/>
                </a:lnTo>
                <a:lnTo>
                  <a:pt x="0" y="583691"/>
                </a:lnTo>
                <a:lnTo>
                  <a:pt x="10730484" y="583691"/>
                </a:lnTo>
                <a:lnTo>
                  <a:pt x="10730484" y="0"/>
                </a:lnTo>
                <a:lnTo>
                  <a:pt x="11867388" y="1136903"/>
                </a:lnTo>
                <a:lnTo>
                  <a:pt x="11867388" y="1200911"/>
                </a:lnTo>
                <a:lnTo>
                  <a:pt x="10730484" y="2337816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9100" y="1497329"/>
            <a:ext cx="324358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100"/>
              </a:spcBef>
            </a:pPr>
            <a:r>
              <a:rPr sz="1500" b="1" spc="45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8/9</a:t>
            </a:r>
            <a:r>
              <a:rPr sz="1500" b="1" spc="5" dirty="0">
                <a:solidFill>
                  <a:srgbClr val="C00000"/>
                </a:solidFill>
                <a:latin typeface="微软雅黑"/>
                <a:cs typeface="微软雅黑"/>
              </a:rPr>
              <a:t>月份</a:t>
            </a:r>
            <a:r>
              <a:rPr sz="1500" b="1" spc="-85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:</a:t>
            </a:r>
            <a:r>
              <a:rPr sz="1500" b="1" spc="-20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500" b="1" spc="5" dirty="0">
                <a:latin typeface="微软雅黑"/>
                <a:cs typeface="微软雅黑"/>
              </a:rPr>
              <a:t>可以运行起测试用例花了</a:t>
            </a:r>
            <a:r>
              <a:rPr sz="1500" b="1" dirty="0">
                <a:latin typeface="微软雅黑"/>
                <a:cs typeface="微软雅黑"/>
              </a:rPr>
              <a:t>将 </a:t>
            </a:r>
            <a:r>
              <a:rPr sz="1500" b="1" spc="5" dirty="0">
                <a:latin typeface="微软雅黑"/>
                <a:cs typeface="微软雅黑"/>
              </a:rPr>
              <a:t>近</a:t>
            </a:r>
            <a:r>
              <a:rPr sz="1500" b="1" spc="-5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4</a:t>
            </a:r>
            <a:r>
              <a:rPr sz="1500" b="1" spc="5" dirty="0">
                <a:solidFill>
                  <a:srgbClr val="C00000"/>
                </a:solidFill>
                <a:latin typeface="微软雅黑"/>
                <a:cs typeface="微软雅黑"/>
              </a:rPr>
              <a:t>周</a:t>
            </a:r>
            <a:r>
              <a:rPr sz="1500" b="1" spc="5" dirty="0">
                <a:latin typeface="微软雅黑"/>
                <a:cs typeface="微软雅黑"/>
              </a:rPr>
              <a:t>时</a:t>
            </a:r>
            <a:r>
              <a:rPr sz="1500" b="1" dirty="0">
                <a:latin typeface="微软雅黑"/>
                <a:cs typeface="微软雅黑"/>
              </a:rPr>
              <a:t>间</a:t>
            </a:r>
            <a:endParaRPr sz="1500">
              <a:latin typeface="微软雅黑"/>
              <a:cs typeface="微软雅黑"/>
            </a:endParaRPr>
          </a:p>
          <a:p>
            <a:pPr marL="224155" indent="-211455">
              <a:lnSpc>
                <a:spcPct val="100000"/>
              </a:lnSpc>
              <a:spcBef>
                <a:spcPts val="735"/>
              </a:spcBef>
              <a:buFont typeface="Arial" panose="020B0604020202090204"/>
              <a:buAutoNum type="arabicPeriod"/>
              <a:tabLst>
                <a:tab pos="223520" algn="l"/>
              </a:tabLst>
            </a:pPr>
            <a:r>
              <a:rPr sz="1500" dirty="0">
                <a:latin typeface="宋体"/>
                <a:cs typeface="宋体"/>
              </a:rPr>
              <a:t>熟悉脚本并修正</a:t>
            </a:r>
            <a:r>
              <a:rPr sz="1500" spc="-5" dirty="0">
                <a:latin typeface="Arial" panose="020B0604020202090204"/>
                <a:cs typeface="Arial" panose="020B0604020202090204"/>
              </a:rPr>
              <a:t>40</a:t>
            </a:r>
            <a:r>
              <a:rPr sz="1500" dirty="0">
                <a:latin typeface="宋体"/>
                <a:cs typeface="宋体"/>
              </a:rPr>
              <a:t>个测试用例错误</a:t>
            </a:r>
            <a:endParaRPr sz="1500">
              <a:latin typeface="宋体"/>
              <a:cs typeface="宋体"/>
            </a:endParaRPr>
          </a:p>
          <a:p>
            <a:pPr marL="224155" indent="-211455">
              <a:lnSpc>
                <a:spcPct val="100000"/>
              </a:lnSpc>
              <a:spcBef>
                <a:spcPts val="735"/>
              </a:spcBef>
              <a:buFont typeface="Arial" panose="020B0604020202090204"/>
              <a:buAutoNum type="arabicPeriod"/>
              <a:tabLst>
                <a:tab pos="223520" algn="l"/>
              </a:tabLst>
            </a:pPr>
            <a:r>
              <a:rPr sz="1500" dirty="0">
                <a:latin typeface="宋体"/>
                <a:cs typeface="宋体"/>
              </a:rPr>
              <a:t>费用模型执行时间</a:t>
            </a:r>
            <a:r>
              <a:rPr sz="1500" spc="-5" dirty="0">
                <a:latin typeface="Arial" panose="020B0604020202090204"/>
                <a:cs typeface="Arial" panose="020B0604020202090204"/>
              </a:rPr>
              <a:t>330</a:t>
            </a:r>
            <a:r>
              <a:rPr sz="1500" spc="-5" dirty="0">
                <a:latin typeface="宋体"/>
                <a:cs typeface="宋体"/>
              </a:rPr>
              <a:t>分钟到</a:t>
            </a:r>
            <a:r>
              <a:rPr sz="1500" spc="-5" dirty="0">
                <a:latin typeface="Arial" panose="020B0604020202090204"/>
                <a:cs typeface="Arial" panose="020B0604020202090204"/>
              </a:rPr>
              <a:t>90</a:t>
            </a:r>
            <a:r>
              <a:rPr sz="1500" spc="-5" dirty="0">
                <a:latin typeface="宋体"/>
                <a:cs typeface="宋体"/>
              </a:rPr>
              <a:t>分钟</a:t>
            </a:r>
            <a:endParaRPr sz="1500">
              <a:latin typeface="宋体"/>
              <a:cs typeface="宋体"/>
            </a:endParaRPr>
          </a:p>
          <a:p>
            <a:pPr marL="12700" marR="90805">
              <a:lnSpc>
                <a:spcPts val="1710"/>
              </a:lnSpc>
              <a:spcBef>
                <a:spcPts val="865"/>
              </a:spcBef>
              <a:buFont typeface="Arial" panose="020B0604020202090204"/>
              <a:buAutoNum type="arabicPeriod"/>
              <a:tabLst>
                <a:tab pos="223520" algn="l"/>
              </a:tabLst>
            </a:pPr>
            <a:r>
              <a:rPr sz="1500" dirty="0">
                <a:latin typeface="宋体"/>
                <a:cs typeface="宋体"/>
              </a:rPr>
              <a:t>支持测试代码本地调试</a:t>
            </a:r>
            <a:r>
              <a:rPr sz="1500" spc="80" dirty="0">
                <a:latin typeface="Arial" panose="020B0604020202090204"/>
                <a:cs typeface="Arial" panose="020B0604020202090204"/>
              </a:rPr>
              <a:t>/</a:t>
            </a:r>
            <a:r>
              <a:rPr sz="1500" spc="80" dirty="0">
                <a:latin typeface="宋体"/>
                <a:cs typeface="宋体"/>
              </a:rPr>
              <a:t>完善丰富日 志内容</a:t>
            </a:r>
            <a:endParaRPr sz="15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3857" y="3559898"/>
            <a:ext cx="7852409" cy="596900"/>
            <a:chOff x="1753857" y="3559898"/>
            <a:chExt cx="7852409" cy="5969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53857" y="3559898"/>
              <a:ext cx="597154" cy="596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1218" y="3559898"/>
              <a:ext cx="597141" cy="596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8567" y="3559898"/>
              <a:ext cx="597153" cy="5969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67416" y="4554346"/>
            <a:ext cx="302260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90204"/>
                <a:cs typeface="Arial" panose="020B0604020202090204"/>
              </a:rPr>
              <a:t>10</a:t>
            </a:r>
            <a:r>
              <a:rPr sz="1800" b="1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微软雅黑"/>
                <a:cs typeface="微软雅黑"/>
              </a:rPr>
              <a:t>月</a:t>
            </a:r>
            <a:r>
              <a:rPr sz="1800" b="1" u="sng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90204"/>
                <a:cs typeface="Arial" panose="020B0604020202090204"/>
              </a:rPr>
              <a:t>:</a:t>
            </a:r>
            <a:r>
              <a:rPr sz="1800" b="1" spc="80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V1.7.2/V1.8.0</a:t>
            </a:r>
            <a:r>
              <a:rPr sz="1800" b="1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b="1" spc="5" dirty="0">
                <a:latin typeface="微软雅黑"/>
                <a:cs typeface="微软雅黑"/>
              </a:rPr>
              <a:t>测</a:t>
            </a:r>
            <a:r>
              <a:rPr sz="1800" b="1" dirty="0">
                <a:latin typeface="微软雅黑"/>
                <a:cs typeface="微软雅黑"/>
              </a:rPr>
              <a:t>试</a:t>
            </a:r>
            <a:r>
              <a:rPr sz="1800" b="1" spc="-40" dirty="0">
                <a:latin typeface="微软雅黑"/>
                <a:cs typeface="微软雅黑"/>
              </a:rPr>
              <a:t> </a:t>
            </a:r>
            <a:r>
              <a:rPr sz="1800" b="1" spc="40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3-5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2100"/>
              </a:lnSpc>
            </a:pPr>
            <a:r>
              <a:rPr sz="1800" b="1" spc="5" dirty="0">
                <a:solidFill>
                  <a:srgbClr val="C00000"/>
                </a:solidFill>
                <a:latin typeface="微软雅黑"/>
                <a:cs typeface="微软雅黑"/>
              </a:rPr>
              <a:t>天</a:t>
            </a:r>
            <a:r>
              <a:rPr sz="1800" b="1" spc="5" dirty="0">
                <a:latin typeface="微软雅黑"/>
                <a:cs typeface="微软雅黑"/>
              </a:rPr>
              <a:t>完成一轮回</a:t>
            </a:r>
            <a:r>
              <a:rPr sz="1800" b="1" dirty="0">
                <a:latin typeface="微软雅黑"/>
                <a:cs typeface="微软雅黑"/>
              </a:rPr>
              <a:t>归</a:t>
            </a:r>
            <a:endParaRPr sz="1800">
              <a:latin typeface="微软雅黑"/>
              <a:cs typeface="微软雅黑"/>
            </a:endParaRPr>
          </a:p>
          <a:p>
            <a:pPr marL="266700" indent="-254000">
              <a:lnSpc>
                <a:spcPct val="100000"/>
              </a:lnSpc>
              <a:spcBef>
                <a:spcPts val="885"/>
              </a:spcBef>
              <a:buFont typeface="Arial" panose="020B0604020202090204"/>
              <a:buAutoNum type="arabicPeriod"/>
              <a:tabLst>
                <a:tab pos="266700" algn="l"/>
              </a:tabLst>
            </a:pPr>
            <a:r>
              <a:rPr sz="1800" dirty="0">
                <a:latin typeface="宋体"/>
                <a:cs typeface="宋体"/>
              </a:rPr>
              <a:t>失败测试用例自动重跑</a:t>
            </a:r>
            <a:endParaRPr sz="1800">
              <a:latin typeface="宋体"/>
              <a:cs typeface="宋体"/>
            </a:endParaRPr>
          </a:p>
          <a:p>
            <a:pPr marL="266700" indent="-254000">
              <a:lnSpc>
                <a:spcPct val="100000"/>
              </a:lnSpc>
              <a:spcBef>
                <a:spcPts val="880"/>
              </a:spcBef>
              <a:buFont typeface="Arial" panose="020B0604020202090204"/>
              <a:buAutoNum type="arabicPeriod"/>
              <a:tabLst>
                <a:tab pos="266700" algn="l"/>
              </a:tabLst>
            </a:pPr>
            <a:r>
              <a:rPr sz="1800" dirty="0">
                <a:latin typeface="宋体"/>
                <a:cs typeface="宋体"/>
              </a:rPr>
              <a:t>测试结果记录数据库</a:t>
            </a:r>
            <a:endParaRPr sz="1800">
              <a:latin typeface="宋体"/>
              <a:cs typeface="宋体"/>
            </a:endParaRPr>
          </a:p>
          <a:p>
            <a:pPr marL="266700" indent="-254000">
              <a:lnSpc>
                <a:spcPct val="100000"/>
              </a:lnSpc>
              <a:spcBef>
                <a:spcPts val="880"/>
              </a:spcBef>
              <a:buFont typeface="Arial" panose="020B0604020202090204"/>
              <a:buAutoNum type="arabicPeriod"/>
              <a:tabLst>
                <a:tab pos="266700" algn="l"/>
              </a:tabLst>
            </a:pPr>
            <a:r>
              <a:rPr sz="1800" dirty="0">
                <a:latin typeface="宋体"/>
                <a:cs typeface="宋体"/>
              </a:rPr>
              <a:t>减少智能合约用例测试时间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7779" y="1171574"/>
            <a:ext cx="3163570" cy="19888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65"/>
              </a:spcBef>
            </a:pPr>
            <a:r>
              <a:rPr sz="17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90204"/>
                <a:cs typeface="Arial" panose="020B0604020202090204"/>
              </a:rPr>
              <a:t>11</a:t>
            </a:r>
            <a:r>
              <a:rPr sz="1700" b="1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微软雅黑"/>
                <a:cs typeface="微软雅黑"/>
              </a:rPr>
              <a:t>月</a:t>
            </a:r>
            <a:r>
              <a:rPr sz="1700" b="1" u="sng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panose="020B0604020202090204"/>
                <a:cs typeface="Arial" panose="020B0604020202090204"/>
              </a:rPr>
              <a:t>:</a:t>
            </a:r>
            <a:r>
              <a:rPr sz="1700" b="1" spc="-40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700" b="1" spc="-20" dirty="0">
                <a:latin typeface="Arial" panose="020B0604020202090204"/>
                <a:cs typeface="Arial" panose="020B0604020202090204"/>
              </a:rPr>
              <a:t>V1.8.1(</a:t>
            </a:r>
            <a:r>
              <a:rPr sz="1700" b="1" spc="5" dirty="0">
                <a:latin typeface="微软雅黑"/>
                <a:cs typeface="微软雅黑"/>
              </a:rPr>
              <a:t>进行中</a:t>
            </a:r>
            <a:r>
              <a:rPr sz="1700" b="1" spc="-125" dirty="0">
                <a:latin typeface="Arial" panose="020B0604020202090204"/>
                <a:cs typeface="Arial" panose="020B0604020202090204"/>
              </a:rPr>
              <a:t>)</a:t>
            </a:r>
            <a:r>
              <a:rPr sz="1700" b="1" spc="25" dirty="0">
                <a:latin typeface="Arial" panose="020B0604020202090204"/>
                <a:cs typeface="Arial" panose="020B0604020202090204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 panose="020B0604020202090204"/>
                <a:cs typeface="Arial" panose="020B0604020202090204"/>
              </a:rPr>
              <a:t>30</a:t>
            </a:r>
            <a:r>
              <a:rPr sz="1700" b="1" spc="5" dirty="0">
                <a:solidFill>
                  <a:srgbClr val="C00000"/>
                </a:solidFill>
                <a:latin typeface="微软雅黑"/>
                <a:cs typeface="微软雅黑"/>
              </a:rPr>
              <a:t>小时</a:t>
            </a:r>
            <a:r>
              <a:rPr sz="1700" b="1" spc="5" dirty="0">
                <a:latin typeface="微软雅黑"/>
                <a:cs typeface="微软雅黑"/>
              </a:rPr>
              <a:t>一轮 回归</a:t>
            </a:r>
            <a:endParaRPr sz="1700">
              <a:latin typeface="微软雅黑"/>
              <a:cs typeface="微软雅黑"/>
            </a:endParaRPr>
          </a:p>
          <a:p>
            <a:pPr marL="313690" indent="-300990">
              <a:lnSpc>
                <a:spcPct val="100000"/>
              </a:lnSpc>
              <a:spcBef>
                <a:spcPts val="800"/>
              </a:spcBef>
              <a:buFont typeface="Arial" panose="020B0604020202090204"/>
              <a:buAutoNum type="arabicPeriod"/>
              <a:tabLst>
                <a:tab pos="313690" algn="l"/>
              </a:tabLst>
            </a:pPr>
            <a:r>
              <a:rPr sz="1700" dirty="0">
                <a:latin typeface="宋体"/>
                <a:cs typeface="宋体"/>
              </a:rPr>
              <a:t>两套环境并行跑用</a:t>
            </a:r>
            <a:r>
              <a:rPr sz="1700" spc="5" dirty="0">
                <a:latin typeface="宋体"/>
                <a:cs typeface="宋体"/>
              </a:rPr>
              <a:t>例</a:t>
            </a:r>
            <a:endParaRPr sz="1700">
              <a:latin typeface="宋体"/>
              <a:cs typeface="宋体"/>
            </a:endParaRPr>
          </a:p>
          <a:p>
            <a:pPr marL="313690" indent="-300990">
              <a:lnSpc>
                <a:spcPct val="100000"/>
              </a:lnSpc>
              <a:spcBef>
                <a:spcPts val="830"/>
              </a:spcBef>
              <a:buFont typeface="Arial" panose="020B0604020202090204"/>
              <a:buAutoNum type="arabicPeriod"/>
              <a:tabLst>
                <a:tab pos="313690" algn="l"/>
              </a:tabLst>
            </a:pPr>
            <a:r>
              <a:rPr sz="1700" dirty="0">
                <a:latin typeface="宋体"/>
                <a:cs typeface="宋体"/>
              </a:rPr>
              <a:t>环境搭建自动化脚</a:t>
            </a:r>
            <a:r>
              <a:rPr sz="1700" spc="5" dirty="0">
                <a:latin typeface="宋体"/>
                <a:cs typeface="宋体"/>
              </a:rPr>
              <a:t>本</a:t>
            </a:r>
            <a:endParaRPr sz="1700">
              <a:latin typeface="宋体"/>
              <a:cs typeface="宋体"/>
            </a:endParaRPr>
          </a:p>
          <a:p>
            <a:pPr marL="253365" indent="-240665">
              <a:lnSpc>
                <a:spcPct val="100000"/>
              </a:lnSpc>
              <a:spcBef>
                <a:spcPts val="830"/>
              </a:spcBef>
              <a:buFont typeface="Arial" panose="020B0604020202090204"/>
              <a:buAutoNum type="arabicPeriod"/>
              <a:tabLst>
                <a:tab pos="253365" algn="l"/>
              </a:tabLst>
            </a:pPr>
            <a:r>
              <a:rPr sz="1700" dirty="0">
                <a:latin typeface="宋体"/>
                <a:cs typeface="宋体"/>
              </a:rPr>
              <a:t>通过获取链高度替代直接等</a:t>
            </a:r>
            <a:r>
              <a:rPr sz="1700" spc="5" dirty="0">
                <a:latin typeface="宋体"/>
                <a:cs typeface="宋体"/>
              </a:rPr>
              <a:t>待</a:t>
            </a:r>
            <a:endParaRPr sz="1700">
              <a:latin typeface="宋体"/>
              <a:cs typeface="宋体"/>
            </a:endParaRPr>
          </a:p>
          <a:p>
            <a:pPr marL="253365" indent="-240665">
              <a:lnSpc>
                <a:spcPct val="100000"/>
              </a:lnSpc>
              <a:spcBef>
                <a:spcPts val="830"/>
              </a:spcBef>
              <a:buFont typeface="Arial" panose="020B0604020202090204"/>
              <a:buAutoNum type="arabicPeriod"/>
              <a:tabLst>
                <a:tab pos="253365" algn="l"/>
              </a:tabLst>
            </a:pPr>
            <a:r>
              <a:rPr sz="1700" dirty="0">
                <a:latin typeface="宋体"/>
                <a:cs typeface="宋体"/>
              </a:rPr>
              <a:t>修复</a:t>
            </a:r>
            <a:r>
              <a:rPr sz="1700" spc="-35" dirty="0">
                <a:latin typeface="Arial" panose="020B0604020202090204"/>
                <a:cs typeface="Arial" panose="020B0604020202090204"/>
              </a:rPr>
              <a:t>ONTID</a:t>
            </a:r>
            <a:r>
              <a:rPr sz="1700" spc="-85" dirty="0">
                <a:latin typeface="Arial" panose="020B0604020202090204"/>
                <a:cs typeface="Arial" panose="020B0604020202090204"/>
              </a:rPr>
              <a:t> </a:t>
            </a:r>
            <a:r>
              <a:rPr sz="1700" dirty="0">
                <a:latin typeface="Arial" panose="020B0604020202090204"/>
                <a:cs typeface="Arial" panose="020B0604020202090204"/>
              </a:rPr>
              <a:t>100+</a:t>
            </a:r>
            <a:r>
              <a:rPr sz="1700" dirty="0">
                <a:latin typeface="宋体"/>
                <a:cs typeface="宋体"/>
              </a:rPr>
              <a:t>个</a:t>
            </a:r>
            <a:r>
              <a:rPr sz="1700" spc="-20" dirty="0">
                <a:latin typeface="Arial" panose="020B0604020202090204"/>
                <a:cs typeface="Arial" panose="020B0604020202090204"/>
              </a:rPr>
              <a:t>Case</a:t>
            </a:r>
            <a:r>
              <a:rPr sz="1700" dirty="0">
                <a:latin typeface="宋体"/>
                <a:cs typeface="宋体"/>
              </a:rPr>
              <a:t>问</a:t>
            </a:r>
            <a:r>
              <a:rPr sz="1700" spc="5" dirty="0">
                <a:latin typeface="宋体"/>
                <a:cs typeface="宋体"/>
              </a:rPr>
              <a:t>题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534" y="890904"/>
            <a:ext cx="707517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00000"/>
                </a:solidFill>
                <a:latin typeface="微软雅黑"/>
                <a:cs typeface="微软雅黑"/>
              </a:rPr>
              <a:t>优化的重点产出</a:t>
            </a:r>
            <a:r>
              <a:rPr sz="1800" b="1" dirty="0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endParaRPr sz="1800">
              <a:latin typeface="微软雅黑"/>
              <a:cs typeface="微软雅黑"/>
            </a:endParaRPr>
          </a:p>
          <a:p>
            <a:pPr marL="330200" indent="-317500">
              <a:lnSpc>
                <a:spcPct val="100000"/>
              </a:lnSpc>
              <a:spcBef>
                <a:spcPts val="105"/>
              </a:spcBef>
              <a:buFont typeface="Arial" panose="020B0604020202090204"/>
              <a:buAutoNum type="arabicPeriod"/>
              <a:tabLst>
                <a:tab pos="330200" algn="l"/>
              </a:tabLst>
            </a:pPr>
            <a:r>
              <a:rPr lang="zh-CN" sz="1800" dirty="0">
                <a:latin typeface="宋体"/>
                <a:cs typeface="宋体"/>
              </a:rPr>
              <a:t>构建</a:t>
            </a:r>
            <a:r>
              <a:rPr sz="1800" dirty="0">
                <a:latin typeface="宋体"/>
                <a:cs typeface="宋体"/>
              </a:rPr>
              <a:t>自动化框架</a:t>
            </a:r>
            <a:r>
              <a:rPr sz="1800" spc="95" dirty="0">
                <a:latin typeface="Arial" panose="020B0604020202090204"/>
                <a:cs typeface="Arial" panose="020B0604020202090204"/>
              </a:rPr>
              <a:t>/</a:t>
            </a:r>
            <a:r>
              <a:rPr sz="1800" dirty="0">
                <a:latin typeface="宋体"/>
                <a:cs typeface="宋体"/>
              </a:rPr>
              <a:t>测试用例修改能力，修复了</a:t>
            </a:r>
            <a:r>
              <a:rPr sz="1800" dirty="0">
                <a:latin typeface="Arial" panose="020B0604020202090204"/>
                <a:cs typeface="Arial" panose="020B0604020202090204"/>
              </a:rPr>
              <a:t>100+</a:t>
            </a:r>
            <a:r>
              <a:rPr sz="1800" dirty="0">
                <a:latin typeface="宋体"/>
                <a:cs typeface="宋体"/>
              </a:rPr>
              <a:t>遗留用例</a:t>
            </a:r>
            <a:endParaRPr sz="1800">
              <a:latin typeface="宋体"/>
              <a:cs typeface="宋体"/>
            </a:endParaRPr>
          </a:p>
          <a:p>
            <a:pPr marL="330200" indent="-317500">
              <a:lnSpc>
                <a:spcPct val="100000"/>
              </a:lnSpc>
              <a:buFont typeface="Arial" panose="020B0604020202090204"/>
              <a:buAutoNum type="arabicPeriod"/>
              <a:tabLst>
                <a:tab pos="330200" algn="l"/>
              </a:tabLst>
            </a:pPr>
            <a:r>
              <a:rPr sz="1800" dirty="0">
                <a:latin typeface="宋体"/>
                <a:cs typeface="宋体"/>
              </a:rPr>
              <a:t>用例耗时</a:t>
            </a:r>
            <a:r>
              <a:rPr sz="1800" spc="95" dirty="0">
                <a:latin typeface="Arial" panose="020B0604020202090204"/>
                <a:cs typeface="Arial" panose="020B0604020202090204"/>
              </a:rPr>
              <a:t>/</a:t>
            </a:r>
            <a:r>
              <a:rPr sz="1800" dirty="0">
                <a:latin typeface="宋体"/>
                <a:cs typeface="宋体"/>
              </a:rPr>
              <a:t>结果记录</a:t>
            </a:r>
            <a:r>
              <a:rPr sz="1800" spc="-140" dirty="0">
                <a:latin typeface="Arial" panose="020B0604020202090204"/>
                <a:cs typeface="Arial" panose="020B0604020202090204"/>
              </a:rPr>
              <a:t>(</a:t>
            </a:r>
            <a:r>
              <a:rPr sz="1800" dirty="0">
                <a:latin typeface="宋体"/>
                <a:cs typeface="宋体"/>
              </a:rPr>
              <a:t>为优化提供方向</a:t>
            </a:r>
            <a:r>
              <a:rPr sz="1800" spc="-75" dirty="0">
                <a:latin typeface="Arial" panose="020B0604020202090204"/>
                <a:cs typeface="Arial" panose="020B0604020202090204"/>
              </a:rPr>
              <a:t>),</a:t>
            </a:r>
            <a:r>
              <a:rPr sz="1800" dirty="0">
                <a:latin typeface="宋体"/>
                <a:cs typeface="宋体"/>
              </a:rPr>
              <a:t>失败测试用例自动重跑</a:t>
            </a:r>
            <a:endParaRPr sz="1800">
              <a:latin typeface="宋体"/>
              <a:cs typeface="宋体"/>
            </a:endParaRPr>
          </a:p>
          <a:p>
            <a:pPr marL="330200" indent="-317500">
              <a:lnSpc>
                <a:spcPct val="100000"/>
              </a:lnSpc>
              <a:buFont typeface="Arial" panose="020B0604020202090204"/>
              <a:buAutoNum type="arabicPeriod"/>
              <a:tabLst>
                <a:tab pos="330200" algn="l"/>
              </a:tabLst>
            </a:pPr>
            <a:r>
              <a:rPr sz="1800" dirty="0">
                <a:latin typeface="宋体"/>
                <a:cs typeface="宋体"/>
              </a:rPr>
              <a:t>使用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ansible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20" dirty="0">
                <a:latin typeface="Arial" panose="020B0604020202090204"/>
                <a:cs typeface="Arial" panose="020B0604020202090204"/>
              </a:rPr>
              <a:t>playbook+python</a:t>
            </a:r>
            <a:r>
              <a:rPr sz="1800" dirty="0">
                <a:latin typeface="宋体"/>
                <a:cs typeface="宋体"/>
              </a:rPr>
              <a:t>脚本部署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/Provisioning</a:t>
            </a:r>
            <a:r>
              <a:rPr sz="18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16</a:t>
            </a:r>
            <a:r>
              <a:rPr sz="1800" dirty="0">
                <a:latin typeface="宋体"/>
                <a:cs typeface="宋体"/>
              </a:rPr>
              <a:t>个节点环境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90204"/>
              <a:buAutoNum type="arabicPeriod"/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后续和运维团队合作集成到</a:t>
            </a:r>
            <a:r>
              <a:rPr sz="1800" dirty="0">
                <a:latin typeface="Arial" panose="020B0604020202090204"/>
                <a:cs typeface="Arial" panose="020B0604020202090204"/>
              </a:rPr>
              <a:t>CI/CD</a:t>
            </a:r>
            <a:r>
              <a:rPr sz="1800" dirty="0">
                <a:latin typeface="宋体"/>
                <a:cs typeface="宋体"/>
              </a:rPr>
              <a:t>系统中以便</a:t>
            </a:r>
            <a:r>
              <a:rPr sz="1800" dirty="0">
                <a:latin typeface="Arial" panose="020B0604020202090204"/>
                <a:cs typeface="Arial" panose="020B0604020202090204"/>
              </a:rPr>
              <a:t>: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546100" lvl="1" indent="-153035">
              <a:lnSpc>
                <a:spcPct val="100000"/>
              </a:lnSpc>
              <a:buFont typeface="Arial" panose="020B0604020202090204"/>
              <a:buChar char="-"/>
              <a:tabLst>
                <a:tab pos="546100" algn="l"/>
              </a:tabLst>
            </a:pPr>
            <a:r>
              <a:rPr sz="1800" dirty="0">
                <a:latin typeface="宋体"/>
                <a:cs typeface="宋体"/>
              </a:rPr>
              <a:t>释放国内云主机已减少机器成本</a:t>
            </a:r>
            <a:endParaRPr sz="1800">
              <a:latin typeface="宋体"/>
              <a:cs typeface="宋体"/>
            </a:endParaRPr>
          </a:p>
          <a:p>
            <a:pPr marL="546100" lvl="1" indent="-153035">
              <a:lnSpc>
                <a:spcPct val="100000"/>
              </a:lnSpc>
              <a:buFont typeface="Arial" panose="020B0604020202090204"/>
              <a:buChar char="-"/>
              <a:tabLst>
                <a:tab pos="546100" algn="l"/>
              </a:tabLst>
            </a:pPr>
            <a:r>
              <a:rPr sz="1800" dirty="0">
                <a:latin typeface="宋体"/>
                <a:cs typeface="宋体"/>
              </a:rPr>
              <a:t>主网发布测试环境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OnDemand</a:t>
            </a:r>
            <a:r>
              <a:rPr sz="1800" dirty="0">
                <a:latin typeface="宋体"/>
                <a:cs typeface="宋体"/>
              </a:rPr>
              <a:t>创建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dirty="0">
                <a:latin typeface="宋体"/>
                <a:cs typeface="宋体"/>
              </a:rPr>
              <a:t>减少云主机闲置成本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3880" y="85343"/>
            <a:ext cx="11109960" cy="6772909"/>
            <a:chOff x="563880" y="85343"/>
            <a:chExt cx="11109960" cy="677290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57771" y="3462528"/>
              <a:ext cx="5116068" cy="3395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4" y="85343"/>
              <a:ext cx="3966972" cy="34350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" y="3515867"/>
              <a:ext cx="4556760" cy="3156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汉仪旗黑</vt:lpstr>
      <vt:lpstr>Arial</vt:lpstr>
      <vt:lpstr>宋体</vt:lpstr>
      <vt:lpstr>Calibri</vt:lpstr>
      <vt:lpstr>Helvetica Neue</vt:lpstr>
      <vt:lpstr>宋体</vt:lpstr>
      <vt:lpstr>汉仪书宋二KW</vt:lpstr>
      <vt:lpstr>微软雅黑</vt:lpstr>
      <vt:lpstr>Arial Unicode MS</vt:lpstr>
      <vt:lpstr>Office Theme</vt:lpstr>
      <vt:lpstr>1900+ 用例, 测试用例运行误报 率小于1%(v1.8.1 主网回归,去除 自动重跑成功用例)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1900+ 用例, 测试用例运行误报 率小于1%(v1.8.1 主网回归,去除 自动重跑成功用例)</dc:title>
  <dc:creator/>
  <cp:lastModifiedBy>Patrick</cp:lastModifiedBy>
  <cp:revision>1</cp:revision>
  <dcterms:created xsi:type="dcterms:W3CDTF">2020-12-04T00:40:04Z</dcterms:created>
  <dcterms:modified xsi:type="dcterms:W3CDTF">2020-12-04T00:40:04Z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2052-3.0.1.4848</vt:lpwstr>
  </property>
</Properties>
</file>