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1192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0" userDrawn="1">
          <p15:clr>
            <a:srgbClr val="F26B43"/>
          </p15:clr>
        </p15:guide>
        <p15:guide id="4" pos="3991" userDrawn="1">
          <p15:clr>
            <a:srgbClr val="F26B43"/>
          </p15:clr>
        </p15:guide>
        <p15:guide id="7" pos="5647" userDrawn="1">
          <p15:clr>
            <a:srgbClr val="A4A3A4"/>
          </p15:clr>
        </p15:guide>
        <p15:guide id="9" orient="horz" pos="548" userDrawn="1">
          <p15:clr>
            <a:srgbClr val="A4A3A4"/>
          </p15:clr>
        </p15:guide>
        <p15:guide id="10" orient="horz" pos="1008" userDrawn="1">
          <p15:clr>
            <a:srgbClr val="A4A3A4"/>
          </p15:clr>
        </p15:guide>
        <p15:guide id="11" orient="horz" pos="1790" userDrawn="1">
          <p15:clr>
            <a:srgbClr val="F26B43"/>
          </p15:clr>
        </p15:guide>
        <p15:guide id="12" orient="horz" pos="276" userDrawn="1">
          <p15:clr>
            <a:srgbClr val="A4A3A4"/>
          </p15:clr>
        </p15:guide>
        <p15:guide id="16" orient="horz" pos="2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F26B43"/>
    <a:srgbClr val="00A1DE"/>
    <a:srgbClr val="002060"/>
    <a:srgbClr val="0079A6"/>
    <a:srgbClr val="33CCFF"/>
    <a:srgbClr val="3AB5E5"/>
    <a:srgbClr val="5B9BD5"/>
    <a:srgbClr val="2E75B6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4" autoAdjust="0"/>
    <p:restoredTop sz="93910" autoAdjust="0"/>
  </p:normalViewPr>
  <p:slideViewPr>
    <p:cSldViewPr snapToGrid="0" showGuides="1">
      <p:cViewPr varScale="1">
        <p:scale>
          <a:sx n="129" d="100"/>
          <a:sy n="129" d="100"/>
        </p:scale>
        <p:origin x="216" y="592"/>
      </p:cViewPr>
      <p:guideLst>
        <p:guide pos="90"/>
        <p:guide pos="3991"/>
        <p:guide pos="5647"/>
        <p:guide orient="horz" pos="548"/>
        <p:guide orient="horz" pos="1008"/>
        <p:guide orient="horz" pos="1790"/>
        <p:guide orient="horz" pos="276"/>
        <p:guide orient="horz" pos="298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E0D20-9DC2-47B0-AAF3-86EC73241C02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0BA2-C8FE-47AA-B703-089FA5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61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5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74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45694" y="409921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442681"/>
            <a:ext cx="3493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569965"/>
            <a:ext cx="264319" cy="10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60335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45694" y="409921"/>
            <a:ext cx="339365" cy="3393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442681"/>
            <a:ext cx="3493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569965"/>
            <a:ext cx="264319" cy="107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219304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4378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79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80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7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143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143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9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143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0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143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1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2286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2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2286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3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2286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4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2286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5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3429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6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3429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7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3429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8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3429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9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4579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0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4579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1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4579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2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4579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3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5722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4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5722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5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5722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6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5722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7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6865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8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6865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9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6865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0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6865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1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8008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2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8008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3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8008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4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8008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64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7903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52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477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4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67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27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16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66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89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60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996D-FF91-48F6-B4C1-3B10616C737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88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4992731"/>
            <a:ext cx="2057400" cy="273844"/>
          </a:xfrm>
        </p:spPr>
        <p:txBody>
          <a:bodyPr/>
          <a:lstStyle/>
          <a:p>
            <a:fld id="{EBA8285A-CDC1-45A3-9BCB-3048B3673279}" type="slidenum">
              <a:rPr lang="en-US" smtClean="0"/>
              <a:t>1</a:t>
            </a:fld>
            <a:endParaRPr lang="en-US"/>
          </a:p>
        </p:txBody>
      </p:sp>
      <p:sp>
        <p:nvSpPr>
          <p:cNvPr id="3" name="Pentagon 33">
            <a:extLst>
              <a:ext uri="{FF2B5EF4-FFF2-40B4-BE49-F238E27FC236}">
                <a16:creationId xmlns:a16="http://schemas.microsoft.com/office/drawing/2014/main" id="{B7DA880A-695F-5643-85E5-4B71C7AD0761}"/>
              </a:ext>
            </a:extLst>
          </p:cNvPr>
          <p:cNvSpPr/>
          <p:nvPr/>
        </p:nvSpPr>
        <p:spPr>
          <a:xfrm>
            <a:off x="6567228" y="1012383"/>
            <a:ext cx="2109463" cy="344444"/>
          </a:xfrm>
          <a:prstGeom prst="homePlate">
            <a:avLst>
              <a:gd name="adj" fmla="val 22464"/>
            </a:avLst>
          </a:prstGeom>
          <a:solidFill>
            <a:schemeClr val="accent4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测试验证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Pentagon 33">
            <a:extLst>
              <a:ext uri="{FF2B5EF4-FFF2-40B4-BE49-F238E27FC236}">
                <a16:creationId xmlns:a16="http://schemas.microsoft.com/office/drawing/2014/main" id="{B7DA880A-695F-5643-85E5-4B71C7AD0761}"/>
              </a:ext>
            </a:extLst>
          </p:cNvPr>
          <p:cNvSpPr/>
          <p:nvPr/>
        </p:nvSpPr>
        <p:spPr>
          <a:xfrm>
            <a:off x="4593577" y="1010877"/>
            <a:ext cx="2073246" cy="344444"/>
          </a:xfrm>
          <a:prstGeom prst="homePlate">
            <a:avLst>
              <a:gd name="adj" fmla="val 22464"/>
            </a:avLst>
          </a:prstGeom>
          <a:solidFill>
            <a:schemeClr val="accent2">
              <a:lumMod val="75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开发编码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33">
            <a:extLst>
              <a:ext uri="{FF2B5EF4-FFF2-40B4-BE49-F238E27FC236}">
                <a16:creationId xmlns:a16="http://schemas.microsoft.com/office/drawing/2014/main" id="{B7DA880A-695F-5643-85E5-4B71C7AD0761}"/>
              </a:ext>
            </a:extLst>
          </p:cNvPr>
          <p:cNvSpPr/>
          <p:nvPr/>
        </p:nvSpPr>
        <p:spPr>
          <a:xfrm>
            <a:off x="2628976" y="1010878"/>
            <a:ext cx="2046085" cy="344444"/>
          </a:xfrm>
          <a:prstGeom prst="homePlate">
            <a:avLst>
              <a:gd name="adj" fmla="val 22464"/>
            </a:avLst>
          </a:prstGeom>
          <a:solidFill>
            <a:srgbClr val="0070C0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架构设计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Pentagon 33">
            <a:extLst>
              <a:ext uri="{FF2B5EF4-FFF2-40B4-BE49-F238E27FC236}">
                <a16:creationId xmlns:a16="http://schemas.microsoft.com/office/drawing/2014/main" id="{B7DA880A-695F-5643-85E5-4B71C7AD0761}"/>
              </a:ext>
            </a:extLst>
          </p:cNvPr>
          <p:cNvSpPr/>
          <p:nvPr/>
        </p:nvSpPr>
        <p:spPr>
          <a:xfrm>
            <a:off x="700589" y="1014240"/>
            <a:ext cx="2024952" cy="339576"/>
          </a:xfrm>
          <a:prstGeom prst="homePlate">
            <a:avLst>
              <a:gd name="adj" fmla="val 22464"/>
            </a:avLst>
          </a:prstGeom>
          <a:solidFill>
            <a:srgbClr val="00B0F0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需求分析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016FAB36-056A-7C44-9508-D8E771B0FC26}"/>
              </a:ext>
            </a:extLst>
          </p:cNvPr>
          <p:cNvSpPr txBox="1"/>
          <p:nvPr/>
        </p:nvSpPr>
        <p:spPr>
          <a:xfrm>
            <a:off x="693907" y="596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质量内建体系概览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B3CF0D4-4063-634E-ABBF-025074387B10}"/>
              </a:ext>
            </a:extLst>
          </p:cNvPr>
          <p:cNvSpPr/>
          <p:nvPr/>
        </p:nvSpPr>
        <p:spPr>
          <a:xfrm>
            <a:off x="94610" y="85093"/>
            <a:ext cx="429630" cy="314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Verdana" panose="020B0604030504040204" pitchFamily="34" charset="0"/>
              </a:rPr>
              <a:t>1</a:t>
            </a:r>
            <a:endParaRPr lang="en-US" sz="12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86E3957-3F84-7A45-B03E-896486FCF2D2}"/>
              </a:ext>
            </a:extLst>
          </p:cNvPr>
          <p:cNvSpPr/>
          <p:nvPr/>
        </p:nvSpPr>
        <p:spPr>
          <a:xfrm>
            <a:off x="610181" y="83739"/>
            <a:ext cx="40649" cy="3142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Straight Connector 50">
            <a:extLst>
              <a:ext uri="{FF2B5EF4-FFF2-40B4-BE49-F238E27FC236}">
                <a16:creationId xmlns:a16="http://schemas.microsoft.com/office/drawing/2014/main" id="{EB706FB2-AFCC-3C43-BDC9-A7000DC5522E}"/>
              </a:ext>
            </a:extLst>
          </p:cNvPr>
          <p:cNvCxnSpPr>
            <a:cxnSpLocks/>
          </p:cNvCxnSpPr>
          <p:nvPr/>
        </p:nvCxnSpPr>
        <p:spPr>
          <a:xfrm>
            <a:off x="650830" y="397946"/>
            <a:ext cx="8343551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79009" y="1390389"/>
            <a:ext cx="1928389" cy="3753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78315" y="1390389"/>
            <a:ext cx="1964602" cy="3753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686676" y="1390389"/>
            <a:ext cx="1964602" cy="3753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705598" y="1390389"/>
            <a:ext cx="1964602" cy="3753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00642" y="144309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需求实例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需求拆分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需求一致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746460" y="268210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4494" y="2754304"/>
            <a:ext cx="9541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需求实例化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需求澄清会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需求评审会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需求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wiki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需求体系化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用户故事拆分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用户故事地图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24250" y="1444885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设计原则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架构模式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架构原型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架构决策记录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架构评审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架构可视化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Rectangle 47">
            <a:extLst>
              <a:ext uri="{FF2B5EF4-FFF2-40B4-BE49-F238E27FC236}">
                <a16:creationId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2754817" y="2673044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4763178" y="267304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6782101" y="267304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052" y="2746120"/>
            <a:ext cx="96051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架构评审会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架构检查单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可视化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事件风暴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MVC/MVVM</a:t>
            </a:r>
          </a:p>
        </p:txBody>
      </p:sp>
      <p:sp>
        <p:nvSpPr>
          <p:cNvPr id="30" name="矩形 29"/>
          <p:cNvSpPr/>
          <p:nvPr/>
        </p:nvSpPr>
        <p:spPr>
          <a:xfrm>
            <a:off x="692038" y="4063833"/>
            <a:ext cx="1752110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Kanban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Cucumber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Jira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Confluence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Axure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 RP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Sketch</a:t>
            </a: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91318" y="2735557"/>
            <a:ext cx="9541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整洁架构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前后端分离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服务化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微服务架构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服务网格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无服务器架构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企业中台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7761" y="4060214"/>
            <a:ext cx="968535" cy="86177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C4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modeling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Istio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Envoy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Lambda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TLA+</a:t>
            </a:r>
          </a:p>
        </p:txBody>
      </p:sp>
      <p:sp>
        <p:nvSpPr>
          <p:cNvPr id="33" name="矩形 32"/>
          <p:cNvSpPr/>
          <p:nvPr/>
        </p:nvSpPr>
        <p:spPr>
          <a:xfrm>
            <a:off x="3707917" y="4062179"/>
            <a:ext cx="715260" cy="101566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ArcUnit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Swagger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YAPI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Mock</a:t>
            </a: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08302" y="1447262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持续集成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代码度量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代码评审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源代码管理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接口测试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开发自测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7526" y="2729982"/>
            <a:ext cx="974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Story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kickoff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代码评审会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在线代码评审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评审规约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Code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Review</a:t>
            </a:r>
          </a:p>
        </p:txBody>
      </p:sp>
      <p:sp>
        <p:nvSpPr>
          <p:cNvPr id="36" name="矩形 35"/>
          <p:cNvSpPr/>
          <p:nvPr/>
        </p:nvSpPr>
        <p:spPr>
          <a:xfrm>
            <a:off x="5763052" y="2719418"/>
            <a:ext cx="9541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容器化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制品发布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测试替身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分支策略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功能开关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提交合入规范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单元测试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契约测试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6740970" y="1443096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测试用例评审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验收测试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自动化测试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22722" y="2726720"/>
            <a:ext cx="1082348" cy="101566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测试用例评审会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集成测试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端到端测试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自动化测试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容量测试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浸泡测试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82961" y="4020876"/>
            <a:ext cx="2093620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Sonar/PMD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Artifactory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Gitlab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images</a:t>
            </a:r>
          </a:p>
        </p:txBody>
      </p:sp>
      <p:sp>
        <p:nvSpPr>
          <p:cNvPr id="41" name="Rectangle 47">
            <a:extLst>
              <a:ext uri="{FF2B5EF4-FFF2-40B4-BE49-F238E27FC236}">
                <a16:creationId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2753310" y="3984288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735894" y="3985799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4761669" y="3966178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6771538" y="397523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80234" y="1445896"/>
            <a:ext cx="9641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接口设计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领域驱动设计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61544" y="4020876"/>
            <a:ext cx="1037463" cy="147732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主干开发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Aone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flow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Code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Scene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Pact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Postman</a:t>
            </a: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801669" y="2713150"/>
            <a:ext cx="8193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耐久度测试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生成式测试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测试挡板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影子流量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A/B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混沌工程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模型测试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17597" y="4033402"/>
            <a:ext cx="10134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MFQ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Snowy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owl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Mountebank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Wiremock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REST-assured</a:t>
            </a: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18759" y="4033402"/>
            <a:ext cx="8386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Selenium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WebDriver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Jmeter</a:t>
            </a:r>
            <a:endParaRPr lang="en-US" altLang="zh-CN" sz="1000" u="sng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067093"/>
            <a:ext cx="450049" cy="45004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" y="1599740"/>
            <a:ext cx="451667" cy="4516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360103"/>
            <a:ext cx="439627" cy="439627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50104" y="2179528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7578" y="3509375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实践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0104" y="4762763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工具</a:t>
            </a:r>
          </a:p>
        </p:txBody>
      </p:sp>
      <p:sp>
        <p:nvSpPr>
          <p:cNvPr id="59" name="矩形 58"/>
          <p:cNvSpPr/>
          <p:nvPr/>
        </p:nvSpPr>
        <p:spPr>
          <a:xfrm>
            <a:off x="1779966" y="1439097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需求体系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工作流分析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价值分析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业务建模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威胁建模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549646" y="2808642"/>
            <a:ext cx="10823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工作流切分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相关关系人参与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行为驱动开发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UI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原型设计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75728"/>
            <a:ext cx="494082" cy="494082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77244" y="916490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原则</a:t>
            </a:r>
          </a:p>
        </p:txBody>
      </p:sp>
      <p:sp>
        <p:nvSpPr>
          <p:cNvPr id="64" name="矩形 63"/>
          <p:cNvSpPr/>
          <p:nvPr/>
        </p:nvSpPr>
        <p:spPr>
          <a:xfrm>
            <a:off x="5705605" y="1433318"/>
            <a:ext cx="9582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简单设计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测试驱动开发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重构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95242" y="1445184"/>
            <a:ext cx="825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性能测试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渗透测试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探索性测试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8779" y="493126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前置化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2775031" y="483731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工具化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4791713" y="482688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自动化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6810487" y="472250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线上化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793271" y="1791222"/>
            <a:ext cx="17134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注：</a:t>
            </a:r>
            <a:endParaRPr kumimoji="1"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蓝色字体内容适用于快速质量止血</a:t>
            </a:r>
          </a:p>
        </p:txBody>
      </p:sp>
    </p:spTree>
    <p:extLst>
      <p:ext uri="{BB962C8B-B14F-4D97-AF65-F5344CB8AC3E}">
        <p14:creationId xmlns:p14="http://schemas.microsoft.com/office/powerpoint/2010/main" val="13929490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SlideSalad Theme 0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41476</TotalTime>
  <Words>271</Words>
  <Application>Microsoft Macintosh PowerPoint</Application>
  <PresentationFormat>全屏显示(16:9)</PresentationFormat>
  <Paragraphs>133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1_Office 主题​​</vt:lpstr>
      <vt:lpstr>PowerPoint 演示文稿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Fay Yufei Chen</dc:creator>
  <cp:lastModifiedBy>Microsoft Office User</cp:lastModifiedBy>
  <cp:revision>3447</cp:revision>
  <cp:lastPrinted>2018-11-13T12:47:12Z</cp:lastPrinted>
  <dcterms:created xsi:type="dcterms:W3CDTF">2018-07-26T00:45:24Z</dcterms:created>
  <dcterms:modified xsi:type="dcterms:W3CDTF">2019-04-24T04:47:22Z</dcterms:modified>
</cp:coreProperties>
</file>