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26" r:id="rId3"/>
    <p:sldId id="282" r:id="rId5"/>
    <p:sldId id="427" r:id="rId6"/>
    <p:sldId id="428" r:id="rId7"/>
    <p:sldId id="429" r:id="rId8"/>
    <p:sldId id="430" r:id="rId9"/>
    <p:sldId id="43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47"/>
  </p:normalViewPr>
  <p:slideViewPr>
    <p:cSldViewPr snapToGrid="0" snapToObjects="1">
      <p:cViewPr varScale="1">
        <p:scale>
          <a:sx n="138" d="100"/>
          <a:sy n="138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721E-EB32-4D78-85E3-38205C7D1D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60AAA-21FF-400F-9346-7F195542DBF8}">
      <dgm:prSet phldrT="[Text]" custT="1"/>
      <dgm:spPr>
        <a:noFill/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altLang="zh-CN" sz="3000" b="1" kern="1200" spc="300" dirty="0">
              <a:solidFill>
                <a:schemeClr val="tx1"/>
              </a:solidFill>
              <a:latin typeface="Open Sans Semibold" panose="020B0706030804020204" pitchFamily="34" charset="0"/>
              <a:ea typeface="+mn-ea"/>
              <a:cs typeface="+mn-cs"/>
            </a:rPr>
            <a:t>SonarQube</a:t>
          </a:r>
          <a:r>
            <a:rPr lang="zh-CN" altLang="en-US" sz="3000" b="1" kern="1200" spc="300" dirty="0">
              <a:solidFill>
                <a:schemeClr val="tx1"/>
              </a:solidFill>
              <a:latin typeface="Open Sans Semibold" panose="020B0706030804020204" pitchFamily="34" charset="0"/>
              <a:ea typeface="+mn-ea"/>
              <a:cs typeface="+mn-cs"/>
            </a:rPr>
            <a:t> 基本介绍</a:t>
          </a:r>
          <a:endParaRPr lang="en-US" sz="3000" b="1" kern="1200" spc="300" dirty="0">
            <a:solidFill>
              <a:schemeClr val="tx1"/>
            </a:solidFill>
            <a:latin typeface="Open Sans Semibold" panose="020B0706030804020204" pitchFamily="34" charset="0"/>
            <a:ea typeface="+mn-ea"/>
            <a:cs typeface="+mn-cs"/>
          </a:endParaRPr>
        </a:p>
      </dgm:t>
    </dgm:pt>
    <dgm:pt modelId="{F60C56FB-99F3-4B6A-95EA-372EF6E8A1D8}" cxnId="{55B5F6AD-69B4-456C-8252-651B933A1E5E}" type="parTrans">
      <dgm:prSet/>
      <dgm:spPr/>
      <dgm:t>
        <a:bodyPr/>
        <a:lstStyle/>
        <a:p>
          <a:endParaRPr lang="en-US" sz="1600"/>
        </a:p>
      </dgm:t>
    </dgm:pt>
    <dgm:pt modelId="{436DB7A4-0211-45D2-B85D-F635F280CAC5}" cxnId="{55B5F6AD-69B4-456C-8252-651B933A1E5E}" type="sibTrans">
      <dgm:prSet/>
      <dgm:spPr/>
      <dgm:t>
        <a:bodyPr/>
        <a:lstStyle/>
        <a:p>
          <a:endParaRPr lang="en-US" sz="1600"/>
        </a:p>
      </dgm:t>
    </dgm:pt>
    <dgm:pt modelId="{D7CB5644-E5BB-4885-9C98-D2BEF523934C}">
      <dgm:prSet phldrT="[Text]" custT="1"/>
      <dgm:spPr>
        <a:noFill/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spc="300" dirty="0">
              <a:solidFill>
                <a:prstClr val="black"/>
              </a:solidFill>
              <a:latin typeface="Open Sans Semibold" panose="020B0706030804020204" pitchFamily="34" charset="0"/>
              <a:ea typeface="等线" panose="02010600030101010101" pitchFamily="2" charset="-122"/>
              <a:cs typeface="+mn-cs"/>
            </a:rPr>
            <a:t>SonarQube </a:t>
          </a:r>
          <a:r>
            <a:rPr lang="en-US" sz="3000" b="1" kern="1200" spc="300" dirty="0" err="1">
              <a:solidFill>
                <a:prstClr val="black"/>
              </a:solidFill>
              <a:latin typeface="Open Sans Semibold" panose="020B0706030804020204" pitchFamily="34" charset="0"/>
              <a:ea typeface="等线" panose="02010600030101010101" pitchFamily="2" charset="-122"/>
              <a:cs typeface="+mn-cs"/>
            </a:rPr>
            <a:t>Jenkins集成</a:t>
          </a:r>
          <a:endParaRPr lang="en-US" sz="3000" b="1" kern="1200" spc="300" dirty="0">
            <a:solidFill>
              <a:prstClr val="black"/>
            </a:solidFill>
            <a:latin typeface="Open Sans Semibold" panose="020B0706030804020204" pitchFamily="34" charset="0"/>
            <a:ea typeface="等线" panose="02010600030101010101" pitchFamily="2" charset="-122"/>
            <a:cs typeface="+mn-cs"/>
          </a:endParaRPr>
        </a:p>
      </dgm:t>
    </dgm:pt>
    <dgm:pt modelId="{3C031CCB-0FDA-4E69-AD96-E2736BB8DAD1}" cxnId="{CB696C77-200F-4220-B53C-10E13C5A063C}" type="parTrans">
      <dgm:prSet/>
      <dgm:spPr/>
      <dgm:t>
        <a:bodyPr/>
        <a:lstStyle/>
        <a:p>
          <a:endParaRPr lang="en-US" sz="1600"/>
        </a:p>
      </dgm:t>
    </dgm:pt>
    <dgm:pt modelId="{19EB81F1-D3C6-4CB7-9FED-817EC88F65B7}" cxnId="{CB696C77-200F-4220-B53C-10E13C5A063C}" type="sibTrans">
      <dgm:prSet/>
      <dgm:spPr/>
      <dgm:t>
        <a:bodyPr/>
        <a:lstStyle/>
        <a:p>
          <a:endParaRPr lang="en-US" sz="1600"/>
        </a:p>
      </dgm:t>
    </dgm:pt>
    <dgm:pt modelId="{2F8A6731-6397-4732-91B1-4F8D4A456F31}">
      <dgm:prSet phldrT="[Text]" custT="1"/>
      <dgm:spPr>
        <a:noFill/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spc="300" dirty="0">
              <a:solidFill>
                <a:prstClr val="black"/>
              </a:solidFill>
              <a:latin typeface="Open Sans Semibold" panose="020B0706030804020204" pitchFamily="34" charset="0"/>
              <a:ea typeface="等线" panose="02010600030101010101" pitchFamily="2" charset="-122"/>
              <a:cs typeface="+mn-cs"/>
            </a:rPr>
            <a:t>SonarQube UT </a:t>
          </a:r>
          <a:r>
            <a:rPr lang="en-US" sz="3000" b="1" kern="1200" spc="300" dirty="0" err="1">
              <a:solidFill>
                <a:prstClr val="black"/>
              </a:solidFill>
              <a:latin typeface="Open Sans Semibold" panose="020B0706030804020204" pitchFamily="34" charset="0"/>
              <a:ea typeface="等线" panose="02010600030101010101" pitchFamily="2" charset="-122"/>
              <a:cs typeface="+mn-cs"/>
            </a:rPr>
            <a:t>集成获取覆盖率</a:t>
          </a:r>
          <a:endParaRPr lang="en-US" sz="3000" b="1" kern="1200" spc="300" dirty="0">
            <a:solidFill>
              <a:prstClr val="black"/>
            </a:solidFill>
            <a:latin typeface="Open Sans Semibold" panose="020B0706030804020204" pitchFamily="34" charset="0"/>
            <a:ea typeface="等线" panose="02010600030101010101" pitchFamily="2" charset="-122"/>
            <a:cs typeface="+mn-cs"/>
          </a:endParaRPr>
        </a:p>
      </dgm:t>
    </dgm:pt>
    <dgm:pt modelId="{1796A066-82A3-4B34-8EAF-5EFECCAED061}" cxnId="{E2E6757B-8FDB-4C00-922F-9F9573AC7782}" type="parTrans">
      <dgm:prSet/>
      <dgm:spPr/>
      <dgm:t>
        <a:bodyPr/>
        <a:lstStyle/>
        <a:p>
          <a:endParaRPr lang="en-US" sz="1600"/>
        </a:p>
      </dgm:t>
    </dgm:pt>
    <dgm:pt modelId="{406AB703-8891-4CA9-B408-7E24FCD45C8D}" cxnId="{E2E6757B-8FDB-4C00-922F-9F9573AC7782}" type="sibTrans">
      <dgm:prSet/>
      <dgm:spPr/>
      <dgm:t>
        <a:bodyPr/>
        <a:lstStyle/>
        <a:p>
          <a:endParaRPr lang="en-US" sz="1600"/>
        </a:p>
      </dgm:t>
    </dgm:pt>
    <dgm:pt modelId="{8AC4F9CE-CA1B-42BC-9377-70C59B655AD3}" type="pres">
      <dgm:prSet presAssocID="{43CC721E-EB32-4D78-85E3-38205C7D1D00}" presName="linear" presStyleCnt="0">
        <dgm:presLayoutVars>
          <dgm:animLvl val="lvl"/>
          <dgm:resizeHandles val="exact"/>
        </dgm:presLayoutVars>
      </dgm:prSet>
      <dgm:spPr/>
    </dgm:pt>
    <dgm:pt modelId="{E939C5DB-573E-4284-AAB2-A2FE3DB6DA8E}" type="pres">
      <dgm:prSet presAssocID="{E0D60AAA-21FF-400F-9346-7F195542DBF8}" presName="parentText" presStyleLbl="node1" presStyleIdx="0" presStyleCnt="3">
        <dgm:presLayoutVars>
          <dgm:chMax val="0"/>
          <dgm:bulletEnabled val="1"/>
        </dgm:presLayoutVars>
      </dgm:prSet>
      <dgm:spPr>
        <a:prstGeom prst="snip1Rect">
          <a:avLst/>
        </a:prstGeom>
      </dgm:spPr>
    </dgm:pt>
    <dgm:pt modelId="{96F91488-B2FA-457C-AE6C-0AE351BA164A}" type="pres">
      <dgm:prSet presAssocID="{436DB7A4-0211-45D2-B85D-F635F280CAC5}" presName="spacer" presStyleCnt="0"/>
      <dgm:spPr/>
    </dgm:pt>
    <dgm:pt modelId="{743E9068-8593-4CF9-98DC-A507DF8B2FC0}" type="pres">
      <dgm:prSet presAssocID="{D7CB5644-E5BB-4885-9C98-D2BEF523934C}" presName="parentText" presStyleLbl="node1" presStyleIdx="1" presStyleCnt="3">
        <dgm:presLayoutVars>
          <dgm:chMax val="0"/>
          <dgm:bulletEnabled val="1"/>
        </dgm:presLayoutVars>
      </dgm:prSet>
      <dgm:spPr>
        <a:prstGeom prst="snip1Rect">
          <a:avLst/>
        </a:prstGeom>
      </dgm:spPr>
    </dgm:pt>
    <dgm:pt modelId="{5BAD4DB5-322A-4FA2-A4E6-21001D89F7B3}" type="pres">
      <dgm:prSet presAssocID="{19EB81F1-D3C6-4CB7-9FED-817EC88F65B7}" presName="spacer" presStyleCnt="0"/>
      <dgm:spPr/>
    </dgm:pt>
    <dgm:pt modelId="{8EF3CA71-63E9-4CF0-8667-6A58B56C0DC6}" type="pres">
      <dgm:prSet presAssocID="{2F8A6731-6397-4732-91B1-4F8D4A456F31}" presName="parentText" presStyleLbl="node1" presStyleIdx="2" presStyleCnt="3">
        <dgm:presLayoutVars>
          <dgm:chMax val="0"/>
          <dgm:bulletEnabled val="1"/>
        </dgm:presLayoutVars>
      </dgm:prSet>
      <dgm:spPr>
        <a:prstGeom prst="snip1Rect">
          <a:avLst/>
        </a:prstGeom>
      </dgm:spPr>
    </dgm:pt>
  </dgm:ptLst>
  <dgm:cxnLst>
    <dgm:cxn modelId="{79013E26-DD89-467B-BF28-D66C2FE19D18}" type="presOf" srcId="{43CC721E-EB32-4D78-85E3-38205C7D1D00}" destId="{8AC4F9CE-CA1B-42BC-9377-70C59B655AD3}" srcOrd="0" destOrd="0" presId="urn:microsoft.com/office/officeart/2005/8/layout/vList2"/>
    <dgm:cxn modelId="{7D85B847-74FC-40E7-A334-1BC1C5063F26}" type="presOf" srcId="{2F8A6731-6397-4732-91B1-4F8D4A456F31}" destId="{8EF3CA71-63E9-4CF0-8667-6A58B56C0DC6}" srcOrd="0" destOrd="0" presId="urn:microsoft.com/office/officeart/2005/8/layout/vList2"/>
    <dgm:cxn modelId="{1DB45552-0DFD-489C-B41D-1B1231A6512A}" type="presOf" srcId="{E0D60AAA-21FF-400F-9346-7F195542DBF8}" destId="{E939C5DB-573E-4284-AAB2-A2FE3DB6DA8E}" srcOrd="0" destOrd="0" presId="urn:microsoft.com/office/officeart/2005/8/layout/vList2"/>
    <dgm:cxn modelId="{2C66615F-9D7D-4F9E-B997-1928270A5912}" type="presOf" srcId="{D7CB5644-E5BB-4885-9C98-D2BEF523934C}" destId="{743E9068-8593-4CF9-98DC-A507DF8B2FC0}" srcOrd="0" destOrd="0" presId="urn:microsoft.com/office/officeart/2005/8/layout/vList2"/>
    <dgm:cxn modelId="{CB696C77-200F-4220-B53C-10E13C5A063C}" srcId="{43CC721E-EB32-4D78-85E3-38205C7D1D00}" destId="{D7CB5644-E5BB-4885-9C98-D2BEF523934C}" srcOrd="1" destOrd="0" parTransId="{3C031CCB-0FDA-4E69-AD96-E2736BB8DAD1}" sibTransId="{19EB81F1-D3C6-4CB7-9FED-817EC88F65B7}"/>
    <dgm:cxn modelId="{E2E6757B-8FDB-4C00-922F-9F9573AC7782}" srcId="{43CC721E-EB32-4D78-85E3-38205C7D1D00}" destId="{2F8A6731-6397-4732-91B1-4F8D4A456F31}" srcOrd="2" destOrd="0" parTransId="{1796A066-82A3-4B34-8EAF-5EFECCAED061}" sibTransId="{406AB703-8891-4CA9-B408-7E24FCD45C8D}"/>
    <dgm:cxn modelId="{55B5F6AD-69B4-456C-8252-651B933A1E5E}" srcId="{43CC721E-EB32-4D78-85E3-38205C7D1D00}" destId="{E0D60AAA-21FF-400F-9346-7F195542DBF8}" srcOrd="0" destOrd="0" parTransId="{F60C56FB-99F3-4B6A-95EA-372EF6E8A1D8}" sibTransId="{436DB7A4-0211-45D2-B85D-F635F280CAC5}"/>
    <dgm:cxn modelId="{5E506B12-647A-4303-BE8C-B734AFF53C91}" type="presParOf" srcId="{8AC4F9CE-CA1B-42BC-9377-70C59B655AD3}" destId="{E939C5DB-573E-4284-AAB2-A2FE3DB6DA8E}" srcOrd="0" destOrd="0" presId="urn:microsoft.com/office/officeart/2005/8/layout/vList2"/>
    <dgm:cxn modelId="{B2058283-CEC6-495C-9D8B-6F5BBED7D4A4}" type="presParOf" srcId="{8AC4F9CE-CA1B-42BC-9377-70C59B655AD3}" destId="{96F91488-B2FA-457C-AE6C-0AE351BA164A}" srcOrd="1" destOrd="0" presId="urn:microsoft.com/office/officeart/2005/8/layout/vList2"/>
    <dgm:cxn modelId="{A74D6B4C-4DBC-4CAB-8958-95BF6A748E01}" type="presParOf" srcId="{8AC4F9CE-CA1B-42BC-9377-70C59B655AD3}" destId="{743E9068-8593-4CF9-98DC-A507DF8B2FC0}" srcOrd="2" destOrd="0" presId="urn:microsoft.com/office/officeart/2005/8/layout/vList2"/>
    <dgm:cxn modelId="{A1099935-C324-4E54-B2A6-2F62720F3E51}" type="presParOf" srcId="{8AC4F9CE-CA1B-42BC-9377-70C59B655AD3}" destId="{5BAD4DB5-322A-4FA2-A4E6-21001D89F7B3}" srcOrd="3" destOrd="0" presId="urn:microsoft.com/office/officeart/2005/8/layout/vList2"/>
    <dgm:cxn modelId="{43EB624E-78EA-46C3-96B3-64DE84C2EAC6}" type="presParOf" srcId="{8AC4F9CE-CA1B-42BC-9377-70C59B655AD3}" destId="{8EF3CA71-63E9-4CF0-8667-6A58B56C0D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9C5DB-573E-4284-AAB2-A2FE3DB6DA8E}">
      <dsp:nvSpPr>
        <dsp:cNvPr id="0" name=""/>
        <dsp:cNvSpPr/>
      </dsp:nvSpPr>
      <dsp:spPr>
        <a:xfrm>
          <a:off x="0" y="9414"/>
          <a:ext cx="7067029" cy="1179360"/>
        </a:xfrm>
        <a:prstGeom prst="snip1Rect">
          <a:avLst/>
        </a:prstGeom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spc="300" dirty="0">
              <a:solidFill>
                <a:schemeClr val="tx1"/>
              </a:solidFill>
              <a:latin typeface="Open Sans Semibold" panose="020B0706030804020204" pitchFamily="34" charset="0"/>
              <a:ea typeface="+mn-ea"/>
              <a:cs typeface="+mn-cs"/>
            </a:rPr>
            <a:t>SonarQube</a:t>
          </a:r>
          <a:r>
            <a:rPr lang="zh-CN" altLang="en-US" sz="3000" b="1" kern="1200" spc="300" dirty="0">
              <a:solidFill>
                <a:schemeClr val="tx1"/>
              </a:solidFill>
              <a:latin typeface="Open Sans Semibold" panose="020B0706030804020204" pitchFamily="34" charset="0"/>
              <a:ea typeface="+mn-ea"/>
              <a:cs typeface="+mn-cs"/>
            </a:rPr>
            <a:t> 基本介绍</a:t>
          </a:r>
          <a:endParaRPr lang="en-US" sz="3000" b="1" kern="1200" spc="300" dirty="0">
            <a:solidFill>
              <a:schemeClr val="tx1"/>
            </a:solidFill>
            <a:latin typeface="Open Sans Semibold" panose="020B0706030804020204" pitchFamily="34" charset="0"/>
            <a:ea typeface="+mn-ea"/>
            <a:cs typeface="+mn-cs"/>
          </a:endParaRPr>
        </a:p>
      </dsp:txBody>
      <dsp:txXfrm>
        <a:off x="0" y="107696"/>
        <a:ext cx="6968747" cy="1081078"/>
      </dsp:txXfrm>
    </dsp:sp>
    <dsp:sp modelId="{743E9068-8593-4CF9-98DC-A507DF8B2FC0}">
      <dsp:nvSpPr>
        <dsp:cNvPr id="0" name=""/>
        <dsp:cNvSpPr/>
      </dsp:nvSpPr>
      <dsp:spPr>
        <a:xfrm>
          <a:off x="0" y="1370214"/>
          <a:ext cx="7067029" cy="1179360"/>
        </a:xfrm>
        <a:prstGeom prst="snip1Rect">
          <a:avLst/>
        </a:prstGeom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spc="300" dirty="0">
              <a:solidFill>
                <a:prstClr val="black"/>
              </a:solidFill>
              <a:latin typeface="Open Sans Semibold" panose="020B0706030804020204" pitchFamily="34" charset="0"/>
              <a:ea typeface="等线" panose="02010600030101010101" pitchFamily="2" charset="-122"/>
              <a:cs typeface="+mn-cs"/>
            </a:rPr>
            <a:t>SonarQube </a:t>
          </a:r>
          <a:r>
            <a:rPr lang="en-US" sz="3000" b="1" kern="1200" spc="300" dirty="0" err="1">
              <a:solidFill>
                <a:prstClr val="black"/>
              </a:solidFill>
              <a:latin typeface="Open Sans Semibold" panose="020B0706030804020204" pitchFamily="34" charset="0"/>
              <a:ea typeface="等线" panose="02010600030101010101" pitchFamily="2" charset="-122"/>
              <a:cs typeface="+mn-cs"/>
            </a:rPr>
            <a:t>Jenkins集成</a:t>
          </a:r>
          <a:endParaRPr lang="en-US" sz="3000" b="1" kern="1200" spc="300" dirty="0">
            <a:solidFill>
              <a:prstClr val="black"/>
            </a:solidFill>
            <a:latin typeface="Open Sans Semibold" panose="020B0706030804020204" pitchFamily="34" charset="0"/>
            <a:ea typeface="等线" panose="02010600030101010101" pitchFamily="2" charset="-122"/>
            <a:cs typeface="+mn-cs"/>
          </a:endParaRPr>
        </a:p>
      </dsp:txBody>
      <dsp:txXfrm>
        <a:off x="0" y="1468496"/>
        <a:ext cx="6968747" cy="1081078"/>
      </dsp:txXfrm>
    </dsp:sp>
    <dsp:sp modelId="{8EF3CA71-63E9-4CF0-8667-6A58B56C0DC6}">
      <dsp:nvSpPr>
        <dsp:cNvPr id="0" name=""/>
        <dsp:cNvSpPr/>
      </dsp:nvSpPr>
      <dsp:spPr>
        <a:xfrm>
          <a:off x="0" y="2731015"/>
          <a:ext cx="7067029" cy="1179360"/>
        </a:xfrm>
        <a:prstGeom prst="snip1Rect">
          <a:avLst/>
        </a:prstGeom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spc="300" dirty="0">
              <a:solidFill>
                <a:prstClr val="black"/>
              </a:solidFill>
              <a:latin typeface="Open Sans Semibold" panose="020B0706030804020204" pitchFamily="34" charset="0"/>
              <a:ea typeface="等线" panose="02010600030101010101" pitchFamily="2" charset="-122"/>
              <a:cs typeface="+mn-cs"/>
            </a:rPr>
            <a:t>SonarQube UT </a:t>
          </a:r>
          <a:r>
            <a:rPr lang="en-US" sz="3000" b="1" kern="1200" spc="300" dirty="0" err="1">
              <a:solidFill>
                <a:prstClr val="black"/>
              </a:solidFill>
              <a:latin typeface="Open Sans Semibold" panose="020B0706030804020204" pitchFamily="34" charset="0"/>
              <a:ea typeface="等线" panose="02010600030101010101" pitchFamily="2" charset="-122"/>
              <a:cs typeface="+mn-cs"/>
            </a:rPr>
            <a:t>集成获取覆盖率</a:t>
          </a:r>
          <a:endParaRPr lang="en-US" sz="3000" b="1" kern="1200" spc="300" dirty="0">
            <a:solidFill>
              <a:prstClr val="black"/>
            </a:solidFill>
            <a:latin typeface="Open Sans Semibold" panose="020B0706030804020204" pitchFamily="34" charset="0"/>
            <a:ea typeface="等线" panose="02010600030101010101" pitchFamily="2" charset="-122"/>
            <a:cs typeface="+mn-cs"/>
          </a:endParaRPr>
        </a:p>
      </dsp:txBody>
      <dsp:txXfrm>
        <a:off x="0" y="2829297"/>
        <a:ext cx="6968747" cy="1081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78906-53EC-2240-AAE2-7043CE094C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5E93C-2E42-2F42-8CE8-85DD0306BF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8668-4647-4D3E-A4DB-5D5FE4CE3AD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6C7B-714F-AD4D-B6EB-928152BA9C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9D50-7EDF-EC43-9AA1-12E838D85B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www.owasp.org/index.php/Top_10-2017_Top_10" TargetMode="External"/><Relationship Id="rId6" Type="http://schemas.openxmlformats.org/officeDocument/2006/relationships/hyperlink" Target="http://www.sans.org/top25-software-errors/" TargetMode="External"/><Relationship Id="rId5" Type="http://schemas.openxmlformats.org/officeDocument/2006/relationships/hyperlink" Target="http://cwe.mitre.org/" TargetMode="External"/><Relationship Id="rId4" Type="http://schemas.openxmlformats.org/officeDocument/2006/relationships/hyperlink" Target="http://www.sonarqube.org/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282492" y="1588957"/>
          <a:ext cx="7067029" cy="391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614597" y="1627833"/>
            <a:ext cx="667895" cy="864158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  <a:endParaRPr lang="en-IN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597" y="2621786"/>
            <a:ext cx="667895" cy="864158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  <a:endParaRPr lang="en-IN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597" y="3615739"/>
            <a:ext cx="667895" cy="864158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lang="en-IN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4597" y="4609692"/>
            <a:ext cx="667895" cy="864158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</a:t>
            </a:r>
            <a:endParaRPr lang="en-IN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7620000" y="2807368"/>
            <a:ext cx="4572000" cy="4050632"/>
          </a:xfrm>
          <a:prstGeom prst="triangle">
            <a:avLst>
              <a:gd name="adj" fmla="val 100000"/>
            </a:avLst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8678778" y="3326323"/>
            <a:ext cx="2566737" cy="2566737"/>
          </a:xfrm>
          <a:prstGeom prst="ellipse">
            <a:avLst/>
          </a:prstGeom>
          <a:solidFill>
            <a:srgbClr val="FFCC2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Graphic 12" descr="Lightbulb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56" y="4004101"/>
            <a:ext cx="1211179" cy="12111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7205" y="185420"/>
            <a:ext cx="10391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pc="300" dirty="0">
                <a:latin typeface="Open Sans Semibold" panose="020B0706030804020204" pitchFamily="34" charset="0"/>
              </a:rPr>
              <a:t>SonarQube</a:t>
            </a:r>
            <a:r>
              <a:rPr lang="en-US" altLang="zh-CN" sz="48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/JENKINS </a:t>
            </a:r>
            <a:r>
              <a:rPr lang="zh-CN" altLang="en-US" sz="48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使用介绍</a:t>
            </a:r>
            <a:endParaRPr lang="en-IN" sz="4800" b="1" spc="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70105" y="6176211"/>
            <a:ext cx="529389" cy="52938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956195" y="3051527"/>
            <a:ext cx="5882848" cy="3585595"/>
            <a:chOff x="283029" y="4198592"/>
            <a:chExt cx="4055404" cy="2471768"/>
          </a:xfrm>
        </p:grpSpPr>
        <p:grpSp>
          <p:nvGrpSpPr>
            <p:cNvPr id="54" name="Group 53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60" name="Hexagon 59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Hexagon 60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Hexagon 61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Hexagon 62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56" name="Hexagon 55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Hexagon 57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Hexagon 58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16" y="1956198"/>
            <a:ext cx="2234660" cy="2234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03" y="3061597"/>
            <a:ext cx="2090066" cy="20900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95" y="2573513"/>
            <a:ext cx="1411310" cy="14113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83029" y="4198592"/>
            <a:ext cx="4055404" cy="2471768"/>
            <a:chOff x="283029" y="4198592"/>
            <a:chExt cx="4055404" cy="2471768"/>
          </a:xfrm>
        </p:grpSpPr>
        <p:grpSp>
          <p:nvGrpSpPr>
            <p:cNvPr id="26" name="Group 25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17" name="Hexagon 16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Hexagon 17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Hexagon 19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21" name="Hexagon 2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Hexagon 2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Hexagon 2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 flipH="1" flipV="1">
            <a:off x="7986871" y="71029"/>
            <a:ext cx="4055404" cy="2471768"/>
            <a:chOff x="283029" y="4198592"/>
            <a:chExt cx="4055404" cy="2471768"/>
          </a:xfrm>
        </p:grpSpPr>
        <p:grpSp>
          <p:nvGrpSpPr>
            <p:cNvPr id="29" name="Group 28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31" name="Hexagon 3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70758" y="1754462"/>
            <a:ext cx="2884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rgbClr val="1D4999"/>
                </a:solidFill>
                <a:latin typeface="Open Sans Condensed Light" panose="020B0306030504020204" pitchFamily="34" charset="0"/>
                <a:hlinkClick r:id="rId4"/>
              </a:rPr>
              <a:t>SonarQube</a:t>
            </a:r>
            <a:endParaRPr lang="en-US" altLang="zh-CN" sz="2000" b="1" spc="300" dirty="0">
              <a:solidFill>
                <a:srgbClr val="1D4999"/>
              </a:solidFill>
              <a:latin typeface="Open Sans Condensed Light" panose="020B0306030504020204" pitchFamily="34" charset="0"/>
            </a:endParaRPr>
          </a:p>
          <a:p>
            <a:endParaRPr lang="en-US" altLang="zh-CN" sz="2000" b="1" spc="300" dirty="0">
              <a:solidFill>
                <a:srgbClr val="1D4999"/>
              </a:solidFill>
              <a:latin typeface="Open Sans Condensed Light" panose="020B0306030504020204" pitchFamily="34" charset="0"/>
            </a:endParaRPr>
          </a:p>
          <a:p>
            <a:r>
              <a:rPr lang="en-US" altLang="zh-CN" sz="2000" b="1" spc="300" dirty="0">
                <a:solidFill>
                  <a:srgbClr val="1D4999"/>
                </a:solidFill>
                <a:latin typeface="Open Sans Condensed Light" panose="020B0306030504020204" pitchFamily="34" charset="0"/>
              </a:rPr>
              <a:t>-</a:t>
            </a:r>
            <a:r>
              <a:rPr lang="zh-CN" altLang="en-US" sz="2000" b="1" spc="300" dirty="0">
                <a:solidFill>
                  <a:srgbClr val="1D4999"/>
                </a:solidFill>
                <a:latin typeface="Open Sans Condensed Light" panose="020B0306030504020204" pitchFamily="34" charset="0"/>
              </a:rPr>
              <a:t>  静态代码分析工具</a:t>
            </a:r>
            <a:endParaRPr lang="en-US" altLang="zh-CN" sz="2000" b="1" spc="300" dirty="0">
              <a:solidFill>
                <a:srgbClr val="1D4999"/>
              </a:solidFill>
              <a:latin typeface="Open Sans Condensed Light" panose="020B03060305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spc="300" dirty="0">
                <a:solidFill>
                  <a:srgbClr val="1D4999"/>
                </a:solidFill>
                <a:latin typeface="Open Sans Condensed Light" panose="020B0306030504020204" pitchFamily="34" charset="0"/>
              </a:rPr>
              <a:t>从代码提交开始进行代码质量检查</a:t>
            </a:r>
            <a:endParaRPr lang="en-US" altLang="zh-CN" sz="2000" b="1" spc="300" dirty="0">
              <a:solidFill>
                <a:srgbClr val="1D4999"/>
              </a:solidFill>
              <a:latin typeface="Open Sans Condensed Light" panose="020B03060305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spc="300" dirty="0">
                <a:solidFill>
                  <a:srgbClr val="1D4999"/>
                </a:solidFill>
                <a:latin typeface="Open Sans Condensed Light" panose="020B0306030504020204" pitchFamily="34" charset="0"/>
              </a:rPr>
              <a:t>从代码提交开始检查安全问题</a:t>
            </a:r>
            <a:endParaRPr lang="en-IN" altLang="zh-CN" sz="2000" b="1" spc="300" dirty="0">
              <a:solidFill>
                <a:srgbClr val="727272"/>
              </a:solidFill>
              <a:latin typeface="Open Sans Condensed Light" panose="020B03060305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zh-CN" altLang="en-IN" sz="2000" b="1" spc="300" dirty="0">
                <a:solidFill>
                  <a:srgbClr val="1D4999"/>
                </a:solidFill>
                <a:latin typeface="Open Sans Condensed Light" panose="020B0306030504020204" pitchFamily="34" charset="0"/>
              </a:rPr>
              <a:t>将</a:t>
            </a:r>
            <a:r>
              <a:rPr lang="zh-CN" altLang="en-US" sz="2000" b="1" spc="300" dirty="0">
                <a:solidFill>
                  <a:srgbClr val="1D4999"/>
                </a:solidFill>
                <a:latin typeface="Open Sans Condensed Light" panose="020B0306030504020204" pitchFamily="34" charset="0"/>
              </a:rPr>
              <a:t>代码质量检查集成到开发流程中</a:t>
            </a:r>
            <a:endParaRPr lang="en-US" altLang="zh-CN" sz="2000" b="1" spc="300" dirty="0">
              <a:solidFill>
                <a:srgbClr val="1D4999"/>
              </a:solidFill>
              <a:latin typeface="Open Sans Condensed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56951" y="918014"/>
            <a:ext cx="2433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IN" sz="2000" b="1" spc="300" dirty="0">
                <a:solidFill>
                  <a:srgbClr val="1D4999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支持</a:t>
            </a:r>
            <a:r>
              <a:rPr lang="zh-CN" altLang="en-US" b="1" spc="300" dirty="0">
                <a:solidFill>
                  <a:srgbClr val="1D4999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多种不同语言</a:t>
            </a:r>
            <a:endParaRPr lang="en-IN" b="1" spc="300" dirty="0">
              <a:solidFill>
                <a:srgbClr val="1D4999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73234" y="1241198"/>
            <a:ext cx="2443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IN" altLang="zh-CN" sz="2000" spc="300" dirty="0">
                <a:solidFill>
                  <a:srgbClr val="1D499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JAVA</a:t>
            </a:r>
            <a:endParaRPr lang="en-IN" altLang="zh-CN" sz="2000" spc="300" dirty="0">
              <a:solidFill>
                <a:srgbClr val="1D4999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IN" sz="2000" spc="300" dirty="0">
                <a:solidFill>
                  <a:srgbClr val="1D499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Golang</a:t>
            </a:r>
            <a:endParaRPr lang="en-IN" sz="2000" spc="300" dirty="0">
              <a:solidFill>
                <a:srgbClr val="1D4999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IN" sz="2000" spc="300" dirty="0" err="1">
                <a:solidFill>
                  <a:srgbClr val="1D499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Javascript</a:t>
            </a:r>
            <a:endParaRPr lang="en-IN" sz="2000" spc="300" dirty="0">
              <a:solidFill>
                <a:srgbClr val="1D4999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IN" sz="2000" spc="300" dirty="0">
                <a:solidFill>
                  <a:srgbClr val="1D499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Python</a:t>
            </a:r>
            <a:endParaRPr lang="en-IN" sz="2000" spc="300" dirty="0">
              <a:solidFill>
                <a:srgbClr val="1D4999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endParaRPr lang="en-IN" sz="2000" spc="300" dirty="0">
              <a:solidFill>
                <a:srgbClr val="1D4999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47409" y="4297226"/>
            <a:ext cx="243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IN" b="1" spc="300" dirty="0">
                <a:solidFill>
                  <a:srgbClr val="4B8523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集成</a:t>
            </a:r>
            <a:r>
              <a:rPr lang="en-US" altLang="zh-CN" b="1" spc="300" dirty="0">
                <a:solidFill>
                  <a:srgbClr val="4B8523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JENKINS</a:t>
            </a:r>
            <a:endParaRPr lang="en-IN" b="1" spc="300" dirty="0">
              <a:solidFill>
                <a:srgbClr val="4B8523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6299" y="4665011"/>
            <a:ext cx="2799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300" dirty="0" err="1">
                <a:solidFill>
                  <a:srgbClr val="4B8523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SonarScanner</a:t>
            </a:r>
            <a:r>
              <a:rPr lang="en-IN" sz="2000" spc="300" dirty="0">
                <a:solidFill>
                  <a:srgbClr val="4B8523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:</a:t>
            </a:r>
            <a:endParaRPr lang="en-IN" sz="2000" spc="300" dirty="0">
              <a:solidFill>
                <a:srgbClr val="4B8523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r>
              <a:rPr lang="zh-CN" altLang="en-US" sz="2000" spc="300" dirty="0">
                <a:solidFill>
                  <a:srgbClr val="4B8523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作为</a:t>
            </a:r>
            <a:r>
              <a:rPr lang="en-US" altLang="zh-CN" sz="2000" spc="300" dirty="0">
                <a:solidFill>
                  <a:srgbClr val="4B8523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CI</a:t>
            </a:r>
            <a:r>
              <a:rPr lang="zh-CN" altLang="en-US" sz="2000" spc="300" dirty="0">
                <a:solidFill>
                  <a:srgbClr val="4B8523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的一环方便接成</a:t>
            </a:r>
            <a:r>
              <a:rPr lang="en-US" altLang="zh-CN" sz="2000" spc="300" dirty="0">
                <a:solidFill>
                  <a:srgbClr val="4B8523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JENKINS</a:t>
            </a:r>
            <a:r>
              <a:rPr lang="en-IN" altLang="zh-CN" sz="2000" spc="300" dirty="0">
                <a:solidFill>
                  <a:srgbClr val="4B8523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,</a:t>
            </a:r>
            <a:r>
              <a:rPr lang="zh-CN" altLang="en-IN" sz="2000" spc="300" dirty="0">
                <a:solidFill>
                  <a:srgbClr val="4B8523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进行</a:t>
            </a:r>
            <a:r>
              <a:rPr lang="zh-CN" altLang="en-US" sz="2000" b="1" spc="300" dirty="0">
                <a:solidFill>
                  <a:srgbClr val="4B8523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持续代码静态分析</a:t>
            </a:r>
            <a:endParaRPr lang="en-IN" sz="2000" b="1" spc="300" dirty="0">
              <a:solidFill>
                <a:srgbClr val="4B8523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13153" y="622416"/>
            <a:ext cx="2433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583B9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代码分析规则</a:t>
            </a:r>
            <a:endParaRPr lang="en-IN" sz="2000" b="1" spc="300" dirty="0">
              <a:solidFill>
                <a:srgbClr val="6583B9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47475" y="1032399"/>
            <a:ext cx="3033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zh-CN" altLang="en-US" sz="2000" spc="300" dirty="0">
                <a:solidFill>
                  <a:srgbClr val="6583B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多语言代码分析规则</a:t>
            </a:r>
            <a:endParaRPr lang="en-US" altLang="zh-CN" sz="2000" spc="300" dirty="0">
              <a:solidFill>
                <a:srgbClr val="6583B9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zh-CN" altLang="en-IN" sz="2000" spc="300" dirty="0">
                <a:solidFill>
                  <a:srgbClr val="6583B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多</a:t>
            </a:r>
            <a:r>
              <a:rPr lang="zh-CN" altLang="en-US" sz="2000" spc="300" dirty="0">
                <a:solidFill>
                  <a:srgbClr val="6583B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语言的代码最佳实践检查</a:t>
            </a:r>
            <a:endParaRPr lang="en-US" altLang="zh-CN" sz="2000" spc="300" dirty="0">
              <a:solidFill>
                <a:srgbClr val="6583B9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zh-CN" sz="2000" spc="300" dirty="0">
                <a:solidFill>
                  <a:srgbClr val="6583B9"/>
                </a:solidFill>
                <a:latin typeface="Open Sans Condensed Light" panose="020B0306030504020204" pitchFamily="34" charset="0"/>
                <a:hlinkClick r:id="rId5"/>
              </a:rPr>
              <a:t>CWE</a:t>
            </a:r>
            <a:r>
              <a:rPr lang="en-US" altLang="zh-CN" sz="2000" spc="300" dirty="0">
                <a:solidFill>
                  <a:srgbClr val="6583B9"/>
                </a:solidFill>
                <a:latin typeface="Open Sans Condensed Light" panose="020B0306030504020204" pitchFamily="34" charset="0"/>
              </a:rPr>
              <a:t>, </a:t>
            </a:r>
            <a:r>
              <a:rPr lang="en-US" altLang="zh-CN" sz="2000" spc="300" dirty="0">
                <a:solidFill>
                  <a:srgbClr val="6583B9"/>
                </a:solidFill>
                <a:latin typeface="Open Sans Condensed Light" panose="020B0306030504020204" pitchFamily="34" charset="0"/>
                <a:hlinkClick r:id="rId6"/>
              </a:rPr>
              <a:t>SANS Top 25</a:t>
            </a:r>
            <a:r>
              <a:rPr lang="en-US" altLang="zh-CN" sz="2000" spc="300" dirty="0">
                <a:solidFill>
                  <a:srgbClr val="6583B9"/>
                </a:solidFill>
                <a:latin typeface="Open Sans Condensed Light" panose="020B0306030504020204" pitchFamily="34" charset="0"/>
              </a:rPr>
              <a:t>, and </a:t>
            </a:r>
            <a:r>
              <a:rPr lang="en-US" altLang="zh-CN" sz="2000" spc="300" dirty="0">
                <a:solidFill>
                  <a:srgbClr val="6583B9"/>
                </a:solidFill>
                <a:latin typeface="Open Sans Condensed Light" panose="020B0306030504020204" pitchFamily="34" charset="0"/>
                <a:hlinkClick r:id="rId7"/>
              </a:rPr>
              <a:t>OWASP Top 10</a:t>
            </a:r>
            <a:r>
              <a:rPr lang="zh-CN" altLang="en-US" sz="2000" spc="300" dirty="0">
                <a:solidFill>
                  <a:srgbClr val="6583B9"/>
                </a:solidFill>
                <a:latin typeface="Open Sans Condensed Light" panose="020B0306030504020204" pitchFamily="34" charset="0"/>
              </a:rPr>
              <a:t> 安全规则</a:t>
            </a:r>
            <a:endParaRPr lang="en-US" altLang="zh-CN" sz="2000" spc="300" dirty="0">
              <a:solidFill>
                <a:srgbClr val="6583B9"/>
              </a:solidFill>
              <a:latin typeface="Open Sans Condensed Light" panose="020B030603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zh-CN" altLang="en-US" sz="2000" spc="300" dirty="0">
                <a:solidFill>
                  <a:srgbClr val="6583B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自定义规则</a:t>
            </a:r>
            <a:endParaRPr lang="en-US" altLang="zh-CN" sz="2000" spc="300" dirty="0">
              <a:solidFill>
                <a:srgbClr val="6583B9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4" name="Isosceles Triangle 63"/>
          <p:cNvSpPr/>
          <p:nvPr/>
        </p:nvSpPr>
        <p:spPr>
          <a:xfrm flipV="1">
            <a:off x="0" y="-1"/>
            <a:ext cx="1770743" cy="1269772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Isosceles Triangle 64"/>
          <p:cNvSpPr/>
          <p:nvPr/>
        </p:nvSpPr>
        <p:spPr>
          <a:xfrm flipH="1">
            <a:off x="10516089" y="5649932"/>
            <a:ext cx="1679765" cy="1208067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13"/>
          <p:cNvSpPr txBox="1"/>
          <p:nvPr/>
        </p:nvSpPr>
        <p:spPr>
          <a:xfrm>
            <a:off x="1673683" y="-4931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300" dirty="0">
                <a:latin typeface="Open Sans Semibold" panose="020B0706030804020204" pitchFamily="34" charset="0"/>
              </a:rPr>
              <a:t>SonarQube</a:t>
            </a:r>
            <a:r>
              <a:rPr lang="en-US" altLang="zh-CN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zh-CN" altLang="en-US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基本介绍</a:t>
            </a:r>
            <a:endParaRPr lang="en-IN" sz="4000" b="1" spc="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956195" y="3051527"/>
            <a:ext cx="5882848" cy="3585595"/>
            <a:chOff x="283029" y="4198592"/>
            <a:chExt cx="4055404" cy="2471768"/>
          </a:xfrm>
        </p:grpSpPr>
        <p:grpSp>
          <p:nvGrpSpPr>
            <p:cNvPr id="54" name="Group 53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60" name="Hexagon 59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Hexagon 60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Hexagon 61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Hexagon 62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56" name="Hexagon 55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Hexagon 57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Hexagon 58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83029" y="4198592"/>
            <a:ext cx="4055404" cy="2471768"/>
            <a:chOff x="283029" y="4198592"/>
            <a:chExt cx="4055404" cy="2471768"/>
          </a:xfrm>
        </p:grpSpPr>
        <p:grpSp>
          <p:nvGrpSpPr>
            <p:cNvPr id="26" name="Group 25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17" name="Hexagon 16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Hexagon 17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Hexagon 19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21" name="Hexagon 2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Hexagon 2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Hexagon 2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 flipH="1" flipV="1">
            <a:off x="7986871" y="71029"/>
            <a:ext cx="4055404" cy="2471768"/>
            <a:chOff x="283029" y="4198592"/>
            <a:chExt cx="4055404" cy="2471768"/>
          </a:xfrm>
        </p:grpSpPr>
        <p:grpSp>
          <p:nvGrpSpPr>
            <p:cNvPr id="29" name="Group 28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31" name="Hexagon 3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4" name="Isosceles Triangle 63"/>
          <p:cNvSpPr/>
          <p:nvPr/>
        </p:nvSpPr>
        <p:spPr>
          <a:xfrm flipV="1">
            <a:off x="0" y="-1"/>
            <a:ext cx="1770743" cy="1269772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Isosceles Triangle 64"/>
          <p:cNvSpPr/>
          <p:nvPr/>
        </p:nvSpPr>
        <p:spPr>
          <a:xfrm flipH="1">
            <a:off x="10516089" y="5649932"/>
            <a:ext cx="1679765" cy="1208067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13"/>
          <p:cNvSpPr txBox="1"/>
          <p:nvPr/>
        </p:nvSpPr>
        <p:spPr>
          <a:xfrm>
            <a:off x="1673683" y="-4931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300" dirty="0">
                <a:latin typeface="Open Sans Semibold" panose="020B0706030804020204" pitchFamily="34" charset="0"/>
              </a:rPr>
              <a:t>SonarQube</a:t>
            </a:r>
            <a:r>
              <a:rPr lang="en-US" altLang="zh-CN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zh-CN" altLang="en-US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基本介绍</a:t>
            </a:r>
            <a:endParaRPr lang="en-IN" sz="4000" b="1" spc="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164" y="828947"/>
            <a:ext cx="10032962" cy="58414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217725" y="2315688"/>
            <a:ext cx="489938" cy="58189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978037" y="963165"/>
            <a:ext cx="489938" cy="58189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937007" y="2469636"/>
            <a:ext cx="2818472" cy="257737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956195" y="3051527"/>
            <a:ext cx="5882848" cy="3585595"/>
            <a:chOff x="283029" y="4198592"/>
            <a:chExt cx="4055404" cy="2471768"/>
          </a:xfrm>
        </p:grpSpPr>
        <p:grpSp>
          <p:nvGrpSpPr>
            <p:cNvPr id="54" name="Group 53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60" name="Hexagon 59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Hexagon 60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Hexagon 61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Hexagon 62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56" name="Hexagon 55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Hexagon 57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Hexagon 58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83029" y="4198592"/>
            <a:ext cx="4055404" cy="2471768"/>
            <a:chOff x="283029" y="4198592"/>
            <a:chExt cx="4055404" cy="2471768"/>
          </a:xfrm>
        </p:grpSpPr>
        <p:grpSp>
          <p:nvGrpSpPr>
            <p:cNvPr id="26" name="Group 25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17" name="Hexagon 16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Hexagon 17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Hexagon 19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21" name="Hexagon 2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Hexagon 2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Hexagon 2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 flipH="1" flipV="1">
            <a:off x="7986871" y="71029"/>
            <a:ext cx="4055404" cy="2471768"/>
            <a:chOff x="283029" y="4198592"/>
            <a:chExt cx="4055404" cy="2471768"/>
          </a:xfrm>
        </p:grpSpPr>
        <p:grpSp>
          <p:nvGrpSpPr>
            <p:cNvPr id="29" name="Group 28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31" name="Hexagon 3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4" name="Isosceles Triangle 63"/>
          <p:cNvSpPr/>
          <p:nvPr/>
        </p:nvSpPr>
        <p:spPr>
          <a:xfrm flipV="1">
            <a:off x="0" y="-1"/>
            <a:ext cx="1770743" cy="1269772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Isosceles Triangle 64"/>
          <p:cNvSpPr/>
          <p:nvPr/>
        </p:nvSpPr>
        <p:spPr>
          <a:xfrm flipH="1">
            <a:off x="10516089" y="5649932"/>
            <a:ext cx="1679765" cy="1208067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13"/>
          <p:cNvSpPr txBox="1"/>
          <p:nvPr/>
        </p:nvSpPr>
        <p:spPr>
          <a:xfrm>
            <a:off x="1673683" y="-4931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300" dirty="0">
                <a:latin typeface="Open Sans Semibold" panose="020B0706030804020204" pitchFamily="34" charset="0"/>
              </a:rPr>
              <a:t>SonarQube</a:t>
            </a:r>
            <a:r>
              <a:rPr lang="en-US" altLang="zh-CN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Jenkins</a:t>
            </a:r>
            <a:r>
              <a:rPr lang="zh-CN" altLang="en-US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集成</a:t>
            </a:r>
            <a:endParaRPr lang="en-IN" sz="4000" b="1" spc="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0840" y="1712517"/>
            <a:ext cx="8380347" cy="198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000" dirty="0"/>
              <a:t>在</a:t>
            </a:r>
            <a:r>
              <a:rPr kumimoji="1" lang="en-US" altLang="zh-CN" sz="3000" dirty="0"/>
              <a:t>JENKINS</a:t>
            </a:r>
            <a:r>
              <a:rPr kumimoji="1" lang="zh-CN" altLang="en-US" sz="3000" dirty="0"/>
              <a:t>中创建构建任务</a:t>
            </a:r>
            <a:r>
              <a:rPr kumimoji="1" lang="en-US" altLang="zh-CN" sz="3000" dirty="0"/>
              <a:t>(Build)</a:t>
            </a:r>
            <a:endParaRPr kumimoji="1" lang="en-US" altLang="zh-CN" sz="3000" dirty="0"/>
          </a:p>
          <a:p>
            <a:pPr marL="342900" indent="-342900">
              <a:buAutoNum type="arabicPeriod"/>
            </a:pPr>
            <a:r>
              <a:rPr kumimoji="1" lang="en-US" altLang="zh-CN" sz="3000" dirty="0"/>
              <a:t>Build</a:t>
            </a:r>
            <a:r>
              <a:rPr kumimoji="1" lang="zh-CN" altLang="en-US" sz="3000" dirty="0"/>
              <a:t>完成后进行</a:t>
            </a:r>
            <a:r>
              <a:rPr kumimoji="1" lang="en-US" altLang="zh-CN" sz="3000" dirty="0"/>
              <a:t>SonarQube</a:t>
            </a:r>
            <a:r>
              <a:rPr kumimoji="1" lang="zh-CN" altLang="en-US" sz="3000" dirty="0"/>
              <a:t>代码扫描</a:t>
            </a:r>
            <a:endParaRPr kumimoji="1" lang="en-US" altLang="zh-CN" sz="3000" dirty="0"/>
          </a:p>
          <a:p>
            <a:pPr marL="342900" indent="-342900">
              <a:buAutoNum type="arabicPeriod"/>
            </a:pPr>
            <a:r>
              <a:rPr kumimoji="1" lang="zh-CN" altLang="en-US" sz="3000" dirty="0"/>
              <a:t>将扫描结果在</a:t>
            </a:r>
            <a:r>
              <a:rPr kumimoji="1" lang="en-US" altLang="zh-CN" sz="3000" dirty="0"/>
              <a:t>Sonar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Server</a:t>
            </a:r>
            <a:r>
              <a:rPr kumimoji="1" lang="zh-CN" altLang="en-US" sz="3000" dirty="0"/>
              <a:t>中展示</a:t>
            </a:r>
            <a:endParaRPr kumimoji="1" lang="en-US" altLang="zh-CN" sz="3000" dirty="0"/>
          </a:p>
          <a:p>
            <a:pPr marL="342900" indent="-342900">
              <a:buAutoNum type="arabicPeriod"/>
            </a:pPr>
            <a:r>
              <a:rPr kumimoji="1" lang="zh-CN" altLang="en-US" sz="3000" dirty="0"/>
              <a:t>根据扫描结果修正问题后重复第一步</a:t>
            </a:r>
            <a:endParaRPr kumimoji="1" lang="en-US" altLang="zh-CN" sz="3000" dirty="0"/>
          </a:p>
        </p:txBody>
      </p:sp>
      <p:sp>
        <p:nvSpPr>
          <p:cNvPr id="5" name="笑脸 4"/>
          <p:cNvSpPr/>
          <p:nvPr/>
        </p:nvSpPr>
        <p:spPr>
          <a:xfrm>
            <a:off x="3065044" y="4197293"/>
            <a:ext cx="2866412" cy="1998079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79593" y="5166793"/>
            <a:ext cx="15976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DEMO</a:t>
            </a:r>
            <a:r>
              <a:rPr kumimoji="1" lang="zh-CN" altLang="en-US" sz="2000" b="1" dirty="0"/>
              <a:t>！！</a:t>
            </a:r>
            <a:endParaRPr kumimoji="1" lang="zh-CN" alt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956195" y="3051527"/>
            <a:ext cx="5882848" cy="3585595"/>
            <a:chOff x="283029" y="4198592"/>
            <a:chExt cx="4055404" cy="2471768"/>
          </a:xfrm>
        </p:grpSpPr>
        <p:grpSp>
          <p:nvGrpSpPr>
            <p:cNvPr id="54" name="Group 53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60" name="Hexagon 59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Hexagon 60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Hexagon 61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Hexagon 62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56" name="Hexagon 55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Hexagon 57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Hexagon 58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83029" y="4198592"/>
            <a:ext cx="4055404" cy="2471768"/>
            <a:chOff x="283029" y="4198592"/>
            <a:chExt cx="4055404" cy="2471768"/>
          </a:xfrm>
        </p:grpSpPr>
        <p:grpSp>
          <p:nvGrpSpPr>
            <p:cNvPr id="26" name="Group 25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17" name="Hexagon 16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Hexagon 17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Hexagon 19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21" name="Hexagon 2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Hexagon 2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Hexagon 2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 flipH="1" flipV="1">
            <a:off x="7986871" y="71029"/>
            <a:ext cx="4055404" cy="2471768"/>
            <a:chOff x="283029" y="4198592"/>
            <a:chExt cx="4055404" cy="2471768"/>
          </a:xfrm>
        </p:grpSpPr>
        <p:grpSp>
          <p:nvGrpSpPr>
            <p:cNvPr id="29" name="Group 28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31" name="Hexagon 3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4" name="Isosceles Triangle 63"/>
          <p:cNvSpPr/>
          <p:nvPr/>
        </p:nvSpPr>
        <p:spPr>
          <a:xfrm flipV="1">
            <a:off x="0" y="-1"/>
            <a:ext cx="1770743" cy="1269772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Isosceles Triangle 64"/>
          <p:cNvSpPr/>
          <p:nvPr/>
        </p:nvSpPr>
        <p:spPr>
          <a:xfrm flipH="1">
            <a:off x="10516089" y="5649932"/>
            <a:ext cx="1679765" cy="1208067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13"/>
          <p:cNvSpPr txBox="1"/>
          <p:nvPr/>
        </p:nvSpPr>
        <p:spPr>
          <a:xfrm>
            <a:off x="1673683" y="-4931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300" dirty="0">
                <a:latin typeface="Open Sans Semibold" panose="020B0706030804020204" pitchFamily="34" charset="0"/>
              </a:rPr>
              <a:t>SonarQube</a:t>
            </a:r>
            <a:r>
              <a:rPr lang="en-US" altLang="zh-CN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Jenkins</a:t>
            </a:r>
            <a:r>
              <a:rPr lang="zh-CN" altLang="en-US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集成</a:t>
            </a:r>
            <a:endParaRPr lang="en-IN" sz="4000" b="1" spc="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89" y="1824884"/>
            <a:ext cx="6406553" cy="2852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933" y="1165310"/>
            <a:ext cx="46421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JENKINS</a:t>
            </a:r>
            <a:r>
              <a:rPr kumimoji="1" lang="zh-CN" altLang="en-US" sz="2500" dirty="0"/>
              <a:t> </a:t>
            </a:r>
            <a:r>
              <a:rPr kumimoji="1" lang="en-US" altLang="zh-CN" sz="2500" dirty="0"/>
              <a:t>SONAR</a:t>
            </a:r>
            <a:r>
              <a:rPr kumimoji="1" lang="zh-CN" altLang="en-US" sz="2500" dirty="0"/>
              <a:t> </a:t>
            </a:r>
            <a:r>
              <a:rPr kumimoji="1" lang="en-US" altLang="zh-CN" sz="2500" dirty="0"/>
              <a:t>Scanner</a:t>
            </a:r>
            <a:r>
              <a:rPr kumimoji="1" lang="zh-CN" altLang="en-US" sz="2500" dirty="0"/>
              <a:t> 配置 </a:t>
            </a:r>
            <a:endParaRPr kumimoji="1" lang="zh-CN" altLang="en-US" sz="2500" dirty="0"/>
          </a:p>
        </p:txBody>
      </p:sp>
      <p:sp>
        <p:nvSpPr>
          <p:cNvPr id="7" name="矩形 6"/>
          <p:cNvSpPr/>
          <p:nvPr/>
        </p:nvSpPr>
        <p:spPr>
          <a:xfrm>
            <a:off x="6789473" y="1876756"/>
            <a:ext cx="52528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/>
              <a:t>sonar.projectKey=onto</a:t>
            </a:r>
            <a:endParaRPr lang="zh-CN" altLang="en-US" sz="2500" b="1" dirty="0"/>
          </a:p>
          <a:p>
            <a:r>
              <a:rPr lang="zh-CN" altLang="en-US" sz="2500" b="1" dirty="0"/>
              <a:t>sonar.sources=./src</a:t>
            </a:r>
            <a:endParaRPr lang="zh-CN" altLang="en-US" sz="2500" b="1" dirty="0"/>
          </a:p>
          <a:p>
            <a:r>
              <a:rPr lang="zh-CN" altLang="en-US" sz="2500" b="1" dirty="0"/>
              <a:t>sonar.java.binaries=./target/classes</a:t>
            </a:r>
            <a:endParaRPr lang="zh-CN" altLang="en-US" sz="2500" b="1" dirty="0"/>
          </a:p>
          <a:p>
            <a:r>
              <a:rPr lang="zh-CN" altLang="en-US" sz="2500" b="1" dirty="0"/>
              <a:t>sonar.java.libraries=./target/*.jar</a:t>
            </a:r>
            <a:endParaRPr lang="zh-CN" altLang="en-US" sz="25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956195" y="3051527"/>
            <a:ext cx="5882848" cy="3585595"/>
            <a:chOff x="283029" y="4198592"/>
            <a:chExt cx="4055404" cy="2471768"/>
          </a:xfrm>
        </p:grpSpPr>
        <p:grpSp>
          <p:nvGrpSpPr>
            <p:cNvPr id="54" name="Group 53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60" name="Hexagon 59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Hexagon 60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Hexagon 61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Hexagon 62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56" name="Hexagon 55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Hexagon 57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Hexagon 58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83029" y="4198592"/>
            <a:ext cx="4055404" cy="2471768"/>
            <a:chOff x="283029" y="4198592"/>
            <a:chExt cx="4055404" cy="2471768"/>
          </a:xfrm>
        </p:grpSpPr>
        <p:grpSp>
          <p:nvGrpSpPr>
            <p:cNvPr id="26" name="Group 25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17" name="Hexagon 16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Hexagon 17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Hexagon 19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21" name="Hexagon 2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Hexagon 2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Hexagon 2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 flipH="1" flipV="1">
            <a:off x="7986871" y="71029"/>
            <a:ext cx="4055404" cy="2471768"/>
            <a:chOff x="283029" y="4198592"/>
            <a:chExt cx="4055404" cy="2471768"/>
          </a:xfrm>
        </p:grpSpPr>
        <p:grpSp>
          <p:nvGrpSpPr>
            <p:cNvPr id="29" name="Group 28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31" name="Hexagon 3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4" name="Isosceles Triangle 63"/>
          <p:cNvSpPr/>
          <p:nvPr/>
        </p:nvSpPr>
        <p:spPr>
          <a:xfrm flipV="1">
            <a:off x="0" y="-1"/>
            <a:ext cx="1770743" cy="1269772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Isosceles Triangle 64"/>
          <p:cNvSpPr/>
          <p:nvPr/>
        </p:nvSpPr>
        <p:spPr>
          <a:xfrm flipH="1">
            <a:off x="10516089" y="5649932"/>
            <a:ext cx="1679765" cy="1208067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13"/>
          <p:cNvSpPr txBox="1"/>
          <p:nvPr/>
        </p:nvSpPr>
        <p:spPr>
          <a:xfrm>
            <a:off x="1673683" y="-4931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300" dirty="0">
                <a:latin typeface="Open Sans Semibold" panose="020B0706030804020204" pitchFamily="34" charset="0"/>
              </a:rPr>
              <a:t>SonarQube</a:t>
            </a:r>
            <a:r>
              <a:rPr lang="en-US" altLang="zh-CN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Jenkins</a:t>
            </a:r>
            <a:r>
              <a:rPr lang="zh-CN" altLang="en-US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集成</a:t>
            </a:r>
            <a:endParaRPr lang="en-IN" sz="4000" b="1" spc="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695" y="634886"/>
            <a:ext cx="8003575" cy="58928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956195" y="3051527"/>
            <a:ext cx="5882848" cy="3585595"/>
            <a:chOff x="283029" y="4198592"/>
            <a:chExt cx="4055404" cy="2471768"/>
          </a:xfrm>
        </p:grpSpPr>
        <p:grpSp>
          <p:nvGrpSpPr>
            <p:cNvPr id="54" name="Group 53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60" name="Hexagon 59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Hexagon 60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Hexagon 61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Hexagon 62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56" name="Hexagon 55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Hexagon 57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Hexagon 58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83029" y="4198592"/>
            <a:ext cx="4055404" cy="2471768"/>
            <a:chOff x="283029" y="4198592"/>
            <a:chExt cx="4055404" cy="2471768"/>
          </a:xfrm>
        </p:grpSpPr>
        <p:grpSp>
          <p:nvGrpSpPr>
            <p:cNvPr id="26" name="Group 25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17" name="Hexagon 16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Hexagon 17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Hexagon 19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21" name="Hexagon 2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Hexagon 2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Hexagon 2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 flipH="1" flipV="1">
            <a:off x="7986871" y="71029"/>
            <a:ext cx="4055404" cy="2471768"/>
            <a:chOff x="283029" y="4198592"/>
            <a:chExt cx="4055404" cy="2471768"/>
          </a:xfrm>
        </p:grpSpPr>
        <p:grpSp>
          <p:nvGrpSpPr>
            <p:cNvPr id="29" name="Group 28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31" name="Hexagon 3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4" name="Isosceles Triangle 63"/>
          <p:cNvSpPr/>
          <p:nvPr/>
        </p:nvSpPr>
        <p:spPr>
          <a:xfrm flipV="1">
            <a:off x="0" y="-1"/>
            <a:ext cx="1770743" cy="1269772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Isosceles Triangle 64"/>
          <p:cNvSpPr/>
          <p:nvPr/>
        </p:nvSpPr>
        <p:spPr>
          <a:xfrm flipH="1">
            <a:off x="10516089" y="5649932"/>
            <a:ext cx="1679765" cy="1208067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13"/>
          <p:cNvSpPr txBox="1"/>
          <p:nvPr/>
        </p:nvSpPr>
        <p:spPr>
          <a:xfrm>
            <a:off x="1673683" y="-4931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300" dirty="0">
                <a:latin typeface="Open Sans Semibold" panose="020B0706030804020204" pitchFamily="34" charset="0"/>
              </a:rPr>
              <a:t>SonarQube</a:t>
            </a:r>
            <a:r>
              <a:rPr lang="en-US" altLang="zh-CN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Jenkins</a:t>
            </a:r>
            <a:r>
              <a:rPr lang="zh-CN" altLang="en-US" sz="4000" b="1" spc="3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单元测试集成</a:t>
            </a:r>
            <a:endParaRPr lang="en-IN" sz="4000" b="1" spc="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512" y="1601472"/>
            <a:ext cx="523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JAVA: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使用覆盖率统计插件</a:t>
            </a:r>
            <a:r>
              <a:rPr kumimoji="1" lang="en-US" altLang="zh-CN" dirty="0"/>
              <a:t>JACOCO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插件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JENKINS</a:t>
            </a:r>
            <a:r>
              <a:rPr kumimoji="1" lang="zh-CN" altLang="en-US" dirty="0"/>
              <a:t> 构建并运行单元测试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单元测试内容会集成到</a:t>
            </a:r>
            <a:r>
              <a:rPr kumimoji="1" lang="en-US" altLang="zh-CN" dirty="0"/>
              <a:t>SONAR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439" y="3264214"/>
            <a:ext cx="3594100" cy="3111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65959" y="40714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sonar.projectKey=ut-demos</a:t>
            </a:r>
            <a:endParaRPr lang="zh-CN" altLang="en-US" dirty="0"/>
          </a:p>
          <a:p>
            <a:r>
              <a:rPr lang="zh-CN" altLang="en-US" dirty="0"/>
              <a:t>sonar.sources=./ci-demo/src</a:t>
            </a:r>
            <a:endParaRPr lang="zh-CN" altLang="en-US" dirty="0"/>
          </a:p>
          <a:p>
            <a:r>
              <a:rPr lang="zh-CN" altLang="en-US" dirty="0"/>
              <a:t>sonar.java.binaries=./ci-demo/target/classes</a:t>
            </a:r>
            <a:endParaRPr lang="zh-CN" altLang="en-US" dirty="0"/>
          </a:p>
          <a:p>
            <a:r>
              <a:rPr lang="zh-CN" altLang="en-US" dirty="0"/>
              <a:t>sonar.java.libraries=./ci-demo/target/*.jar</a:t>
            </a:r>
            <a:endParaRPr lang="zh-CN" altLang="en-US" dirty="0"/>
          </a:p>
          <a:p>
            <a:r>
              <a:rPr lang="zh-CN" altLang="en-US" dirty="0"/>
              <a:t>sonar.java.coveragePlugin=jacoco</a:t>
            </a:r>
            <a:endParaRPr lang="zh-CN" altLang="en-US" dirty="0"/>
          </a:p>
          <a:p>
            <a:r>
              <a:rPr lang="zh-CN" altLang="en-US" dirty="0"/>
              <a:t>sonar.coverage.exclusions=**/entity/**</a:t>
            </a:r>
            <a:endParaRPr lang="zh-CN" altLang="en-US" dirty="0"/>
          </a:p>
          <a:p>
            <a:r>
              <a:rPr lang="zh-CN" altLang="en-US" dirty="0"/>
              <a:t>sonar.coverage.jacoco.xmlReportPaths=./ci-demo/target/site/jacoco.xml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99571" y="3702162"/>
            <a:ext cx="384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JENKINS SONAR SCANNER </a:t>
            </a:r>
            <a:r>
              <a:rPr kumimoji="1" lang="zh-CN" altLang="en-US" dirty="0"/>
              <a:t>配置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112" y="796903"/>
            <a:ext cx="4536503" cy="38976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演示</Application>
  <PresentationFormat>宽屏</PresentationFormat>
  <Paragraphs>81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方正书宋_GBK</vt:lpstr>
      <vt:lpstr>Wingdings</vt:lpstr>
      <vt:lpstr>Open Sans Semibold</vt:lpstr>
      <vt:lpstr>苹方-简</vt:lpstr>
      <vt:lpstr>等线</vt:lpstr>
      <vt:lpstr>Open Sans Light</vt:lpstr>
      <vt:lpstr>Open Sans Condensed Light</vt:lpstr>
      <vt:lpstr>Open Sans Condensed</vt:lpstr>
      <vt:lpstr>汉仪中等线KW</vt:lpstr>
      <vt:lpstr>微软雅黑</vt:lpstr>
      <vt:lpstr>汉仪旗黑KW</vt:lpstr>
      <vt:lpstr>宋体</vt:lpstr>
      <vt:lpstr>Arial Unicode MS</vt:lpstr>
      <vt:lpstr>汉仪书宋二KW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patrick</dc:creator>
  <cp:lastModifiedBy>patrick</cp:lastModifiedBy>
  <cp:revision>59</cp:revision>
  <cp:lastPrinted>2019-11-25T03:49:13Z</cp:lastPrinted>
  <dcterms:created xsi:type="dcterms:W3CDTF">2019-11-25T03:49:13Z</dcterms:created>
  <dcterms:modified xsi:type="dcterms:W3CDTF">2019-11-25T03:49:13Z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2052-1.7.0.2619</vt:lpwstr>
  </property>
</Properties>
</file>