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Truong" initials="QT" lastIdx="2" clrIdx="0">
    <p:extLst>
      <p:ext uri="{19B8F6BF-5375-455C-9EA6-DF929625EA0E}">
        <p15:presenceInfo xmlns:p15="http://schemas.microsoft.com/office/powerpoint/2012/main" userId="S-1-5-21-4161449151-3199555679-2224323722-672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32" y="-3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3T22:31:32.485" idx="1">
    <p:pos x="2465" y="2646"/>
    <p:text>Note, this is irregularly shaped...it is NOT a rectangular matrix since basically all the 0s are eliminated</p:text>
    <p:extLst>
      <p:ext uri="{C676402C-5697-4E1C-873F-D02D1690AC5C}">
        <p15:threadingInfo xmlns:p15="http://schemas.microsoft.com/office/powerpoint/2012/main" timeZoneBias="240"/>
      </p:ext>
    </p:extLst>
  </p:cm>
  <p:cm authorId="1" dt="2019-10-23T22:31:54.239" idx="2">
    <p:pos x="2922" y="4240"/>
    <p:text>This has the same values as above but IS regularly shaped like a matrix. I think it has the same dimensions as the DTM (so it has a lot of cells with 0s)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7069-74F6-4A10-B176-AE47AC52A0A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77-EEE9-4FB6-BA10-ABACA196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4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7069-74F6-4A10-B176-AE47AC52A0A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77-EEE9-4FB6-BA10-ABACA196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0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7069-74F6-4A10-B176-AE47AC52A0A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77-EEE9-4FB6-BA10-ABACA196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1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7069-74F6-4A10-B176-AE47AC52A0A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77-EEE9-4FB6-BA10-ABACA196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8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7069-74F6-4A10-B176-AE47AC52A0A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77-EEE9-4FB6-BA10-ABACA196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5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7069-74F6-4A10-B176-AE47AC52A0A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77-EEE9-4FB6-BA10-ABACA196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1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7069-74F6-4A10-B176-AE47AC52A0A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77-EEE9-4FB6-BA10-ABACA196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7069-74F6-4A10-B176-AE47AC52A0A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77-EEE9-4FB6-BA10-ABACA196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7069-74F6-4A10-B176-AE47AC52A0A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77-EEE9-4FB6-BA10-ABACA196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7069-74F6-4A10-B176-AE47AC52A0A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77-EEE9-4FB6-BA10-ABACA196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7069-74F6-4A10-B176-AE47AC52A0A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0D77-EEE9-4FB6-BA10-ABACA196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7069-74F6-4A10-B176-AE47AC52A0A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0D77-EEE9-4FB6-BA10-ABACA1967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1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" y="-4465"/>
            <a:ext cx="141427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raw corpus of documents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8768" y="1350115"/>
            <a:ext cx="141427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Cleaned corpus of documents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768" y="2194658"/>
            <a:ext cx="141427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Document-Term Matrix (DTM): with counts of each word recorded for each document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0527" y="3816096"/>
            <a:ext cx="141427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dirty="0" smtClean="0"/>
              <a:t>eighted </a:t>
            </a:r>
            <a:r>
              <a:rPr lang="en-US" sz="1200" b="1" dirty="0"/>
              <a:t>T</a:t>
            </a:r>
            <a:r>
              <a:rPr lang="en-US" sz="1200" dirty="0"/>
              <a:t>erm </a:t>
            </a:r>
            <a:r>
              <a:rPr lang="en-US" sz="1200" b="1" dirty="0" err="1"/>
              <a:t>F</a:t>
            </a:r>
            <a:r>
              <a:rPr lang="en-US" sz="1200" dirty="0" err="1"/>
              <a:t>requence</a:t>
            </a:r>
            <a:r>
              <a:rPr lang="en-US" sz="1200" dirty="0"/>
              <a:t> - </a:t>
            </a:r>
            <a:r>
              <a:rPr lang="en-US" sz="1200" b="1" dirty="0"/>
              <a:t>I</a:t>
            </a:r>
            <a:r>
              <a:rPr lang="en-US" sz="1200" dirty="0"/>
              <a:t>nverse </a:t>
            </a:r>
            <a:r>
              <a:rPr lang="en-US" sz="1200" b="1" dirty="0" smtClean="0"/>
              <a:t>D</a:t>
            </a:r>
            <a:r>
              <a:rPr lang="en-US" sz="1200" dirty="0" smtClean="0"/>
              <a:t>ocument </a:t>
            </a:r>
            <a:r>
              <a:rPr lang="en-US" sz="1200" b="1" dirty="0" smtClean="0"/>
              <a:t>F</a:t>
            </a:r>
            <a:r>
              <a:rPr lang="en-US" sz="1200" dirty="0" smtClean="0"/>
              <a:t>requency </a:t>
            </a:r>
            <a:r>
              <a:rPr lang="en-US" sz="1200" dirty="0"/>
              <a:t>(TF-IDF)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0235" y="2663892"/>
            <a:ext cx="170078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dictionary of counts for each document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2497798" y="4891355"/>
            <a:ext cx="18197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 smtClean="0"/>
              <a:t>gensim.models.ldamulticore</a:t>
            </a:r>
            <a:r>
              <a:rPr lang="en-US" sz="800" dirty="0" smtClean="0"/>
              <a:t>() [</a:t>
            </a:r>
            <a:r>
              <a:rPr lang="en-US" sz="800" dirty="0" err="1" smtClean="0"/>
              <a:t>gensim</a:t>
            </a:r>
            <a:r>
              <a:rPr lang="en-US" sz="800" dirty="0" smtClean="0"/>
              <a:t>]</a:t>
            </a:r>
            <a:endParaRPr lang="en-US" sz="800" dirty="0"/>
          </a:p>
        </p:txBody>
      </p:sp>
      <p:sp>
        <p:nvSpPr>
          <p:cNvPr id="11" name="Rectangle 10"/>
          <p:cNvSpPr/>
          <p:nvPr/>
        </p:nvSpPr>
        <p:spPr>
          <a:xfrm>
            <a:off x="1623343" y="303747"/>
            <a:ext cx="20037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600" dirty="0" smtClean="0">
                <a:solidFill>
                  <a:srgbClr val="444444"/>
                </a:solidFill>
              </a:rPr>
              <a:t>Convert to lower case</a:t>
            </a:r>
          </a:p>
          <a:p>
            <a:pPr marL="342900" indent="-342900">
              <a:buAutoNum type="arabicPeriod"/>
            </a:pPr>
            <a:r>
              <a:rPr lang="en-US" sz="600" dirty="0" smtClean="0">
                <a:solidFill>
                  <a:srgbClr val="444444"/>
                </a:solidFill>
              </a:rPr>
              <a:t>Remove stop words [</a:t>
            </a:r>
            <a:r>
              <a:rPr lang="en-US" sz="600" dirty="0" err="1" smtClean="0">
                <a:solidFill>
                  <a:srgbClr val="444444"/>
                </a:solidFill>
              </a:rPr>
              <a:t>nltk</a:t>
            </a:r>
            <a:r>
              <a:rPr lang="en-US" sz="600" dirty="0" smtClean="0">
                <a:solidFill>
                  <a:srgbClr val="444444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sz="600" dirty="0" smtClean="0">
                <a:solidFill>
                  <a:srgbClr val="444444"/>
                </a:solidFill>
              </a:rPr>
              <a:t>Remove non-alphabet characters</a:t>
            </a:r>
          </a:p>
          <a:p>
            <a:pPr marL="342900" indent="-342900">
              <a:buAutoNum type="arabicPeriod"/>
            </a:pPr>
            <a:r>
              <a:rPr lang="en-US" sz="600" dirty="0" smtClean="0">
                <a:solidFill>
                  <a:srgbClr val="444444"/>
                </a:solidFill>
              </a:rPr>
              <a:t>Stem </a:t>
            </a:r>
            <a:r>
              <a:rPr lang="en-US" sz="600" dirty="0">
                <a:solidFill>
                  <a:srgbClr val="444444"/>
                </a:solidFill>
              </a:rPr>
              <a:t>words [</a:t>
            </a:r>
            <a:r>
              <a:rPr lang="en-US" sz="600" dirty="0" err="1">
                <a:solidFill>
                  <a:srgbClr val="444444"/>
                </a:solidFill>
              </a:rPr>
              <a:t>nltk</a:t>
            </a:r>
            <a:r>
              <a:rPr lang="en-US" sz="600" dirty="0">
                <a:solidFill>
                  <a:srgbClr val="444444"/>
                </a:solidFill>
              </a:rPr>
              <a:t>]</a:t>
            </a:r>
            <a:endParaRPr lang="en-US" sz="600" dirty="0" smtClean="0">
              <a:solidFill>
                <a:srgbClr val="444444"/>
              </a:solidFill>
            </a:endParaRPr>
          </a:p>
          <a:p>
            <a:pPr marL="342900" indent="-342900">
              <a:buAutoNum type="arabicPeriod"/>
            </a:pPr>
            <a:r>
              <a:rPr lang="en-US" sz="600" dirty="0" smtClean="0">
                <a:solidFill>
                  <a:srgbClr val="444444"/>
                </a:solidFill>
              </a:rPr>
              <a:t>Remove whitespace</a:t>
            </a:r>
            <a:endParaRPr lang="en-US" sz="600" dirty="0"/>
          </a:p>
        </p:txBody>
      </p:sp>
      <p:sp>
        <p:nvSpPr>
          <p:cNvPr id="12" name="Rectangle 11"/>
          <p:cNvSpPr/>
          <p:nvPr/>
        </p:nvSpPr>
        <p:spPr>
          <a:xfrm>
            <a:off x="1623343" y="140208"/>
            <a:ext cx="21256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>
                <a:solidFill>
                  <a:srgbClr val="444444"/>
                </a:solidFill>
                <a:latin typeface="CourierNewPSMT"/>
              </a:rPr>
              <a:t>Tokenize words within each item of the list</a:t>
            </a:r>
          </a:p>
          <a:p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1623343" y="768911"/>
            <a:ext cx="20037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Convert to array</a:t>
            </a:r>
          </a:p>
          <a:p>
            <a:r>
              <a:rPr lang="en-US" sz="800" dirty="0" smtClean="0"/>
              <a:t>Remove items with less than 5 tokens</a:t>
            </a:r>
          </a:p>
          <a:p>
            <a:r>
              <a:rPr lang="en-US" sz="800" dirty="0" smtClean="0"/>
              <a:t>Turn back to list</a:t>
            </a:r>
            <a:endParaRPr 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1623342" y="1218384"/>
            <a:ext cx="20037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De-tokenize list items back into a string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1623342" y="1818773"/>
            <a:ext cx="2717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 smtClean="0"/>
              <a:t>CountVectorizer</a:t>
            </a:r>
            <a:r>
              <a:rPr lang="en-US" sz="800" dirty="0" smtClean="0"/>
              <a:t>(</a:t>
            </a:r>
            <a:r>
              <a:rPr lang="en-US" sz="800" dirty="0" err="1" smtClean="0"/>
              <a:t>fit_transform</a:t>
            </a:r>
            <a:r>
              <a:rPr lang="en-US" sz="800" dirty="0" smtClean="0"/>
              <a:t>()) to get a matrix [</a:t>
            </a:r>
            <a:r>
              <a:rPr lang="en-US" sz="800" dirty="0" err="1" smtClean="0"/>
              <a:t>scikit</a:t>
            </a:r>
            <a:r>
              <a:rPr lang="en-US" sz="800" dirty="0" smtClean="0"/>
              <a:t>-learn]</a:t>
            </a:r>
            <a:endParaRPr lang="en-US" sz="800" dirty="0"/>
          </a:p>
          <a:p>
            <a:r>
              <a:rPr lang="en-US" sz="800" dirty="0" err="1"/>
              <a:t>p</a:t>
            </a:r>
            <a:r>
              <a:rPr lang="en-US" sz="800" dirty="0" err="1" smtClean="0"/>
              <a:t>d.DataFrame</a:t>
            </a:r>
            <a:r>
              <a:rPr lang="en-US" sz="800" dirty="0" smtClean="0"/>
              <a:t>() to convert matrix to a data frame</a:t>
            </a:r>
            <a:endParaRPr lang="en-US" sz="800" dirty="0"/>
          </a:p>
        </p:txBody>
      </p:sp>
      <p:sp>
        <p:nvSpPr>
          <p:cNvPr id="4" name="Cloud 3"/>
          <p:cNvSpPr/>
          <p:nvPr/>
        </p:nvSpPr>
        <p:spPr>
          <a:xfrm>
            <a:off x="283464" y="3718654"/>
            <a:ext cx="944880" cy="6035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Word </a:t>
            </a:r>
            <a:r>
              <a:rPr lang="en-US" sz="700" dirty="0" err="1" smtClean="0"/>
              <a:t>Frequency,Wordcloud</a:t>
            </a:r>
            <a:endParaRPr lang="en-US" sz="700" dirty="0"/>
          </a:p>
        </p:txBody>
      </p:sp>
      <p:sp>
        <p:nvSpPr>
          <p:cNvPr id="5" name="Rectangle 4"/>
          <p:cNvSpPr/>
          <p:nvPr/>
        </p:nvSpPr>
        <p:spPr>
          <a:xfrm>
            <a:off x="2714244" y="3339041"/>
            <a:ext cx="216255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models.TfidfModel</a:t>
            </a:r>
            <a:r>
              <a:rPr lang="en-US" sz="800" dirty="0" smtClean="0">
                <a:latin typeface="Calibri" panose="020F0502020204030204" pitchFamily="34" charset="0"/>
                <a:cs typeface="Calibri" panose="020F0502020204030204" pitchFamily="34" charset="0"/>
              </a:rPr>
              <a:t>() [</a:t>
            </a:r>
            <a:r>
              <a:rPr lang="en-US" sz="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gensim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4244" y="5273055"/>
            <a:ext cx="141427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LDA Object</a:t>
            </a:r>
            <a:endParaRPr lang="en-US" sz="1200" dirty="0"/>
          </a:p>
        </p:txBody>
      </p:sp>
      <p:sp>
        <p:nvSpPr>
          <p:cNvPr id="18" name="Cloud 17"/>
          <p:cNvSpPr/>
          <p:nvPr/>
        </p:nvSpPr>
        <p:spPr>
          <a:xfrm>
            <a:off x="4733528" y="5109802"/>
            <a:ext cx="1545352" cy="6035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1) View topics</a:t>
            </a:r>
          </a:p>
          <a:p>
            <a:pPr algn="ctr"/>
            <a:r>
              <a:rPr lang="en-US" sz="700" dirty="0" smtClean="0"/>
              <a:t>2) Classify a document to a topic </a:t>
            </a:r>
            <a:endParaRPr lang="en-US" sz="700" dirty="0"/>
          </a:p>
        </p:txBody>
      </p:sp>
      <p:sp>
        <p:nvSpPr>
          <p:cNvPr id="15" name="Rectangle 14"/>
          <p:cNvSpPr/>
          <p:nvPr/>
        </p:nvSpPr>
        <p:spPr>
          <a:xfrm>
            <a:off x="75368" y="3300569"/>
            <a:ext cx="16450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 smtClean="0"/>
              <a:t>nltk.FreqDist</a:t>
            </a:r>
            <a:r>
              <a:rPr lang="en-US" sz="800" dirty="0" smtClean="0"/>
              <a:t>() </a:t>
            </a:r>
            <a:r>
              <a:rPr lang="en-US" sz="800" dirty="0" smtClean="0">
                <a:solidFill>
                  <a:srgbClr val="444444"/>
                </a:solidFill>
                <a:latin typeface="CourierNewPSMT"/>
              </a:rPr>
              <a:t>[</a:t>
            </a:r>
            <a:r>
              <a:rPr lang="en-US" sz="800" dirty="0" err="1" smtClean="0">
                <a:solidFill>
                  <a:srgbClr val="444444"/>
                </a:solidFill>
                <a:latin typeface="CourierNewPSMT"/>
              </a:rPr>
              <a:t>nltk</a:t>
            </a:r>
            <a:r>
              <a:rPr lang="en-US" sz="800" dirty="0" smtClean="0">
                <a:solidFill>
                  <a:srgbClr val="444444"/>
                </a:solidFill>
                <a:latin typeface="CourierNewPSMT"/>
              </a:rPr>
              <a:t>] </a:t>
            </a:r>
          </a:p>
          <a:p>
            <a:r>
              <a:rPr lang="en-US" sz="800" dirty="0" err="1"/>
              <a:t>wordcloud.generate</a:t>
            </a:r>
            <a:r>
              <a:rPr lang="en-US" sz="800" dirty="0" smtClean="0"/>
              <a:t>() </a:t>
            </a:r>
            <a:r>
              <a:rPr lang="en-US" sz="800" dirty="0" smtClean="0">
                <a:solidFill>
                  <a:srgbClr val="444444"/>
                </a:solidFill>
                <a:latin typeface="CourierNewPSMT"/>
              </a:rPr>
              <a:t>[</a:t>
            </a:r>
            <a:r>
              <a:rPr lang="en-US" sz="800" dirty="0" err="1" smtClean="0">
                <a:solidFill>
                  <a:srgbClr val="444444"/>
                </a:solidFill>
                <a:latin typeface="CourierNewPSMT"/>
              </a:rPr>
              <a:t>wordcloud</a:t>
            </a:r>
            <a:r>
              <a:rPr lang="en-US" sz="800" dirty="0" smtClean="0">
                <a:solidFill>
                  <a:srgbClr val="444444"/>
                </a:solidFill>
                <a:latin typeface="CourierNewPSMT"/>
              </a:rPr>
              <a:t>]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791104" y="4644273"/>
            <a:ext cx="1399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444444"/>
                </a:solidFill>
              </a:rPr>
              <a:t>Find optimal # of topics via </a:t>
            </a:r>
          </a:p>
          <a:p>
            <a:r>
              <a:rPr lang="en-US" sz="800" dirty="0" err="1" smtClean="0">
                <a:solidFill>
                  <a:srgbClr val="444444"/>
                </a:solidFill>
              </a:rPr>
              <a:t>CoherenceModel</a:t>
            </a:r>
            <a:r>
              <a:rPr lang="en-US" sz="800" dirty="0" smtClean="0">
                <a:solidFill>
                  <a:srgbClr val="444444"/>
                </a:solidFill>
              </a:rPr>
              <a:t> ()  [</a:t>
            </a:r>
            <a:r>
              <a:rPr lang="en-US" sz="800" dirty="0" err="1" smtClean="0">
                <a:solidFill>
                  <a:srgbClr val="444444"/>
                </a:solidFill>
              </a:rPr>
              <a:t>gensim</a:t>
            </a:r>
            <a:r>
              <a:rPr lang="en-US" sz="800" dirty="0" smtClean="0">
                <a:solidFill>
                  <a:srgbClr val="444444"/>
                </a:solidFill>
              </a:rPr>
              <a:t>]</a:t>
            </a:r>
            <a:endParaRPr lang="en-US" sz="800" dirty="0"/>
          </a:p>
        </p:txBody>
      </p:sp>
      <p:cxnSp>
        <p:nvCxnSpPr>
          <p:cNvPr id="22" name="Curved Connector 21"/>
          <p:cNvCxnSpPr/>
          <p:nvPr/>
        </p:nvCxnSpPr>
        <p:spPr>
          <a:xfrm rot="10800000" flipH="1">
            <a:off x="4759428" y="5058494"/>
            <a:ext cx="1539271" cy="12700"/>
          </a:xfrm>
          <a:prstGeom prst="curvedConnector5">
            <a:avLst>
              <a:gd name="adj1" fmla="val -14851"/>
              <a:gd name="adj2" fmla="val 4176000"/>
              <a:gd name="adj3" fmla="val 114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1"/>
          </p:cNvCxnSpPr>
          <p:nvPr/>
        </p:nvCxnSpPr>
        <p:spPr>
          <a:xfrm rot="10800000" flipV="1">
            <a:off x="2363751" y="2894725"/>
            <a:ext cx="286485" cy="32292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1"/>
          </p:cNvCxnSpPr>
          <p:nvPr/>
        </p:nvCxnSpPr>
        <p:spPr>
          <a:xfrm rot="10800000" flipV="1">
            <a:off x="2365249" y="4231595"/>
            <a:ext cx="335279" cy="1892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7" idx="1"/>
          </p:cNvCxnSpPr>
          <p:nvPr/>
        </p:nvCxnSpPr>
        <p:spPr>
          <a:xfrm rot="10800000" flipV="1">
            <a:off x="2365248" y="5411554"/>
            <a:ext cx="348996" cy="712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01828" y="5700327"/>
            <a:ext cx="13051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pyLDAvis.gensim.prepare</a:t>
            </a:r>
            <a:r>
              <a:rPr lang="en-US" sz="800" dirty="0"/>
              <a:t>()</a:t>
            </a:r>
          </a:p>
        </p:txBody>
      </p:sp>
      <p:sp>
        <p:nvSpPr>
          <p:cNvPr id="31" name="Cloud 30"/>
          <p:cNvSpPr/>
          <p:nvPr/>
        </p:nvSpPr>
        <p:spPr>
          <a:xfrm>
            <a:off x="1700584" y="6180259"/>
            <a:ext cx="1545352" cy="6035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LDA Visualization (explore topics, see how close they are topically)</a:t>
            </a:r>
          </a:p>
        </p:txBody>
      </p:sp>
      <p:cxnSp>
        <p:nvCxnSpPr>
          <p:cNvPr id="39" name="Elbow Connector 38"/>
          <p:cNvCxnSpPr>
            <a:stCxn id="8" idx="3"/>
          </p:cNvCxnSpPr>
          <p:nvPr/>
        </p:nvCxnSpPr>
        <p:spPr>
          <a:xfrm>
            <a:off x="4114799" y="4231595"/>
            <a:ext cx="202728" cy="2444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56059" y="6714648"/>
            <a:ext cx="141427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TDM </a:t>
            </a:r>
            <a:r>
              <a:rPr lang="en-US" sz="1200" dirty="0" err="1" smtClean="0"/>
              <a:t>tf-idf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3708857" y="6191560"/>
            <a:ext cx="12843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444444"/>
                </a:solidFill>
                <a:latin typeface="CourierNewPSMT"/>
              </a:rPr>
              <a:t>matutils.corpus2dense()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3656059" y="7229760"/>
            <a:ext cx="141427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DTM </a:t>
            </a:r>
            <a:r>
              <a:rPr lang="en-US" sz="1200" dirty="0" err="1" smtClean="0"/>
              <a:t>tf-idf</a:t>
            </a:r>
            <a:endParaRPr lang="en-US" sz="12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343383" y="6991647"/>
            <a:ext cx="0" cy="2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/>
          <p:cNvSpPr/>
          <p:nvPr/>
        </p:nvSpPr>
        <p:spPr>
          <a:xfrm>
            <a:off x="2387648" y="8404104"/>
            <a:ext cx="1545352" cy="6035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Network graph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56059" y="7724599"/>
            <a:ext cx="141427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Cosine similarity matrix</a:t>
            </a:r>
          </a:p>
        </p:txBody>
      </p:sp>
      <p:sp>
        <p:nvSpPr>
          <p:cNvPr id="51" name="Cloud 50"/>
          <p:cNvSpPr/>
          <p:nvPr/>
        </p:nvSpPr>
        <p:spPr>
          <a:xfrm>
            <a:off x="4876800" y="8440575"/>
            <a:ext cx="1545352" cy="6035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Hierarchical Clustering chart</a:t>
            </a:r>
          </a:p>
        </p:txBody>
      </p:sp>
      <p:cxnSp>
        <p:nvCxnSpPr>
          <p:cNvPr id="53" name="Straight Arrow Connector 52"/>
          <p:cNvCxnSpPr>
            <a:stCxn id="50" idx="2"/>
            <a:endCxn id="49" idx="3"/>
          </p:cNvCxnSpPr>
          <p:nvPr/>
        </p:nvCxnSpPr>
        <p:spPr>
          <a:xfrm flipH="1">
            <a:off x="3160324" y="8186264"/>
            <a:ext cx="1202871" cy="252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2"/>
            <a:endCxn id="51" idx="3"/>
          </p:cNvCxnSpPr>
          <p:nvPr/>
        </p:nvCxnSpPr>
        <p:spPr>
          <a:xfrm>
            <a:off x="4363195" y="8186264"/>
            <a:ext cx="1286281" cy="28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7" idx="3"/>
            <a:endCxn id="18" idx="2"/>
          </p:cNvCxnSpPr>
          <p:nvPr/>
        </p:nvCxnSpPr>
        <p:spPr>
          <a:xfrm flipV="1">
            <a:off x="4128516" y="5411554"/>
            <a:ext cx="6098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" idx="2"/>
            <a:endCxn id="6" idx="0"/>
          </p:cNvCxnSpPr>
          <p:nvPr/>
        </p:nvCxnSpPr>
        <p:spPr>
          <a:xfrm>
            <a:off x="743712" y="457200"/>
            <a:ext cx="12192" cy="8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6" idx="2"/>
            <a:endCxn id="7" idx="0"/>
          </p:cNvCxnSpPr>
          <p:nvPr/>
        </p:nvCxnSpPr>
        <p:spPr>
          <a:xfrm>
            <a:off x="755904" y="1811780"/>
            <a:ext cx="0" cy="38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  <a:endCxn id="4" idx="3"/>
          </p:cNvCxnSpPr>
          <p:nvPr/>
        </p:nvCxnSpPr>
        <p:spPr>
          <a:xfrm>
            <a:off x="755904" y="3210321"/>
            <a:ext cx="0" cy="54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9" idx="0"/>
          </p:cNvCxnSpPr>
          <p:nvPr/>
        </p:nvCxnSpPr>
        <p:spPr>
          <a:xfrm>
            <a:off x="1463040" y="2431753"/>
            <a:ext cx="2037588" cy="232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" idx="2"/>
          </p:cNvCxnSpPr>
          <p:nvPr/>
        </p:nvCxnSpPr>
        <p:spPr>
          <a:xfrm flipH="1">
            <a:off x="3500627" y="3125557"/>
            <a:ext cx="1" cy="65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439143" y="4617693"/>
            <a:ext cx="1" cy="659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37688" y="7486486"/>
            <a:ext cx="0" cy="2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54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183</Words>
  <Application>Microsoft Office PowerPoint</Application>
  <PresentationFormat>Letter Paper (8.5x11 in)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CourierNewPSMT</vt:lpstr>
      <vt:lpstr>Office Theme</vt:lpstr>
      <vt:lpstr>PowerPoint Presentation</vt:lpstr>
    </vt:vector>
  </TitlesOfParts>
  <Company>Abt Associates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Truong</dc:creator>
  <cp:lastModifiedBy>Quang Truong</cp:lastModifiedBy>
  <cp:revision>36</cp:revision>
  <dcterms:created xsi:type="dcterms:W3CDTF">2019-10-22T18:08:30Z</dcterms:created>
  <dcterms:modified xsi:type="dcterms:W3CDTF">2019-10-24T03:02:30Z</dcterms:modified>
</cp:coreProperties>
</file>