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Montserrat"/>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7fc3a5ad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7fc3a5a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7fc3a5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7fc3a5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7fc3a5ad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7fc3a5ad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7fc3a5ad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7fc3a5ad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7fc3a5ad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7fc3a5ad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7fc3a5ad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7fc3a5ad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Query 4, we were surprised to know that some characters are voiced by the VA of an opposite gender. So, we did a query to find out exactly how many characters are voiced by a VA of an opposite gender. I did a UNION between two different queries to show both the total amount of characters and the amount of characters that we're interested in. To get the amount of characters voiced by the opposite gender, I chose to write a subquery in the FROM clause where the the characters' gender is not equal to the voice actors' gender, and then count the amount of entries in the table with the COUNT() function in SELECT.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7fc3a5ad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7fc3a5ad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Ratings &gt; 7</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7c2e947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7c2e947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7fc3a5ad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7fc3a5ad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7c2e947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7c2e947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8ee1f14e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8ee1f14e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7fc3a5ad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7fc3a5ad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155371b4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155371b4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155371b4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155371b4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155371b4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155371b4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155371b4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155371b4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Directors are in a many to many relationship with animes. DirectedBy is an associative entity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7fc3a5ad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7fc3a5ad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Studios is also in a many to many relationship with animes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155371b4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155371b4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155371b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155371b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162225"/>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a:t>Topic: Seasonal Anime</a:t>
            </a:r>
            <a:endParaRPr sz="6200"/>
          </a:p>
        </p:txBody>
      </p:sp>
      <p:sp>
        <p:nvSpPr>
          <p:cNvPr id="59" name="Google Shape;59;p13"/>
          <p:cNvSpPr txBox="1"/>
          <p:nvPr>
            <p:ph idx="1" type="subTitle"/>
          </p:nvPr>
        </p:nvSpPr>
        <p:spPr>
          <a:xfrm>
            <a:off x="344250" y="3693650"/>
            <a:ext cx="4272300" cy="7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Jaron Zhou, Tony Zhong, Qinglu 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162000"/>
            <a:ext cx="85206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Sung</a:t>
            </a:r>
            <a:r>
              <a:rPr lang="en"/>
              <a:t>By				m:1					Artists</a:t>
            </a:r>
            <a:endParaRPr/>
          </a:p>
          <a:p>
            <a:pPr indent="457200" lvl="0" marL="457200" rtl="0" algn="l">
              <a:spcBef>
                <a:spcPts val="0"/>
              </a:spcBef>
              <a:spcAft>
                <a:spcPts val="0"/>
              </a:spcAft>
              <a:buNone/>
            </a:pPr>
            <a:r>
              <a:t/>
            </a:r>
            <a:endParaRPr/>
          </a:p>
        </p:txBody>
      </p:sp>
      <p:sp>
        <p:nvSpPr>
          <p:cNvPr id="139" name="Google Shape;139;p22"/>
          <p:cNvSpPr txBox="1"/>
          <p:nvPr>
            <p:ph idx="1" type="body"/>
          </p:nvPr>
        </p:nvSpPr>
        <p:spPr>
          <a:xfrm>
            <a:off x="311700" y="904350"/>
            <a:ext cx="34848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a:t>
            </a:r>
            <a:r>
              <a:rPr b="1" i="1" lang="en"/>
              <a:t>FK</a:t>
            </a:r>
            <a:r>
              <a:rPr lang="en"/>
              <a:t>) Track_ID INT</a:t>
            </a:r>
            <a:endParaRPr/>
          </a:p>
          <a:p>
            <a:pPr indent="-342900" lvl="0" marL="457200" rtl="0" algn="l">
              <a:spcBef>
                <a:spcPts val="0"/>
              </a:spcBef>
              <a:spcAft>
                <a:spcPts val="0"/>
              </a:spcAft>
              <a:buSzPts val="1800"/>
              <a:buChar char="●"/>
            </a:pPr>
            <a:r>
              <a:rPr lang="en"/>
              <a:t>(</a:t>
            </a:r>
            <a:r>
              <a:rPr b="1" i="1" lang="en"/>
              <a:t>FK</a:t>
            </a:r>
            <a:r>
              <a:rPr lang="en"/>
              <a:t>) Artists_ID INT</a:t>
            </a:r>
            <a:endParaRPr/>
          </a:p>
        </p:txBody>
      </p:sp>
      <p:sp>
        <p:nvSpPr>
          <p:cNvPr id="140" name="Google Shape;140;p22"/>
          <p:cNvSpPr txBox="1"/>
          <p:nvPr/>
        </p:nvSpPr>
        <p:spPr>
          <a:xfrm>
            <a:off x="5904800" y="904350"/>
            <a:ext cx="3835500" cy="300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t>
            </a:r>
            <a:r>
              <a:rPr b="1" i="1" lang="en" sz="1800">
                <a:solidFill>
                  <a:schemeClr val="dk2"/>
                </a:solidFill>
                <a:latin typeface="Playfair Display"/>
                <a:ea typeface="Playfair Display"/>
                <a:cs typeface="Playfair Display"/>
                <a:sym typeface="Playfair Display"/>
              </a:rPr>
              <a:t>PK</a:t>
            </a:r>
            <a:r>
              <a:rPr lang="en" sz="1800">
                <a:solidFill>
                  <a:schemeClr val="dk2"/>
                </a:solidFill>
                <a:latin typeface="Playfair Display"/>
                <a:ea typeface="Playfair Display"/>
                <a:cs typeface="Playfair Display"/>
                <a:sym typeface="Playfair Display"/>
              </a:rPr>
              <a:t>) ID INT</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firstName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LastName VARCHAR(45)</a:t>
            </a:r>
            <a:endParaRPr sz="1800">
              <a:solidFill>
                <a:schemeClr val="dk2"/>
              </a:solidFill>
              <a:latin typeface="Playfair Display"/>
              <a:ea typeface="Playfair Display"/>
              <a:cs typeface="Playfair Display"/>
              <a:sym typeface="Playfair Display"/>
            </a:endParaRPr>
          </a:p>
        </p:txBody>
      </p:sp>
      <p:pic>
        <p:nvPicPr>
          <p:cNvPr id="141" name="Google Shape;141;p22"/>
          <p:cNvPicPr preferRelativeResize="0"/>
          <p:nvPr/>
        </p:nvPicPr>
        <p:blipFill>
          <a:blip r:embed="rId3">
            <a:alphaModFix/>
          </a:blip>
          <a:stretch>
            <a:fillRect/>
          </a:stretch>
        </p:blipFill>
        <p:spPr>
          <a:xfrm>
            <a:off x="1438275" y="2571750"/>
            <a:ext cx="6172200" cy="213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162000"/>
            <a:ext cx="25533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Licensors				</a:t>
            </a:r>
            <a:endParaRPr/>
          </a:p>
        </p:txBody>
      </p:sp>
      <p:sp>
        <p:nvSpPr>
          <p:cNvPr id="147" name="Google Shape;147;p23"/>
          <p:cNvSpPr txBox="1"/>
          <p:nvPr>
            <p:ph idx="1" type="body"/>
          </p:nvPr>
        </p:nvSpPr>
        <p:spPr>
          <a:xfrm>
            <a:off x="311700" y="904350"/>
            <a:ext cx="40692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name VARCHAR(45)</a:t>
            </a:r>
            <a:endParaRPr/>
          </a:p>
          <a:p>
            <a:pPr indent="-342900" lvl="0" marL="457200" rtl="0" algn="l">
              <a:spcBef>
                <a:spcPts val="0"/>
              </a:spcBef>
              <a:spcAft>
                <a:spcPts val="0"/>
              </a:spcAft>
              <a:buSzPts val="1800"/>
              <a:buChar char="●"/>
            </a:pPr>
            <a:r>
              <a:rPr lang="en"/>
              <a:t>city VARCHAR(45)</a:t>
            </a:r>
            <a:endParaRPr/>
          </a:p>
          <a:p>
            <a:pPr indent="-342900" lvl="0" marL="457200" rtl="0" algn="l">
              <a:spcBef>
                <a:spcPts val="0"/>
              </a:spcBef>
              <a:spcAft>
                <a:spcPts val="0"/>
              </a:spcAft>
              <a:buSzPts val="1800"/>
              <a:buChar char="●"/>
            </a:pPr>
            <a:r>
              <a:rPr lang="en"/>
              <a:t>s</a:t>
            </a:r>
            <a:r>
              <a:rPr lang="en"/>
              <a:t>tate VARCHAR(45)</a:t>
            </a:r>
            <a:endParaRPr/>
          </a:p>
          <a:p>
            <a:pPr indent="-342900" lvl="0" marL="457200" rtl="0" algn="l">
              <a:spcBef>
                <a:spcPts val="0"/>
              </a:spcBef>
              <a:spcAft>
                <a:spcPts val="0"/>
              </a:spcAft>
              <a:buSzPts val="1800"/>
              <a:buChar char="●"/>
            </a:pPr>
            <a:r>
              <a:rPr lang="en"/>
              <a:t>CEOFirstName VARCHAR(45)</a:t>
            </a:r>
            <a:endParaRPr/>
          </a:p>
          <a:p>
            <a:pPr indent="-342900" lvl="0" marL="457200" rtl="0" algn="l">
              <a:spcBef>
                <a:spcPts val="0"/>
              </a:spcBef>
              <a:spcAft>
                <a:spcPts val="0"/>
              </a:spcAft>
              <a:buSzPts val="1800"/>
              <a:buChar char="●"/>
            </a:pPr>
            <a:r>
              <a:rPr lang="en"/>
              <a:t>CEOLastName VARCHAR(45)</a:t>
            </a:r>
            <a:endParaRPr/>
          </a:p>
          <a:p>
            <a:pPr indent="-342900" lvl="0" marL="457200" rtl="0" algn="l">
              <a:spcBef>
                <a:spcPts val="0"/>
              </a:spcBef>
              <a:spcAft>
                <a:spcPts val="0"/>
              </a:spcAft>
              <a:buSzPts val="1800"/>
              <a:buChar char="●"/>
            </a:pPr>
            <a:r>
              <a:rPr lang="en"/>
              <a:t>foundedDate DATE</a:t>
            </a:r>
            <a:endParaRPr/>
          </a:p>
        </p:txBody>
      </p:sp>
      <p:pic>
        <p:nvPicPr>
          <p:cNvPr id="148" name="Google Shape;148;p23"/>
          <p:cNvPicPr preferRelativeResize="0"/>
          <p:nvPr/>
        </p:nvPicPr>
        <p:blipFill rotWithShape="1">
          <a:blip r:embed="rId3">
            <a:alphaModFix/>
          </a:blip>
          <a:srcRect b="0" l="0" r="6898" t="6524"/>
          <a:stretch/>
        </p:blipFill>
        <p:spPr>
          <a:xfrm>
            <a:off x="5154125" y="292775"/>
            <a:ext cx="3014950" cy="4291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1: (What is the</a:t>
            </a:r>
            <a:r>
              <a:rPr lang="en"/>
              <a:t> average rating of each season)</a:t>
            </a:r>
            <a:endParaRPr/>
          </a:p>
        </p:txBody>
      </p:sp>
      <p:sp>
        <p:nvSpPr>
          <p:cNvPr id="154" name="Google Shape;154;p24"/>
          <p:cNvSpPr txBox="1"/>
          <p:nvPr>
            <p:ph idx="1" type="body"/>
          </p:nvPr>
        </p:nvSpPr>
        <p:spPr>
          <a:xfrm>
            <a:off x="311700" y="1234075"/>
            <a:ext cx="40884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SELECT Avg(Animes.rating) AS averageRating, Animes.season</a:t>
            </a:r>
            <a:endParaRPr/>
          </a:p>
          <a:p>
            <a:pPr indent="0" lvl="0" marL="0" rtl="0" algn="l">
              <a:spcBef>
                <a:spcPts val="1600"/>
              </a:spcBef>
              <a:spcAft>
                <a:spcPts val="0"/>
              </a:spcAft>
              <a:buClr>
                <a:schemeClr val="dk2"/>
              </a:buClr>
              <a:buSzPts val="1100"/>
              <a:buFont typeface="Arial"/>
              <a:buNone/>
            </a:pPr>
            <a:r>
              <a:rPr lang="en"/>
              <a:t>FROM Animes</a:t>
            </a:r>
            <a:endParaRPr/>
          </a:p>
          <a:p>
            <a:pPr indent="0" lvl="0" marL="0" rtl="0" algn="l">
              <a:spcBef>
                <a:spcPts val="1600"/>
              </a:spcBef>
              <a:spcAft>
                <a:spcPts val="0"/>
              </a:spcAft>
              <a:buClr>
                <a:schemeClr val="dk2"/>
              </a:buClr>
              <a:buSzPts val="1100"/>
              <a:buFont typeface="Arial"/>
              <a:buNone/>
            </a:pPr>
            <a:r>
              <a:rPr lang="en"/>
              <a:t>GROUP BY Animes.season</a:t>
            </a:r>
            <a:endParaRPr/>
          </a:p>
          <a:p>
            <a:pPr indent="0" lvl="0" marL="0" rtl="0" algn="l">
              <a:spcBef>
                <a:spcPts val="1600"/>
              </a:spcBef>
              <a:spcAft>
                <a:spcPts val="0"/>
              </a:spcAft>
              <a:buClr>
                <a:schemeClr val="dk2"/>
              </a:buClr>
              <a:buSzPts val="1100"/>
              <a:buFont typeface="Arial"/>
              <a:buNone/>
            </a:pPr>
            <a:r>
              <a:rPr lang="en"/>
              <a:t>ORDER BY AVG(Animes.rating) DESC;</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155" name="Google Shape;155;p24"/>
          <p:cNvPicPr preferRelativeResize="0"/>
          <p:nvPr/>
        </p:nvPicPr>
        <p:blipFill>
          <a:blip r:embed="rId3">
            <a:alphaModFix/>
          </a:blip>
          <a:stretch>
            <a:fillRect/>
          </a:stretch>
        </p:blipFill>
        <p:spPr>
          <a:xfrm>
            <a:off x="4737950" y="1433650"/>
            <a:ext cx="3962400" cy="167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2: (Which studios produced highest ratings)</a:t>
            </a:r>
            <a:endParaRPr/>
          </a:p>
        </p:txBody>
      </p:sp>
      <p:sp>
        <p:nvSpPr>
          <p:cNvPr id="161" name="Google Shape;161;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SELECT TOP 15 Animes.name, Animes.rating, Studios.name</a:t>
            </a:r>
            <a:endParaRPr sz="130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FROM Animes INNER JOIN (Studios INNER JOIN AnimatedBy ON Studios.ID = AnimatedBy.Studios_ID)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            ON Animes.ID = AnimatedBy.Animes_ID</a:t>
            </a:r>
            <a:endParaRPr sz="130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GROUP BY Studios.name, Animes.rating, Animes.name</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ORDER BY rating DESC;</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p:txBody>
      </p:sp>
      <p:pic>
        <p:nvPicPr>
          <p:cNvPr id="162" name="Google Shape;162;p25"/>
          <p:cNvPicPr preferRelativeResize="0"/>
          <p:nvPr/>
        </p:nvPicPr>
        <p:blipFill>
          <a:blip r:embed="rId3">
            <a:alphaModFix/>
          </a:blip>
          <a:stretch>
            <a:fillRect/>
          </a:stretch>
        </p:blipFill>
        <p:spPr>
          <a:xfrm>
            <a:off x="2188400" y="2834475"/>
            <a:ext cx="6955601" cy="230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Query 3: (</a:t>
            </a:r>
            <a:r>
              <a:rPr lang="en" sz="2300"/>
              <a:t>What is percent of non-manga animes licensed by each licensor</a:t>
            </a:r>
            <a:r>
              <a:rPr lang="en"/>
              <a:t>)</a:t>
            </a:r>
            <a:endParaRPr/>
          </a:p>
          <a:p>
            <a:pPr indent="0" lvl="0" marL="0" rtl="0" algn="l">
              <a:spcBef>
                <a:spcPts val="0"/>
              </a:spcBef>
              <a:spcAft>
                <a:spcPts val="0"/>
              </a:spcAft>
              <a:buNone/>
            </a:pPr>
            <a:r>
              <a:t/>
            </a:r>
            <a:endParaRPr/>
          </a:p>
        </p:txBody>
      </p:sp>
      <p:sp>
        <p:nvSpPr>
          <p:cNvPr id="168" name="Google Shape;168;p26"/>
          <p:cNvSpPr txBox="1"/>
          <p:nvPr>
            <p:ph idx="1" type="body"/>
          </p:nvPr>
        </p:nvSpPr>
        <p:spPr>
          <a:xfrm>
            <a:off x="311700" y="1234075"/>
            <a:ext cx="42603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SELECT Licensors.name, COUNT(source)/(SELECT COUNT(source) FROM Animes WHERE source&lt;&gt;’Manga’) AS nonMangaPercent</a:t>
            </a:r>
            <a:endParaRPr/>
          </a:p>
          <a:p>
            <a:pPr indent="0" lvl="0" marL="0" rtl="0" algn="l">
              <a:spcBef>
                <a:spcPts val="1600"/>
              </a:spcBef>
              <a:spcAft>
                <a:spcPts val="0"/>
              </a:spcAft>
              <a:buClr>
                <a:schemeClr val="dk2"/>
              </a:buClr>
              <a:buSzPts val="1100"/>
              <a:buFont typeface="Arial"/>
              <a:buNone/>
            </a:pPr>
            <a:r>
              <a:rPr lang="en"/>
              <a:t>FROM Licensors INNER JOIN Animes ON Licensors.ID = Animes.Licensor_ID</a:t>
            </a:r>
            <a:endParaRPr/>
          </a:p>
          <a:p>
            <a:pPr indent="0" lvl="0" marL="0" rtl="0" algn="l">
              <a:spcBef>
                <a:spcPts val="1600"/>
              </a:spcBef>
              <a:spcAft>
                <a:spcPts val="0"/>
              </a:spcAft>
              <a:buClr>
                <a:schemeClr val="dk2"/>
              </a:buClr>
              <a:buSzPts val="1100"/>
              <a:buFont typeface="Arial"/>
              <a:buNone/>
            </a:pPr>
            <a:r>
              <a:rPr lang="en"/>
              <a:t>WHERE (Animes.source)&lt;&gt;'Manga'</a:t>
            </a:r>
            <a:endParaRPr/>
          </a:p>
          <a:p>
            <a:pPr indent="0" lvl="0" marL="0" rtl="0" algn="l">
              <a:spcBef>
                <a:spcPts val="1600"/>
              </a:spcBef>
              <a:spcAft>
                <a:spcPts val="0"/>
              </a:spcAft>
              <a:buClr>
                <a:schemeClr val="dk2"/>
              </a:buClr>
              <a:buSzPts val="1100"/>
              <a:buFont typeface="Arial"/>
              <a:buNone/>
            </a:pPr>
            <a:r>
              <a:rPr lang="en"/>
              <a:t>GROUP BY Licensors.name</a:t>
            </a:r>
            <a:endParaRPr/>
          </a:p>
          <a:p>
            <a:pPr indent="0" lvl="0" marL="0" rtl="0" algn="l">
              <a:spcBef>
                <a:spcPts val="1600"/>
              </a:spcBef>
              <a:spcAft>
                <a:spcPts val="1600"/>
              </a:spcAft>
              <a:buNone/>
            </a:pPr>
            <a:r>
              <a:rPr lang="en"/>
              <a:t>ORDER BY Count(Animes.source) DESC</a:t>
            </a:r>
            <a:endParaRPr/>
          </a:p>
        </p:txBody>
      </p:sp>
      <p:pic>
        <p:nvPicPr>
          <p:cNvPr id="169" name="Google Shape;169;p26"/>
          <p:cNvPicPr preferRelativeResize="0"/>
          <p:nvPr/>
        </p:nvPicPr>
        <p:blipFill>
          <a:blip r:embed="rId3">
            <a:alphaModFix/>
          </a:blip>
          <a:stretch>
            <a:fillRect/>
          </a:stretch>
        </p:blipFill>
        <p:spPr>
          <a:xfrm>
            <a:off x="4660100" y="1234075"/>
            <a:ext cx="4107900" cy="16079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4: (</a:t>
            </a:r>
            <a:r>
              <a:rPr lang="en" sz="2600"/>
              <a:t>How many characters were voiced by the opposite gender</a:t>
            </a:r>
            <a:r>
              <a:rPr lang="en"/>
              <a:t>)</a:t>
            </a:r>
            <a:endParaRPr/>
          </a:p>
        </p:txBody>
      </p:sp>
      <p:sp>
        <p:nvSpPr>
          <p:cNvPr id="175" name="Google Shape;175;p27"/>
          <p:cNvSpPr txBox="1"/>
          <p:nvPr>
            <p:ph idx="1" type="body"/>
          </p:nvPr>
        </p:nvSpPr>
        <p:spPr>
          <a:xfrm>
            <a:off x="311700" y="1234075"/>
            <a:ext cx="8520600" cy="345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t/>
            </a:r>
            <a:endParaRPr sz="1100"/>
          </a:p>
          <a:p>
            <a:pPr indent="0" lvl="0" marL="0" rtl="0" algn="l">
              <a:spcBef>
                <a:spcPts val="0"/>
              </a:spcBef>
              <a:spcAft>
                <a:spcPts val="0"/>
              </a:spcAft>
              <a:buClr>
                <a:schemeClr val="dk2"/>
              </a:buClr>
              <a:buSzPts val="1100"/>
              <a:buFont typeface="Arial"/>
              <a:buNone/>
            </a:pPr>
            <a:r>
              <a:rPr lang="en" sz="1300"/>
              <a:t>SELECT COUNT(Characters.gender) AS queryResults</a:t>
            </a:r>
            <a:endParaRPr sz="1300"/>
          </a:p>
          <a:p>
            <a:pPr indent="0" lvl="0" marL="0" rtl="0" algn="l">
              <a:spcBef>
                <a:spcPts val="0"/>
              </a:spcBef>
              <a:spcAft>
                <a:spcPts val="0"/>
              </a:spcAft>
              <a:buNone/>
            </a:pPr>
            <a:r>
              <a:rPr lang="en" sz="1300"/>
              <a:t>FROM (</a:t>
            </a:r>
            <a:endParaRPr sz="1300"/>
          </a:p>
          <a:p>
            <a:pPr indent="457200" lvl="0" marL="0" rtl="0" algn="l">
              <a:spcBef>
                <a:spcPts val="0"/>
              </a:spcBef>
              <a:spcAft>
                <a:spcPts val="0"/>
              </a:spcAft>
              <a:buNone/>
            </a:pPr>
            <a:r>
              <a:rPr lang="en" sz="1300"/>
              <a:t>SELECT VoiceActors.firstName &amp;  " " &amp; VoiceActors.lastName AS voiceActorName, </a:t>
            </a:r>
            <a:endParaRPr sz="1300"/>
          </a:p>
          <a:p>
            <a:pPr indent="457200" lvl="0" marL="0" rtl="0" algn="l">
              <a:spcBef>
                <a:spcPts val="0"/>
              </a:spcBef>
              <a:spcAft>
                <a:spcPts val="0"/>
              </a:spcAft>
              <a:buNone/>
            </a:pPr>
            <a:r>
              <a:rPr lang="en" sz="1300"/>
              <a:t>Characters.firstName &amp;  " " &amp; Characters.lastName AS characterName, Characters.gender, VoiceActors.gender </a:t>
            </a:r>
            <a:endParaRPr sz="1300"/>
          </a:p>
          <a:p>
            <a:pPr indent="457200" lvl="0" marL="0" rtl="0" algn="l">
              <a:spcBef>
                <a:spcPts val="0"/>
              </a:spcBef>
              <a:spcAft>
                <a:spcPts val="0"/>
              </a:spcAft>
              <a:buNone/>
            </a:pPr>
            <a:r>
              <a:rPr lang="en" sz="1300"/>
              <a:t>FROM VoiceActors INNER JOIN Characters ON Characters.voiceActors_ID = VoiceActors.ID </a:t>
            </a:r>
            <a:endParaRPr sz="1300"/>
          </a:p>
          <a:p>
            <a:pPr indent="457200" lvl="0" marL="0" rtl="0" algn="l">
              <a:spcBef>
                <a:spcPts val="0"/>
              </a:spcBef>
              <a:spcAft>
                <a:spcPts val="0"/>
              </a:spcAft>
              <a:buNone/>
            </a:pPr>
            <a:r>
              <a:rPr lang="en" sz="1300"/>
              <a:t>WHERE Characters.gender &lt;&gt; VoiceActors.gender </a:t>
            </a:r>
            <a:endParaRPr sz="1300"/>
          </a:p>
          <a:p>
            <a:pPr indent="0" lvl="0" marL="457200" rtl="0" algn="l">
              <a:spcBef>
                <a:spcPts val="0"/>
              </a:spcBef>
              <a:spcAft>
                <a:spcPts val="0"/>
              </a:spcAft>
              <a:buClr>
                <a:schemeClr val="dk2"/>
              </a:buClr>
              <a:buSzPts val="1100"/>
              <a:buFont typeface="Arial"/>
              <a:buNone/>
            </a:pPr>
            <a:r>
              <a:rPr lang="en" sz="1300"/>
              <a:t>GROUP BY VoiceActors.firstName &amp;  " " &amp; VoiceActors.lastName, Characters.gender, VoiceActors.gender, VoiceActors.gender, Characters.firstName &amp;  " " &amp; Characters.lastName)</a:t>
            </a:r>
            <a:endParaRPr sz="1300"/>
          </a:p>
          <a:p>
            <a:pPr indent="0" lvl="0" marL="0" rtl="0" algn="l">
              <a:spcBef>
                <a:spcPts val="0"/>
              </a:spcBef>
              <a:spcAft>
                <a:spcPts val="0"/>
              </a:spcAft>
              <a:buNone/>
            </a:pPr>
            <a:r>
              <a:rPr lang="en" sz="1300"/>
              <a:t>UNION </a:t>
            </a:r>
            <a:endParaRPr sz="1300"/>
          </a:p>
          <a:p>
            <a:pPr indent="0" lvl="0" marL="0" rtl="0" algn="l">
              <a:spcBef>
                <a:spcPts val="0"/>
              </a:spcBef>
              <a:spcAft>
                <a:spcPts val="0"/>
              </a:spcAft>
              <a:buClr>
                <a:schemeClr val="dk2"/>
              </a:buClr>
              <a:buSzPts val="1100"/>
              <a:buFont typeface="Arial"/>
              <a:buNone/>
            </a:pPr>
            <a:r>
              <a:rPr lang="en" sz="1300"/>
              <a:t>SELECT COUNT(*) as characters</a:t>
            </a:r>
            <a:endParaRPr sz="1300"/>
          </a:p>
          <a:p>
            <a:pPr indent="0" lvl="0" marL="0" rtl="0" algn="l">
              <a:spcBef>
                <a:spcPts val="0"/>
              </a:spcBef>
              <a:spcAft>
                <a:spcPts val="0"/>
              </a:spcAft>
              <a:buClr>
                <a:schemeClr val="dk2"/>
              </a:buClr>
              <a:buSzPts val="1100"/>
              <a:buFont typeface="Arial"/>
              <a:buNone/>
            </a:pPr>
            <a:r>
              <a:rPr lang="en" sz="1300"/>
              <a:t>FROM Characters;</a:t>
            </a:r>
            <a:endParaRPr sz="1300"/>
          </a:p>
          <a:p>
            <a:pPr indent="0" lvl="0" marL="0" rtl="0" algn="l">
              <a:spcBef>
                <a:spcPts val="0"/>
              </a:spcBef>
              <a:spcAft>
                <a:spcPts val="0"/>
              </a:spcAft>
              <a:buClr>
                <a:schemeClr val="dk2"/>
              </a:buClr>
              <a:buSzPts val="1100"/>
              <a:buFont typeface="Arial"/>
              <a:buNone/>
            </a:pPr>
            <a:r>
              <a:t/>
            </a:r>
            <a:endParaRPr sz="1000"/>
          </a:p>
          <a:p>
            <a:pPr indent="0" lvl="0" marL="0" rtl="0" algn="l">
              <a:spcBef>
                <a:spcPts val="0"/>
              </a:spcBef>
              <a:spcAft>
                <a:spcPts val="0"/>
              </a:spcAft>
              <a:buNone/>
            </a:pPr>
            <a:r>
              <a:t/>
            </a:r>
            <a:endParaRPr sz="1000"/>
          </a:p>
        </p:txBody>
      </p:sp>
      <p:pic>
        <p:nvPicPr>
          <p:cNvPr id="176" name="Google Shape;176;p27"/>
          <p:cNvPicPr preferRelativeResize="0"/>
          <p:nvPr/>
        </p:nvPicPr>
        <p:blipFill>
          <a:blip r:embed="rId3">
            <a:alphaModFix/>
          </a:blip>
          <a:stretch>
            <a:fillRect/>
          </a:stretch>
        </p:blipFill>
        <p:spPr>
          <a:xfrm>
            <a:off x="6887125" y="3678975"/>
            <a:ext cx="1352550" cy="61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5: (</a:t>
            </a:r>
            <a:r>
              <a:rPr lang="en" sz="2900"/>
              <a:t>Which </a:t>
            </a:r>
            <a:r>
              <a:rPr lang="en" sz="2900"/>
              <a:t>artists participated in more top rated anime</a:t>
            </a:r>
            <a:r>
              <a:rPr lang="en"/>
              <a:t>)</a:t>
            </a:r>
            <a:endParaRPr/>
          </a:p>
        </p:txBody>
      </p:sp>
      <p:pic>
        <p:nvPicPr>
          <p:cNvPr id="182" name="Google Shape;182;p28"/>
          <p:cNvPicPr preferRelativeResize="0"/>
          <p:nvPr/>
        </p:nvPicPr>
        <p:blipFill rotWithShape="1">
          <a:blip r:embed="rId3">
            <a:alphaModFix/>
          </a:blip>
          <a:srcRect b="0" l="41100" r="0" t="0"/>
          <a:stretch/>
        </p:blipFill>
        <p:spPr>
          <a:xfrm>
            <a:off x="5635025" y="1017725"/>
            <a:ext cx="3350476" cy="4057476"/>
          </a:xfrm>
          <a:prstGeom prst="rect">
            <a:avLst/>
          </a:prstGeom>
          <a:noFill/>
          <a:ln>
            <a:noFill/>
          </a:ln>
        </p:spPr>
      </p:pic>
      <p:sp>
        <p:nvSpPr>
          <p:cNvPr id="183" name="Google Shape;183;p28"/>
          <p:cNvSpPr txBox="1"/>
          <p:nvPr/>
        </p:nvSpPr>
        <p:spPr>
          <a:xfrm>
            <a:off x="311700" y="1017725"/>
            <a:ext cx="3785400" cy="460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SELECT DISTINCT Artists.firstName, Artists.lastName, Animes.name, Animes.rating, COUNT(Artists.firstName) as countedTimes</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FROM (Animes INNER JOIN Track ON Animes.[ID] = Track.[Animes_ID]) INNER JOIN (Artists INNER JOIN SungBy ON Artists.[ID] = SungBy.[Artists_ID]) ON Track.[ID] = SungBy.[Track_ID]</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WHERE EXISTS</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(SELECT Artists.firstName, Artists.lastName, COUNT(Artists.firstName) as countedTimes</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FROM (Animes INNER JOIN Track ON Animes.[ID] = Track.[Animes_ID]) INNER JOIN (Artists INNER JOIN SungBy ON Artists.[ID] = SungBy.[Artists_ID]) ON Track.[ID] = SungBy.[Track_ID]</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WHERE Animes.rating &gt; 7</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GROUP BY Artists.firstName, Artists.lastName</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HAVING COUNT(Artists.firstName) &gt; 1)</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GROUP BY Animes.rating, Animes.name, Artists.firstName, Artists.lastName</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HAVING COUNT(Artists.firstName) &gt; 1</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AND Animes.rating &gt; 7</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 sz="900">
                <a:solidFill>
                  <a:schemeClr val="dk2"/>
                </a:solidFill>
                <a:latin typeface="Playfair Display"/>
                <a:ea typeface="Playfair Display"/>
                <a:cs typeface="Playfair Display"/>
                <a:sym typeface="Playfair Display"/>
              </a:rPr>
              <a:t>ORDER BY rating DESC;</a:t>
            </a:r>
            <a:endParaRPr sz="9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t/>
            </a:r>
            <a:endParaRPr sz="900">
              <a:solidFill>
                <a:schemeClr val="dk2"/>
              </a:solidFill>
              <a:latin typeface="Playfair Display"/>
              <a:ea typeface="Playfair Display"/>
              <a:cs typeface="Playfair Display"/>
              <a:sym typeface="Playfair Display"/>
            </a:endParaRPr>
          </a:p>
        </p:txBody>
      </p:sp>
      <p:pic>
        <p:nvPicPr>
          <p:cNvPr id="184" name="Google Shape;184;p28"/>
          <p:cNvPicPr preferRelativeResize="0"/>
          <p:nvPr/>
        </p:nvPicPr>
        <p:blipFill>
          <a:blip r:embed="rId4">
            <a:alphaModFix/>
          </a:blip>
          <a:stretch>
            <a:fillRect/>
          </a:stretch>
        </p:blipFill>
        <p:spPr>
          <a:xfrm>
            <a:off x="4096968" y="956737"/>
            <a:ext cx="5047031" cy="417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Voice Actors Simple Form</a:t>
            </a:r>
            <a:endParaRPr/>
          </a:p>
        </p:txBody>
      </p:sp>
      <p:sp>
        <p:nvSpPr>
          <p:cNvPr id="190" name="Google Shape;190;p2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29"/>
          <p:cNvPicPr preferRelativeResize="0"/>
          <p:nvPr/>
        </p:nvPicPr>
        <p:blipFill>
          <a:blip r:embed="rId3">
            <a:alphaModFix/>
          </a:blip>
          <a:stretch>
            <a:fillRect/>
          </a:stretch>
        </p:blipFill>
        <p:spPr>
          <a:xfrm>
            <a:off x="1122450" y="1234075"/>
            <a:ext cx="6899098" cy="3692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Licensors Hierarchical Form</a:t>
            </a:r>
            <a:endParaRPr/>
          </a:p>
        </p:txBody>
      </p:sp>
      <p:sp>
        <p:nvSpPr>
          <p:cNvPr id="197" name="Google Shape;197;p3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30"/>
          <p:cNvPicPr preferRelativeResize="0"/>
          <p:nvPr/>
        </p:nvPicPr>
        <p:blipFill>
          <a:blip r:embed="rId3">
            <a:alphaModFix/>
          </a:blip>
          <a:stretch>
            <a:fillRect/>
          </a:stretch>
        </p:blipFill>
        <p:spPr>
          <a:xfrm>
            <a:off x="1130038" y="1234075"/>
            <a:ext cx="6883923" cy="369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Animes Report</a:t>
            </a:r>
            <a:endParaRPr/>
          </a:p>
        </p:txBody>
      </p:sp>
      <p:sp>
        <p:nvSpPr>
          <p:cNvPr id="204" name="Google Shape;204;p3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31"/>
          <p:cNvPicPr preferRelativeResize="0"/>
          <p:nvPr/>
        </p:nvPicPr>
        <p:blipFill>
          <a:blip r:embed="rId3">
            <a:alphaModFix/>
          </a:blip>
          <a:stretch>
            <a:fillRect/>
          </a:stretch>
        </p:blipFill>
        <p:spPr>
          <a:xfrm>
            <a:off x="1166425" y="1234075"/>
            <a:ext cx="6811150" cy="365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65" name="Google Shape;65;p14"/>
          <p:cNvSpPr txBox="1"/>
          <p:nvPr>
            <p:ph idx="1" type="body"/>
          </p:nvPr>
        </p:nvSpPr>
        <p:spPr>
          <a:xfrm>
            <a:off x="311700" y="1234075"/>
            <a:ext cx="8520600" cy="87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o analyze the trends behind the popularity of seasonal anime of 2020</a:t>
            </a:r>
            <a:endParaRPr/>
          </a:p>
          <a:p>
            <a:pPr indent="-317500" lvl="1" marL="914400" rtl="0" algn="l">
              <a:spcBef>
                <a:spcPts val="0"/>
              </a:spcBef>
              <a:spcAft>
                <a:spcPts val="0"/>
              </a:spcAft>
              <a:buSzPts val="1400"/>
              <a:buChar char="○"/>
            </a:pPr>
            <a:r>
              <a:rPr lang="en"/>
              <a:t>Winter, Spring, Summer</a:t>
            </a:r>
            <a:endParaRPr/>
          </a:p>
        </p:txBody>
      </p:sp>
      <p:sp>
        <p:nvSpPr>
          <p:cNvPr id="66" name="Google Shape;66;p14"/>
          <p:cNvSpPr txBox="1"/>
          <p:nvPr/>
        </p:nvSpPr>
        <p:spPr>
          <a:xfrm>
            <a:off x="311700" y="2185050"/>
            <a:ext cx="66279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chemeClr val="dk2"/>
                </a:solidFill>
                <a:highlight>
                  <a:schemeClr val="dk1"/>
                </a:highlight>
                <a:latin typeface="Oswald"/>
                <a:ea typeface="Oswald"/>
                <a:cs typeface="Oswald"/>
                <a:sym typeface="Oswald"/>
              </a:rPr>
              <a:t>Entities</a:t>
            </a:r>
            <a:endParaRPr>
              <a:latin typeface="Playfair Display"/>
              <a:ea typeface="Playfair Display"/>
              <a:cs typeface="Playfair Display"/>
              <a:sym typeface="Playfair Display"/>
            </a:endParaRPr>
          </a:p>
        </p:txBody>
      </p:sp>
      <p:sp>
        <p:nvSpPr>
          <p:cNvPr id="67" name="Google Shape;67;p14"/>
          <p:cNvSpPr txBox="1"/>
          <p:nvPr/>
        </p:nvSpPr>
        <p:spPr>
          <a:xfrm>
            <a:off x="311700" y="2880225"/>
            <a:ext cx="3511800" cy="207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Animes </a:t>
            </a:r>
            <a:r>
              <a:rPr lang="en" sz="1800">
                <a:solidFill>
                  <a:schemeClr val="dk2"/>
                </a:solidFill>
                <a:latin typeface="Playfair Display"/>
                <a:ea typeface="Playfair Display"/>
                <a:cs typeface="Playfair Display"/>
                <a:sym typeface="Playfair Display"/>
              </a:rPr>
              <a:t>(Jaron Zhou)</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Character (Jaron Zhou)</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Voice Actors (Jaron Zhou)</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Directors (Tony Zhong)</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Studios (Tony Zhong)</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DirectedBy (Tony Zhong)</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AnimatedBy (Tony Zhong)</a:t>
            </a:r>
            <a:endParaRPr>
              <a:latin typeface="Playfair Display"/>
              <a:ea typeface="Playfair Display"/>
              <a:cs typeface="Playfair Display"/>
              <a:sym typeface="Playfair Display"/>
            </a:endParaRPr>
          </a:p>
        </p:txBody>
      </p:sp>
      <p:sp>
        <p:nvSpPr>
          <p:cNvPr id="68" name="Google Shape;68;p14"/>
          <p:cNvSpPr txBox="1"/>
          <p:nvPr/>
        </p:nvSpPr>
        <p:spPr>
          <a:xfrm>
            <a:off x="4009225" y="2880225"/>
            <a:ext cx="3383400" cy="1818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Licensors (Qinglu Du)</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Artists (Qinglu Du)</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Composers (Qinglu Du)</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SungBy (Qinglu Du)</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ComposedBy (Qinglu Du)</a:t>
            </a:r>
            <a:endParaRPr sz="18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1" name="Google Shape;211;p3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MyAnimeList.com</a:t>
            </a:r>
            <a:endParaRPr/>
          </a:p>
          <a:p>
            <a:pPr indent="-342900" lvl="0" marL="457200" rtl="0" algn="l">
              <a:spcBef>
                <a:spcPts val="0"/>
              </a:spcBef>
              <a:spcAft>
                <a:spcPts val="0"/>
              </a:spcAft>
              <a:buSzPts val="1800"/>
              <a:buChar char="●"/>
            </a:pPr>
            <a:r>
              <a:rPr lang="en"/>
              <a:t>Animesongs.org</a:t>
            </a:r>
            <a:endParaRPr/>
          </a:p>
          <a:p>
            <a:pPr indent="-342900" lvl="0" marL="457200" rtl="0" algn="l">
              <a:spcBef>
                <a:spcPts val="0"/>
              </a:spcBef>
              <a:spcAft>
                <a:spcPts val="0"/>
              </a:spcAft>
              <a:buSzPts val="1800"/>
              <a:buChar char="●"/>
            </a:pPr>
            <a:r>
              <a:rPr lang="en"/>
              <a:t>Wikipedia.org</a:t>
            </a:r>
            <a:endParaRPr/>
          </a:p>
          <a:p>
            <a:pPr indent="-342900" lvl="0" marL="457200" rtl="0" algn="l">
              <a:spcBef>
                <a:spcPts val="0"/>
              </a:spcBef>
              <a:spcAft>
                <a:spcPts val="0"/>
              </a:spcAft>
              <a:buSzPts val="1800"/>
              <a:buChar char="●"/>
            </a:pPr>
            <a:r>
              <a:rPr lang="en"/>
              <a:t>IMDB</a:t>
            </a:r>
            <a:r>
              <a:rPr lang="en"/>
              <a: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RDM</a:t>
            </a:r>
            <a:endParaRPr/>
          </a:p>
        </p:txBody>
      </p:sp>
      <p:pic>
        <p:nvPicPr>
          <p:cNvPr id="74" name="Google Shape;74;p15"/>
          <p:cNvPicPr preferRelativeResize="0"/>
          <p:nvPr/>
        </p:nvPicPr>
        <p:blipFill>
          <a:blip r:embed="rId3">
            <a:alphaModFix/>
          </a:blip>
          <a:stretch>
            <a:fillRect/>
          </a:stretch>
        </p:blipFill>
        <p:spPr>
          <a:xfrm>
            <a:off x="1518800" y="33625"/>
            <a:ext cx="5523825" cy="5207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Animes						</a:t>
            </a:r>
            <a:endParaRPr/>
          </a:p>
        </p:txBody>
      </p:sp>
      <p:sp>
        <p:nvSpPr>
          <p:cNvPr id="80" name="Google Shape;80;p16"/>
          <p:cNvSpPr txBox="1"/>
          <p:nvPr>
            <p:ph idx="1" type="body"/>
          </p:nvPr>
        </p:nvSpPr>
        <p:spPr>
          <a:xfrm>
            <a:off x="57950" y="1185275"/>
            <a:ext cx="31239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name </a:t>
            </a:r>
            <a:r>
              <a:rPr lang="en"/>
              <a:t>VARCHAR(100)</a:t>
            </a:r>
            <a:endParaRPr/>
          </a:p>
          <a:p>
            <a:pPr indent="-342900" lvl="0" marL="457200" rtl="0" algn="l">
              <a:spcBef>
                <a:spcPts val="0"/>
              </a:spcBef>
              <a:spcAft>
                <a:spcPts val="0"/>
              </a:spcAft>
              <a:buSzPts val="1800"/>
              <a:buChar char="●"/>
            </a:pPr>
            <a:r>
              <a:rPr lang="en"/>
              <a:t>rating FLOAT</a:t>
            </a:r>
            <a:endParaRPr/>
          </a:p>
          <a:p>
            <a:pPr indent="-342900" lvl="0" marL="457200" rtl="0" algn="l">
              <a:spcBef>
                <a:spcPts val="0"/>
              </a:spcBef>
              <a:spcAft>
                <a:spcPts val="0"/>
              </a:spcAft>
              <a:buSzPts val="1800"/>
              <a:buChar char="●"/>
            </a:pPr>
            <a:r>
              <a:rPr lang="en"/>
              <a:t>season VARCHAR(45)</a:t>
            </a:r>
            <a:endParaRPr/>
          </a:p>
          <a:p>
            <a:pPr indent="-342900" lvl="0" marL="457200" rtl="0" algn="l">
              <a:spcBef>
                <a:spcPts val="0"/>
              </a:spcBef>
              <a:spcAft>
                <a:spcPts val="0"/>
              </a:spcAft>
              <a:buSzPts val="1800"/>
              <a:buChar char="●"/>
            </a:pPr>
            <a:r>
              <a:rPr lang="en"/>
              <a:t>episodeCount INT</a:t>
            </a:r>
            <a:endParaRPr/>
          </a:p>
          <a:p>
            <a:pPr indent="-342900" lvl="0" marL="457200" rtl="0" algn="l">
              <a:spcBef>
                <a:spcPts val="0"/>
              </a:spcBef>
              <a:spcAft>
                <a:spcPts val="0"/>
              </a:spcAft>
              <a:buSzPts val="1800"/>
              <a:buChar char="●"/>
            </a:pPr>
            <a:r>
              <a:rPr lang="en"/>
              <a:t>PGRating VARCHAR(45)</a:t>
            </a:r>
            <a:endParaRPr/>
          </a:p>
          <a:p>
            <a:pPr indent="-342900" lvl="0" marL="457200" rtl="0" algn="l">
              <a:spcBef>
                <a:spcPts val="0"/>
              </a:spcBef>
              <a:spcAft>
                <a:spcPts val="0"/>
              </a:spcAft>
              <a:buSzPts val="1800"/>
              <a:buChar char="●"/>
            </a:pPr>
            <a:r>
              <a:rPr lang="en"/>
              <a:t>source VARCHAR(45)</a:t>
            </a:r>
            <a:endParaRPr/>
          </a:p>
          <a:p>
            <a:pPr indent="-342900" lvl="0" marL="457200" rtl="0" algn="l">
              <a:spcBef>
                <a:spcPts val="0"/>
              </a:spcBef>
              <a:spcAft>
                <a:spcPts val="0"/>
              </a:spcAft>
              <a:buSzPts val="1800"/>
              <a:buChar char="●"/>
            </a:pPr>
            <a:r>
              <a:rPr lang="en"/>
              <a:t>(</a:t>
            </a:r>
            <a:r>
              <a:rPr b="1" i="1" lang="en"/>
              <a:t>FK</a:t>
            </a:r>
            <a:r>
              <a:rPr lang="en"/>
              <a:t>) Licensors_ID INT</a:t>
            </a:r>
            <a:endParaRPr/>
          </a:p>
        </p:txBody>
      </p:sp>
      <p:sp>
        <p:nvSpPr>
          <p:cNvPr id="81" name="Google Shape;81;p16"/>
          <p:cNvSpPr txBox="1"/>
          <p:nvPr/>
        </p:nvSpPr>
        <p:spPr>
          <a:xfrm>
            <a:off x="3884425" y="833250"/>
            <a:ext cx="2283900" cy="2230800"/>
          </a:xfrm>
          <a:prstGeom prst="rect">
            <a:avLst/>
          </a:prstGeom>
          <a:noFill/>
          <a:ln>
            <a:noFill/>
          </a:ln>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SzPts val="2100"/>
              <a:buFont typeface="Playfair Display"/>
              <a:buChar char="➢"/>
            </a:pPr>
            <a:r>
              <a:rPr lang="en" sz="2100">
                <a:latin typeface="Playfair Display"/>
                <a:ea typeface="Playfair Display"/>
                <a:cs typeface="Playfair Display"/>
                <a:sym typeface="Playfair Display"/>
              </a:rPr>
              <a:t>Characters</a:t>
            </a:r>
            <a:endParaRPr sz="2100">
              <a:latin typeface="Playfair Display"/>
              <a:ea typeface="Playfair Display"/>
              <a:cs typeface="Playfair Display"/>
              <a:sym typeface="Playfair Display"/>
            </a:endParaRPr>
          </a:p>
          <a:p>
            <a:pPr indent="-361950" lvl="0" marL="457200" rtl="0" algn="l">
              <a:lnSpc>
                <a:spcPct val="150000"/>
              </a:lnSpc>
              <a:spcBef>
                <a:spcPts val="0"/>
              </a:spcBef>
              <a:spcAft>
                <a:spcPts val="0"/>
              </a:spcAft>
              <a:buSzPts val="2100"/>
              <a:buFont typeface="Playfair Display"/>
              <a:buChar char="➢"/>
            </a:pPr>
            <a:r>
              <a:rPr lang="en" sz="2100">
                <a:latin typeface="Playfair Display"/>
                <a:ea typeface="Playfair Display"/>
                <a:cs typeface="Playfair Display"/>
                <a:sym typeface="Playfair Display"/>
              </a:rPr>
              <a:t>Track</a:t>
            </a:r>
            <a:endParaRPr sz="2100">
              <a:latin typeface="Playfair Display"/>
              <a:ea typeface="Playfair Display"/>
              <a:cs typeface="Playfair Display"/>
              <a:sym typeface="Playfair Display"/>
            </a:endParaRPr>
          </a:p>
          <a:p>
            <a:pPr indent="-361950" lvl="0" marL="457200" rtl="0" algn="l">
              <a:lnSpc>
                <a:spcPct val="150000"/>
              </a:lnSpc>
              <a:spcBef>
                <a:spcPts val="0"/>
              </a:spcBef>
              <a:spcAft>
                <a:spcPts val="0"/>
              </a:spcAft>
              <a:buSzPts val="2100"/>
              <a:buFont typeface="Playfair Display"/>
              <a:buChar char="➢"/>
            </a:pPr>
            <a:r>
              <a:rPr lang="en" sz="2100">
                <a:latin typeface="Playfair Display"/>
                <a:ea typeface="Playfair Display"/>
                <a:cs typeface="Playfair Display"/>
                <a:sym typeface="Playfair Display"/>
              </a:rPr>
              <a:t>DirectedBy</a:t>
            </a:r>
            <a:endParaRPr sz="2100">
              <a:latin typeface="Playfair Display"/>
              <a:ea typeface="Playfair Display"/>
              <a:cs typeface="Playfair Display"/>
              <a:sym typeface="Playfair Display"/>
            </a:endParaRPr>
          </a:p>
          <a:p>
            <a:pPr indent="-361950" lvl="0" marL="457200" rtl="0" algn="l">
              <a:lnSpc>
                <a:spcPct val="150000"/>
              </a:lnSpc>
              <a:spcBef>
                <a:spcPts val="0"/>
              </a:spcBef>
              <a:spcAft>
                <a:spcPts val="0"/>
              </a:spcAft>
              <a:buSzPts val="2100"/>
              <a:buFont typeface="Playfair Display"/>
              <a:buChar char="➢"/>
            </a:pPr>
            <a:r>
              <a:rPr lang="en" sz="2100">
                <a:latin typeface="Playfair Display"/>
                <a:ea typeface="Playfair Display"/>
                <a:cs typeface="Playfair Display"/>
                <a:sym typeface="Playfair Display"/>
              </a:rPr>
              <a:t>AnimatedBy</a:t>
            </a:r>
            <a:endParaRPr sz="2100">
              <a:latin typeface="Playfair Display"/>
              <a:ea typeface="Playfair Display"/>
              <a:cs typeface="Playfair Display"/>
              <a:sym typeface="Playfair Display"/>
            </a:endParaRPr>
          </a:p>
        </p:txBody>
      </p:sp>
      <p:sp>
        <p:nvSpPr>
          <p:cNvPr id="82" name="Google Shape;82;p16"/>
          <p:cNvSpPr txBox="1"/>
          <p:nvPr/>
        </p:nvSpPr>
        <p:spPr>
          <a:xfrm>
            <a:off x="3123325" y="1580725"/>
            <a:ext cx="7611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chemeClr val="dk2"/>
                </a:solidFill>
                <a:highlight>
                  <a:schemeClr val="dk1"/>
                </a:highlight>
                <a:latin typeface="Oswald"/>
                <a:ea typeface="Oswald"/>
                <a:cs typeface="Oswald"/>
                <a:sym typeface="Oswald"/>
              </a:rPr>
              <a:t>1:m</a:t>
            </a:r>
            <a:endParaRPr>
              <a:latin typeface="Playfair Display"/>
              <a:ea typeface="Playfair Display"/>
              <a:cs typeface="Playfair Display"/>
              <a:sym typeface="Playfair Display"/>
            </a:endParaRPr>
          </a:p>
        </p:txBody>
      </p:sp>
      <p:sp>
        <p:nvSpPr>
          <p:cNvPr id="83" name="Google Shape;83;p16"/>
          <p:cNvSpPr txBox="1"/>
          <p:nvPr/>
        </p:nvSpPr>
        <p:spPr>
          <a:xfrm>
            <a:off x="6002375" y="1795850"/>
            <a:ext cx="8784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chemeClr val="dk2"/>
                </a:solidFill>
                <a:highlight>
                  <a:schemeClr val="dk1"/>
                </a:highlight>
                <a:latin typeface="Oswald"/>
                <a:ea typeface="Oswald"/>
                <a:cs typeface="Oswald"/>
                <a:sym typeface="Oswald"/>
              </a:rPr>
              <a:t>m:1</a:t>
            </a:r>
            <a:endParaRPr>
              <a:latin typeface="Playfair Display"/>
              <a:ea typeface="Playfair Display"/>
              <a:cs typeface="Playfair Display"/>
              <a:sym typeface="Playfair Display"/>
            </a:endParaRPr>
          </a:p>
        </p:txBody>
      </p:sp>
      <p:sp>
        <p:nvSpPr>
          <p:cNvPr id="84" name="Google Shape;84;p16"/>
          <p:cNvSpPr txBox="1"/>
          <p:nvPr/>
        </p:nvSpPr>
        <p:spPr>
          <a:xfrm>
            <a:off x="3181850" y="3383800"/>
            <a:ext cx="7611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chemeClr val="dk2"/>
                </a:solidFill>
                <a:highlight>
                  <a:schemeClr val="dk1"/>
                </a:highlight>
                <a:latin typeface="Oswald"/>
                <a:ea typeface="Oswald"/>
                <a:cs typeface="Oswald"/>
                <a:sym typeface="Oswald"/>
              </a:rPr>
              <a:t>m:1</a:t>
            </a:r>
            <a:endParaRPr>
              <a:latin typeface="Playfair Display"/>
              <a:ea typeface="Playfair Display"/>
              <a:cs typeface="Playfair Display"/>
              <a:sym typeface="Playfair Display"/>
            </a:endParaRPr>
          </a:p>
        </p:txBody>
      </p:sp>
      <p:sp>
        <p:nvSpPr>
          <p:cNvPr id="85" name="Google Shape;85;p16"/>
          <p:cNvSpPr txBox="1"/>
          <p:nvPr/>
        </p:nvSpPr>
        <p:spPr>
          <a:xfrm>
            <a:off x="3884425" y="3425350"/>
            <a:ext cx="1923900" cy="572700"/>
          </a:xfrm>
          <a:prstGeom prst="rect">
            <a:avLst/>
          </a:prstGeom>
          <a:noFill/>
          <a:ln>
            <a:noFill/>
          </a:ln>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SzPts val="2100"/>
              <a:buFont typeface="Playfair Display"/>
              <a:buChar char="➢"/>
            </a:pPr>
            <a:r>
              <a:rPr lang="en" sz="2100">
                <a:latin typeface="Playfair Display"/>
                <a:ea typeface="Playfair Display"/>
                <a:cs typeface="Playfair Display"/>
                <a:sym typeface="Playfair Display"/>
              </a:rPr>
              <a:t>Licensors</a:t>
            </a:r>
            <a:endParaRPr sz="2100">
              <a:latin typeface="Playfair Display"/>
              <a:ea typeface="Playfair Display"/>
              <a:cs typeface="Playfair Display"/>
              <a:sym typeface="Playfair Display"/>
            </a:endParaRPr>
          </a:p>
        </p:txBody>
      </p:sp>
      <p:pic>
        <p:nvPicPr>
          <p:cNvPr id="86" name="Google Shape;86;p16"/>
          <p:cNvPicPr preferRelativeResize="0"/>
          <p:nvPr/>
        </p:nvPicPr>
        <p:blipFill>
          <a:blip r:embed="rId3">
            <a:alphaModFix/>
          </a:blip>
          <a:stretch>
            <a:fillRect/>
          </a:stretch>
        </p:blipFill>
        <p:spPr>
          <a:xfrm>
            <a:off x="6065062" y="0"/>
            <a:ext cx="2523227"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62000"/>
            <a:ext cx="85206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Characters</a:t>
            </a:r>
            <a:r>
              <a:rPr lang="en"/>
              <a:t>			m:1				</a:t>
            </a:r>
            <a:r>
              <a:rPr lang="en"/>
              <a:t>VoiceActors</a:t>
            </a:r>
            <a:endParaRPr/>
          </a:p>
        </p:txBody>
      </p:sp>
      <p:sp>
        <p:nvSpPr>
          <p:cNvPr id="92" name="Google Shape;92;p17"/>
          <p:cNvSpPr txBox="1"/>
          <p:nvPr>
            <p:ph idx="1" type="body"/>
          </p:nvPr>
        </p:nvSpPr>
        <p:spPr>
          <a:xfrm>
            <a:off x="5494325" y="737850"/>
            <a:ext cx="34848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firstName VARCHAR(45)</a:t>
            </a:r>
            <a:endParaRPr/>
          </a:p>
          <a:p>
            <a:pPr indent="-342900" lvl="0" marL="457200" rtl="0" algn="l">
              <a:spcBef>
                <a:spcPts val="0"/>
              </a:spcBef>
              <a:spcAft>
                <a:spcPts val="0"/>
              </a:spcAft>
              <a:buSzPts val="1800"/>
              <a:buChar char="●"/>
            </a:pPr>
            <a:r>
              <a:rPr lang="en"/>
              <a:t>lastName VARCHAR(45)</a:t>
            </a:r>
            <a:endParaRPr/>
          </a:p>
          <a:p>
            <a:pPr indent="-342900" lvl="0" marL="457200" rtl="0" algn="l">
              <a:spcBef>
                <a:spcPts val="0"/>
              </a:spcBef>
              <a:spcAft>
                <a:spcPts val="0"/>
              </a:spcAft>
              <a:buSzPts val="1800"/>
              <a:buChar char="●"/>
            </a:pPr>
            <a:r>
              <a:rPr lang="en"/>
              <a:t>age INT</a:t>
            </a:r>
            <a:endParaRPr/>
          </a:p>
          <a:p>
            <a:pPr indent="-342900" lvl="0" marL="457200" rtl="0" algn="l">
              <a:spcBef>
                <a:spcPts val="0"/>
              </a:spcBef>
              <a:spcAft>
                <a:spcPts val="0"/>
              </a:spcAft>
              <a:buSzPts val="1800"/>
              <a:buChar char="●"/>
            </a:pPr>
            <a:r>
              <a:rPr lang="en"/>
              <a:t>gender VARCHAR(45)</a:t>
            </a:r>
            <a:endParaRPr/>
          </a:p>
          <a:p>
            <a:pPr indent="-342900" lvl="0" marL="457200" rtl="0" algn="l">
              <a:spcBef>
                <a:spcPts val="0"/>
              </a:spcBef>
              <a:spcAft>
                <a:spcPts val="0"/>
              </a:spcAft>
              <a:buSzPts val="1800"/>
              <a:buChar char="●"/>
            </a:pPr>
            <a:r>
              <a:rPr lang="en"/>
              <a:t>yearsActive INT</a:t>
            </a:r>
            <a:endParaRPr/>
          </a:p>
          <a:p>
            <a:pPr indent="-342900" lvl="0" marL="457200" rtl="0" algn="l">
              <a:spcBef>
                <a:spcPts val="0"/>
              </a:spcBef>
              <a:spcAft>
                <a:spcPts val="0"/>
              </a:spcAft>
              <a:buSzPts val="1800"/>
              <a:buChar char="●"/>
            </a:pPr>
            <a:r>
              <a:rPr lang="en"/>
              <a:t>agent VARCHAR(45)</a:t>
            </a:r>
            <a:endParaRPr/>
          </a:p>
        </p:txBody>
      </p:sp>
      <p:sp>
        <p:nvSpPr>
          <p:cNvPr id="93" name="Google Shape;93;p17"/>
          <p:cNvSpPr txBox="1"/>
          <p:nvPr/>
        </p:nvSpPr>
        <p:spPr>
          <a:xfrm>
            <a:off x="311700" y="904350"/>
            <a:ext cx="3835500" cy="300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t>
            </a:r>
            <a:r>
              <a:rPr b="1" i="1" lang="en" sz="1800">
                <a:solidFill>
                  <a:schemeClr val="dk2"/>
                </a:solidFill>
                <a:latin typeface="Playfair Display"/>
                <a:ea typeface="Playfair Display"/>
                <a:cs typeface="Playfair Display"/>
                <a:sym typeface="Playfair Display"/>
              </a:rPr>
              <a:t>PK</a:t>
            </a:r>
            <a:r>
              <a:rPr lang="en" sz="1800">
                <a:solidFill>
                  <a:schemeClr val="dk2"/>
                </a:solidFill>
                <a:latin typeface="Playfair Display"/>
                <a:ea typeface="Playfair Display"/>
                <a:cs typeface="Playfair Display"/>
                <a:sym typeface="Playfair Display"/>
              </a:rPr>
              <a:t>) ID INT</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firstName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last</a:t>
            </a:r>
            <a:r>
              <a:rPr lang="en" sz="1800">
                <a:solidFill>
                  <a:schemeClr val="dk2"/>
                </a:solidFill>
                <a:latin typeface="Playfair Display"/>
                <a:ea typeface="Playfair Display"/>
                <a:cs typeface="Playfair Display"/>
                <a:sym typeface="Playfair Display"/>
              </a:rPr>
              <a:t>Name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gender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t>
            </a:r>
            <a:r>
              <a:rPr b="1" i="1" lang="en" sz="1800">
                <a:solidFill>
                  <a:schemeClr val="dk2"/>
                </a:solidFill>
                <a:latin typeface="Playfair Display"/>
                <a:ea typeface="Playfair Display"/>
                <a:cs typeface="Playfair Display"/>
                <a:sym typeface="Playfair Display"/>
              </a:rPr>
              <a:t>FK</a:t>
            </a:r>
            <a:r>
              <a:rPr lang="en" sz="1800">
                <a:solidFill>
                  <a:schemeClr val="dk2"/>
                </a:solidFill>
                <a:latin typeface="Playfair Display"/>
                <a:ea typeface="Playfair Display"/>
                <a:cs typeface="Playfair Display"/>
                <a:sym typeface="Playfair Display"/>
              </a:rPr>
              <a:t>) Animes_ID INT</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t>
            </a:r>
            <a:r>
              <a:rPr b="1" i="1" lang="en" sz="1800">
                <a:solidFill>
                  <a:schemeClr val="dk2"/>
                </a:solidFill>
                <a:latin typeface="Playfair Display"/>
                <a:ea typeface="Playfair Display"/>
                <a:cs typeface="Playfair Display"/>
                <a:sym typeface="Playfair Display"/>
              </a:rPr>
              <a:t>FK</a:t>
            </a:r>
            <a:r>
              <a:rPr lang="en" sz="1800">
                <a:solidFill>
                  <a:schemeClr val="dk2"/>
                </a:solidFill>
                <a:latin typeface="Playfair Display"/>
                <a:ea typeface="Playfair Display"/>
                <a:cs typeface="Playfair Display"/>
                <a:sym typeface="Playfair Display"/>
              </a:rPr>
              <a:t>) VoiceActors_ID INT</a:t>
            </a:r>
            <a:endParaRPr sz="1800">
              <a:solidFill>
                <a:schemeClr val="dk2"/>
              </a:solidFill>
              <a:latin typeface="Playfair Display"/>
              <a:ea typeface="Playfair Display"/>
              <a:cs typeface="Playfair Display"/>
              <a:sym typeface="Playfair Display"/>
            </a:endParaRPr>
          </a:p>
        </p:txBody>
      </p:sp>
      <p:pic>
        <p:nvPicPr>
          <p:cNvPr id="94" name="Google Shape;94;p17"/>
          <p:cNvPicPr preferRelativeResize="0"/>
          <p:nvPr/>
        </p:nvPicPr>
        <p:blipFill>
          <a:blip r:embed="rId3">
            <a:alphaModFix/>
          </a:blip>
          <a:stretch>
            <a:fillRect/>
          </a:stretch>
        </p:blipFill>
        <p:spPr>
          <a:xfrm>
            <a:off x="1053275" y="2935025"/>
            <a:ext cx="4314700" cy="212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0" y="210875"/>
            <a:ext cx="85206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DirectedBy</a:t>
            </a:r>
            <a:r>
              <a:rPr lang="en"/>
              <a:t>				m:1				Directors</a:t>
            </a:r>
            <a:endParaRPr/>
          </a:p>
        </p:txBody>
      </p:sp>
      <p:sp>
        <p:nvSpPr>
          <p:cNvPr id="100" name="Google Shape;100;p18"/>
          <p:cNvSpPr txBox="1"/>
          <p:nvPr>
            <p:ph idx="1" type="body"/>
          </p:nvPr>
        </p:nvSpPr>
        <p:spPr>
          <a:xfrm>
            <a:off x="311700" y="904350"/>
            <a:ext cx="34848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a:t>
            </a:r>
            <a:r>
              <a:rPr b="1" i="1" lang="en"/>
              <a:t>FK</a:t>
            </a:r>
            <a:r>
              <a:rPr lang="en"/>
              <a:t>) Animes_ID INT</a:t>
            </a:r>
            <a:endParaRPr/>
          </a:p>
          <a:p>
            <a:pPr indent="-342900" lvl="0" marL="457200" rtl="0" algn="l">
              <a:spcBef>
                <a:spcPts val="0"/>
              </a:spcBef>
              <a:spcAft>
                <a:spcPts val="0"/>
              </a:spcAft>
              <a:buSzPts val="1800"/>
              <a:buChar char="●"/>
            </a:pPr>
            <a:r>
              <a:rPr lang="en"/>
              <a:t>(</a:t>
            </a:r>
            <a:r>
              <a:rPr b="1" i="1" lang="en"/>
              <a:t>FK</a:t>
            </a:r>
            <a:r>
              <a:rPr lang="en"/>
              <a:t>) Directors_ID INT</a:t>
            </a:r>
            <a:endParaRPr/>
          </a:p>
        </p:txBody>
      </p:sp>
      <p:sp>
        <p:nvSpPr>
          <p:cNvPr id="101" name="Google Shape;101;p18"/>
          <p:cNvSpPr txBox="1"/>
          <p:nvPr/>
        </p:nvSpPr>
        <p:spPr>
          <a:xfrm>
            <a:off x="5533925" y="904350"/>
            <a:ext cx="3835500" cy="300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t>
            </a:r>
            <a:r>
              <a:rPr b="1" i="1" lang="en" sz="1800">
                <a:solidFill>
                  <a:schemeClr val="dk2"/>
                </a:solidFill>
                <a:latin typeface="Playfair Display"/>
                <a:ea typeface="Playfair Display"/>
                <a:cs typeface="Playfair Display"/>
                <a:sym typeface="Playfair Display"/>
              </a:rPr>
              <a:t>PK</a:t>
            </a:r>
            <a:r>
              <a:rPr lang="en" sz="1800">
                <a:solidFill>
                  <a:schemeClr val="dk2"/>
                </a:solidFill>
                <a:latin typeface="Playfair Display"/>
                <a:ea typeface="Playfair Display"/>
                <a:cs typeface="Playfair Display"/>
                <a:sym typeface="Playfair Display"/>
              </a:rPr>
              <a:t>) ID INT</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firstName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last</a:t>
            </a:r>
            <a:r>
              <a:rPr lang="en" sz="1800">
                <a:solidFill>
                  <a:schemeClr val="dk2"/>
                </a:solidFill>
                <a:latin typeface="Playfair Display"/>
                <a:ea typeface="Playfair Display"/>
                <a:cs typeface="Playfair Display"/>
                <a:sym typeface="Playfair Display"/>
              </a:rPr>
              <a:t>Name VARCHAR(45)</a:t>
            </a:r>
            <a:endParaRPr sz="1800">
              <a:solidFill>
                <a:schemeClr val="dk2"/>
              </a:solidFill>
              <a:latin typeface="Playfair Display"/>
              <a:ea typeface="Playfair Display"/>
              <a:cs typeface="Playfair Display"/>
              <a:sym typeface="Playfair Display"/>
            </a:endParaRPr>
          </a:p>
        </p:txBody>
      </p:sp>
      <p:pic>
        <p:nvPicPr>
          <p:cNvPr id="102" name="Google Shape;102;p18"/>
          <p:cNvPicPr preferRelativeResize="0"/>
          <p:nvPr/>
        </p:nvPicPr>
        <p:blipFill>
          <a:blip r:embed="rId3">
            <a:alphaModFix/>
          </a:blip>
          <a:stretch>
            <a:fillRect/>
          </a:stretch>
        </p:blipFill>
        <p:spPr>
          <a:xfrm>
            <a:off x="2177175" y="2309575"/>
            <a:ext cx="4724400" cy="232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0" y="210875"/>
            <a:ext cx="85206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Animated</a:t>
            </a:r>
            <a:r>
              <a:rPr lang="en"/>
              <a:t>By				m:1				Studios</a:t>
            </a:r>
            <a:endParaRPr/>
          </a:p>
        </p:txBody>
      </p:sp>
      <p:sp>
        <p:nvSpPr>
          <p:cNvPr id="108" name="Google Shape;108;p19"/>
          <p:cNvSpPr txBox="1"/>
          <p:nvPr>
            <p:ph idx="1" type="body"/>
          </p:nvPr>
        </p:nvSpPr>
        <p:spPr>
          <a:xfrm>
            <a:off x="311700" y="904350"/>
            <a:ext cx="34848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a:t>
            </a:r>
            <a:r>
              <a:rPr b="1" i="1" lang="en"/>
              <a:t>FK</a:t>
            </a:r>
            <a:r>
              <a:rPr lang="en"/>
              <a:t>) Animes_ID INT</a:t>
            </a:r>
            <a:endParaRPr/>
          </a:p>
          <a:p>
            <a:pPr indent="-342900" lvl="0" marL="457200" rtl="0" algn="l">
              <a:spcBef>
                <a:spcPts val="0"/>
              </a:spcBef>
              <a:spcAft>
                <a:spcPts val="0"/>
              </a:spcAft>
              <a:buSzPts val="1800"/>
              <a:buChar char="●"/>
            </a:pPr>
            <a:r>
              <a:rPr lang="en"/>
              <a:t>(</a:t>
            </a:r>
            <a:r>
              <a:rPr b="1" i="1" lang="en"/>
              <a:t>FK</a:t>
            </a:r>
            <a:r>
              <a:rPr lang="en"/>
              <a:t>) Studios_ID INT</a:t>
            </a:r>
            <a:endParaRPr/>
          </a:p>
        </p:txBody>
      </p:sp>
      <p:sp>
        <p:nvSpPr>
          <p:cNvPr id="109" name="Google Shape;109;p19"/>
          <p:cNvSpPr txBox="1"/>
          <p:nvPr/>
        </p:nvSpPr>
        <p:spPr>
          <a:xfrm>
            <a:off x="5533925" y="904350"/>
            <a:ext cx="3835500" cy="300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t>
            </a:r>
            <a:r>
              <a:rPr b="1" i="1" lang="en" sz="1800">
                <a:solidFill>
                  <a:schemeClr val="dk2"/>
                </a:solidFill>
                <a:latin typeface="Playfair Display"/>
                <a:ea typeface="Playfair Display"/>
                <a:cs typeface="Playfair Display"/>
                <a:sym typeface="Playfair Display"/>
              </a:rPr>
              <a:t>PK</a:t>
            </a:r>
            <a:r>
              <a:rPr lang="en" sz="1800">
                <a:solidFill>
                  <a:schemeClr val="dk2"/>
                </a:solidFill>
                <a:latin typeface="Playfair Display"/>
                <a:ea typeface="Playfair Display"/>
                <a:cs typeface="Playfair Display"/>
                <a:sym typeface="Playfair Display"/>
              </a:rPr>
              <a:t>) ID INT</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name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headQuarter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CEOFirstName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CEOLastName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foundedYear DATE</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t/>
            </a:r>
            <a:endParaRPr sz="1800">
              <a:solidFill>
                <a:schemeClr val="dk2"/>
              </a:solidFill>
              <a:latin typeface="Playfair Display"/>
              <a:ea typeface="Playfair Display"/>
              <a:cs typeface="Playfair Display"/>
              <a:sym typeface="Playfair Display"/>
            </a:endParaRPr>
          </a:p>
        </p:txBody>
      </p:sp>
      <p:pic>
        <p:nvPicPr>
          <p:cNvPr id="110" name="Google Shape;110;p19"/>
          <p:cNvPicPr preferRelativeResize="0"/>
          <p:nvPr/>
        </p:nvPicPr>
        <p:blipFill>
          <a:blip r:embed="rId3">
            <a:alphaModFix/>
          </a:blip>
          <a:stretch>
            <a:fillRect/>
          </a:stretch>
        </p:blipFill>
        <p:spPr>
          <a:xfrm>
            <a:off x="1232613" y="2888850"/>
            <a:ext cx="6055375" cy="2254650"/>
          </a:xfrm>
          <a:prstGeom prst="rect">
            <a:avLst/>
          </a:prstGeom>
          <a:noFill/>
          <a:ln>
            <a:noFill/>
          </a:ln>
        </p:spPr>
      </p:pic>
      <p:pic>
        <p:nvPicPr>
          <p:cNvPr id="111" name="Google Shape;111;p19"/>
          <p:cNvPicPr preferRelativeResize="0"/>
          <p:nvPr/>
        </p:nvPicPr>
        <p:blipFill>
          <a:blip r:embed="rId4">
            <a:alphaModFix/>
          </a:blip>
          <a:stretch>
            <a:fillRect/>
          </a:stretch>
        </p:blipFill>
        <p:spPr>
          <a:xfrm>
            <a:off x="972500" y="2888850"/>
            <a:ext cx="6233410" cy="229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162000"/>
            <a:ext cx="24753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Track</a:t>
            </a:r>
            <a:r>
              <a:rPr lang="en"/>
              <a:t>	</a:t>
            </a:r>
            <a:endParaRPr/>
          </a:p>
        </p:txBody>
      </p:sp>
      <p:sp>
        <p:nvSpPr>
          <p:cNvPr id="117" name="Google Shape;117;p20"/>
          <p:cNvSpPr txBox="1"/>
          <p:nvPr>
            <p:ph idx="1" type="body"/>
          </p:nvPr>
        </p:nvSpPr>
        <p:spPr>
          <a:xfrm>
            <a:off x="311700" y="904350"/>
            <a:ext cx="34848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name VARCHAR(45)</a:t>
            </a:r>
            <a:endParaRPr/>
          </a:p>
          <a:p>
            <a:pPr indent="-342900" lvl="0" marL="457200" rtl="0" algn="l">
              <a:spcBef>
                <a:spcPts val="0"/>
              </a:spcBef>
              <a:spcAft>
                <a:spcPts val="0"/>
              </a:spcAft>
              <a:buSzPts val="1800"/>
              <a:buChar char="●"/>
            </a:pPr>
            <a:r>
              <a:rPr lang="en"/>
              <a:t>length INT</a:t>
            </a:r>
            <a:endParaRPr/>
          </a:p>
          <a:p>
            <a:pPr indent="-342900" lvl="0" marL="457200" rtl="0" algn="l">
              <a:spcBef>
                <a:spcPts val="0"/>
              </a:spcBef>
              <a:spcAft>
                <a:spcPts val="0"/>
              </a:spcAft>
              <a:buSzPts val="1800"/>
              <a:buChar char="●"/>
            </a:pPr>
            <a:r>
              <a:rPr lang="en"/>
              <a:t>(</a:t>
            </a:r>
            <a:r>
              <a:rPr b="1" i="1" lang="en"/>
              <a:t>FK</a:t>
            </a:r>
            <a:r>
              <a:rPr lang="en"/>
              <a:t>)</a:t>
            </a:r>
            <a:r>
              <a:rPr lang="en"/>
              <a:t>Animes_ID INT </a:t>
            </a:r>
            <a:endParaRPr/>
          </a:p>
        </p:txBody>
      </p:sp>
      <p:pic>
        <p:nvPicPr>
          <p:cNvPr id="118" name="Google Shape;118;p20"/>
          <p:cNvPicPr preferRelativeResize="0"/>
          <p:nvPr/>
        </p:nvPicPr>
        <p:blipFill>
          <a:blip r:embed="rId3">
            <a:alphaModFix/>
          </a:blip>
          <a:stretch>
            <a:fillRect/>
          </a:stretch>
        </p:blipFill>
        <p:spPr>
          <a:xfrm>
            <a:off x="57450" y="2317500"/>
            <a:ext cx="3264575" cy="2738025"/>
          </a:xfrm>
          <a:prstGeom prst="rect">
            <a:avLst/>
          </a:prstGeom>
          <a:noFill/>
          <a:ln>
            <a:noFill/>
          </a:ln>
        </p:spPr>
      </p:pic>
      <p:sp>
        <p:nvSpPr>
          <p:cNvPr id="119" name="Google Shape;119;p20"/>
          <p:cNvSpPr txBox="1"/>
          <p:nvPr/>
        </p:nvSpPr>
        <p:spPr>
          <a:xfrm>
            <a:off x="3950500" y="904350"/>
            <a:ext cx="704100" cy="6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2"/>
                </a:solidFill>
                <a:highlight>
                  <a:schemeClr val="dk1"/>
                </a:highlight>
                <a:latin typeface="Oswald"/>
                <a:ea typeface="Oswald"/>
                <a:cs typeface="Oswald"/>
                <a:sym typeface="Oswald"/>
              </a:rPr>
              <a:t>1:m</a:t>
            </a:r>
            <a:endParaRPr>
              <a:latin typeface="Playfair Display"/>
              <a:ea typeface="Playfair Display"/>
              <a:cs typeface="Playfair Display"/>
              <a:sym typeface="Playfair Display"/>
            </a:endParaRPr>
          </a:p>
        </p:txBody>
      </p:sp>
      <p:sp>
        <p:nvSpPr>
          <p:cNvPr id="120" name="Google Shape;120;p20"/>
          <p:cNvSpPr txBox="1"/>
          <p:nvPr>
            <p:ph idx="1" type="body"/>
          </p:nvPr>
        </p:nvSpPr>
        <p:spPr>
          <a:xfrm>
            <a:off x="4875125" y="904350"/>
            <a:ext cx="3837600" cy="158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a:t>
            </a:r>
            <a:r>
              <a:rPr b="1" i="1" lang="en"/>
              <a:t>FK</a:t>
            </a:r>
            <a:r>
              <a:rPr lang="en"/>
              <a:t>)Track_ID INT </a:t>
            </a:r>
            <a:endParaRPr/>
          </a:p>
          <a:p>
            <a:pPr indent="-342900" lvl="0" marL="457200" rtl="0" algn="l">
              <a:spcBef>
                <a:spcPts val="0"/>
              </a:spcBef>
              <a:spcAft>
                <a:spcPts val="0"/>
              </a:spcAft>
              <a:buSzPts val="1800"/>
              <a:buChar char="●"/>
            </a:pPr>
            <a:r>
              <a:rPr lang="en"/>
              <a:t>(</a:t>
            </a:r>
            <a:r>
              <a:rPr b="1" i="1" lang="en"/>
              <a:t>FK</a:t>
            </a:r>
            <a:r>
              <a:rPr lang="en"/>
              <a:t>)Composers_ID INT </a:t>
            </a:r>
            <a:endParaRPr/>
          </a:p>
        </p:txBody>
      </p:sp>
      <p:sp>
        <p:nvSpPr>
          <p:cNvPr id="121" name="Google Shape;121;p20"/>
          <p:cNvSpPr txBox="1"/>
          <p:nvPr>
            <p:ph type="title"/>
          </p:nvPr>
        </p:nvSpPr>
        <p:spPr>
          <a:xfrm>
            <a:off x="4762175" y="162000"/>
            <a:ext cx="36474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composedBy</a:t>
            </a:r>
            <a:r>
              <a:rPr lang="en"/>
              <a:t>	</a:t>
            </a:r>
            <a:endParaRPr/>
          </a:p>
        </p:txBody>
      </p:sp>
      <p:sp>
        <p:nvSpPr>
          <p:cNvPr id="122" name="Google Shape;122;p20"/>
          <p:cNvSpPr txBox="1"/>
          <p:nvPr/>
        </p:nvSpPr>
        <p:spPr>
          <a:xfrm>
            <a:off x="3950500" y="2820925"/>
            <a:ext cx="704100" cy="6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2"/>
                </a:solidFill>
                <a:highlight>
                  <a:schemeClr val="dk1"/>
                </a:highlight>
                <a:latin typeface="Oswald"/>
                <a:ea typeface="Oswald"/>
                <a:cs typeface="Oswald"/>
                <a:sym typeface="Oswald"/>
              </a:rPr>
              <a:t>1:m</a:t>
            </a:r>
            <a:endParaRPr>
              <a:latin typeface="Playfair Display"/>
              <a:ea typeface="Playfair Display"/>
              <a:cs typeface="Playfair Display"/>
              <a:sym typeface="Playfair Display"/>
            </a:endParaRPr>
          </a:p>
        </p:txBody>
      </p:sp>
      <p:sp>
        <p:nvSpPr>
          <p:cNvPr id="123" name="Google Shape;123;p20"/>
          <p:cNvSpPr txBox="1"/>
          <p:nvPr>
            <p:ph type="title"/>
          </p:nvPr>
        </p:nvSpPr>
        <p:spPr>
          <a:xfrm>
            <a:off x="4970225" y="2166600"/>
            <a:ext cx="36474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sung</a:t>
            </a:r>
            <a:r>
              <a:rPr lang="en"/>
              <a:t>By	</a:t>
            </a:r>
            <a:endParaRPr/>
          </a:p>
        </p:txBody>
      </p:sp>
      <p:sp>
        <p:nvSpPr>
          <p:cNvPr id="124" name="Google Shape;124;p20"/>
          <p:cNvSpPr txBox="1"/>
          <p:nvPr>
            <p:ph idx="1" type="body"/>
          </p:nvPr>
        </p:nvSpPr>
        <p:spPr>
          <a:xfrm>
            <a:off x="4875125" y="3045825"/>
            <a:ext cx="3837600" cy="158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a:t>
            </a:r>
            <a:r>
              <a:rPr b="1" i="1" lang="en"/>
              <a:t>FK</a:t>
            </a:r>
            <a:r>
              <a:rPr lang="en"/>
              <a:t>)Track_ID INT </a:t>
            </a:r>
            <a:endParaRPr/>
          </a:p>
          <a:p>
            <a:pPr indent="-342900" lvl="0" marL="457200" rtl="0" algn="l">
              <a:spcBef>
                <a:spcPts val="0"/>
              </a:spcBef>
              <a:spcAft>
                <a:spcPts val="0"/>
              </a:spcAft>
              <a:buSzPts val="1800"/>
              <a:buChar char="●"/>
            </a:pPr>
            <a:r>
              <a:rPr lang="en"/>
              <a:t>(</a:t>
            </a:r>
            <a:r>
              <a:rPr b="1" i="1" lang="en"/>
              <a:t>FK</a:t>
            </a:r>
            <a:r>
              <a:rPr lang="en"/>
              <a:t>)Artists_ID INT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162000"/>
            <a:ext cx="85206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ComposedBy				m:1					Composers</a:t>
            </a:r>
            <a:endParaRPr/>
          </a:p>
        </p:txBody>
      </p:sp>
      <p:sp>
        <p:nvSpPr>
          <p:cNvPr id="130" name="Google Shape;130;p21"/>
          <p:cNvSpPr txBox="1"/>
          <p:nvPr>
            <p:ph idx="1" type="body"/>
          </p:nvPr>
        </p:nvSpPr>
        <p:spPr>
          <a:xfrm>
            <a:off x="311700" y="904350"/>
            <a:ext cx="34848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r>
              <a:rPr b="1" i="1" lang="en"/>
              <a:t>PK</a:t>
            </a:r>
            <a:r>
              <a:rPr lang="en"/>
              <a:t>) ID INT</a:t>
            </a:r>
            <a:endParaRPr/>
          </a:p>
          <a:p>
            <a:pPr indent="-342900" lvl="0" marL="457200" rtl="0" algn="l">
              <a:spcBef>
                <a:spcPts val="0"/>
              </a:spcBef>
              <a:spcAft>
                <a:spcPts val="0"/>
              </a:spcAft>
              <a:buSzPts val="1800"/>
              <a:buChar char="●"/>
            </a:pPr>
            <a:r>
              <a:rPr lang="en"/>
              <a:t>(</a:t>
            </a:r>
            <a:r>
              <a:rPr b="1" i="1" lang="en"/>
              <a:t>FK</a:t>
            </a:r>
            <a:r>
              <a:rPr lang="en"/>
              <a:t>) Track_ID INT</a:t>
            </a:r>
            <a:endParaRPr/>
          </a:p>
          <a:p>
            <a:pPr indent="-342900" lvl="0" marL="457200" rtl="0" algn="l">
              <a:spcBef>
                <a:spcPts val="0"/>
              </a:spcBef>
              <a:spcAft>
                <a:spcPts val="0"/>
              </a:spcAft>
              <a:buSzPts val="1800"/>
              <a:buChar char="●"/>
            </a:pPr>
            <a:r>
              <a:rPr lang="en"/>
              <a:t>(</a:t>
            </a:r>
            <a:r>
              <a:rPr b="1" i="1" lang="en"/>
              <a:t>FK</a:t>
            </a:r>
            <a:r>
              <a:rPr lang="en"/>
              <a:t>) Composers_ID INT</a:t>
            </a:r>
            <a:endParaRPr/>
          </a:p>
        </p:txBody>
      </p:sp>
      <p:sp>
        <p:nvSpPr>
          <p:cNvPr id="131" name="Google Shape;131;p21"/>
          <p:cNvSpPr txBox="1"/>
          <p:nvPr/>
        </p:nvSpPr>
        <p:spPr>
          <a:xfrm>
            <a:off x="5904800" y="904350"/>
            <a:ext cx="3835500" cy="300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t>
            </a:r>
            <a:r>
              <a:rPr b="1" i="1" lang="en" sz="1800">
                <a:solidFill>
                  <a:schemeClr val="dk2"/>
                </a:solidFill>
                <a:latin typeface="Playfair Display"/>
                <a:ea typeface="Playfair Display"/>
                <a:cs typeface="Playfair Display"/>
                <a:sym typeface="Playfair Display"/>
              </a:rPr>
              <a:t>PK</a:t>
            </a:r>
            <a:r>
              <a:rPr lang="en" sz="1800">
                <a:solidFill>
                  <a:schemeClr val="dk2"/>
                </a:solidFill>
                <a:latin typeface="Playfair Display"/>
                <a:ea typeface="Playfair Display"/>
                <a:cs typeface="Playfair Display"/>
                <a:sym typeface="Playfair Display"/>
              </a:rPr>
              <a:t>) ID INT</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firstName VARCHAR(45)</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LastName VARCHAR(45)</a:t>
            </a:r>
            <a:endParaRPr sz="1800">
              <a:solidFill>
                <a:schemeClr val="dk2"/>
              </a:solidFill>
              <a:latin typeface="Playfair Display"/>
              <a:ea typeface="Playfair Display"/>
              <a:cs typeface="Playfair Display"/>
              <a:sym typeface="Playfair Display"/>
            </a:endParaRPr>
          </a:p>
        </p:txBody>
      </p:sp>
      <p:pic>
        <p:nvPicPr>
          <p:cNvPr id="132" name="Google Shape;132;p21"/>
          <p:cNvPicPr preferRelativeResize="0"/>
          <p:nvPr/>
        </p:nvPicPr>
        <p:blipFill>
          <a:blip r:embed="rId3">
            <a:alphaModFix/>
          </a:blip>
          <a:stretch>
            <a:fillRect/>
          </a:stretch>
        </p:blipFill>
        <p:spPr>
          <a:xfrm>
            <a:off x="695325" y="2743050"/>
            <a:ext cx="7753350" cy="1847850"/>
          </a:xfrm>
          <a:prstGeom prst="rect">
            <a:avLst/>
          </a:prstGeom>
          <a:noFill/>
          <a:ln>
            <a:noFill/>
          </a:ln>
        </p:spPr>
      </p:pic>
      <p:pic>
        <p:nvPicPr>
          <p:cNvPr id="133" name="Google Shape;133;p21"/>
          <p:cNvPicPr preferRelativeResize="0"/>
          <p:nvPr/>
        </p:nvPicPr>
        <p:blipFill>
          <a:blip r:embed="rId4">
            <a:alphaModFix/>
          </a:blip>
          <a:stretch>
            <a:fillRect/>
          </a:stretch>
        </p:blipFill>
        <p:spPr>
          <a:xfrm>
            <a:off x="0" y="2619225"/>
            <a:ext cx="9048750" cy="209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