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82" r:id="rId3"/>
    <p:sldId id="319" r:id="rId4"/>
    <p:sldId id="326" r:id="rId5"/>
    <p:sldId id="325" r:id="rId6"/>
    <p:sldId id="321" r:id="rId7"/>
    <p:sldId id="285" r:id="rId8"/>
    <p:sldId id="289" r:id="rId9"/>
    <p:sldId id="316" r:id="rId10"/>
    <p:sldId id="287" r:id="rId11"/>
    <p:sldId id="288" r:id="rId12"/>
    <p:sldId id="304" r:id="rId13"/>
    <p:sldId id="308" r:id="rId14"/>
    <p:sldId id="305" r:id="rId15"/>
    <p:sldId id="306" r:id="rId16"/>
    <p:sldId id="309" r:id="rId17"/>
    <p:sldId id="320" r:id="rId18"/>
    <p:sldId id="318" r:id="rId19"/>
    <p:sldId id="286" r:id="rId20"/>
    <p:sldId id="291" r:id="rId21"/>
    <p:sldId id="290" r:id="rId22"/>
    <p:sldId id="292" r:id="rId23"/>
    <p:sldId id="300" r:id="rId24"/>
    <p:sldId id="299" r:id="rId25"/>
    <p:sldId id="298" r:id="rId26"/>
    <p:sldId id="310" r:id="rId27"/>
    <p:sldId id="297" r:id="rId28"/>
    <p:sldId id="296" r:id="rId29"/>
    <p:sldId id="295" r:id="rId30"/>
    <p:sldId id="294" r:id="rId31"/>
    <p:sldId id="331" r:id="rId32"/>
    <p:sldId id="330" r:id="rId33"/>
    <p:sldId id="303" r:id="rId34"/>
    <p:sldId id="302" r:id="rId35"/>
    <p:sldId id="301" r:id="rId36"/>
    <p:sldId id="293" r:id="rId37"/>
    <p:sldId id="315" r:id="rId38"/>
    <p:sldId id="314" r:id="rId39"/>
    <p:sldId id="329" r:id="rId40"/>
    <p:sldId id="328" r:id="rId41"/>
    <p:sldId id="277" r:id="rId42"/>
  </p:sldIdLst>
  <p:sldSz cx="9144000" cy="5143500" type="screen16x9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83071" autoAdjust="0"/>
  </p:normalViewPr>
  <p:slideViewPr>
    <p:cSldViewPr snapToGrid="0" snapToObjects="1">
      <p:cViewPr varScale="1">
        <p:scale>
          <a:sx n="75" d="100"/>
          <a:sy n="75" d="100"/>
        </p:scale>
        <p:origin x="110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A7B9BCD-4EF4-D144-AC26-380428145B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91BBCD-5F9E-724C-B24F-6C71A07A22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FB66-79F7-8342-B864-1EC4D55B3359}" type="datetimeFigureOut">
              <a:rPr kumimoji="1" lang="zh-CN" altLang="en-US" smtClean="0"/>
              <a:t>2021/4/2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B3A8E9-894A-5746-A4A4-21A57211EB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FCE8-6539-3A4A-99C8-0E16F722B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B102A-57DE-C64C-A75D-F1661CAC5A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9862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8" name="Shape 43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60583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 latinLnBrk="0">
      <a:lnSpc>
        <a:spcPct val="117999"/>
      </a:lnSpc>
      <a:defRPr sz="800">
        <a:latin typeface="+mn-lt"/>
        <a:ea typeface="+mn-ea"/>
        <a:cs typeface="+mn-cs"/>
        <a:sym typeface="Helvetica Neue"/>
      </a:defRPr>
    </a:lvl1pPr>
    <a:lvl2pPr indent="228600" defTabSz="171450" latinLnBrk="0">
      <a:lnSpc>
        <a:spcPct val="117999"/>
      </a:lnSpc>
      <a:defRPr sz="800">
        <a:latin typeface="+mn-lt"/>
        <a:ea typeface="+mn-ea"/>
        <a:cs typeface="+mn-cs"/>
        <a:sym typeface="Helvetica Neue"/>
      </a:defRPr>
    </a:lvl2pPr>
    <a:lvl3pPr indent="457200" defTabSz="171450" latinLnBrk="0">
      <a:lnSpc>
        <a:spcPct val="117999"/>
      </a:lnSpc>
      <a:defRPr sz="800">
        <a:latin typeface="+mn-lt"/>
        <a:ea typeface="+mn-ea"/>
        <a:cs typeface="+mn-cs"/>
        <a:sym typeface="Helvetica Neue"/>
      </a:defRPr>
    </a:lvl3pPr>
    <a:lvl4pPr indent="685800" defTabSz="171450" latinLnBrk="0">
      <a:lnSpc>
        <a:spcPct val="117999"/>
      </a:lnSpc>
      <a:defRPr sz="800">
        <a:latin typeface="+mn-lt"/>
        <a:ea typeface="+mn-ea"/>
        <a:cs typeface="+mn-cs"/>
        <a:sym typeface="Helvetica Neue"/>
      </a:defRPr>
    </a:lvl4pPr>
    <a:lvl5pPr indent="914400" defTabSz="171450" latinLnBrk="0">
      <a:lnSpc>
        <a:spcPct val="117999"/>
      </a:lnSpc>
      <a:defRPr sz="800">
        <a:latin typeface="+mn-lt"/>
        <a:ea typeface="+mn-ea"/>
        <a:cs typeface="+mn-cs"/>
        <a:sym typeface="Helvetica Neue"/>
      </a:defRPr>
    </a:lvl5pPr>
    <a:lvl6pPr indent="1143000" defTabSz="171450" latinLnBrk="0">
      <a:lnSpc>
        <a:spcPct val="117999"/>
      </a:lnSpc>
      <a:defRPr sz="800">
        <a:latin typeface="+mn-lt"/>
        <a:ea typeface="+mn-ea"/>
        <a:cs typeface="+mn-cs"/>
        <a:sym typeface="Helvetica Neue"/>
      </a:defRPr>
    </a:lvl6pPr>
    <a:lvl7pPr indent="1371600" defTabSz="171450" latinLnBrk="0">
      <a:lnSpc>
        <a:spcPct val="117999"/>
      </a:lnSpc>
      <a:defRPr sz="800">
        <a:latin typeface="+mn-lt"/>
        <a:ea typeface="+mn-ea"/>
        <a:cs typeface="+mn-cs"/>
        <a:sym typeface="Helvetica Neue"/>
      </a:defRPr>
    </a:lvl7pPr>
    <a:lvl8pPr indent="1600200" defTabSz="171450" latinLnBrk="0">
      <a:lnSpc>
        <a:spcPct val="117999"/>
      </a:lnSpc>
      <a:defRPr sz="800">
        <a:latin typeface="+mn-lt"/>
        <a:ea typeface="+mn-ea"/>
        <a:cs typeface="+mn-cs"/>
        <a:sym typeface="Helvetica Neue"/>
      </a:defRPr>
    </a:lvl8pPr>
    <a:lvl9pPr indent="1828800" defTabSz="171450" latinLnBrk="0">
      <a:lnSpc>
        <a:spcPct val="117999"/>
      </a:lnSpc>
      <a:defRPr sz="8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011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7145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原始的架构上，分为 </a:t>
            </a:r>
            <a:r>
              <a:rPr lang="en-US" altLang="zh-CN" dirty="0" smtClean="0"/>
              <a:t>TiDB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TiKV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PD </a:t>
            </a:r>
            <a:r>
              <a:rPr lang="zh-CN" altLang="en-US" dirty="0" smtClean="0"/>
              <a:t>三个组件，</a:t>
            </a:r>
            <a:r>
              <a:rPr lang="en-US" altLang="zh-CN" dirty="0" smtClean="0"/>
              <a:t>TiDB </a:t>
            </a:r>
            <a:r>
              <a:rPr lang="zh-CN" altLang="en-US" dirty="0" smtClean="0"/>
              <a:t>是一个无状态的 </a:t>
            </a:r>
            <a:r>
              <a:rPr lang="en-US" altLang="zh-CN" dirty="0" smtClean="0"/>
              <a:t>SQL </a:t>
            </a:r>
            <a:r>
              <a:rPr lang="zh-CN" altLang="en-US" dirty="0" smtClean="0"/>
              <a:t>引擎，承担计算任务，可以多实例启动，</a:t>
            </a:r>
            <a:r>
              <a:rPr lang="en-US" altLang="zh-CN" dirty="0" err="1" smtClean="0"/>
              <a:t>TiKV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是个分布式的 </a:t>
            </a:r>
            <a:r>
              <a:rPr lang="en-US" altLang="zh-CN" dirty="0" smtClean="0"/>
              <a:t>KV </a:t>
            </a:r>
            <a:r>
              <a:rPr lang="zh-CN" altLang="en-US" dirty="0" smtClean="0"/>
              <a:t>存储引擎，使用 </a:t>
            </a:r>
            <a:r>
              <a:rPr lang="en-US" altLang="zh-CN" dirty="0" smtClean="0"/>
              <a:t>raft </a:t>
            </a:r>
            <a:r>
              <a:rPr lang="zh-CN" altLang="en-US" dirty="0" smtClean="0"/>
              <a:t>算法来进行副本之间的复制来保证高可用，</a:t>
            </a:r>
            <a:r>
              <a:rPr lang="en-US" altLang="zh-CN" dirty="0" smtClean="0"/>
              <a:t>PD </a:t>
            </a:r>
            <a:r>
              <a:rPr lang="zh-CN" altLang="en-US" dirty="0" smtClean="0"/>
              <a:t>主管元数据的存储，以及在 </a:t>
            </a:r>
            <a:r>
              <a:rPr lang="en-US" altLang="zh-CN" dirty="0" err="1" smtClean="0"/>
              <a:t>TiKV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中的数据的调度。</a:t>
            </a:r>
          </a:p>
        </p:txBody>
      </p:sp>
    </p:spTree>
    <p:extLst>
      <p:ext uri="{BB962C8B-B14F-4D97-AF65-F5344CB8AC3E}">
        <p14:creationId xmlns:p14="http://schemas.microsoft.com/office/powerpoint/2010/main" val="913817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784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7145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TiDB </a:t>
            </a:r>
            <a:r>
              <a:rPr lang="zh-CN" altLang="en-US" dirty="0" smtClean="0"/>
              <a:t>是个无状态的 </a:t>
            </a:r>
            <a:r>
              <a:rPr lang="en-US" altLang="zh-CN" dirty="0" smtClean="0"/>
              <a:t>SQL </a:t>
            </a:r>
            <a:r>
              <a:rPr lang="zh-CN" altLang="en-US" dirty="0" smtClean="0"/>
              <a:t>层，客户端可以连上任意一个 </a:t>
            </a:r>
            <a:r>
              <a:rPr lang="en-US" altLang="zh-CN" dirty="0" smtClean="0"/>
              <a:t>TiDB-server </a:t>
            </a:r>
            <a:r>
              <a:rPr lang="zh-CN" altLang="en-US" dirty="0" smtClean="0"/>
              <a:t>实例。</a:t>
            </a:r>
            <a:r>
              <a:rPr lang="en-US" altLang="zh-CN" dirty="0" smtClean="0"/>
              <a:t>TiDB </a:t>
            </a:r>
            <a:r>
              <a:rPr lang="zh-CN" altLang="en-US" dirty="0" smtClean="0">
                <a:solidFill>
                  <a:schemeClr val="dk1"/>
                </a:solidFill>
              </a:rPr>
              <a:t>兼容 </a:t>
            </a:r>
            <a:r>
              <a:rPr lang="en-US" altLang="zh-CN" dirty="0" err="1" smtClean="0">
                <a:solidFill>
                  <a:schemeClr val="dk1"/>
                </a:solidFill>
              </a:rPr>
              <a:t>mysql</a:t>
            </a:r>
            <a:r>
              <a:rPr lang="en-US" altLang="zh-CN" dirty="0" smtClean="0">
                <a:solidFill>
                  <a:schemeClr val="dk1"/>
                </a:solidFill>
              </a:rPr>
              <a:t> </a:t>
            </a:r>
            <a:r>
              <a:rPr lang="zh-CN" altLang="en-US" dirty="0" smtClean="0">
                <a:solidFill>
                  <a:schemeClr val="dk1"/>
                </a:solidFill>
              </a:rPr>
              <a:t>协议，功能完善，有支持基于代价的优化器，二级索引，可以在线 </a:t>
            </a:r>
            <a:r>
              <a:rPr lang="en-US" altLang="zh-CN" dirty="0" smtClean="0">
                <a:solidFill>
                  <a:schemeClr val="dk1"/>
                </a:solidFill>
              </a:rPr>
              <a:t>DDL </a:t>
            </a:r>
            <a:r>
              <a:rPr lang="zh-CN" altLang="en-US" dirty="0" smtClean="0">
                <a:solidFill>
                  <a:schemeClr val="dk1"/>
                </a:solidFill>
              </a:rPr>
              <a:t>等等。如右图所示，</a:t>
            </a:r>
            <a:r>
              <a:rPr lang="en-US" altLang="zh-CN" dirty="0" smtClean="0">
                <a:solidFill>
                  <a:schemeClr val="dk1"/>
                </a:solidFill>
              </a:rPr>
              <a:t>SQL </a:t>
            </a:r>
            <a:r>
              <a:rPr lang="zh-CN" altLang="en-US" dirty="0" smtClean="0">
                <a:solidFill>
                  <a:schemeClr val="dk1"/>
                </a:solidFill>
              </a:rPr>
              <a:t>经过编译之后生成的物理计划有一部分会下推到 </a:t>
            </a:r>
            <a:r>
              <a:rPr lang="en-US" altLang="zh-CN" dirty="0" err="1" smtClean="0">
                <a:solidFill>
                  <a:schemeClr val="dk1"/>
                </a:solidFill>
              </a:rPr>
              <a:t>TiKV</a:t>
            </a:r>
            <a:r>
              <a:rPr lang="en-US" altLang="zh-CN" dirty="0" smtClean="0">
                <a:solidFill>
                  <a:schemeClr val="dk1"/>
                </a:solidFill>
              </a:rPr>
              <a:t> </a:t>
            </a:r>
            <a:r>
              <a:rPr lang="zh-CN" altLang="en-US" dirty="0" smtClean="0">
                <a:solidFill>
                  <a:schemeClr val="dk1"/>
                </a:solidFill>
              </a:rPr>
              <a:t>并行执行。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876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724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7145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PD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TiDB </a:t>
            </a:r>
            <a:r>
              <a:rPr lang="zh-CN" altLang="en-US" dirty="0" smtClean="0"/>
              <a:t>集群的智能大脑，部署 </a:t>
            </a:r>
            <a:r>
              <a:rPr lang="en-US" altLang="zh-CN" dirty="0" smtClean="0"/>
              <a:t>3 </a:t>
            </a:r>
            <a:r>
              <a:rPr lang="zh-CN" altLang="en-US" dirty="0" smtClean="0"/>
              <a:t>副本以及使用 </a:t>
            </a:r>
            <a:r>
              <a:rPr lang="en-US" altLang="zh-CN" dirty="0" err="1" smtClean="0"/>
              <a:t>etcd</a:t>
            </a:r>
            <a:r>
              <a:rPr lang="en-US" altLang="zh-CN" dirty="0" smtClean="0"/>
              <a:t> </a:t>
            </a:r>
            <a:r>
              <a:rPr lang="zh-CN" altLang="en-US" dirty="0" smtClean="0"/>
              <a:t>同步数据</a:t>
            </a:r>
            <a:r>
              <a:rPr lang="zh-CN" altLang="en-US" dirty="0" smtClean="0">
                <a:solidFill>
                  <a:schemeClr val="dk1"/>
                </a:solidFill>
              </a:rPr>
              <a:t>保证高可用</a:t>
            </a:r>
            <a:r>
              <a:rPr lang="zh-CN" altLang="en-US" dirty="0" smtClean="0"/>
              <a:t>，主要负责这样几件事。第一，存储集群的元数据，比如 </a:t>
            </a:r>
            <a:r>
              <a:rPr lang="en-US" altLang="zh-CN" dirty="0" smtClean="0"/>
              <a:t>region </a:t>
            </a:r>
            <a:r>
              <a:rPr lang="zh-CN" altLang="en-US" dirty="0" smtClean="0"/>
              <a:t>的位置，处于哪些 </a:t>
            </a:r>
            <a:r>
              <a:rPr lang="en-US" altLang="zh-CN" dirty="0" err="1" smtClean="0"/>
              <a:t>TiKV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上，</a:t>
            </a:r>
            <a:r>
              <a:rPr lang="en-US" altLang="zh-CN" dirty="0" smtClean="0"/>
              <a:t>Raft Leader </a:t>
            </a:r>
            <a:r>
              <a:rPr lang="zh-CN" altLang="en-US" dirty="0" smtClean="0"/>
              <a:t>是哪个。第二，调度和负载均衡 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，比如把 </a:t>
            </a:r>
            <a:r>
              <a:rPr lang="en-US" altLang="zh-CN" dirty="0" smtClean="0"/>
              <a:t>region </a:t>
            </a:r>
            <a:r>
              <a:rPr lang="zh-CN" altLang="en-US" dirty="0" smtClean="0"/>
              <a:t>调度到另外几个 </a:t>
            </a:r>
            <a:r>
              <a:rPr lang="en-US" altLang="zh-CN" dirty="0" err="1" smtClean="0"/>
              <a:t>TiKV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上，或者把 </a:t>
            </a:r>
            <a:r>
              <a:rPr lang="en-US" altLang="zh-CN" dirty="0" smtClean="0"/>
              <a:t>Raft Leader </a:t>
            </a:r>
            <a:r>
              <a:rPr lang="zh-CN" altLang="en-US" dirty="0" smtClean="0"/>
              <a:t>迁移给另一个 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。第三，负责分配全局单调递增的事务时间戳，这个也是 </a:t>
            </a:r>
            <a:r>
              <a:rPr lang="en-US" altLang="zh-CN" dirty="0" smtClean="0"/>
              <a:t>TiDB </a:t>
            </a:r>
            <a:r>
              <a:rPr lang="zh-CN" altLang="en-US" dirty="0" smtClean="0"/>
              <a:t>事务模型正确性所依赖的保证。</a:t>
            </a:r>
          </a:p>
        </p:txBody>
      </p:sp>
    </p:spTree>
    <p:extLst>
      <p:ext uri="{BB962C8B-B14F-4D97-AF65-F5344CB8AC3E}">
        <p14:creationId xmlns:p14="http://schemas.microsoft.com/office/powerpoint/2010/main" val="3968675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206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7145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TiKV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是存储层，行式存储，更加适合事务处理。数据根据范围切分，同个范围的数据有多个副本，副本之间通过 </a:t>
            </a:r>
            <a:r>
              <a:rPr lang="en-US" altLang="zh-CN" dirty="0" smtClean="0"/>
              <a:t>Raft </a:t>
            </a:r>
            <a:r>
              <a:rPr lang="zh-CN" altLang="en-US" dirty="0" smtClean="0"/>
              <a:t>共识协议同步，保证强一致以及高可用。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362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Let’s dive deep into the storage stack of </a:t>
            </a:r>
            <a:r>
              <a:rPr lang="en-US" altLang="zh-CN" dirty="0" err="1" smtClean="0"/>
              <a:t>TiKV</a:t>
            </a:r>
            <a:r>
              <a:rPr lang="en-US" altLang="zh-CN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As mentioned earlier, </a:t>
            </a:r>
            <a:r>
              <a:rPr lang="en-US" altLang="zh-CN" dirty="0" err="1" smtClean="0"/>
              <a:t>TiKV</a:t>
            </a:r>
            <a:r>
              <a:rPr lang="en-US" altLang="zh-CN" dirty="0" smtClean="0"/>
              <a:t> is the underlying storage layer where data is actually stored. More specifically, data is stored in </a:t>
            </a:r>
            <a:r>
              <a:rPr lang="en-US" altLang="zh-CN" dirty="0" err="1" smtClean="0"/>
              <a:t>RocksDB</a:t>
            </a:r>
            <a:r>
              <a:rPr lang="en-US" altLang="zh-CN" dirty="0" smtClean="0"/>
              <a:t> locally which is the bottom layer of the </a:t>
            </a:r>
            <a:r>
              <a:rPr lang="en-US" altLang="zh-CN" dirty="0" err="1" smtClean="0"/>
              <a:t>TiKV</a:t>
            </a:r>
            <a:r>
              <a:rPr lang="en-US" altLang="zh-CN" dirty="0" smtClean="0"/>
              <a:t> architecture as you can see from this diagram. On top of </a:t>
            </a:r>
            <a:r>
              <a:rPr lang="en-US" altLang="zh-CN" dirty="0" err="1" smtClean="0"/>
              <a:t>RocksDB</a:t>
            </a:r>
            <a:r>
              <a:rPr lang="en-US" altLang="zh-CN" dirty="0" smtClean="0"/>
              <a:t>, we build a Raft layer.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So what is Raft? Raft is a consensus algorithm that equals to Multi-</a:t>
            </a:r>
            <a:r>
              <a:rPr lang="en-US" altLang="zh-CN" dirty="0" err="1" smtClean="0"/>
              <a:t>Paxos</a:t>
            </a:r>
            <a:r>
              <a:rPr lang="en-US" altLang="zh-CN" dirty="0" smtClean="0"/>
              <a:t> in fault-tolerance and performance. It has several key features such as leader election, auto failover and membership changes. And Raft ensures that data is safely replicated. </a:t>
            </a:r>
            <a:r>
              <a:rPr lang="en-US" altLang="zh-CN" dirty="0" smtClean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chemeClr val="dk1"/>
                </a:solidFill>
              </a:rPr>
              <a:t>and we have exposed the Raw Key Value API at this layer, if you want a scalable, high performance, highly available </a:t>
            </a:r>
            <a:r>
              <a:rPr lang="en-US" altLang="zh-CN" dirty="0" err="1" smtClean="0">
                <a:solidFill>
                  <a:schemeClr val="dk1"/>
                </a:solidFill>
              </a:rPr>
              <a:t>kv</a:t>
            </a:r>
            <a:r>
              <a:rPr lang="en-US" altLang="zh-CN" dirty="0" smtClean="0">
                <a:solidFill>
                  <a:schemeClr val="dk1"/>
                </a:solidFill>
              </a:rPr>
              <a:t> database, and don’t care about cross-row ACID transaction, you can use raw the </a:t>
            </a:r>
            <a:r>
              <a:rPr lang="en-US" altLang="zh-CN" dirty="0" err="1" smtClean="0">
                <a:solidFill>
                  <a:schemeClr val="dk1"/>
                </a:solidFill>
              </a:rPr>
              <a:t>kv</a:t>
            </a:r>
            <a:r>
              <a:rPr lang="en-US" altLang="zh-CN" dirty="0" smtClean="0">
                <a:solidFill>
                  <a:schemeClr val="dk1"/>
                </a:solidFill>
              </a:rPr>
              <a:t> </a:t>
            </a:r>
            <a:r>
              <a:rPr lang="en-US" altLang="zh-CN" dirty="0" err="1" smtClean="0">
                <a:solidFill>
                  <a:schemeClr val="dk1"/>
                </a:solidFill>
              </a:rPr>
              <a:t>api</a:t>
            </a:r>
            <a:r>
              <a:rPr lang="en-US" altLang="zh-CN" dirty="0" smtClean="0">
                <a:solidFill>
                  <a:schemeClr val="dk1"/>
                </a:solidFill>
              </a:rPr>
              <a:t> for higher performance.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 smtClean="0">
                <a:solidFill>
                  <a:schemeClr val="dk1"/>
                </a:solidFill>
              </a:rPr>
              <a:t>The middle layer is MVCC, </a:t>
            </a:r>
            <a:r>
              <a:rPr lang="en-US" altLang="zh-CN" dirty="0" err="1" smtClean="0">
                <a:solidFill>
                  <a:schemeClr val="dk1"/>
                </a:solidFill>
              </a:rPr>
              <a:t>Multiversion</a:t>
            </a:r>
            <a:r>
              <a:rPr lang="en-US" altLang="zh-CN" dirty="0" smtClean="0">
                <a:solidFill>
                  <a:schemeClr val="dk1"/>
                </a:solidFill>
              </a:rPr>
              <a:t> concurrency control. The top two layers are transaction and </a:t>
            </a:r>
            <a:r>
              <a:rPr lang="en-US" altLang="zh-CN" dirty="0" err="1" smtClean="0">
                <a:solidFill>
                  <a:schemeClr val="dk1"/>
                </a:solidFill>
              </a:rPr>
              <a:t>grpc</a:t>
            </a:r>
            <a:r>
              <a:rPr lang="en-US" altLang="zh-CN" dirty="0" smtClean="0">
                <a:solidFill>
                  <a:schemeClr val="dk1"/>
                </a:solidFill>
              </a:rPr>
              <a:t> API. The API here is the transactional KV API.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 smtClean="0"/>
              <a:t>TiKV</a:t>
            </a:r>
            <a:r>
              <a:rPr lang="en-US" altLang="zh-CN" dirty="0" smtClean="0"/>
              <a:t> is written in Rust and the reason is that the storage layer is performance critical and stability is first-class citizen of course, we only got c/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in the past, and now we have rust, rust is great for infrastructure system software like database, operation system…without any extra cost for </a:t>
            </a:r>
            <a:r>
              <a:rPr lang="en-US" altLang="zh-CN" dirty="0" err="1" smtClean="0"/>
              <a:t>gc</a:t>
            </a:r>
            <a:r>
              <a:rPr lang="en-US" altLang="zh-CN" dirty="0" smtClean="0"/>
              <a:t> and runtime, high performance, and another great thing is that Rust do a lot of innovation works in preventing memory leaks and data race, that means a lot for us.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22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Now we know that the actual data is stored in </a:t>
            </a:r>
            <a:r>
              <a:rPr lang="en-US" altLang="zh-CN" dirty="0" err="1" smtClean="0"/>
              <a:t>RocksDB</a:t>
            </a:r>
            <a:r>
              <a:rPr lang="en-US" altLang="zh-CN" dirty="0" smtClean="0"/>
              <a:t>. But how exactly is data organized inside of the </a:t>
            </a:r>
            <a:r>
              <a:rPr lang="en-US" altLang="zh-CN" dirty="0" err="1" smtClean="0"/>
              <a:t>RocksDB</a:t>
            </a:r>
            <a:r>
              <a:rPr lang="en-US" altLang="zh-CN" dirty="0" smtClean="0"/>
              <a:t> instances?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The answer is by Regions.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Region is a set of continuous key-value pairs in byte-order. Let’s take a look at the diagram here: The data is split into a set of continuous key-value pairs which we name them from a to z. Region 1 stores “a” to “e”, Region 2 “f” to “j”, Region 3 “k” to “o”, etc. notice that region is a logical concept, all the regions in a physical node share the same </a:t>
            </a:r>
            <a:r>
              <a:rPr lang="en-US" altLang="zh-CN" dirty="0" err="1" smtClean="0"/>
              <a:t>rocksdb</a:t>
            </a:r>
            <a:r>
              <a:rPr lang="en-US" altLang="zh-CN" dirty="0" smtClean="0"/>
              <a:t> instance.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In each </a:t>
            </a:r>
            <a:r>
              <a:rPr lang="en-US" altLang="zh-CN" dirty="0" err="1" smtClean="0"/>
              <a:t>RocksDB</a:t>
            </a:r>
            <a:r>
              <a:rPr lang="en-US" altLang="zh-CN" dirty="0" smtClean="0"/>
              <a:t> instance, as I just mentioned, there are several regions and each region is replicated to other instances by Raft. The replicas of the same Region, Region 4 for example, make a Raft group.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The metadata of the raft groups is stored in Placement driver, and of course, placement driver is a cluster, replicates the metadata by Raft, too.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170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783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587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861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借助 TiSpark 可以将单节点的 TiDB 扩展为多节点的并行计算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066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7145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TiSpark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的好处是，提供了一个分布式计算框架，更快也更稳定，同时无缝对接 </a:t>
            </a:r>
            <a:r>
              <a:rPr lang="en-US" altLang="zh-CN" dirty="0" smtClean="0"/>
              <a:t>Spark </a:t>
            </a:r>
            <a:r>
              <a:rPr lang="zh-CN" altLang="en-US" dirty="0" smtClean="0"/>
              <a:t>生态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447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7145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TiSpark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的缺点，</a:t>
            </a:r>
            <a:r>
              <a:rPr lang="en-US" altLang="zh-CN" dirty="0" smtClean="0"/>
              <a:t>1. </a:t>
            </a:r>
            <a:r>
              <a:rPr lang="zh-CN" altLang="en-US" dirty="0" smtClean="0"/>
              <a:t>并发度低，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特别吃计算资源，用户还是希望使用高并发的同时做一些中等规模的 </a:t>
            </a:r>
            <a:r>
              <a:rPr lang="en-US" altLang="zh-CN" dirty="0" smtClean="0"/>
              <a:t>AP </a:t>
            </a:r>
            <a:r>
              <a:rPr lang="zh-CN" altLang="en-US" dirty="0" smtClean="0"/>
              <a:t>查询。在这一点上，</a:t>
            </a:r>
            <a:r>
              <a:rPr lang="en-US" altLang="zh-CN" dirty="0" smtClean="0"/>
              <a:t>TiDB </a:t>
            </a:r>
            <a:r>
              <a:rPr lang="zh-CN" altLang="en-US" dirty="0" smtClean="0"/>
              <a:t>比 </a:t>
            </a:r>
            <a:r>
              <a:rPr lang="en-US" altLang="zh-CN" dirty="0" err="1" smtClean="0"/>
              <a:t>TiSpark</a:t>
            </a:r>
            <a:r>
              <a:rPr lang="en-US" altLang="zh-CN" dirty="0" smtClean="0"/>
              <a:t> </a:t>
            </a:r>
            <a:r>
              <a:rPr lang="zh-CN" altLang="en-US" dirty="0" smtClean="0"/>
              <a:t>要合适很多。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708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7145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至此，我们还剩 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个核心矛盾，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、行存不适合做分析；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、复杂查询对系统整体的影响太大了，使用 </a:t>
            </a:r>
            <a:r>
              <a:rPr lang="en-US" altLang="zh-CN" dirty="0" err="1" smtClean="0"/>
              <a:t>TiSpark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的时候会更差。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379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45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7145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TiKV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TiFlash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是存储层，</a:t>
            </a:r>
            <a:r>
              <a:rPr lang="en-US" altLang="zh-CN" dirty="0" err="1" smtClean="0"/>
              <a:t>TiKV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是行式存储，更加适合事务处理，</a:t>
            </a:r>
            <a:r>
              <a:rPr lang="en-US" altLang="zh-CN" dirty="0" err="1" smtClean="0"/>
              <a:t>TiFlash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是列式存储，更适合分析处理。数据根据范围切分，同个范围的数据有多个副本，副本之间通过 </a:t>
            </a:r>
            <a:r>
              <a:rPr lang="en-US" altLang="zh-CN" dirty="0" smtClean="0"/>
              <a:t>Raft </a:t>
            </a:r>
            <a:r>
              <a:rPr lang="zh-CN" altLang="en-US" dirty="0" smtClean="0"/>
              <a:t>共识协议同步，保证强一致以及高可用，其中 </a:t>
            </a:r>
            <a:r>
              <a:rPr lang="en-US" altLang="zh-CN" dirty="0" err="1" smtClean="0"/>
              <a:t>TiFlash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上的副本固定为 </a:t>
            </a:r>
            <a:r>
              <a:rPr lang="en-US" altLang="zh-CN" dirty="0" smtClean="0"/>
              <a:t>Raft Learner</a:t>
            </a:r>
            <a:r>
              <a:rPr lang="zh-CN" altLang="en-US" dirty="0" smtClean="0"/>
              <a:t>，使得对 </a:t>
            </a:r>
            <a:r>
              <a:rPr lang="en-US" altLang="zh-CN" dirty="0" err="1" smtClean="0"/>
              <a:t>TiKV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上事务处理的影响最小化。通过 </a:t>
            </a:r>
            <a:r>
              <a:rPr lang="en-US" altLang="zh-CN" dirty="0" smtClean="0"/>
              <a:t>TiDB </a:t>
            </a:r>
            <a:r>
              <a:rPr lang="zh-CN" altLang="en-US" dirty="0" smtClean="0"/>
              <a:t>优化器的选择可以做到让事务处理类的查询走 </a:t>
            </a:r>
            <a:r>
              <a:rPr lang="en-US" altLang="zh-CN" dirty="0" err="1" smtClean="0"/>
              <a:t>TiKV</a:t>
            </a:r>
            <a:r>
              <a:rPr lang="zh-CN" altLang="en-US" dirty="0" smtClean="0"/>
              <a:t>，分析处理类的查询走 </a:t>
            </a:r>
            <a:r>
              <a:rPr lang="en-US" altLang="zh-CN" dirty="0" err="1" smtClean="0"/>
              <a:t>TiFlash</a:t>
            </a:r>
            <a:r>
              <a:rPr lang="zh-CN" altLang="en-US" dirty="0" smtClean="0"/>
              <a:t>，从而能最大程度的隔离 </a:t>
            </a:r>
            <a:r>
              <a:rPr lang="en-US" altLang="zh-CN" dirty="0" smtClean="0"/>
              <a:t>OLTP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OLAP</a:t>
            </a:r>
            <a:r>
              <a:rPr lang="zh-CN" altLang="en-US" dirty="0" smtClean="0"/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988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7145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相比于行存，对于只统计个别列的场景，列存可以使用最小的 </a:t>
            </a:r>
            <a:r>
              <a:rPr lang="en-US" altLang="zh-CN" dirty="0" smtClean="0"/>
              <a:t>IO </a:t>
            </a:r>
            <a:r>
              <a:rPr lang="zh-CN" altLang="en-US" dirty="0" smtClean="0"/>
              <a:t>资源</a:t>
            </a:r>
          </a:p>
        </p:txBody>
      </p:sp>
    </p:spTree>
    <p:extLst>
      <p:ext uri="{BB962C8B-B14F-4D97-AF65-F5344CB8AC3E}">
        <p14:creationId xmlns:p14="http://schemas.microsoft.com/office/powerpoint/2010/main" val="4247243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7145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TiFlash</a:t>
            </a:r>
            <a:r>
              <a:rPr lang="zh-CN" altLang="en-US" dirty="0" smtClean="0"/>
              <a:t>，通过 </a:t>
            </a:r>
            <a:r>
              <a:rPr lang="en-US" altLang="zh-CN" dirty="0" smtClean="0"/>
              <a:t>raft learner </a:t>
            </a:r>
            <a:r>
              <a:rPr lang="zh-CN" altLang="en-US" dirty="0" smtClean="0"/>
              <a:t>向列存引擎同步一份数据，</a:t>
            </a:r>
            <a:r>
              <a:rPr lang="en-US" altLang="zh-CN" dirty="0" smtClean="0"/>
              <a:t>learner </a:t>
            </a:r>
            <a:r>
              <a:rPr lang="zh-CN" altLang="en-US" dirty="0" smtClean="0"/>
              <a:t>的好处是，同步的代价极低，读取时通过 </a:t>
            </a:r>
            <a:r>
              <a:rPr lang="en-US" altLang="zh-CN" dirty="0" smtClean="0">
                <a:solidFill>
                  <a:srgbClr val="30323E"/>
                </a:solidFill>
                <a:highlight>
                  <a:srgbClr val="FFFFFF"/>
                </a:highlight>
              </a:rPr>
              <a:t>Raft </a:t>
            </a:r>
            <a:r>
              <a:rPr lang="zh-CN" altLang="en-US" dirty="0" smtClean="0">
                <a:solidFill>
                  <a:schemeClr val="dk1"/>
                </a:solidFill>
                <a:highlight>
                  <a:srgbClr val="FFFFFF"/>
                </a:highlight>
              </a:rPr>
              <a:t>校对索引（</a:t>
            </a:r>
            <a:r>
              <a:rPr lang="en-US" altLang="zh-CN" dirty="0" smtClean="0">
                <a:solidFill>
                  <a:schemeClr val="dk1"/>
                </a:solidFill>
                <a:highlight>
                  <a:srgbClr val="FFFFFF"/>
                </a:highlight>
              </a:rPr>
              <a:t>read index</a:t>
            </a:r>
            <a:r>
              <a:rPr lang="zh-CN" altLang="en-US" dirty="0" smtClean="0">
                <a:solidFill>
                  <a:schemeClr val="dk1"/>
                </a:solidFill>
                <a:highlight>
                  <a:srgbClr val="FFFFFF"/>
                </a:highlight>
              </a:rPr>
              <a:t>）</a:t>
            </a:r>
            <a:r>
              <a:rPr lang="zh-CN" altLang="en-US" dirty="0" smtClean="0">
                <a:solidFill>
                  <a:schemeClr val="dk1"/>
                </a:solidFill>
              </a:rPr>
              <a:t>结</a:t>
            </a:r>
            <a:r>
              <a:rPr lang="zh-CN" altLang="en-US" dirty="0" smtClean="0"/>
              <a:t>合 </a:t>
            </a:r>
            <a:r>
              <a:rPr lang="en-US" altLang="zh-CN" dirty="0" smtClean="0"/>
              <a:t>MVCC </a:t>
            </a:r>
            <a:r>
              <a:rPr lang="zh-CN" altLang="en-US" dirty="0" smtClean="0"/>
              <a:t>实现了强一致读。通过标签，实现了物理隔离，这样，</a:t>
            </a:r>
            <a:r>
              <a:rPr lang="en-US" altLang="zh-CN" dirty="0" err="1" smtClean="0"/>
              <a:t>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tp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的负载就不会互相影响。</a:t>
            </a:r>
            <a:r>
              <a:rPr lang="en-US" altLang="zh-CN" dirty="0" err="1" smtClean="0"/>
              <a:t>TiFlash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实现，部分地基于 </a:t>
            </a:r>
            <a:r>
              <a:rPr lang="en-US" altLang="zh-CN" dirty="0" err="1" smtClean="0"/>
              <a:t>clickhouse</a:t>
            </a:r>
            <a:r>
              <a:rPr lang="zh-CN" altLang="en-US" dirty="0" smtClean="0"/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716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7145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这是 </a:t>
            </a:r>
            <a:r>
              <a:rPr lang="en-US" altLang="zh-CN" dirty="0" err="1" smtClean="0"/>
              <a:t>TiFlash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架构，</a:t>
            </a:r>
            <a:r>
              <a:rPr lang="en-US" altLang="zh-CN" dirty="0" err="1" smtClean="0"/>
              <a:t>TiFlash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作为只读节点，可以接受来自 </a:t>
            </a:r>
            <a:r>
              <a:rPr lang="en-US" altLang="zh-CN" dirty="0" smtClean="0"/>
              <a:t>TiDB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TiSpark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的读请求。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93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4295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7145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 </a:t>
            </a:r>
            <a:r>
              <a:rPr lang="en-US" altLang="zh-CN" dirty="0" smtClean="0"/>
              <a:t>raft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TiFlash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获取了来自 </a:t>
            </a:r>
            <a:r>
              <a:rPr lang="en-US" altLang="zh-CN" dirty="0" err="1" smtClean="0"/>
              <a:t>TiKV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的数据，</a:t>
            </a:r>
            <a:r>
              <a:rPr lang="en-US" altLang="zh-CN" dirty="0" smtClean="0"/>
              <a:t>learner </a:t>
            </a:r>
            <a:r>
              <a:rPr lang="zh-CN" altLang="en-US" dirty="0" smtClean="0"/>
              <a:t>的同步代价很低。当数据同步到 </a:t>
            </a:r>
            <a:r>
              <a:rPr lang="en-US" altLang="zh-CN" dirty="0" err="1" smtClean="0"/>
              <a:t>TiFlash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以后，数据最终会以列存的形式保存下来。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9463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744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3261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7145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更进一步的，我们甚至可以将一个 </a:t>
            </a:r>
            <a:r>
              <a:rPr lang="en-US" altLang="zh-CN" dirty="0" smtClean="0"/>
              <a:t>SQL </a:t>
            </a:r>
            <a:r>
              <a:rPr lang="zh-CN" altLang="en-US" dirty="0" smtClean="0"/>
              <a:t>的不同请求分发到不同存储引擎中，达到最优的效果。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2987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7054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7145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dk1"/>
                </a:solidFill>
              </a:rPr>
              <a:t>什么是 </a:t>
            </a:r>
            <a:r>
              <a:rPr lang="en-US" altLang="zh-CN" dirty="0" smtClean="0">
                <a:solidFill>
                  <a:schemeClr val="dk1"/>
                </a:solidFill>
              </a:rPr>
              <a:t>HTAP</a:t>
            </a:r>
            <a:r>
              <a:rPr lang="zh-CN" altLang="en-US" dirty="0" smtClean="0">
                <a:solidFill>
                  <a:schemeClr val="dk1"/>
                </a:solidFill>
              </a:rPr>
              <a:t>？</a:t>
            </a:r>
            <a:r>
              <a:rPr lang="en-US" altLang="zh-CN" dirty="0" smtClean="0">
                <a:solidFill>
                  <a:schemeClr val="dk1"/>
                </a:solidFill>
              </a:rPr>
              <a:t>HTAP </a:t>
            </a:r>
            <a:r>
              <a:rPr lang="zh-CN" altLang="en-US" dirty="0" smtClean="0">
                <a:solidFill>
                  <a:schemeClr val="dk1"/>
                </a:solidFill>
              </a:rPr>
              <a:t>是由分析机构 </a:t>
            </a:r>
            <a:r>
              <a:rPr lang="en-US" altLang="zh-CN" dirty="0" smtClean="0">
                <a:solidFill>
                  <a:schemeClr val="dk1"/>
                </a:solidFill>
              </a:rPr>
              <a:t>Gartner </a:t>
            </a:r>
            <a:r>
              <a:rPr lang="zh-CN" altLang="en-US" dirty="0" smtClean="0">
                <a:solidFill>
                  <a:schemeClr val="dk1"/>
                </a:solidFill>
              </a:rPr>
              <a:t>于 </a:t>
            </a:r>
            <a:r>
              <a:rPr lang="en-US" altLang="zh-CN" dirty="0" smtClean="0">
                <a:solidFill>
                  <a:schemeClr val="dk1"/>
                </a:solidFill>
              </a:rPr>
              <a:t>2014 </a:t>
            </a:r>
            <a:r>
              <a:rPr lang="zh-CN" altLang="en-US" dirty="0" smtClean="0">
                <a:solidFill>
                  <a:schemeClr val="dk1"/>
                </a:solidFill>
              </a:rPr>
              <a:t>年提出的词汇。它描述了一个很简单的概念：一个数据库同时拥有 </a:t>
            </a:r>
            <a:r>
              <a:rPr lang="en-US" altLang="zh-CN" dirty="0" smtClean="0">
                <a:solidFill>
                  <a:schemeClr val="dk1"/>
                </a:solidFill>
              </a:rPr>
              <a:t>TP </a:t>
            </a:r>
            <a:r>
              <a:rPr lang="zh-CN" altLang="en-US" dirty="0" smtClean="0">
                <a:solidFill>
                  <a:schemeClr val="dk1"/>
                </a:solidFill>
              </a:rPr>
              <a:t>和 </a:t>
            </a:r>
            <a:r>
              <a:rPr lang="en-US" altLang="zh-CN" dirty="0" smtClean="0">
                <a:solidFill>
                  <a:schemeClr val="dk1"/>
                </a:solidFill>
              </a:rPr>
              <a:t>AP </a:t>
            </a:r>
            <a:r>
              <a:rPr lang="zh-CN" altLang="en-US" dirty="0" smtClean="0">
                <a:solidFill>
                  <a:schemeClr val="dk1"/>
                </a:solidFill>
              </a:rPr>
              <a:t>两种能力。</a:t>
            </a:r>
            <a:r>
              <a:rPr lang="en-US" altLang="zh-CN" dirty="0" smtClean="0">
                <a:solidFill>
                  <a:schemeClr val="dk1"/>
                </a:solidFill>
              </a:rPr>
              <a:t>TP </a:t>
            </a:r>
            <a:r>
              <a:rPr lang="zh-CN" altLang="en-US" dirty="0" smtClean="0">
                <a:solidFill>
                  <a:schemeClr val="dk1"/>
                </a:solidFill>
              </a:rPr>
              <a:t>指的是 </a:t>
            </a:r>
            <a:r>
              <a:rPr lang="en-US" altLang="zh-CN" dirty="0" smtClean="0">
                <a:solidFill>
                  <a:schemeClr val="dk1"/>
                </a:solidFill>
              </a:rPr>
              <a:t>Transactional Processing </a:t>
            </a:r>
            <a:r>
              <a:rPr lang="zh-CN" altLang="en-US" dirty="0" smtClean="0">
                <a:solidFill>
                  <a:schemeClr val="dk1"/>
                </a:solidFill>
              </a:rPr>
              <a:t>也就是交易处理。而 </a:t>
            </a:r>
            <a:r>
              <a:rPr lang="en-US" altLang="zh-CN" dirty="0" smtClean="0">
                <a:solidFill>
                  <a:schemeClr val="dk1"/>
                </a:solidFill>
              </a:rPr>
              <a:t>AP </a:t>
            </a:r>
            <a:r>
              <a:rPr lang="zh-CN" altLang="en-US" dirty="0" smtClean="0">
                <a:solidFill>
                  <a:schemeClr val="dk1"/>
                </a:solidFill>
              </a:rPr>
              <a:t>说的是 </a:t>
            </a:r>
            <a:r>
              <a:rPr lang="en-US" altLang="zh-CN" dirty="0" smtClean="0">
                <a:solidFill>
                  <a:schemeClr val="dk1"/>
                </a:solidFill>
              </a:rPr>
              <a:t>Analytical Processing</a:t>
            </a:r>
            <a:r>
              <a:rPr lang="zh-CN" altLang="en-US" dirty="0" smtClean="0">
                <a:solidFill>
                  <a:schemeClr val="dk1"/>
                </a:solidFill>
              </a:rPr>
              <a:t>，也就是分析处理。这两种作业模型拥有完全不同的技术指标。</a:t>
            </a:r>
            <a:r>
              <a:rPr lang="en-US" altLang="zh-CN" dirty="0" smtClean="0">
                <a:solidFill>
                  <a:schemeClr val="dk1"/>
                </a:solidFill>
              </a:rPr>
              <a:t>TP </a:t>
            </a:r>
            <a:r>
              <a:rPr lang="zh-CN" altLang="en-US" dirty="0" smtClean="0">
                <a:solidFill>
                  <a:schemeClr val="dk1"/>
                </a:solidFill>
              </a:rPr>
              <a:t>需要行存，实时更新，往往需要高并发，强一致性，并且每次往往只访问为数不多的行，并且针对当前数据。而 </a:t>
            </a:r>
            <a:r>
              <a:rPr lang="en-US" altLang="zh-CN" dirty="0" smtClean="0">
                <a:solidFill>
                  <a:schemeClr val="dk1"/>
                </a:solidFill>
              </a:rPr>
              <a:t>AP </a:t>
            </a:r>
            <a:r>
              <a:rPr lang="zh-CN" altLang="en-US" dirty="0" smtClean="0">
                <a:solidFill>
                  <a:schemeClr val="dk1"/>
                </a:solidFill>
              </a:rPr>
              <a:t>则完全不同，它需要列存，一般提供批量更新，查询往往低并发，并且一次查询会读取一大批数据，并且往往是针对历史数据。</a:t>
            </a:r>
          </a:p>
        </p:txBody>
      </p:sp>
    </p:spTree>
    <p:extLst>
      <p:ext uri="{BB962C8B-B14F-4D97-AF65-F5344CB8AC3E}">
        <p14:creationId xmlns:p14="http://schemas.microsoft.com/office/powerpoint/2010/main" val="16537223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7145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dk1"/>
                </a:solidFill>
              </a:rPr>
              <a:t>HTAP </a:t>
            </a:r>
            <a:r>
              <a:rPr lang="zh-CN" altLang="en-US" dirty="0" smtClean="0">
                <a:solidFill>
                  <a:schemeClr val="dk1"/>
                </a:solidFill>
              </a:rPr>
              <a:t>数据库可以简化架构，降低运维成本，助力实时场景且促进业务的敏捷性。</a:t>
            </a:r>
          </a:p>
        </p:txBody>
      </p:sp>
    </p:spTree>
    <p:extLst>
      <p:ext uri="{BB962C8B-B14F-4D97-AF65-F5344CB8AC3E}">
        <p14:creationId xmlns:p14="http://schemas.microsoft.com/office/powerpoint/2010/main" val="3937925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1381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6888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079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3459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604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788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240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9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897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mage"/>
          <p:cNvSpPr>
            <a:spLocks noGrp="1"/>
          </p:cNvSpPr>
          <p:nvPr>
            <p:ph type="pic" idx="13"/>
          </p:nvPr>
        </p:nvSpPr>
        <p:spPr>
          <a:xfrm>
            <a:off x="1172238" y="252413"/>
            <a:ext cx="6800851" cy="3276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" name="标题文本"/>
          <p:cNvSpPr txBox="1">
            <a:spLocks noGrp="1"/>
          </p:cNvSpPr>
          <p:nvPr>
            <p:ph type="title"/>
          </p:nvPr>
        </p:nvSpPr>
        <p:spPr>
          <a:xfrm>
            <a:off x="238125" y="3543300"/>
            <a:ext cx="8667750" cy="752475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38125" y="4319587"/>
            <a:ext cx="8667750" cy="59531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00"/>
            </a:lvl1pPr>
            <a:lvl2pPr marL="0" indent="0" algn="ctr">
              <a:spcBef>
                <a:spcPts val="0"/>
              </a:spcBef>
              <a:buSzTx/>
              <a:buNone/>
              <a:defRPr sz="1600"/>
            </a:lvl2pPr>
            <a:lvl3pPr marL="0" indent="0" algn="ctr">
              <a:spcBef>
                <a:spcPts val="0"/>
              </a:spcBef>
              <a:buSzTx/>
              <a:buNone/>
              <a:defRPr sz="1600"/>
            </a:lvl3pPr>
            <a:lvl4pPr marL="0" indent="0" algn="ctr">
              <a:spcBef>
                <a:spcPts val="0"/>
              </a:spcBef>
              <a:buSzTx/>
              <a:buNone/>
              <a:defRPr sz="1600"/>
            </a:lvl4pPr>
            <a:lvl5pPr marL="0" indent="0" algn="ctr">
              <a:spcBef>
                <a:spcPts val="0"/>
              </a:spcBef>
              <a:buSz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5350" y="192032"/>
            <a:ext cx="392278" cy="392278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486400" y="47672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文本"/>
          <p:cNvSpPr txBox="1">
            <a:spLocks noGrp="1"/>
          </p:cNvSpPr>
          <p:nvPr>
            <p:ph type="title"/>
          </p:nvPr>
        </p:nvSpPr>
        <p:spPr>
          <a:xfrm>
            <a:off x="666750" y="862012"/>
            <a:ext cx="7810500" cy="1743076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1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66750" y="2652711"/>
            <a:ext cx="7810500" cy="59531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00"/>
            </a:lvl1pPr>
            <a:lvl2pPr marL="0" indent="0" algn="ctr">
              <a:spcBef>
                <a:spcPts val="0"/>
              </a:spcBef>
              <a:buSzTx/>
              <a:buNone/>
              <a:defRPr sz="1600"/>
            </a:lvl2pPr>
            <a:lvl3pPr marL="0" indent="0" algn="ctr">
              <a:spcBef>
                <a:spcPts val="0"/>
              </a:spcBef>
              <a:buSzTx/>
              <a:buNone/>
              <a:defRPr sz="1600"/>
            </a:lvl3pPr>
            <a:lvl4pPr marL="0" indent="0" algn="ctr">
              <a:spcBef>
                <a:spcPts val="0"/>
              </a:spcBef>
              <a:buSzTx/>
              <a:buNone/>
              <a:defRPr sz="1600"/>
            </a:lvl4pPr>
            <a:lvl5pPr marL="0" indent="0" algn="ctr">
              <a:spcBef>
                <a:spcPts val="0"/>
              </a:spcBef>
              <a:buSz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直接连接符 22"/>
          <p:cNvSpPr/>
          <p:nvPr/>
        </p:nvSpPr>
        <p:spPr>
          <a:xfrm>
            <a:off x="457199" y="602694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5" name="直接连接符 23"/>
          <p:cNvSpPr/>
          <p:nvPr/>
        </p:nvSpPr>
        <p:spPr>
          <a:xfrm>
            <a:off x="467915" y="4677966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38" name="Group 63"/>
          <p:cNvGrpSpPr/>
          <p:nvPr/>
        </p:nvGrpSpPr>
        <p:grpSpPr>
          <a:xfrm>
            <a:off x="8606117" y="168087"/>
            <a:ext cx="368315" cy="356349"/>
            <a:chOff x="0" y="0"/>
            <a:chExt cx="368313" cy="356348"/>
          </a:xfrm>
        </p:grpSpPr>
        <p:sp>
          <p:nvSpPr>
            <p:cNvPr id="136" name="Shape 61"/>
            <p:cNvSpPr/>
            <p:nvPr/>
          </p:nvSpPr>
          <p:spPr>
            <a:xfrm>
              <a:off x="-1" y="-1"/>
              <a:ext cx="368314" cy="35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9"/>
                  </a:moveTo>
                  <a:lnTo>
                    <a:pt x="0" y="851"/>
                  </a:lnTo>
                  <a:cubicBezTo>
                    <a:pt x="0" y="381"/>
                    <a:pt x="381" y="0"/>
                    <a:pt x="851" y="0"/>
                  </a:cubicBezTo>
                  <a:lnTo>
                    <a:pt x="20749" y="0"/>
                  </a:lnTo>
                  <a:cubicBezTo>
                    <a:pt x="21219" y="0"/>
                    <a:pt x="21600" y="381"/>
                    <a:pt x="21600" y="851"/>
                  </a:cubicBezTo>
                  <a:lnTo>
                    <a:pt x="21600" y="20749"/>
                  </a:lnTo>
                  <a:cubicBezTo>
                    <a:pt x="21600" y="21219"/>
                    <a:pt x="21219" y="21600"/>
                    <a:pt x="20749" y="21600"/>
                  </a:cubicBezTo>
                  <a:lnTo>
                    <a:pt x="851" y="21600"/>
                  </a:lnTo>
                  <a:cubicBezTo>
                    <a:pt x="381" y="21600"/>
                    <a:pt x="0" y="21219"/>
                    <a:pt x="0" y="207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A00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624840">
                <a:defRPr sz="2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pic>
          <p:nvPicPr>
            <p:cNvPr id="137" name="image1.png" descr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963" y="99714"/>
              <a:ext cx="238103" cy="153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9" name="矩形 18"/>
          <p:cNvSpPr/>
          <p:nvPr/>
        </p:nvSpPr>
        <p:spPr>
          <a:xfrm>
            <a:off x="270030" y="196621"/>
            <a:ext cx="270031" cy="2700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0" name="矩形 19"/>
          <p:cNvSpPr/>
          <p:nvPr/>
        </p:nvSpPr>
        <p:spPr>
          <a:xfrm>
            <a:off x="401392" y="306895"/>
            <a:ext cx="217699" cy="217699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339EE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1" name="标题文本"/>
          <p:cNvSpPr txBox="1">
            <a:spLocks noGrp="1"/>
          </p:cNvSpPr>
          <p:nvPr>
            <p:ph type="title"/>
          </p:nvPr>
        </p:nvSpPr>
        <p:spPr>
          <a:xfrm>
            <a:off x="700087" y="185737"/>
            <a:ext cx="7879558" cy="414338"/>
          </a:xfrm>
          <a:prstGeom prst="rect">
            <a:avLst/>
          </a:prstGeom>
        </p:spPr>
        <p:txBody>
          <a:bodyPr lIns="45719" tIns="45719" rIns="45719" bIns="45719"/>
          <a:lstStyle>
            <a:lvl1pPr algn="l" defTabSz="914400">
              <a:defRPr sz="2100" b="1">
                <a:solidFill>
                  <a:srgbClr val="0070C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42" name="正文级别 1…"/>
          <p:cNvSpPr txBox="1">
            <a:spLocks noGrp="1"/>
          </p:cNvSpPr>
          <p:nvPr>
            <p:ph type="body" idx="1"/>
          </p:nvPr>
        </p:nvSpPr>
        <p:spPr>
          <a:xfrm>
            <a:off x="440481" y="921152"/>
            <a:ext cx="8229601" cy="3394473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193039" indent="-193039" defTabSz="914400">
              <a:spcBef>
                <a:spcPts val="400"/>
              </a:spcBef>
              <a:buSzPct val="100000"/>
              <a:buFont typeface="Arial"/>
              <a:defRPr sz="1800">
                <a:solidFill>
                  <a:srgbClr val="0070C0"/>
                </a:solidFill>
              </a:defRPr>
            </a:lvl1pPr>
            <a:lvl2pPr marL="449961" indent="-192785" defTabSz="914400">
              <a:spcBef>
                <a:spcPts val="400"/>
              </a:spcBef>
              <a:buSzPct val="100000"/>
              <a:buFont typeface="Arial"/>
              <a:buChar char="–"/>
              <a:defRPr sz="1800">
                <a:solidFill>
                  <a:srgbClr val="0070C0"/>
                </a:solidFill>
              </a:defRPr>
            </a:lvl2pPr>
            <a:lvl3pPr marL="692833" indent="-178483" defTabSz="914400">
              <a:spcBef>
                <a:spcPts val="400"/>
              </a:spcBef>
              <a:buSzPct val="100000"/>
              <a:buFont typeface="Arial"/>
              <a:defRPr sz="1800">
                <a:solidFill>
                  <a:srgbClr val="0070C0"/>
                </a:solidFill>
              </a:defRPr>
            </a:lvl3pPr>
            <a:lvl4pPr marL="982460" indent="-210935" defTabSz="914400">
              <a:spcBef>
                <a:spcPts val="400"/>
              </a:spcBef>
              <a:buSzPct val="100000"/>
              <a:buFont typeface="Arial"/>
              <a:buChar char="–"/>
              <a:defRPr sz="1800">
                <a:solidFill>
                  <a:srgbClr val="0070C0"/>
                </a:solidFill>
              </a:defRPr>
            </a:lvl4pPr>
            <a:lvl5pPr marL="1239635" indent="-210935" defTabSz="914400">
              <a:spcBef>
                <a:spcPts val="400"/>
              </a:spcBef>
              <a:buSzPct val="100000"/>
              <a:buFont typeface="Arial"/>
              <a:buChar char="»"/>
              <a:defRPr sz="1800">
                <a:solidFill>
                  <a:srgbClr val="0070C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5523" y="4796835"/>
            <a:ext cx="231278" cy="214702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直接连接符 22"/>
          <p:cNvSpPr/>
          <p:nvPr/>
        </p:nvSpPr>
        <p:spPr>
          <a:xfrm>
            <a:off x="457199" y="602694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1" name="直接连接符 23"/>
          <p:cNvSpPr/>
          <p:nvPr/>
        </p:nvSpPr>
        <p:spPr>
          <a:xfrm>
            <a:off x="467915" y="4677966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54" name="Group 63"/>
          <p:cNvGrpSpPr/>
          <p:nvPr/>
        </p:nvGrpSpPr>
        <p:grpSpPr>
          <a:xfrm>
            <a:off x="8606117" y="168087"/>
            <a:ext cx="368315" cy="356349"/>
            <a:chOff x="0" y="0"/>
            <a:chExt cx="368313" cy="356348"/>
          </a:xfrm>
        </p:grpSpPr>
        <p:sp>
          <p:nvSpPr>
            <p:cNvPr id="152" name="Shape 61"/>
            <p:cNvSpPr/>
            <p:nvPr/>
          </p:nvSpPr>
          <p:spPr>
            <a:xfrm>
              <a:off x="-1" y="-1"/>
              <a:ext cx="368314" cy="35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9"/>
                  </a:moveTo>
                  <a:lnTo>
                    <a:pt x="0" y="851"/>
                  </a:lnTo>
                  <a:cubicBezTo>
                    <a:pt x="0" y="381"/>
                    <a:pt x="381" y="0"/>
                    <a:pt x="851" y="0"/>
                  </a:cubicBezTo>
                  <a:lnTo>
                    <a:pt x="20749" y="0"/>
                  </a:lnTo>
                  <a:cubicBezTo>
                    <a:pt x="21219" y="0"/>
                    <a:pt x="21600" y="381"/>
                    <a:pt x="21600" y="851"/>
                  </a:cubicBezTo>
                  <a:lnTo>
                    <a:pt x="21600" y="20749"/>
                  </a:lnTo>
                  <a:cubicBezTo>
                    <a:pt x="21600" y="21219"/>
                    <a:pt x="21219" y="21600"/>
                    <a:pt x="20749" y="21600"/>
                  </a:cubicBezTo>
                  <a:lnTo>
                    <a:pt x="851" y="21600"/>
                  </a:lnTo>
                  <a:cubicBezTo>
                    <a:pt x="381" y="21600"/>
                    <a:pt x="0" y="21219"/>
                    <a:pt x="0" y="207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A00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624840">
                <a:defRPr sz="2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pic>
          <p:nvPicPr>
            <p:cNvPr id="153" name="image1.png" descr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963" y="99714"/>
              <a:ext cx="238103" cy="153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5" name="矩形 18"/>
          <p:cNvSpPr/>
          <p:nvPr/>
        </p:nvSpPr>
        <p:spPr>
          <a:xfrm>
            <a:off x="270030" y="196621"/>
            <a:ext cx="270031" cy="2700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6" name="矩形 19"/>
          <p:cNvSpPr/>
          <p:nvPr/>
        </p:nvSpPr>
        <p:spPr>
          <a:xfrm>
            <a:off x="401392" y="306895"/>
            <a:ext cx="217699" cy="217699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339EE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7" name="标题文本"/>
          <p:cNvSpPr txBox="1">
            <a:spLocks noGrp="1"/>
          </p:cNvSpPr>
          <p:nvPr>
            <p:ph type="title"/>
          </p:nvPr>
        </p:nvSpPr>
        <p:spPr>
          <a:xfrm>
            <a:off x="722312" y="3305178"/>
            <a:ext cx="7772401" cy="1021557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914400">
              <a:defRPr sz="2200" b="1" cap="all">
                <a:solidFill>
                  <a:srgbClr val="0070C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5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914400">
              <a:spcBef>
                <a:spcPts val="200"/>
              </a:spcBef>
              <a:buSzTx/>
              <a:buNone/>
              <a:defRPr sz="1100">
                <a:solidFill>
                  <a:srgbClr val="888888"/>
                </a:solidFill>
              </a:defRPr>
            </a:lvl1pPr>
            <a:lvl2pPr marL="0" indent="257175" defTabSz="914400">
              <a:spcBef>
                <a:spcPts val="200"/>
              </a:spcBef>
              <a:buSzTx/>
              <a:buNone/>
              <a:defRPr sz="1100">
                <a:solidFill>
                  <a:srgbClr val="888888"/>
                </a:solidFill>
              </a:defRPr>
            </a:lvl2pPr>
            <a:lvl3pPr marL="0" indent="514350" defTabSz="914400">
              <a:spcBef>
                <a:spcPts val="200"/>
              </a:spcBef>
              <a:buSzTx/>
              <a:buNone/>
              <a:defRPr sz="1100">
                <a:solidFill>
                  <a:srgbClr val="888888"/>
                </a:solidFill>
              </a:defRPr>
            </a:lvl3pPr>
            <a:lvl4pPr marL="0" indent="771525" defTabSz="914400">
              <a:spcBef>
                <a:spcPts val="200"/>
              </a:spcBef>
              <a:buSzTx/>
              <a:buNone/>
              <a:defRPr sz="1100">
                <a:solidFill>
                  <a:srgbClr val="888888"/>
                </a:solidFill>
              </a:defRPr>
            </a:lvl4pPr>
            <a:lvl5pPr marL="0" indent="1028700" defTabSz="914400">
              <a:spcBef>
                <a:spcPts val="200"/>
              </a:spcBef>
              <a:buSzTx/>
              <a:buNone/>
              <a:defRPr sz="11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5523" y="4796835"/>
            <a:ext cx="231278" cy="214702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直接连接符 22"/>
          <p:cNvSpPr/>
          <p:nvPr/>
        </p:nvSpPr>
        <p:spPr>
          <a:xfrm>
            <a:off x="457199" y="602694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7" name="直接连接符 23"/>
          <p:cNvSpPr/>
          <p:nvPr/>
        </p:nvSpPr>
        <p:spPr>
          <a:xfrm>
            <a:off x="467915" y="4677966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70" name="Group 63"/>
          <p:cNvGrpSpPr/>
          <p:nvPr/>
        </p:nvGrpSpPr>
        <p:grpSpPr>
          <a:xfrm>
            <a:off x="8606117" y="168087"/>
            <a:ext cx="368315" cy="356349"/>
            <a:chOff x="0" y="0"/>
            <a:chExt cx="368313" cy="356348"/>
          </a:xfrm>
        </p:grpSpPr>
        <p:sp>
          <p:nvSpPr>
            <p:cNvPr id="168" name="Shape 61"/>
            <p:cNvSpPr/>
            <p:nvPr/>
          </p:nvSpPr>
          <p:spPr>
            <a:xfrm>
              <a:off x="-1" y="-1"/>
              <a:ext cx="368314" cy="35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9"/>
                  </a:moveTo>
                  <a:lnTo>
                    <a:pt x="0" y="851"/>
                  </a:lnTo>
                  <a:cubicBezTo>
                    <a:pt x="0" y="381"/>
                    <a:pt x="381" y="0"/>
                    <a:pt x="851" y="0"/>
                  </a:cubicBezTo>
                  <a:lnTo>
                    <a:pt x="20749" y="0"/>
                  </a:lnTo>
                  <a:cubicBezTo>
                    <a:pt x="21219" y="0"/>
                    <a:pt x="21600" y="381"/>
                    <a:pt x="21600" y="851"/>
                  </a:cubicBezTo>
                  <a:lnTo>
                    <a:pt x="21600" y="20749"/>
                  </a:lnTo>
                  <a:cubicBezTo>
                    <a:pt x="21600" y="21219"/>
                    <a:pt x="21219" y="21600"/>
                    <a:pt x="20749" y="21600"/>
                  </a:cubicBezTo>
                  <a:lnTo>
                    <a:pt x="851" y="21600"/>
                  </a:lnTo>
                  <a:cubicBezTo>
                    <a:pt x="381" y="21600"/>
                    <a:pt x="0" y="21219"/>
                    <a:pt x="0" y="207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A00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624840">
                <a:defRPr sz="2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pic>
          <p:nvPicPr>
            <p:cNvPr id="169" name="image1.png" descr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963" y="99714"/>
              <a:ext cx="238103" cy="153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1" name="矩形 18"/>
          <p:cNvSpPr/>
          <p:nvPr/>
        </p:nvSpPr>
        <p:spPr>
          <a:xfrm>
            <a:off x="270030" y="196621"/>
            <a:ext cx="270031" cy="2700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2" name="矩形 19"/>
          <p:cNvSpPr/>
          <p:nvPr/>
        </p:nvSpPr>
        <p:spPr>
          <a:xfrm>
            <a:off x="401392" y="306895"/>
            <a:ext cx="217699" cy="217699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339EE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3" name="标题文本"/>
          <p:cNvSpPr txBox="1">
            <a:spLocks noGrp="1"/>
          </p:cNvSpPr>
          <p:nvPr>
            <p:ph type="title"/>
          </p:nvPr>
        </p:nvSpPr>
        <p:spPr>
          <a:xfrm>
            <a:off x="683053" y="177403"/>
            <a:ext cx="7810867" cy="407755"/>
          </a:xfrm>
          <a:prstGeom prst="rect">
            <a:avLst/>
          </a:prstGeom>
        </p:spPr>
        <p:txBody>
          <a:bodyPr lIns="45719" tIns="45719" rIns="45719" bIns="45719"/>
          <a:lstStyle>
            <a:lvl1pPr algn="l" defTabSz="914400">
              <a:defRPr sz="2100" b="1">
                <a:solidFill>
                  <a:srgbClr val="0070C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7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193039" indent="-193039" defTabSz="914400">
              <a:spcBef>
                <a:spcPts val="300"/>
              </a:spcBef>
              <a:buSzPct val="100000"/>
              <a:buFont typeface="Arial"/>
              <a:defRPr sz="1500">
                <a:solidFill>
                  <a:srgbClr val="0070C0"/>
                </a:solidFill>
              </a:defRPr>
            </a:lvl1pPr>
            <a:lvl2pPr marL="442546" indent="-185371" defTabSz="914400">
              <a:spcBef>
                <a:spcPts val="300"/>
              </a:spcBef>
              <a:buSzPct val="100000"/>
              <a:buFont typeface="Arial"/>
              <a:buChar char="–"/>
              <a:defRPr sz="1500">
                <a:solidFill>
                  <a:srgbClr val="0070C0"/>
                </a:solidFill>
              </a:defRPr>
            </a:lvl2pPr>
            <a:lvl3pPr marL="690129" indent="-175779" defTabSz="914400">
              <a:spcBef>
                <a:spcPts val="300"/>
              </a:spcBef>
              <a:buSzPct val="100000"/>
              <a:buFont typeface="Arial"/>
              <a:defRPr sz="1500">
                <a:solidFill>
                  <a:srgbClr val="0070C0"/>
                </a:solidFill>
              </a:defRPr>
            </a:lvl3pPr>
            <a:lvl4pPr marL="964882" indent="-193357" defTabSz="914400">
              <a:spcBef>
                <a:spcPts val="300"/>
              </a:spcBef>
              <a:buSzPct val="100000"/>
              <a:buFont typeface="Arial"/>
              <a:buChar char="–"/>
              <a:defRPr sz="1500">
                <a:solidFill>
                  <a:srgbClr val="0070C0"/>
                </a:solidFill>
              </a:defRPr>
            </a:lvl4pPr>
            <a:lvl5pPr marL="1222057" indent="-193357" defTabSz="914400">
              <a:spcBef>
                <a:spcPts val="300"/>
              </a:spcBef>
              <a:buSzPct val="100000"/>
              <a:buFont typeface="Arial"/>
              <a:buChar char="»"/>
              <a:defRPr sz="1500">
                <a:solidFill>
                  <a:srgbClr val="0070C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5523" y="4796835"/>
            <a:ext cx="231278" cy="214702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直接连接符 22"/>
          <p:cNvSpPr/>
          <p:nvPr/>
        </p:nvSpPr>
        <p:spPr>
          <a:xfrm>
            <a:off x="457199" y="602694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3" name="直接连接符 23"/>
          <p:cNvSpPr/>
          <p:nvPr/>
        </p:nvSpPr>
        <p:spPr>
          <a:xfrm>
            <a:off x="467915" y="4677966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86" name="Group 63"/>
          <p:cNvGrpSpPr/>
          <p:nvPr/>
        </p:nvGrpSpPr>
        <p:grpSpPr>
          <a:xfrm>
            <a:off x="8606117" y="168087"/>
            <a:ext cx="368315" cy="356349"/>
            <a:chOff x="0" y="0"/>
            <a:chExt cx="368313" cy="356348"/>
          </a:xfrm>
        </p:grpSpPr>
        <p:sp>
          <p:nvSpPr>
            <p:cNvPr id="184" name="Shape 61"/>
            <p:cNvSpPr/>
            <p:nvPr/>
          </p:nvSpPr>
          <p:spPr>
            <a:xfrm>
              <a:off x="-1" y="-1"/>
              <a:ext cx="368314" cy="35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9"/>
                  </a:moveTo>
                  <a:lnTo>
                    <a:pt x="0" y="851"/>
                  </a:lnTo>
                  <a:cubicBezTo>
                    <a:pt x="0" y="381"/>
                    <a:pt x="381" y="0"/>
                    <a:pt x="851" y="0"/>
                  </a:cubicBezTo>
                  <a:lnTo>
                    <a:pt x="20749" y="0"/>
                  </a:lnTo>
                  <a:cubicBezTo>
                    <a:pt x="21219" y="0"/>
                    <a:pt x="21600" y="381"/>
                    <a:pt x="21600" y="851"/>
                  </a:cubicBezTo>
                  <a:lnTo>
                    <a:pt x="21600" y="20749"/>
                  </a:lnTo>
                  <a:cubicBezTo>
                    <a:pt x="21600" y="21219"/>
                    <a:pt x="21219" y="21600"/>
                    <a:pt x="20749" y="21600"/>
                  </a:cubicBezTo>
                  <a:lnTo>
                    <a:pt x="851" y="21600"/>
                  </a:lnTo>
                  <a:cubicBezTo>
                    <a:pt x="381" y="21600"/>
                    <a:pt x="0" y="21219"/>
                    <a:pt x="0" y="207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A00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624840">
                <a:defRPr sz="2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pic>
          <p:nvPicPr>
            <p:cNvPr id="185" name="image1.png" descr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963" y="99714"/>
              <a:ext cx="238103" cy="153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7" name="矩形 18"/>
          <p:cNvSpPr/>
          <p:nvPr/>
        </p:nvSpPr>
        <p:spPr>
          <a:xfrm>
            <a:off x="270030" y="196621"/>
            <a:ext cx="270031" cy="2700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8" name="矩形 19"/>
          <p:cNvSpPr/>
          <p:nvPr/>
        </p:nvSpPr>
        <p:spPr>
          <a:xfrm>
            <a:off x="401392" y="306895"/>
            <a:ext cx="217699" cy="217699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339EE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9" name="标题文本"/>
          <p:cNvSpPr txBox="1">
            <a:spLocks noGrp="1"/>
          </p:cNvSpPr>
          <p:nvPr>
            <p:ph type="title"/>
          </p:nvPr>
        </p:nvSpPr>
        <p:spPr>
          <a:xfrm>
            <a:off x="683053" y="177403"/>
            <a:ext cx="7810867" cy="407755"/>
          </a:xfrm>
          <a:prstGeom prst="rect">
            <a:avLst/>
          </a:prstGeom>
        </p:spPr>
        <p:txBody>
          <a:bodyPr lIns="45719" tIns="45719" rIns="45719" bIns="45719"/>
          <a:lstStyle>
            <a:lvl1pPr algn="l" defTabSz="914400">
              <a:defRPr sz="2100" b="1">
                <a:solidFill>
                  <a:srgbClr val="0070C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9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914400">
              <a:spcBef>
                <a:spcPts val="300"/>
              </a:spcBef>
              <a:buSzTx/>
              <a:buNone/>
              <a:defRPr sz="13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257175" defTabSz="914400">
              <a:spcBef>
                <a:spcPts val="300"/>
              </a:spcBef>
              <a:buSzTx/>
              <a:buNone/>
              <a:defRPr sz="13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514350" defTabSz="914400">
              <a:spcBef>
                <a:spcPts val="300"/>
              </a:spcBef>
              <a:buSzTx/>
              <a:buNone/>
              <a:defRPr sz="13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771525" defTabSz="914400">
              <a:spcBef>
                <a:spcPts val="300"/>
              </a:spcBef>
              <a:buSzTx/>
              <a:buNone/>
              <a:defRPr sz="13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028700" defTabSz="914400">
              <a:spcBef>
                <a:spcPts val="300"/>
              </a:spcBef>
              <a:buSzTx/>
              <a:buNone/>
              <a:defRPr sz="13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 marL="0" indent="0" defTabSz="914400">
              <a:spcBef>
                <a:spcPts val="300"/>
              </a:spcBef>
              <a:buSzTx/>
              <a:buNone/>
              <a:defRPr sz="13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5523" y="4796835"/>
            <a:ext cx="231278" cy="214702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直接连接符 22"/>
          <p:cNvSpPr/>
          <p:nvPr/>
        </p:nvSpPr>
        <p:spPr>
          <a:xfrm>
            <a:off x="457199" y="602694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0" name="直接连接符 23"/>
          <p:cNvSpPr/>
          <p:nvPr/>
        </p:nvSpPr>
        <p:spPr>
          <a:xfrm>
            <a:off x="467915" y="4677966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03" name="Group 63"/>
          <p:cNvGrpSpPr/>
          <p:nvPr/>
        </p:nvGrpSpPr>
        <p:grpSpPr>
          <a:xfrm>
            <a:off x="8606117" y="168087"/>
            <a:ext cx="368315" cy="356349"/>
            <a:chOff x="0" y="0"/>
            <a:chExt cx="368313" cy="356348"/>
          </a:xfrm>
        </p:grpSpPr>
        <p:sp>
          <p:nvSpPr>
            <p:cNvPr id="201" name="Shape 61"/>
            <p:cNvSpPr/>
            <p:nvPr/>
          </p:nvSpPr>
          <p:spPr>
            <a:xfrm>
              <a:off x="-1" y="-1"/>
              <a:ext cx="368314" cy="35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9"/>
                  </a:moveTo>
                  <a:lnTo>
                    <a:pt x="0" y="851"/>
                  </a:lnTo>
                  <a:cubicBezTo>
                    <a:pt x="0" y="381"/>
                    <a:pt x="381" y="0"/>
                    <a:pt x="851" y="0"/>
                  </a:cubicBezTo>
                  <a:lnTo>
                    <a:pt x="20749" y="0"/>
                  </a:lnTo>
                  <a:cubicBezTo>
                    <a:pt x="21219" y="0"/>
                    <a:pt x="21600" y="381"/>
                    <a:pt x="21600" y="851"/>
                  </a:cubicBezTo>
                  <a:lnTo>
                    <a:pt x="21600" y="20749"/>
                  </a:lnTo>
                  <a:cubicBezTo>
                    <a:pt x="21600" y="21219"/>
                    <a:pt x="21219" y="21600"/>
                    <a:pt x="20749" y="21600"/>
                  </a:cubicBezTo>
                  <a:lnTo>
                    <a:pt x="851" y="21600"/>
                  </a:lnTo>
                  <a:cubicBezTo>
                    <a:pt x="381" y="21600"/>
                    <a:pt x="0" y="21219"/>
                    <a:pt x="0" y="207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A00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624840">
                <a:defRPr sz="2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pic>
          <p:nvPicPr>
            <p:cNvPr id="202" name="image1.png" descr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963" y="99714"/>
              <a:ext cx="238103" cy="153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4" name="矩形 18"/>
          <p:cNvSpPr/>
          <p:nvPr/>
        </p:nvSpPr>
        <p:spPr>
          <a:xfrm>
            <a:off x="270030" y="196621"/>
            <a:ext cx="270031" cy="2700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5" name="矩形 19"/>
          <p:cNvSpPr/>
          <p:nvPr/>
        </p:nvSpPr>
        <p:spPr>
          <a:xfrm>
            <a:off x="401392" y="306895"/>
            <a:ext cx="217699" cy="217699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339EE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6" name="标题文本"/>
          <p:cNvSpPr txBox="1">
            <a:spLocks noGrp="1"/>
          </p:cNvSpPr>
          <p:nvPr>
            <p:ph type="title"/>
          </p:nvPr>
        </p:nvSpPr>
        <p:spPr>
          <a:xfrm>
            <a:off x="683053" y="177403"/>
            <a:ext cx="7810867" cy="407755"/>
          </a:xfrm>
          <a:prstGeom prst="rect">
            <a:avLst/>
          </a:prstGeom>
        </p:spPr>
        <p:txBody>
          <a:bodyPr lIns="45719" tIns="45719" rIns="45719" bIns="45719"/>
          <a:lstStyle>
            <a:lvl1pPr algn="l" defTabSz="914400">
              <a:defRPr sz="2100" b="1">
                <a:solidFill>
                  <a:srgbClr val="0070C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5523" y="4796835"/>
            <a:ext cx="231278" cy="214702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直接连接符 22"/>
          <p:cNvSpPr/>
          <p:nvPr/>
        </p:nvSpPr>
        <p:spPr>
          <a:xfrm>
            <a:off x="457199" y="602694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5" name="直接连接符 23"/>
          <p:cNvSpPr/>
          <p:nvPr/>
        </p:nvSpPr>
        <p:spPr>
          <a:xfrm>
            <a:off x="467915" y="4677966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18" name="Group 63"/>
          <p:cNvGrpSpPr/>
          <p:nvPr/>
        </p:nvGrpSpPr>
        <p:grpSpPr>
          <a:xfrm>
            <a:off x="8606117" y="168087"/>
            <a:ext cx="368315" cy="356349"/>
            <a:chOff x="0" y="0"/>
            <a:chExt cx="368313" cy="356348"/>
          </a:xfrm>
        </p:grpSpPr>
        <p:sp>
          <p:nvSpPr>
            <p:cNvPr id="216" name="Shape 61"/>
            <p:cNvSpPr/>
            <p:nvPr/>
          </p:nvSpPr>
          <p:spPr>
            <a:xfrm>
              <a:off x="-1" y="-1"/>
              <a:ext cx="368314" cy="35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9"/>
                  </a:moveTo>
                  <a:lnTo>
                    <a:pt x="0" y="851"/>
                  </a:lnTo>
                  <a:cubicBezTo>
                    <a:pt x="0" y="381"/>
                    <a:pt x="381" y="0"/>
                    <a:pt x="851" y="0"/>
                  </a:cubicBezTo>
                  <a:lnTo>
                    <a:pt x="20749" y="0"/>
                  </a:lnTo>
                  <a:cubicBezTo>
                    <a:pt x="21219" y="0"/>
                    <a:pt x="21600" y="381"/>
                    <a:pt x="21600" y="851"/>
                  </a:cubicBezTo>
                  <a:lnTo>
                    <a:pt x="21600" y="20749"/>
                  </a:lnTo>
                  <a:cubicBezTo>
                    <a:pt x="21600" y="21219"/>
                    <a:pt x="21219" y="21600"/>
                    <a:pt x="20749" y="21600"/>
                  </a:cubicBezTo>
                  <a:lnTo>
                    <a:pt x="851" y="21600"/>
                  </a:lnTo>
                  <a:cubicBezTo>
                    <a:pt x="381" y="21600"/>
                    <a:pt x="0" y="21219"/>
                    <a:pt x="0" y="207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A00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624840">
                <a:defRPr sz="2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pic>
          <p:nvPicPr>
            <p:cNvPr id="217" name="image1.png" descr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963" y="99714"/>
              <a:ext cx="238103" cy="153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9" name="矩形 18"/>
          <p:cNvSpPr/>
          <p:nvPr/>
        </p:nvSpPr>
        <p:spPr>
          <a:xfrm>
            <a:off x="270030" y="196621"/>
            <a:ext cx="270031" cy="2700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0" name="矩形 19"/>
          <p:cNvSpPr/>
          <p:nvPr/>
        </p:nvSpPr>
        <p:spPr>
          <a:xfrm>
            <a:off x="401392" y="306895"/>
            <a:ext cx="217699" cy="217699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339EE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1" name="标题文本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5" cy="871539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l" defTabSz="914400">
              <a:defRPr sz="1100" b="1">
                <a:solidFill>
                  <a:srgbClr val="0070C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22" name="正文级别 1…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7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193039" indent="-193039" defTabSz="914400">
              <a:spcBef>
                <a:spcPts val="400"/>
              </a:spcBef>
              <a:buSzPct val="100000"/>
              <a:buFont typeface="Arial"/>
              <a:def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9961" indent="-192785" defTabSz="914400">
              <a:spcBef>
                <a:spcPts val="400"/>
              </a:spcBef>
              <a:buSzPct val="100000"/>
              <a:buFont typeface="Arial"/>
              <a:buChar char="–"/>
              <a:def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92833" indent="-178483" defTabSz="914400">
              <a:spcBef>
                <a:spcPts val="400"/>
              </a:spcBef>
              <a:buSzPct val="100000"/>
              <a:buFont typeface="Arial"/>
              <a:def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82460" indent="-210935" defTabSz="914400">
              <a:spcBef>
                <a:spcPts val="400"/>
              </a:spcBef>
              <a:buSzPct val="100000"/>
              <a:buFont typeface="Arial"/>
              <a:buChar char="–"/>
              <a:def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39635" indent="-210935" defTabSz="914400">
              <a:spcBef>
                <a:spcPts val="400"/>
              </a:spcBef>
              <a:buSzPct val="100000"/>
              <a:buFont typeface="Arial"/>
              <a:buChar char="»"/>
              <a:def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3" name="文本占位符 3"/>
          <p:cNvSpPr>
            <a:spLocks noGrp="1"/>
          </p:cNvSpPr>
          <p:nvPr>
            <p:ph type="body" sz="half" idx="13"/>
          </p:nvPr>
        </p:nvSpPr>
        <p:spPr>
          <a:xfrm>
            <a:off x="457201" y="1076328"/>
            <a:ext cx="3008315" cy="3518297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914400">
              <a:spcBef>
                <a:spcPts val="100"/>
              </a:spcBef>
              <a:buSzTx/>
              <a:buNone/>
              <a:defRPr sz="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5523" y="4796835"/>
            <a:ext cx="231278" cy="214702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直接连接符 22"/>
          <p:cNvSpPr/>
          <p:nvPr/>
        </p:nvSpPr>
        <p:spPr>
          <a:xfrm>
            <a:off x="457199" y="602694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32" name="直接连接符 23"/>
          <p:cNvSpPr/>
          <p:nvPr/>
        </p:nvSpPr>
        <p:spPr>
          <a:xfrm>
            <a:off x="467915" y="4677966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35" name="Group 63"/>
          <p:cNvGrpSpPr/>
          <p:nvPr/>
        </p:nvGrpSpPr>
        <p:grpSpPr>
          <a:xfrm>
            <a:off x="8606117" y="168087"/>
            <a:ext cx="368315" cy="356349"/>
            <a:chOff x="0" y="0"/>
            <a:chExt cx="368313" cy="356348"/>
          </a:xfrm>
        </p:grpSpPr>
        <p:sp>
          <p:nvSpPr>
            <p:cNvPr id="233" name="Shape 61"/>
            <p:cNvSpPr/>
            <p:nvPr/>
          </p:nvSpPr>
          <p:spPr>
            <a:xfrm>
              <a:off x="-1" y="-1"/>
              <a:ext cx="368314" cy="35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9"/>
                  </a:moveTo>
                  <a:lnTo>
                    <a:pt x="0" y="851"/>
                  </a:lnTo>
                  <a:cubicBezTo>
                    <a:pt x="0" y="381"/>
                    <a:pt x="381" y="0"/>
                    <a:pt x="851" y="0"/>
                  </a:cubicBezTo>
                  <a:lnTo>
                    <a:pt x="20749" y="0"/>
                  </a:lnTo>
                  <a:cubicBezTo>
                    <a:pt x="21219" y="0"/>
                    <a:pt x="21600" y="381"/>
                    <a:pt x="21600" y="851"/>
                  </a:cubicBezTo>
                  <a:lnTo>
                    <a:pt x="21600" y="20749"/>
                  </a:lnTo>
                  <a:cubicBezTo>
                    <a:pt x="21600" y="21219"/>
                    <a:pt x="21219" y="21600"/>
                    <a:pt x="20749" y="21600"/>
                  </a:cubicBezTo>
                  <a:lnTo>
                    <a:pt x="851" y="21600"/>
                  </a:lnTo>
                  <a:cubicBezTo>
                    <a:pt x="381" y="21600"/>
                    <a:pt x="0" y="21219"/>
                    <a:pt x="0" y="207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A00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624840">
                <a:defRPr sz="2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pic>
          <p:nvPicPr>
            <p:cNvPr id="234" name="image1.png" descr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963" y="99714"/>
              <a:ext cx="238103" cy="153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6" name="矩形 18"/>
          <p:cNvSpPr/>
          <p:nvPr/>
        </p:nvSpPr>
        <p:spPr>
          <a:xfrm>
            <a:off x="270030" y="196621"/>
            <a:ext cx="270031" cy="2700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7" name="矩形 19"/>
          <p:cNvSpPr/>
          <p:nvPr/>
        </p:nvSpPr>
        <p:spPr>
          <a:xfrm>
            <a:off x="401392" y="306895"/>
            <a:ext cx="217699" cy="217699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339EE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8" name="标题文本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l" defTabSz="914400">
              <a:defRPr sz="1100" b="1">
                <a:solidFill>
                  <a:srgbClr val="0070C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39" name="图片占位符 2"/>
          <p:cNvSpPr>
            <a:spLocks noGrp="1"/>
          </p:cNvSpPr>
          <p:nvPr>
            <p:ph type="pic" sz="half" idx="13"/>
          </p:nvPr>
        </p:nvSpPr>
        <p:spPr>
          <a:xfrm>
            <a:off x="1792288" y="685800"/>
            <a:ext cx="5486401" cy="28598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 defTabSz="914400">
              <a:spcBef>
                <a:spcPts val="100"/>
              </a:spcBef>
              <a:buSzTx/>
              <a:buNone/>
              <a:defRPr sz="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257175" defTabSz="914400">
              <a:spcBef>
                <a:spcPts val="100"/>
              </a:spcBef>
              <a:buSzTx/>
              <a:buNone/>
              <a:defRPr sz="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514350" defTabSz="914400">
              <a:spcBef>
                <a:spcPts val="100"/>
              </a:spcBef>
              <a:buSzTx/>
              <a:buNone/>
              <a:defRPr sz="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771525" defTabSz="914400">
              <a:spcBef>
                <a:spcPts val="100"/>
              </a:spcBef>
              <a:buSzTx/>
              <a:buNone/>
              <a:defRPr sz="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028700" defTabSz="914400">
              <a:spcBef>
                <a:spcPts val="100"/>
              </a:spcBef>
              <a:buSzTx/>
              <a:buNone/>
              <a:defRPr sz="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97902" y="4814016"/>
            <a:ext cx="188898" cy="18034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600">
                <a:solidFill>
                  <a:srgbClr val="88888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直接连接符 22"/>
          <p:cNvSpPr/>
          <p:nvPr/>
        </p:nvSpPr>
        <p:spPr>
          <a:xfrm>
            <a:off x="457199" y="602694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9" name="直接连接符 23"/>
          <p:cNvSpPr/>
          <p:nvPr/>
        </p:nvSpPr>
        <p:spPr>
          <a:xfrm>
            <a:off x="467915" y="4677966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52" name="Group 63"/>
          <p:cNvGrpSpPr/>
          <p:nvPr/>
        </p:nvGrpSpPr>
        <p:grpSpPr>
          <a:xfrm>
            <a:off x="8606117" y="168087"/>
            <a:ext cx="368315" cy="356349"/>
            <a:chOff x="0" y="0"/>
            <a:chExt cx="368313" cy="356348"/>
          </a:xfrm>
        </p:grpSpPr>
        <p:sp>
          <p:nvSpPr>
            <p:cNvPr id="250" name="Shape 61"/>
            <p:cNvSpPr/>
            <p:nvPr/>
          </p:nvSpPr>
          <p:spPr>
            <a:xfrm>
              <a:off x="-1" y="-1"/>
              <a:ext cx="368314" cy="35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9"/>
                  </a:moveTo>
                  <a:lnTo>
                    <a:pt x="0" y="851"/>
                  </a:lnTo>
                  <a:cubicBezTo>
                    <a:pt x="0" y="381"/>
                    <a:pt x="381" y="0"/>
                    <a:pt x="851" y="0"/>
                  </a:cubicBezTo>
                  <a:lnTo>
                    <a:pt x="20749" y="0"/>
                  </a:lnTo>
                  <a:cubicBezTo>
                    <a:pt x="21219" y="0"/>
                    <a:pt x="21600" y="381"/>
                    <a:pt x="21600" y="851"/>
                  </a:cubicBezTo>
                  <a:lnTo>
                    <a:pt x="21600" y="20749"/>
                  </a:lnTo>
                  <a:cubicBezTo>
                    <a:pt x="21600" y="21219"/>
                    <a:pt x="21219" y="21600"/>
                    <a:pt x="20749" y="21600"/>
                  </a:cubicBezTo>
                  <a:lnTo>
                    <a:pt x="851" y="21600"/>
                  </a:lnTo>
                  <a:cubicBezTo>
                    <a:pt x="381" y="21600"/>
                    <a:pt x="0" y="21219"/>
                    <a:pt x="0" y="207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A00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624840">
                <a:defRPr sz="2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pic>
          <p:nvPicPr>
            <p:cNvPr id="251" name="image1.png" descr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963" y="99714"/>
              <a:ext cx="238103" cy="153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3" name="矩形 18"/>
          <p:cNvSpPr/>
          <p:nvPr/>
        </p:nvSpPr>
        <p:spPr>
          <a:xfrm>
            <a:off x="270030" y="196621"/>
            <a:ext cx="270031" cy="2700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4" name="矩形 19"/>
          <p:cNvSpPr/>
          <p:nvPr/>
        </p:nvSpPr>
        <p:spPr>
          <a:xfrm>
            <a:off x="401392" y="306895"/>
            <a:ext cx="217699" cy="217699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339EE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5" name="标题文本"/>
          <p:cNvSpPr txBox="1">
            <a:spLocks noGrp="1"/>
          </p:cNvSpPr>
          <p:nvPr>
            <p:ph type="title"/>
          </p:nvPr>
        </p:nvSpPr>
        <p:spPr>
          <a:xfrm>
            <a:off x="683053" y="177403"/>
            <a:ext cx="7810867" cy="407755"/>
          </a:xfrm>
          <a:prstGeom prst="rect">
            <a:avLst/>
          </a:prstGeom>
        </p:spPr>
        <p:txBody>
          <a:bodyPr lIns="45719" tIns="45719" rIns="45719" bIns="45719"/>
          <a:lstStyle>
            <a:lvl1pPr algn="l" defTabSz="914400">
              <a:defRPr sz="2100" b="1">
                <a:solidFill>
                  <a:srgbClr val="0070C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56" name="正文级别 1…"/>
          <p:cNvSpPr txBox="1">
            <a:spLocks noGrp="1"/>
          </p:cNvSpPr>
          <p:nvPr>
            <p:ph type="body" idx="1"/>
          </p:nvPr>
        </p:nvSpPr>
        <p:spPr>
          <a:xfrm>
            <a:off x="440481" y="921152"/>
            <a:ext cx="8229601" cy="3394473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193039" indent="-193039" defTabSz="914400">
              <a:spcBef>
                <a:spcPts val="400"/>
              </a:spcBef>
              <a:buSzPct val="100000"/>
              <a:buFont typeface="Arial"/>
              <a:def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9961" indent="-192785" defTabSz="914400">
              <a:spcBef>
                <a:spcPts val="400"/>
              </a:spcBef>
              <a:buSzPct val="100000"/>
              <a:buFont typeface="Arial"/>
              <a:buChar char="–"/>
              <a:def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92833" indent="-178483" defTabSz="914400">
              <a:spcBef>
                <a:spcPts val="400"/>
              </a:spcBef>
              <a:buSzPct val="100000"/>
              <a:buFont typeface="Arial"/>
              <a:def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82460" indent="-210935" defTabSz="914400">
              <a:spcBef>
                <a:spcPts val="400"/>
              </a:spcBef>
              <a:buSzPct val="100000"/>
              <a:buFont typeface="Arial"/>
              <a:buChar char="–"/>
              <a:def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39635" indent="-210935" defTabSz="914400">
              <a:spcBef>
                <a:spcPts val="400"/>
              </a:spcBef>
              <a:buSzPct val="100000"/>
              <a:buFont typeface="Arial"/>
              <a:buChar char="»"/>
              <a:def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5523" y="4796835"/>
            <a:ext cx="231278" cy="214702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7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直接连接符 22"/>
          <p:cNvSpPr/>
          <p:nvPr/>
        </p:nvSpPr>
        <p:spPr>
          <a:xfrm>
            <a:off x="457199" y="602694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5" name="直接连接符 23"/>
          <p:cNvSpPr/>
          <p:nvPr/>
        </p:nvSpPr>
        <p:spPr>
          <a:xfrm>
            <a:off x="467915" y="4677966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68" name="Group 63"/>
          <p:cNvGrpSpPr/>
          <p:nvPr/>
        </p:nvGrpSpPr>
        <p:grpSpPr>
          <a:xfrm>
            <a:off x="8606117" y="168087"/>
            <a:ext cx="368315" cy="356349"/>
            <a:chOff x="0" y="0"/>
            <a:chExt cx="368313" cy="356348"/>
          </a:xfrm>
        </p:grpSpPr>
        <p:sp>
          <p:nvSpPr>
            <p:cNvPr id="266" name="Shape 61"/>
            <p:cNvSpPr/>
            <p:nvPr/>
          </p:nvSpPr>
          <p:spPr>
            <a:xfrm>
              <a:off x="-1" y="-1"/>
              <a:ext cx="368314" cy="35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9"/>
                  </a:moveTo>
                  <a:lnTo>
                    <a:pt x="0" y="851"/>
                  </a:lnTo>
                  <a:cubicBezTo>
                    <a:pt x="0" y="381"/>
                    <a:pt x="381" y="0"/>
                    <a:pt x="851" y="0"/>
                  </a:cubicBezTo>
                  <a:lnTo>
                    <a:pt x="20749" y="0"/>
                  </a:lnTo>
                  <a:cubicBezTo>
                    <a:pt x="21219" y="0"/>
                    <a:pt x="21600" y="381"/>
                    <a:pt x="21600" y="851"/>
                  </a:cubicBezTo>
                  <a:lnTo>
                    <a:pt x="21600" y="20749"/>
                  </a:lnTo>
                  <a:cubicBezTo>
                    <a:pt x="21600" y="21219"/>
                    <a:pt x="21219" y="21600"/>
                    <a:pt x="20749" y="21600"/>
                  </a:cubicBezTo>
                  <a:lnTo>
                    <a:pt x="851" y="21600"/>
                  </a:lnTo>
                  <a:cubicBezTo>
                    <a:pt x="381" y="21600"/>
                    <a:pt x="0" y="21219"/>
                    <a:pt x="0" y="207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A00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624840">
                <a:defRPr sz="2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pic>
          <p:nvPicPr>
            <p:cNvPr id="267" name="image1.png" descr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963" y="99714"/>
              <a:ext cx="238103" cy="153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9" name="矩形 18"/>
          <p:cNvSpPr/>
          <p:nvPr/>
        </p:nvSpPr>
        <p:spPr>
          <a:xfrm>
            <a:off x="270030" y="196621"/>
            <a:ext cx="270031" cy="2700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0" name="矩形 19"/>
          <p:cNvSpPr/>
          <p:nvPr/>
        </p:nvSpPr>
        <p:spPr>
          <a:xfrm>
            <a:off x="401392" y="306895"/>
            <a:ext cx="217699" cy="217699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339EE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486400" y="47672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直接连接符 22"/>
          <p:cNvSpPr/>
          <p:nvPr/>
        </p:nvSpPr>
        <p:spPr>
          <a:xfrm>
            <a:off x="457199" y="602694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9" name="直接连接符 23"/>
          <p:cNvSpPr/>
          <p:nvPr/>
        </p:nvSpPr>
        <p:spPr>
          <a:xfrm>
            <a:off x="467915" y="4677966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82" name="Group 63"/>
          <p:cNvGrpSpPr/>
          <p:nvPr/>
        </p:nvGrpSpPr>
        <p:grpSpPr>
          <a:xfrm>
            <a:off x="8606117" y="168087"/>
            <a:ext cx="368315" cy="356349"/>
            <a:chOff x="0" y="0"/>
            <a:chExt cx="368313" cy="356348"/>
          </a:xfrm>
        </p:grpSpPr>
        <p:sp>
          <p:nvSpPr>
            <p:cNvPr id="280" name="Shape 61"/>
            <p:cNvSpPr/>
            <p:nvPr/>
          </p:nvSpPr>
          <p:spPr>
            <a:xfrm>
              <a:off x="-1" y="-1"/>
              <a:ext cx="368314" cy="35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9"/>
                  </a:moveTo>
                  <a:lnTo>
                    <a:pt x="0" y="851"/>
                  </a:lnTo>
                  <a:cubicBezTo>
                    <a:pt x="0" y="381"/>
                    <a:pt x="381" y="0"/>
                    <a:pt x="851" y="0"/>
                  </a:cubicBezTo>
                  <a:lnTo>
                    <a:pt x="20749" y="0"/>
                  </a:lnTo>
                  <a:cubicBezTo>
                    <a:pt x="21219" y="0"/>
                    <a:pt x="21600" y="381"/>
                    <a:pt x="21600" y="851"/>
                  </a:cubicBezTo>
                  <a:lnTo>
                    <a:pt x="21600" y="20749"/>
                  </a:lnTo>
                  <a:cubicBezTo>
                    <a:pt x="21600" y="21219"/>
                    <a:pt x="21219" y="21600"/>
                    <a:pt x="20749" y="21600"/>
                  </a:cubicBezTo>
                  <a:lnTo>
                    <a:pt x="851" y="21600"/>
                  </a:lnTo>
                  <a:cubicBezTo>
                    <a:pt x="381" y="21600"/>
                    <a:pt x="0" y="21219"/>
                    <a:pt x="0" y="207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A00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624840">
                <a:defRPr sz="2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pic>
          <p:nvPicPr>
            <p:cNvPr id="281" name="image1.png" descr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963" y="99714"/>
              <a:ext cx="238103" cy="153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3" name="矩形 18"/>
          <p:cNvSpPr/>
          <p:nvPr/>
        </p:nvSpPr>
        <p:spPr>
          <a:xfrm>
            <a:off x="270030" y="196621"/>
            <a:ext cx="270031" cy="2700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4" name="矩形 19"/>
          <p:cNvSpPr/>
          <p:nvPr/>
        </p:nvSpPr>
        <p:spPr>
          <a:xfrm>
            <a:off x="401392" y="306895"/>
            <a:ext cx="217699" cy="217699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339EE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5" name="标题文本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 lIns="45719" tIns="45719" rIns="45719" bIns="45719"/>
          <a:lstStyle>
            <a:lvl1pPr algn="l" defTabSz="914400">
              <a:defRPr sz="2100" b="1">
                <a:solidFill>
                  <a:srgbClr val="0070C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86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 algn="ctr" defTabSz="9144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1pPr>
            <a:lvl2pPr marL="0" indent="257175" algn="ctr" defTabSz="9144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2pPr>
            <a:lvl3pPr marL="0" indent="514350" algn="ctr" defTabSz="9144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3pPr>
            <a:lvl4pPr marL="0" indent="771525" algn="ctr" defTabSz="9144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4pPr>
            <a:lvl5pPr marL="0" indent="1028700" algn="ctr" defTabSz="9144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5523" y="4796835"/>
            <a:ext cx="231278" cy="214702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直接连接符 22"/>
          <p:cNvSpPr/>
          <p:nvPr/>
        </p:nvSpPr>
        <p:spPr>
          <a:xfrm>
            <a:off x="457199" y="602694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5" name="直接连接符 23"/>
          <p:cNvSpPr/>
          <p:nvPr/>
        </p:nvSpPr>
        <p:spPr>
          <a:xfrm>
            <a:off x="467915" y="4677966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98" name="Group 63"/>
          <p:cNvGrpSpPr/>
          <p:nvPr/>
        </p:nvGrpSpPr>
        <p:grpSpPr>
          <a:xfrm>
            <a:off x="8606117" y="168087"/>
            <a:ext cx="368315" cy="356349"/>
            <a:chOff x="0" y="0"/>
            <a:chExt cx="368313" cy="356348"/>
          </a:xfrm>
        </p:grpSpPr>
        <p:sp>
          <p:nvSpPr>
            <p:cNvPr id="296" name="Shape 61"/>
            <p:cNvSpPr/>
            <p:nvPr/>
          </p:nvSpPr>
          <p:spPr>
            <a:xfrm>
              <a:off x="-1" y="-1"/>
              <a:ext cx="368314" cy="35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9"/>
                  </a:moveTo>
                  <a:lnTo>
                    <a:pt x="0" y="851"/>
                  </a:lnTo>
                  <a:cubicBezTo>
                    <a:pt x="0" y="381"/>
                    <a:pt x="381" y="0"/>
                    <a:pt x="851" y="0"/>
                  </a:cubicBezTo>
                  <a:lnTo>
                    <a:pt x="20749" y="0"/>
                  </a:lnTo>
                  <a:cubicBezTo>
                    <a:pt x="21219" y="0"/>
                    <a:pt x="21600" y="381"/>
                    <a:pt x="21600" y="851"/>
                  </a:cubicBezTo>
                  <a:lnTo>
                    <a:pt x="21600" y="20749"/>
                  </a:lnTo>
                  <a:cubicBezTo>
                    <a:pt x="21600" y="21219"/>
                    <a:pt x="21219" y="21600"/>
                    <a:pt x="20749" y="21600"/>
                  </a:cubicBezTo>
                  <a:lnTo>
                    <a:pt x="851" y="21600"/>
                  </a:lnTo>
                  <a:cubicBezTo>
                    <a:pt x="381" y="21600"/>
                    <a:pt x="0" y="21219"/>
                    <a:pt x="0" y="207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A00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624840">
                <a:defRPr sz="2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pic>
          <p:nvPicPr>
            <p:cNvPr id="297" name="image1.png" descr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963" y="99714"/>
              <a:ext cx="238103" cy="153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9" name="矩形 18"/>
          <p:cNvSpPr/>
          <p:nvPr/>
        </p:nvSpPr>
        <p:spPr>
          <a:xfrm>
            <a:off x="270030" y="196621"/>
            <a:ext cx="270031" cy="2700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0" name="矩形 19"/>
          <p:cNvSpPr/>
          <p:nvPr/>
        </p:nvSpPr>
        <p:spPr>
          <a:xfrm>
            <a:off x="401392" y="306895"/>
            <a:ext cx="217699" cy="217699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339EE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1" name="标题文本"/>
          <p:cNvSpPr txBox="1">
            <a:spLocks noGrp="1"/>
          </p:cNvSpPr>
          <p:nvPr>
            <p:ph type="title"/>
          </p:nvPr>
        </p:nvSpPr>
        <p:spPr>
          <a:xfrm>
            <a:off x="700087" y="185737"/>
            <a:ext cx="7879558" cy="414338"/>
          </a:xfrm>
          <a:prstGeom prst="rect">
            <a:avLst/>
          </a:prstGeom>
        </p:spPr>
        <p:txBody>
          <a:bodyPr lIns="45719" tIns="45719" rIns="45719" bIns="45719"/>
          <a:lstStyle>
            <a:lvl1pPr algn="l" defTabSz="914400">
              <a:defRPr sz="2100" b="1">
                <a:solidFill>
                  <a:srgbClr val="0070C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02" name="正文级别 1…"/>
          <p:cNvSpPr txBox="1">
            <a:spLocks noGrp="1"/>
          </p:cNvSpPr>
          <p:nvPr>
            <p:ph type="body" idx="1"/>
          </p:nvPr>
        </p:nvSpPr>
        <p:spPr>
          <a:xfrm>
            <a:off x="440481" y="921152"/>
            <a:ext cx="8229601" cy="3394473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193039" indent="-193039" defTabSz="914400">
              <a:spcBef>
                <a:spcPts val="400"/>
              </a:spcBef>
              <a:buSzPct val="100000"/>
              <a:buFont typeface="Arial"/>
              <a:defRPr sz="1800">
                <a:solidFill>
                  <a:srgbClr val="0070C0"/>
                </a:solidFill>
              </a:defRPr>
            </a:lvl1pPr>
            <a:lvl2pPr marL="449961" indent="-192785" defTabSz="914400">
              <a:spcBef>
                <a:spcPts val="400"/>
              </a:spcBef>
              <a:buSzPct val="100000"/>
              <a:buFont typeface="Arial"/>
              <a:buChar char="–"/>
              <a:defRPr sz="1800">
                <a:solidFill>
                  <a:srgbClr val="0070C0"/>
                </a:solidFill>
              </a:defRPr>
            </a:lvl2pPr>
            <a:lvl3pPr marL="692833" indent="-178483" defTabSz="914400">
              <a:spcBef>
                <a:spcPts val="400"/>
              </a:spcBef>
              <a:buSzPct val="100000"/>
              <a:buFont typeface="Arial"/>
              <a:defRPr sz="1800">
                <a:solidFill>
                  <a:srgbClr val="0070C0"/>
                </a:solidFill>
              </a:defRPr>
            </a:lvl3pPr>
            <a:lvl4pPr marL="982460" indent="-210935" defTabSz="914400">
              <a:spcBef>
                <a:spcPts val="400"/>
              </a:spcBef>
              <a:buSzPct val="100000"/>
              <a:buFont typeface="Arial"/>
              <a:buChar char="–"/>
              <a:defRPr sz="1800">
                <a:solidFill>
                  <a:srgbClr val="0070C0"/>
                </a:solidFill>
              </a:defRPr>
            </a:lvl4pPr>
            <a:lvl5pPr marL="1239635" indent="-210935" defTabSz="914400">
              <a:spcBef>
                <a:spcPts val="400"/>
              </a:spcBef>
              <a:buSzPct val="100000"/>
              <a:buFont typeface="Arial"/>
              <a:buChar char="»"/>
              <a:defRPr sz="1800">
                <a:solidFill>
                  <a:srgbClr val="0070C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5523" y="4796835"/>
            <a:ext cx="231278" cy="214702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直接连接符 22"/>
          <p:cNvSpPr/>
          <p:nvPr/>
        </p:nvSpPr>
        <p:spPr>
          <a:xfrm>
            <a:off x="457199" y="602694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1" name="直接连接符 23"/>
          <p:cNvSpPr/>
          <p:nvPr/>
        </p:nvSpPr>
        <p:spPr>
          <a:xfrm>
            <a:off x="467915" y="4677966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14" name="Group 63"/>
          <p:cNvGrpSpPr/>
          <p:nvPr/>
        </p:nvGrpSpPr>
        <p:grpSpPr>
          <a:xfrm>
            <a:off x="8606117" y="168087"/>
            <a:ext cx="368315" cy="356349"/>
            <a:chOff x="0" y="0"/>
            <a:chExt cx="368313" cy="356348"/>
          </a:xfrm>
        </p:grpSpPr>
        <p:sp>
          <p:nvSpPr>
            <p:cNvPr id="312" name="Shape 61"/>
            <p:cNvSpPr/>
            <p:nvPr/>
          </p:nvSpPr>
          <p:spPr>
            <a:xfrm>
              <a:off x="-1" y="-1"/>
              <a:ext cx="368314" cy="35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9"/>
                  </a:moveTo>
                  <a:lnTo>
                    <a:pt x="0" y="851"/>
                  </a:lnTo>
                  <a:cubicBezTo>
                    <a:pt x="0" y="381"/>
                    <a:pt x="381" y="0"/>
                    <a:pt x="851" y="0"/>
                  </a:cubicBezTo>
                  <a:lnTo>
                    <a:pt x="20749" y="0"/>
                  </a:lnTo>
                  <a:cubicBezTo>
                    <a:pt x="21219" y="0"/>
                    <a:pt x="21600" y="381"/>
                    <a:pt x="21600" y="851"/>
                  </a:cubicBezTo>
                  <a:lnTo>
                    <a:pt x="21600" y="20749"/>
                  </a:lnTo>
                  <a:cubicBezTo>
                    <a:pt x="21600" y="21219"/>
                    <a:pt x="21219" y="21600"/>
                    <a:pt x="20749" y="21600"/>
                  </a:cubicBezTo>
                  <a:lnTo>
                    <a:pt x="851" y="21600"/>
                  </a:lnTo>
                  <a:cubicBezTo>
                    <a:pt x="381" y="21600"/>
                    <a:pt x="0" y="21219"/>
                    <a:pt x="0" y="207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A00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624840">
                <a:defRPr sz="2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pic>
          <p:nvPicPr>
            <p:cNvPr id="313" name="image1.png" descr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963" y="99714"/>
              <a:ext cx="238103" cy="153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5" name="矩形 18"/>
          <p:cNvSpPr/>
          <p:nvPr/>
        </p:nvSpPr>
        <p:spPr>
          <a:xfrm>
            <a:off x="270030" y="196621"/>
            <a:ext cx="270031" cy="2700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6" name="矩形 19"/>
          <p:cNvSpPr/>
          <p:nvPr/>
        </p:nvSpPr>
        <p:spPr>
          <a:xfrm>
            <a:off x="401392" y="306895"/>
            <a:ext cx="217699" cy="217699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339EE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7" name="标题文本"/>
          <p:cNvSpPr txBox="1">
            <a:spLocks noGrp="1"/>
          </p:cNvSpPr>
          <p:nvPr>
            <p:ph type="title"/>
          </p:nvPr>
        </p:nvSpPr>
        <p:spPr>
          <a:xfrm>
            <a:off x="722312" y="3305178"/>
            <a:ext cx="7772401" cy="1021557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914400">
              <a:defRPr sz="2200" b="1" cap="all">
                <a:solidFill>
                  <a:srgbClr val="0070C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914400">
              <a:spcBef>
                <a:spcPts val="200"/>
              </a:spcBef>
              <a:buSzTx/>
              <a:buNone/>
              <a:defRPr sz="1100">
                <a:solidFill>
                  <a:srgbClr val="888888"/>
                </a:solidFill>
              </a:defRPr>
            </a:lvl1pPr>
            <a:lvl2pPr marL="0" indent="257175" defTabSz="914400">
              <a:spcBef>
                <a:spcPts val="200"/>
              </a:spcBef>
              <a:buSzTx/>
              <a:buNone/>
              <a:defRPr sz="1100">
                <a:solidFill>
                  <a:srgbClr val="888888"/>
                </a:solidFill>
              </a:defRPr>
            </a:lvl2pPr>
            <a:lvl3pPr marL="0" indent="514350" defTabSz="914400">
              <a:spcBef>
                <a:spcPts val="200"/>
              </a:spcBef>
              <a:buSzTx/>
              <a:buNone/>
              <a:defRPr sz="1100">
                <a:solidFill>
                  <a:srgbClr val="888888"/>
                </a:solidFill>
              </a:defRPr>
            </a:lvl3pPr>
            <a:lvl4pPr marL="0" indent="771525" defTabSz="914400">
              <a:spcBef>
                <a:spcPts val="200"/>
              </a:spcBef>
              <a:buSzTx/>
              <a:buNone/>
              <a:defRPr sz="1100">
                <a:solidFill>
                  <a:srgbClr val="888888"/>
                </a:solidFill>
              </a:defRPr>
            </a:lvl4pPr>
            <a:lvl5pPr marL="0" indent="1028700" defTabSz="914400">
              <a:spcBef>
                <a:spcPts val="200"/>
              </a:spcBef>
              <a:buSzTx/>
              <a:buNone/>
              <a:defRPr sz="11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5523" y="4796835"/>
            <a:ext cx="231278" cy="214702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直接连接符 22"/>
          <p:cNvSpPr/>
          <p:nvPr/>
        </p:nvSpPr>
        <p:spPr>
          <a:xfrm>
            <a:off x="457199" y="602694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7" name="直接连接符 23"/>
          <p:cNvSpPr/>
          <p:nvPr/>
        </p:nvSpPr>
        <p:spPr>
          <a:xfrm>
            <a:off x="467915" y="4677966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30" name="Group 63"/>
          <p:cNvGrpSpPr/>
          <p:nvPr/>
        </p:nvGrpSpPr>
        <p:grpSpPr>
          <a:xfrm>
            <a:off x="8606117" y="168087"/>
            <a:ext cx="368315" cy="356349"/>
            <a:chOff x="0" y="0"/>
            <a:chExt cx="368313" cy="356348"/>
          </a:xfrm>
        </p:grpSpPr>
        <p:sp>
          <p:nvSpPr>
            <p:cNvPr id="328" name="Shape 61"/>
            <p:cNvSpPr/>
            <p:nvPr/>
          </p:nvSpPr>
          <p:spPr>
            <a:xfrm>
              <a:off x="-1" y="-1"/>
              <a:ext cx="368314" cy="35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9"/>
                  </a:moveTo>
                  <a:lnTo>
                    <a:pt x="0" y="851"/>
                  </a:lnTo>
                  <a:cubicBezTo>
                    <a:pt x="0" y="381"/>
                    <a:pt x="381" y="0"/>
                    <a:pt x="851" y="0"/>
                  </a:cubicBezTo>
                  <a:lnTo>
                    <a:pt x="20749" y="0"/>
                  </a:lnTo>
                  <a:cubicBezTo>
                    <a:pt x="21219" y="0"/>
                    <a:pt x="21600" y="381"/>
                    <a:pt x="21600" y="851"/>
                  </a:cubicBezTo>
                  <a:lnTo>
                    <a:pt x="21600" y="20749"/>
                  </a:lnTo>
                  <a:cubicBezTo>
                    <a:pt x="21600" y="21219"/>
                    <a:pt x="21219" y="21600"/>
                    <a:pt x="20749" y="21600"/>
                  </a:cubicBezTo>
                  <a:lnTo>
                    <a:pt x="851" y="21600"/>
                  </a:lnTo>
                  <a:cubicBezTo>
                    <a:pt x="381" y="21600"/>
                    <a:pt x="0" y="21219"/>
                    <a:pt x="0" y="207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A00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624840">
                <a:defRPr sz="2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pic>
          <p:nvPicPr>
            <p:cNvPr id="329" name="image1.png" descr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963" y="99714"/>
              <a:ext cx="238103" cy="153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1" name="矩形 18"/>
          <p:cNvSpPr/>
          <p:nvPr/>
        </p:nvSpPr>
        <p:spPr>
          <a:xfrm>
            <a:off x="270030" y="196621"/>
            <a:ext cx="270031" cy="2700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2" name="矩形 19"/>
          <p:cNvSpPr/>
          <p:nvPr/>
        </p:nvSpPr>
        <p:spPr>
          <a:xfrm>
            <a:off x="401392" y="306895"/>
            <a:ext cx="217699" cy="217699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339EE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3" name="标题文本"/>
          <p:cNvSpPr txBox="1">
            <a:spLocks noGrp="1"/>
          </p:cNvSpPr>
          <p:nvPr>
            <p:ph type="title"/>
          </p:nvPr>
        </p:nvSpPr>
        <p:spPr>
          <a:xfrm>
            <a:off x="683053" y="177403"/>
            <a:ext cx="7810867" cy="407755"/>
          </a:xfrm>
          <a:prstGeom prst="rect">
            <a:avLst/>
          </a:prstGeom>
        </p:spPr>
        <p:txBody>
          <a:bodyPr lIns="45719" tIns="45719" rIns="45719" bIns="45719"/>
          <a:lstStyle>
            <a:lvl1pPr algn="l" defTabSz="914400">
              <a:defRPr sz="2100" b="1">
                <a:solidFill>
                  <a:srgbClr val="0070C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3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193039" indent="-193039" defTabSz="914400">
              <a:spcBef>
                <a:spcPts val="300"/>
              </a:spcBef>
              <a:buSzPct val="100000"/>
              <a:buFont typeface="Arial"/>
              <a:defRPr sz="1500">
                <a:solidFill>
                  <a:srgbClr val="0070C0"/>
                </a:solidFill>
              </a:defRPr>
            </a:lvl1pPr>
            <a:lvl2pPr marL="442546" indent="-185371" defTabSz="914400">
              <a:spcBef>
                <a:spcPts val="300"/>
              </a:spcBef>
              <a:buSzPct val="100000"/>
              <a:buFont typeface="Arial"/>
              <a:buChar char="–"/>
              <a:defRPr sz="1500">
                <a:solidFill>
                  <a:srgbClr val="0070C0"/>
                </a:solidFill>
              </a:defRPr>
            </a:lvl2pPr>
            <a:lvl3pPr marL="690129" indent="-175779" defTabSz="914400">
              <a:spcBef>
                <a:spcPts val="300"/>
              </a:spcBef>
              <a:buSzPct val="100000"/>
              <a:buFont typeface="Arial"/>
              <a:defRPr sz="1500">
                <a:solidFill>
                  <a:srgbClr val="0070C0"/>
                </a:solidFill>
              </a:defRPr>
            </a:lvl3pPr>
            <a:lvl4pPr marL="964882" indent="-193357" defTabSz="914400">
              <a:spcBef>
                <a:spcPts val="300"/>
              </a:spcBef>
              <a:buSzPct val="100000"/>
              <a:buFont typeface="Arial"/>
              <a:buChar char="–"/>
              <a:defRPr sz="1500">
                <a:solidFill>
                  <a:srgbClr val="0070C0"/>
                </a:solidFill>
              </a:defRPr>
            </a:lvl4pPr>
            <a:lvl5pPr marL="1222057" indent="-193357" defTabSz="914400">
              <a:spcBef>
                <a:spcPts val="300"/>
              </a:spcBef>
              <a:buSzPct val="100000"/>
              <a:buFont typeface="Arial"/>
              <a:buChar char="»"/>
              <a:defRPr sz="1500">
                <a:solidFill>
                  <a:srgbClr val="0070C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5523" y="4796835"/>
            <a:ext cx="231278" cy="214702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直接连接符 22"/>
          <p:cNvSpPr/>
          <p:nvPr/>
        </p:nvSpPr>
        <p:spPr>
          <a:xfrm>
            <a:off x="457199" y="602694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3" name="直接连接符 23"/>
          <p:cNvSpPr/>
          <p:nvPr/>
        </p:nvSpPr>
        <p:spPr>
          <a:xfrm>
            <a:off x="467915" y="4677966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46" name="Group 63"/>
          <p:cNvGrpSpPr/>
          <p:nvPr/>
        </p:nvGrpSpPr>
        <p:grpSpPr>
          <a:xfrm>
            <a:off x="8606117" y="168087"/>
            <a:ext cx="368315" cy="356349"/>
            <a:chOff x="0" y="0"/>
            <a:chExt cx="368313" cy="356348"/>
          </a:xfrm>
        </p:grpSpPr>
        <p:sp>
          <p:nvSpPr>
            <p:cNvPr id="344" name="Shape 61"/>
            <p:cNvSpPr/>
            <p:nvPr/>
          </p:nvSpPr>
          <p:spPr>
            <a:xfrm>
              <a:off x="-1" y="-1"/>
              <a:ext cx="368314" cy="35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9"/>
                  </a:moveTo>
                  <a:lnTo>
                    <a:pt x="0" y="851"/>
                  </a:lnTo>
                  <a:cubicBezTo>
                    <a:pt x="0" y="381"/>
                    <a:pt x="381" y="0"/>
                    <a:pt x="851" y="0"/>
                  </a:cubicBezTo>
                  <a:lnTo>
                    <a:pt x="20749" y="0"/>
                  </a:lnTo>
                  <a:cubicBezTo>
                    <a:pt x="21219" y="0"/>
                    <a:pt x="21600" y="381"/>
                    <a:pt x="21600" y="851"/>
                  </a:cubicBezTo>
                  <a:lnTo>
                    <a:pt x="21600" y="20749"/>
                  </a:lnTo>
                  <a:cubicBezTo>
                    <a:pt x="21600" y="21219"/>
                    <a:pt x="21219" y="21600"/>
                    <a:pt x="20749" y="21600"/>
                  </a:cubicBezTo>
                  <a:lnTo>
                    <a:pt x="851" y="21600"/>
                  </a:lnTo>
                  <a:cubicBezTo>
                    <a:pt x="381" y="21600"/>
                    <a:pt x="0" y="21219"/>
                    <a:pt x="0" y="207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A00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624840">
                <a:defRPr sz="2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pic>
          <p:nvPicPr>
            <p:cNvPr id="345" name="image1.png" descr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963" y="99714"/>
              <a:ext cx="238103" cy="153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7" name="矩形 18"/>
          <p:cNvSpPr/>
          <p:nvPr/>
        </p:nvSpPr>
        <p:spPr>
          <a:xfrm>
            <a:off x="270030" y="196621"/>
            <a:ext cx="270031" cy="2700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8" name="矩形 19"/>
          <p:cNvSpPr/>
          <p:nvPr/>
        </p:nvSpPr>
        <p:spPr>
          <a:xfrm>
            <a:off x="401392" y="306895"/>
            <a:ext cx="217699" cy="217699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339EE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9" name="标题文本"/>
          <p:cNvSpPr txBox="1">
            <a:spLocks noGrp="1"/>
          </p:cNvSpPr>
          <p:nvPr>
            <p:ph type="title"/>
          </p:nvPr>
        </p:nvSpPr>
        <p:spPr>
          <a:xfrm>
            <a:off x="683053" y="177403"/>
            <a:ext cx="7810867" cy="407755"/>
          </a:xfrm>
          <a:prstGeom prst="rect">
            <a:avLst/>
          </a:prstGeom>
        </p:spPr>
        <p:txBody>
          <a:bodyPr lIns="45719" tIns="45719" rIns="45719" bIns="45719"/>
          <a:lstStyle>
            <a:lvl1pPr algn="l" defTabSz="914400">
              <a:defRPr sz="2100" b="1">
                <a:solidFill>
                  <a:srgbClr val="0070C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5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914400">
              <a:spcBef>
                <a:spcPts val="300"/>
              </a:spcBef>
              <a:buSzTx/>
              <a:buNone/>
              <a:defRPr sz="1300" b="1">
                <a:solidFill>
                  <a:srgbClr val="0070C0"/>
                </a:solidFill>
              </a:defRPr>
            </a:lvl1pPr>
            <a:lvl2pPr marL="0" indent="257175" defTabSz="914400">
              <a:spcBef>
                <a:spcPts val="300"/>
              </a:spcBef>
              <a:buSzTx/>
              <a:buNone/>
              <a:defRPr sz="1300" b="1">
                <a:solidFill>
                  <a:srgbClr val="0070C0"/>
                </a:solidFill>
              </a:defRPr>
            </a:lvl2pPr>
            <a:lvl3pPr marL="0" indent="514350" defTabSz="914400">
              <a:spcBef>
                <a:spcPts val="300"/>
              </a:spcBef>
              <a:buSzTx/>
              <a:buNone/>
              <a:defRPr sz="1300" b="1">
                <a:solidFill>
                  <a:srgbClr val="0070C0"/>
                </a:solidFill>
              </a:defRPr>
            </a:lvl3pPr>
            <a:lvl4pPr marL="0" indent="771525" defTabSz="914400">
              <a:spcBef>
                <a:spcPts val="300"/>
              </a:spcBef>
              <a:buSzTx/>
              <a:buNone/>
              <a:defRPr sz="1300" b="1">
                <a:solidFill>
                  <a:srgbClr val="0070C0"/>
                </a:solidFill>
              </a:defRPr>
            </a:lvl4pPr>
            <a:lvl5pPr marL="0" indent="1028700" defTabSz="914400">
              <a:spcBef>
                <a:spcPts val="300"/>
              </a:spcBef>
              <a:buSzTx/>
              <a:buNone/>
              <a:defRPr sz="1300" b="1">
                <a:solidFill>
                  <a:srgbClr val="0070C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 marL="0" indent="0" defTabSz="914400">
              <a:spcBef>
                <a:spcPts val="300"/>
              </a:spcBef>
              <a:buSzTx/>
              <a:buNone/>
              <a:defRPr sz="1300" b="1">
                <a:solidFill>
                  <a:srgbClr val="0070C0"/>
                </a:solidFill>
              </a:defRPr>
            </a:pPr>
            <a:endParaRPr/>
          </a:p>
        </p:txBody>
      </p:sp>
      <p:sp>
        <p:nvSpPr>
          <p:cNvPr id="3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5523" y="4796835"/>
            <a:ext cx="231278" cy="214702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直接连接符 22"/>
          <p:cNvSpPr/>
          <p:nvPr/>
        </p:nvSpPr>
        <p:spPr>
          <a:xfrm>
            <a:off x="457199" y="602694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0" name="直接连接符 23"/>
          <p:cNvSpPr/>
          <p:nvPr/>
        </p:nvSpPr>
        <p:spPr>
          <a:xfrm>
            <a:off x="467915" y="4677966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63" name="Group 63"/>
          <p:cNvGrpSpPr/>
          <p:nvPr/>
        </p:nvGrpSpPr>
        <p:grpSpPr>
          <a:xfrm>
            <a:off x="8606117" y="168087"/>
            <a:ext cx="368315" cy="356349"/>
            <a:chOff x="0" y="0"/>
            <a:chExt cx="368313" cy="356348"/>
          </a:xfrm>
        </p:grpSpPr>
        <p:sp>
          <p:nvSpPr>
            <p:cNvPr id="361" name="Shape 61"/>
            <p:cNvSpPr/>
            <p:nvPr/>
          </p:nvSpPr>
          <p:spPr>
            <a:xfrm>
              <a:off x="-1" y="-1"/>
              <a:ext cx="368314" cy="35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9"/>
                  </a:moveTo>
                  <a:lnTo>
                    <a:pt x="0" y="851"/>
                  </a:lnTo>
                  <a:cubicBezTo>
                    <a:pt x="0" y="381"/>
                    <a:pt x="381" y="0"/>
                    <a:pt x="851" y="0"/>
                  </a:cubicBezTo>
                  <a:lnTo>
                    <a:pt x="20749" y="0"/>
                  </a:lnTo>
                  <a:cubicBezTo>
                    <a:pt x="21219" y="0"/>
                    <a:pt x="21600" y="381"/>
                    <a:pt x="21600" y="851"/>
                  </a:cubicBezTo>
                  <a:lnTo>
                    <a:pt x="21600" y="20749"/>
                  </a:lnTo>
                  <a:cubicBezTo>
                    <a:pt x="21600" y="21219"/>
                    <a:pt x="21219" y="21600"/>
                    <a:pt x="20749" y="21600"/>
                  </a:cubicBezTo>
                  <a:lnTo>
                    <a:pt x="851" y="21600"/>
                  </a:lnTo>
                  <a:cubicBezTo>
                    <a:pt x="381" y="21600"/>
                    <a:pt x="0" y="21219"/>
                    <a:pt x="0" y="207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A00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624840">
                <a:defRPr sz="2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pic>
          <p:nvPicPr>
            <p:cNvPr id="362" name="image1.png" descr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963" y="99714"/>
              <a:ext cx="238103" cy="153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64" name="矩形 18"/>
          <p:cNvSpPr/>
          <p:nvPr/>
        </p:nvSpPr>
        <p:spPr>
          <a:xfrm>
            <a:off x="270030" y="196621"/>
            <a:ext cx="270031" cy="2700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5" name="矩形 19"/>
          <p:cNvSpPr/>
          <p:nvPr/>
        </p:nvSpPr>
        <p:spPr>
          <a:xfrm>
            <a:off x="401392" y="306895"/>
            <a:ext cx="217699" cy="217699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339EE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6" name="标题文本"/>
          <p:cNvSpPr txBox="1">
            <a:spLocks noGrp="1"/>
          </p:cNvSpPr>
          <p:nvPr>
            <p:ph type="title"/>
          </p:nvPr>
        </p:nvSpPr>
        <p:spPr>
          <a:xfrm>
            <a:off x="683053" y="177403"/>
            <a:ext cx="7810867" cy="407755"/>
          </a:xfrm>
          <a:prstGeom prst="rect">
            <a:avLst/>
          </a:prstGeom>
        </p:spPr>
        <p:txBody>
          <a:bodyPr lIns="45719" tIns="45719" rIns="45719" bIns="45719"/>
          <a:lstStyle>
            <a:lvl1pPr algn="l" defTabSz="914400">
              <a:defRPr sz="2100" b="1">
                <a:solidFill>
                  <a:srgbClr val="0070C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5523" y="4796835"/>
            <a:ext cx="231278" cy="214702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直接连接符 22"/>
          <p:cNvSpPr/>
          <p:nvPr/>
        </p:nvSpPr>
        <p:spPr>
          <a:xfrm>
            <a:off x="457199" y="602694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5" name="直接连接符 23"/>
          <p:cNvSpPr/>
          <p:nvPr/>
        </p:nvSpPr>
        <p:spPr>
          <a:xfrm>
            <a:off x="467915" y="4677966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78" name="Group 63"/>
          <p:cNvGrpSpPr/>
          <p:nvPr/>
        </p:nvGrpSpPr>
        <p:grpSpPr>
          <a:xfrm>
            <a:off x="8606117" y="168087"/>
            <a:ext cx="368315" cy="356349"/>
            <a:chOff x="0" y="0"/>
            <a:chExt cx="368313" cy="356348"/>
          </a:xfrm>
        </p:grpSpPr>
        <p:sp>
          <p:nvSpPr>
            <p:cNvPr id="376" name="Shape 61"/>
            <p:cNvSpPr/>
            <p:nvPr/>
          </p:nvSpPr>
          <p:spPr>
            <a:xfrm>
              <a:off x="-1" y="-1"/>
              <a:ext cx="368314" cy="35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9"/>
                  </a:moveTo>
                  <a:lnTo>
                    <a:pt x="0" y="851"/>
                  </a:lnTo>
                  <a:cubicBezTo>
                    <a:pt x="0" y="381"/>
                    <a:pt x="381" y="0"/>
                    <a:pt x="851" y="0"/>
                  </a:cubicBezTo>
                  <a:lnTo>
                    <a:pt x="20749" y="0"/>
                  </a:lnTo>
                  <a:cubicBezTo>
                    <a:pt x="21219" y="0"/>
                    <a:pt x="21600" y="381"/>
                    <a:pt x="21600" y="851"/>
                  </a:cubicBezTo>
                  <a:lnTo>
                    <a:pt x="21600" y="20749"/>
                  </a:lnTo>
                  <a:cubicBezTo>
                    <a:pt x="21600" y="21219"/>
                    <a:pt x="21219" y="21600"/>
                    <a:pt x="20749" y="21600"/>
                  </a:cubicBezTo>
                  <a:lnTo>
                    <a:pt x="851" y="21600"/>
                  </a:lnTo>
                  <a:cubicBezTo>
                    <a:pt x="381" y="21600"/>
                    <a:pt x="0" y="21219"/>
                    <a:pt x="0" y="207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A00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624840">
                <a:defRPr sz="2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pic>
          <p:nvPicPr>
            <p:cNvPr id="377" name="image1.png" descr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963" y="99714"/>
              <a:ext cx="238103" cy="153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9" name="矩形 18"/>
          <p:cNvSpPr/>
          <p:nvPr/>
        </p:nvSpPr>
        <p:spPr>
          <a:xfrm>
            <a:off x="270030" y="196621"/>
            <a:ext cx="270031" cy="2700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0" name="矩形 19"/>
          <p:cNvSpPr/>
          <p:nvPr/>
        </p:nvSpPr>
        <p:spPr>
          <a:xfrm>
            <a:off x="401392" y="306895"/>
            <a:ext cx="217699" cy="217699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339EE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1" name="标题文本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5" cy="871539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l" defTabSz="914400">
              <a:defRPr sz="1100" b="1">
                <a:solidFill>
                  <a:srgbClr val="0070C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82" name="正文级别 1…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7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193039" indent="-193039" defTabSz="914400">
              <a:spcBef>
                <a:spcPts val="400"/>
              </a:spcBef>
              <a:buSzPct val="100000"/>
              <a:buFont typeface="Arial"/>
              <a:defRPr sz="1800">
                <a:solidFill>
                  <a:srgbClr val="0070C0"/>
                </a:solidFill>
              </a:defRPr>
            </a:lvl1pPr>
            <a:lvl2pPr marL="449961" indent="-192785" defTabSz="914400">
              <a:spcBef>
                <a:spcPts val="400"/>
              </a:spcBef>
              <a:buSzPct val="100000"/>
              <a:buFont typeface="Arial"/>
              <a:buChar char="–"/>
              <a:defRPr sz="1800">
                <a:solidFill>
                  <a:srgbClr val="0070C0"/>
                </a:solidFill>
              </a:defRPr>
            </a:lvl2pPr>
            <a:lvl3pPr marL="692833" indent="-178483" defTabSz="914400">
              <a:spcBef>
                <a:spcPts val="400"/>
              </a:spcBef>
              <a:buSzPct val="100000"/>
              <a:buFont typeface="Arial"/>
              <a:defRPr sz="1800">
                <a:solidFill>
                  <a:srgbClr val="0070C0"/>
                </a:solidFill>
              </a:defRPr>
            </a:lvl3pPr>
            <a:lvl4pPr marL="982460" indent="-210935" defTabSz="914400">
              <a:spcBef>
                <a:spcPts val="400"/>
              </a:spcBef>
              <a:buSzPct val="100000"/>
              <a:buFont typeface="Arial"/>
              <a:buChar char="–"/>
              <a:defRPr sz="1800">
                <a:solidFill>
                  <a:srgbClr val="0070C0"/>
                </a:solidFill>
              </a:defRPr>
            </a:lvl4pPr>
            <a:lvl5pPr marL="1239635" indent="-210935" defTabSz="914400">
              <a:spcBef>
                <a:spcPts val="400"/>
              </a:spcBef>
              <a:buSzPct val="100000"/>
              <a:buFont typeface="Arial"/>
              <a:buChar char="»"/>
              <a:defRPr sz="1800">
                <a:solidFill>
                  <a:srgbClr val="0070C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3" name="文本占位符 3"/>
          <p:cNvSpPr>
            <a:spLocks noGrp="1"/>
          </p:cNvSpPr>
          <p:nvPr>
            <p:ph type="body" sz="half" idx="13"/>
          </p:nvPr>
        </p:nvSpPr>
        <p:spPr>
          <a:xfrm>
            <a:off x="457201" y="1076328"/>
            <a:ext cx="3008315" cy="3518297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914400">
              <a:spcBef>
                <a:spcPts val="100"/>
              </a:spcBef>
              <a:buSzTx/>
              <a:buNone/>
              <a:defRPr sz="700">
                <a:solidFill>
                  <a:srgbClr val="0070C0"/>
                </a:solidFill>
              </a:defRPr>
            </a:pPr>
            <a:endParaRPr/>
          </a:p>
        </p:txBody>
      </p:sp>
      <p:sp>
        <p:nvSpPr>
          <p:cNvPr id="3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5523" y="4796835"/>
            <a:ext cx="231278" cy="214702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直接连接符 22"/>
          <p:cNvSpPr/>
          <p:nvPr/>
        </p:nvSpPr>
        <p:spPr>
          <a:xfrm>
            <a:off x="457199" y="602694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2" name="直接连接符 23"/>
          <p:cNvSpPr/>
          <p:nvPr/>
        </p:nvSpPr>
        <p:spPr>
          <a:xfrm>
            <a:off x="467915" y="4677966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95" name="Group 63"/>
          <p:cNvGrpSpPr/>
          <p:nvPr/>
        </p:nvGrpSpPr>
        <p:grpSpPr>
          <a:xfrm>
            <a:off x="8606117" y="168087"/>
            <a:ext cx="368315" cy="356349"/>
            <a:chOff x="0" y="0"/>
            <a:chExt cx="368313" cy="356348"/>
          </a:xfrm>
        </p:grpSpPr>
        <p:sp>
          <p:nvSpPr>
            <p:cNvPr id="393" name="Shape 61"/>
            <p:cNvSpPr/>
            <p:nvPr/>
          </p:nvSpPr>
          <p:spPr>
            <a:xfrm>
              <a:off x="-1" y="-1"/>
              <a:ext cx="368314" cy="35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9"/>
                  </a:moveTo>
                  <a:lnTo>
                    <a:pt x="0" y="851"/>
                  </a:lnTo>
                  <a:cubicBezTo>
                    <a:pt x="0" y="381"/>
                    <a:pt x="381" y="0"/>
                    <a:pt x="851" y="0"/>
                  </a:cubicBezTo>
                  <a:lnTo>
                    <a:pt x="20749" y="0"/>
                  </a:lnTo>
                  <a:cubicBezTo>
                    <a:pt x="21219" y="0"/>
                    <a:pt x="21600" y="381"/>
                    <a:pt x="21600" y="851"/>
                  </a:cubicBezTo>
                  <a:lnTo>
                    <a:pt x="21600" y="20749"/>
                  </a:lnTo>
                  <a:cubicBezTo>
                    <a:pt x="21600" y="21219"/>
                    <a:pt x="21219" y="21600"/>
                    <a:pt x="20749" y="21600"/>
                  </a:cubicBezTo>
                  <a:lnTo>
                    <a:pt x="851" y="21600"/>
                  </a:lnTo>
                  <a:cubicBezTo>
                    <a:pt x="381" y="21600"/>
                    <a:pt x="0" y="21219"/>
                    <a:pt x="0" y="207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A00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624840">
                <a:defRPr sz="2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pic>
          <p:nvPicPr>
            <p:cNvPr id="394" name="image1.png" descr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963" y="99714"/>
              <a:ext cx="238103" cy="153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6" name="矩形 18"/>
          <p:cNvSpPr/>
          <p:nvPr/>
        </p:nvSpPr>
        <p:spPr>
          <a:xfrm>
            <a:off x="270030" y="196621"/>
            <a:ext cx="270031" cy="2700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7" name="矩形 19"/>
          <p:cNvSpPr/>
          <p:nvPr/>
        </p:nvSpPr>
        <p:spPr>
          <a:xfrm>
            <a:off x="401392" y="306895"/>
            <a:ext cx="217699" cy="217699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339EE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8" name="标题文本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l" defTabSz="914400">
              <a:defRPr sz="1100" b="1">
                <a:solidFill>
                  <a:srgbClr val="0070C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99" name="图片占位符 2"/>
          <p:cNvSpPr>
            <a:spLocks noGrp="1"/>
          </p:cNvSpPr>
          <p:nvPr>
            <p:ph type="pic" sz="half" idx="13"/>
          </p:nvPr>
        </p:nvSpPr>
        <p:spPr>
          <a:xfrm>
            <a:off x="1792288" y="685800"/>
            <a:ext cx="5486401" cy="28598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 defTabSz="914400">
              <a:spcBef>
                <a:spcPts val="100"/>
              </a:spcBef>
              <a:buSzTx/>
              <a:buNone/>
              <a:defRPr sz="700">
                <a:solidFill>
                  <a:srgbClr val="0070C0"/>
                </a:solidFill>
              </a:defRPr>
            </a:lvl1pPr>
            <a:lvl2pPr marL="0" indent="257175" defTabSz="914400">
              <a:spcBef>
                <a:spcPts val="100"/>
              </a:spcBef>
              <a:buSzTx/>
              <a:buNone/>
              <a:defRPr sz="700">
                <a:solidFill>
                  <a:srgbClr val="0070C0"/>
                </a:solidFill>
              </a:defRPr>
            </a:lvl2pPr>
            <a:lvl3pPr marL="0" indent="514350" defTabSz="914400">
              <a:spcBef>
                <a:spcPts val="100"/>
              </a:spcBef>
              <a:buSzTx/>
              <a:buNone/>
              <a:defRPr sz="700">
                <a:solidFill>
                  <a:srgbClr val="0070C0"/>
                </a:solidFill>
              </a:defRPr>
            </a:lvl3pPr>
            <a:lvl4pPr marL="0" indent="771525" defTabSz="914400">
              <a:spcBef>
                <a:spcPts val="100"/>
              </a:spcBef>
              <a:buSzTx/>
              <a:buNone/>
              <a:defRPr sz="700">
                <a:solidFill>
                  <a:srgbClr val="0070C0"/>
                </a:solidFill>
              </a:defRPr>
            </a:lvl4pPr>
            <a:lvl5pPr marL="0" indent="1028700" defTabSz="914400">
              <a:spcBef>
                <a:spcPts val="100"/>
              </a:spcBef>
              <a:buSzTx/>
              <a:buNone/>
              <a:defRPr sz="700">
                <a:solidFill>
                  <a:srgbClr val="0070C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97902" y="4814016"/>
            <a:ext cx="188898" cy="18034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600">
                <a:solidFill>
                  <a:srgbClr val="88888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直接连接符 22"/>
          <p:cNvSpPr/>
          <p:nvPr/>
        </p:nvSpPr>
        <p:spPr>
          <a:xfrm>
            <a:off x="457199" y="602694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9" name="直接连接符 23"/>
          <p:cNvSpPr/>
          <p:nvPr/>
        </p:nvSpPr>
        <p:spPr>
          <a:xfrm>
            <a:off x="467915" y="4677966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12" name="Group 63"/>
          <p:cNvGrpSpPr/>
          <p:nvPr/>
        </p:nvGrpSpPr>
        <p:grpSpPr>
          <a:xfrm>
            <a:off x="8606117" y="168087"/>
            <a:ext cx="368315" cy="356349"/>
            <a:chOff x="0" y="0"/>
            <a:chExt cx="368313" cy="356348"/>
          </a:xfrm>
        </p:grpSpPr>
        <p:sp>
          <p:nvSpPr>
            <p:cNvPr id="410" name="Shape 61"/>
            <p:cNvSpPr/>
            <p:nvPr/>
          </p:nvSpPr>
          <p:spPr>
            <a:xfrm>
              <a:off x="-1" y="-1"/>
              <a:ext cx="368314" cy="35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9"/>
                  </a:moveTo>
                  <a:lnTo>
                    <a:pt x="0" y="851"/>
                  </a:lnTo>
                  <a:cubicBezTo>
                    <a:pt x="0" y="381"/>
                    <a:pt x="381" y="0"/>
                    <a:pt x="851" y="0"/>
                  </a:cubicBezTo>
                  <a:lnTo>
                    <a:pt x="20749" y="0"/>
                  </a:lnTo>
                  <a:cubicBezTo>
                    <a:pt x="21219" y="0"/>
                    <a:pt x="21600" y="381"/>
                    <a:pt x="21600" y="851"/>
                  </a:cubicBezTo>
                  <a:lnTo>
                    <a:pt x="21600" y="20749"/>
                  </a:lnTo>
                  <a:cubicBezTo>
                    <a:pt x="21600" y="21219"/>
                    <a:pt x="21219" y="21600"/>
                    <a:pt x="20749" y="21600"/>
                  </a:cubicBezTo>
                  <a:lnTo>
                    <a:pt x="851" y="21600"/>
                  </a:lnTo>
                  <a:cubicBezTo>
                    <a:pt x="381" y="21600"/>
                    <a:pt x="0" y="21219"/>
                    <a:pt x="0" y="207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A00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624840">
                <a:defRPr sz="2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pic>
          <p:nvPicPr>
            <p:cNvPr id="411" name="image1.png" descr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963" y="99714"/>
              <a:ext cx="238103" cy="153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3" name="矩形 18"/>
          <p:cNvSpPr/>
          <p:nvPr/>
        </p:nvSpPr>
        <p:spPr>
          <a:xfrm>
            <a:off x="270030" y="196621"/>
            <a:ext cx="270031" cy="2700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14" name="矩形 19"/>
          <p:cNvSpPr/>
          <p:nvPr/>
        </p:nvSpPr>
        <p:spPr>
          <a:xfrm>
            <a:off x="401392" y="306895"/>
            <a:ext cx="217699" cy="217699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339EE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15" name="标题文本"/>
          <p:cNvSpPr txBox="1">
            <a:spLocks noGrp="1"/>
          </p:cNvSpPr>
          <p:nvPr>
            <p:ph type="title"/>
          </p:nvPr>
        </p:nvSpPr>
        <p:spPr>
          <a:xfrm>
            <a:off x="683053" y="177403"/>
            <a:ext cx="7810867" cy="407755"/>
          </a:xfrm>
          <a:prstGeom prst="rect">
            <a:avLst/>
          </a:prstGeom>
        </p:spPr>
        <p:txBody>
          <a:bodyPr lIns="45719" tIns="45719" rIns="45719" bIns="45719"/>
          <a:lstStyle>
            <a:lvl1pPr algn="l" defTabSz="914400">
              <a:defRPr sz="2100" b="1">
                <a:solidFill>
                  <a:srgbClr val="0070C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16" name="正文级别 1…"/>
          <p:cNvSpPr txBox="1">
            <a:spLocks noGrp="1"/>
          </p:cNvSpPr>
          <p:nvPr>
            <p:ph type="body" idx="1"/>
          </p:nvPr>
        </p:nvSpPr>
        <p:spPr>
          <a:xfrm>
            <a:off x="440481" y="921152"/>
            <a:ext cx="8229601" cy="3394473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193039" indent="-193039" defTabSz="914400">
              <a:spcBef>
                <a:spcPts val="400"/>
              </a:spcBef>
              <a:buSzPct val="100000"/>
              <a:buFont typeface="Arial"/>
              <a:defRPr sz="1800">
                <a:solidFill>
                  <a:srgbClr val="0070C0"/>
                </a:solidFill>
              </a:defRPr>
            </a:lvl1pPr>
            <a:lvl2pPr marL="449961" indent="-192785" defTabSz="914400">
              <a:spcBef>
                <a:spcPts val="400"/>
              </a:spcBef>
              <a:buSzPct val="100000"/>
              <a:buFont typeface="Arial"/>
              <a:buChar char="–"/>
              <a:defRPr sz="1800">
                <a:solidFill>
                  <a:srgbClr val="0070C0"/>
                </a:solidFill>
              </a:defRPr>
            </a:lvl2pPr>
            <a:lvl3pPr marL="692833" indent="-178483" defTabSz="914400">
              <a:spcBef>
                <a:spcPts val="400"/>
              </a:spcBef>
              <a:buSzPct val="100000"/>
              <a:buFont typeface="Arial"/>
              <a:defRPr sz="1800">
                <a:solidFill>
                  <a:srgbClr val="0070C0"/>
                </a:solidFill>
              </a:defRPr>
            </a:lvl3pPr>
            <a:lvl4pPr marL="982460" indent="-210935" defTabSz="914400">
              <a:spcBef>
                <a:spcPts val="400"/>
              </a:spcBef>
              <a:buSzPct val="100000"/>
              <a:buFont typeface="Arial"/>
              <a:buChar char="–"/>
              <a:defRPr sz="1800">
                <a:solidFill>
                  <a:srgbClr val="0070C0"/>
                </a:solidFill>
              </a:defRPr>
            </a:lvl4pPr>
            <a:lvl5pPr marL="1239635" indent="-210935" defTabSz="914400">
              <a:spcBef>
                <a:spcPts val="400"/>
              </a:spcBef>
              <a:buSzPct val="100000"/>
              <a:buFont typeface="Arial"/>
              <a:buChar char="»"/>
              <a:defRPr sz="1800">
                <a:solidFill>
                  <a:srgbClr val="0070C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5523" y="4796835"/>
            <a:ext cx="231278" cy="214702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mage"/>
          <p:cNvSpPr>
            <a:spLocks noGrp="1"/>
          </p:cNvSpPr>
          <p:nvPr>
            <p:ph type="pic" sz="half" idx="13"/>
          </p:nvPr>
        </p:nvSpPr>
        <p:spPr>
          <a:xfrm>
            <a:off x="4937242" y="414337"/>
            <a:ext cx="3571876" cy="43148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619125" y="414337"/>
            <a:ext cx="3833813" cy="2105026"/>
          </a:xfrm>
          <a:prstGeom prst="rect">
            <a:avLst/>
          </a:prstGeom>
        </p:spPr>
        <p:txBody>
          <a:bodyPr anchor="b"/>
          <a:lstStyle>
            <a:lvl1pPr>
              <a:defRPr sz="3100"/>
            </a:lvl1pPr>
          </a:lstStyle>
          <a:p>
            <a:r>
              <a:t>标题文本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19125" y="2566988"/>
            <a:ext cx="3833813" cy="216217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00"/>
            </a:lvl1pPr>
            <a:lvl2pPr marL="0" indent="0" algn="ctr">
              <a:spcBef>
                <a:spcPts val="0"/>
              </a:spcBef>
              <a:buSzTx/>
              <a:buNone/>
              <a:defRPr sz="1600"/>
            </a:lvl2pPr>
            <a:lvl3pPr marL="0" indent="0" algn="ctr">
              <a:spcBef>
                <a:spcPts val="0"/>
              </a:spcBef>
              <a:buSzTx/>
              <a:buNone/>
              <a:defRPr sz="1600"/>
            </a:lvl3pPr>
            <a:lvl4pPr marL="0" indent="0" algn="ctr">
              <a:spcBef>
                <a:spcPts val="0"/>
              </a:spcBef>
              <a:buSzTx/>
              <a:buNone/>
              <a:defRPr sz="1600"/>
            </a:lvl4pPr>
            <a:lvl5pPr marL="0" indent="0" algn="ctr">
              <a:spcBef>
                <a:spcPts val="0"/>
              </a:spcBef>
              <a:buSz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直接连接符 22"/>
          <p:cNvSpPr/>
          <p:nvPr/>
        </p:nvSpPr>
        <p:spPr>
          <a:xfrm>
            <a:off x="457199" y="602694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5" name="直接连接符 23"/>
          <p:cNvSpPr/>
          <p:nvPr/>
        </p:nvSpPr>
        <p:spPr>
          <a:xfrm>
            <a:off x="467915" y="4677966"/>
            <a:ext cx="8352235" cy="1"/>
          </a:xfrm>
          <a:prstGeom prst="line">
            <a:avLst/>
          </a:prstGeom>
          <a:ln w="28575">
            <a:solidFill>
              <a:srgbClr val="E46C0A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28" name="Group 63"/>
          <p:cNvGrpSpPr/>
          <p:nvPr/>
        </p:nvGrpSpPr>
        <p:grpSpPr>
          <a:xfrm>
            <a:off x="8606117" y="168087"/>
            <a:ext cx="368315" cy="356349"/>
            <a:chOff x="0" y="0"/>
            <a:chExt cx="368313" cy="356348"/>
          </a:xfrm>
        </p:grpSpPr>
        <p:sp>
          <p:nvSpPr>
            <p:cNvPr id="426" name="Shape 61"/>
            <p:cNvSpPr/>
            <p:nvPr/>
          </p:nvSpPr>
          <p:spPr>
            <a:xfrm>
              <a:off x="-1" y="-1"/>
              <a:ext cx="368314" cy="35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9"/>
                  </a:moveTo>
                  <a:lnTo>
                    <a:pt x="0" y="851"/>
                  </a:lnTo>
                  <a:cubicBezTo>
                    <a:pt x="0" y="381"/>
                    <a:pt x="381" y="0"/>
                    <a:pt x="851" y="0"/>
                  </a:cubicBezTo>
                  <a:lnTo>
                    <a:pt x="20749" y="0"/>
                  </a:lnTo>
                  <a:cubicBezTo>
                    <a:pt x="21219" y="0"/>
                    <a:pt x="21600" y="381"/>
                    <a:pt x="21600" y="851"/>
                  </a:cubicBezTo>
                  <a:lnTo>
                    <a:pt x="21600" y="20749"/>
                  </a:lnTo>
                  <a:cubicBezTo>
                    <a:pt x="21600" y="21219"/>
                    <a:pt x="21219" y="21600"/>
                    <a:pt x="20749" y="21600"/>
                  </a:cubicBezTo>
                  <a:lnTo>
                    <a:pt x="851" y="21600"/>
                  </a:lnTo>
                  <a:cubicBezTo>
                    <a:pt x="381" y="21600"/>
                    <a:pt x="0" y="21219"/>
                    <a:pt x="0" y="207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A00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624840">
                <a:defRPr sz="2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pic>
          <p:nvPicPr>
            <p:cNvPr id="427" name="image1.png" descr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963" y="99714"/>
              <a:ext cx="238103" cy="153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9" name="矩形 18"/>
          <p:cNvSpPr/>
          <p:nvPr/>
        </p:nvSpPr>
        <p:spPr>
          <a:xfrm>
            <a:off x="270030" y="196621"/>
            <a:ext cx="270031" cy="2700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0" name="矩形 19"/>
          <p:cNvSpPr/>
          <p:nvPr/>
        </p:nvSpPr>
        <p:spPr>
          <a:xfrm>
            <a:off x="401392" y="306895"/>
            <a:ext cx="217699" cy="217699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85800">
              <a:defRPr sz="1300">
                <a:solidFill>
                  <a:srgbClr val="339EE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486400" y="47672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mage"/>
          <p:cNvSpPr>
            <a:spLocks noGrp="1"/>
          </p:cNvSpPr>
          <p:nvPr>
            <p:ph type="pic" sz="half" idx="13"/>
          </p:nvPr>
        </p:nvSpPr>
        <p:spPr>
          <a:xfrm>
            <a:off x="4938712" y="1214437"/>
            <a:ext cx="3571876" cy="34528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33412" y="1214437"/>
            <a:ext cx="3752851" cy="3452813"/>
          </a:xfrm>
          <a:prstGeom prst="rect">
            <a:avLst/>
          </a:prstGeom>
        </p:spPr>
        <p:txBody>
          <a:bodyPr/>
          <a:lstStyle>
            <a:lvl1pPr marL="209550" indent="-209550">
              <a:spcBef>
                <a:spcPts val="1600"/>
              </a:spcBef>
              <a:defRPr sz="1600"/>
            </a:lvl1pPr>
            <a:lvl2pPr marL="419100" indent="-209550">
              <a:spcBef>
                <a:spcPts val="1600"/>
              </a:spcBef>
              <a:defRPr sz="1600"/>
            </a:lvl2pPr>
            <a:lvl3pPr marL="628650" indent="-209550">
              <a:spcBef>
                <a:spcPts val="1600"/>
              </a:spcBef>
              <a:defRPr sz="1600"/>
            </a:lvl3pPr>
            <a:lvl4pPr marL="838200" indent="-209550">
              <a:spcBef>
                <a:spcPts val="1600"/>
              </a:spcBef>
              <a:defRPr sz="1600"/>
            </a:lvl4pPr>
            <a:lvl5pPr marL="1047750" indent="-209550">
              <a:spcBef>
                <a:spcPts val="1600"/>
              </a:spcBef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文级别 1…"/>
          <p:cNvSpPr txBox="1">
            <a:spLocks noGrp="1"/>
          </p:cNvSpPr>
          <p:nvPr>
            <p:ph type="body" idx="1"/>
          </p:nvPr>
        </p:nvSpPr>
        <p:spPr>
          <a:xfrm>
            <a:off x="633412" y="666750"/>
            <a:ext cx="7877176" cy="38052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mage"/>
          <p:cNvSpPr>
            <a:spLocks noGrp="1"/>
          </p:cNvSpPr>
          <p:nvPr>
            <p:ph type="pic" sz="quarter" idx="13"/>
          </p:nvPr>
        </p:nvSpPr>
        <p:spPr>
          <a:xfrm>
            <a:off x="5910262" y="2643186"/>
            <a:ext cx="2776539" cy="208121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Image"/>
          <p:cNvSpPr>
            <a:spLocks noGrp="1"/>
          </p:cNvSpPr>
          <p:nvPr>
            <p:ph type="pic" sz="quarter" idx="14"/>
          </p:nvPr>
        </p:nvSpPr>
        <p:spPr>
          <a:xfrm>
            <a:off x="5910262" y="423862"/>
            <a:ext cx="2776539" cy="208121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Image"/>
          <p:cNvSpPr>
            <a:spLocks noGrp="1"/>
          </p:cNvSpPr>
          <p:nvPr>
            <p:ph type="pic" idx="15"/>
          </p:nvPr>
        </p:nvSpPr>
        <p:spPr>
          <a:xfrm>
            <a:off x="452437" y="423862"/>
            <a:ext cx="5314951" cy="4300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95350" y="3357562"/>
            <a:ext cx="7358064" cy="32188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400">
                <a:latin typeface="+mj-lt"/>
                <a:ea typeface="+mj-ea"/>
                <a:cs typeface="+mj-cs"/>
                <a:sym typeface="Helvetica"/>
              </a:defRPr>
            </a:lvl1pPr>
            <a:lvl2pPr marL="413585" indent="-175460" algn="ctr">
              <a:spcBef>
                <a:spcPts val="0"/>
              </a:spcBef>
              <a:defRPr sz="1400">
                <a:latin typeface="+mj-lt"/>
                <a:ea typeface="+mj-ea"/>
                <a:cs typeface="+mj-cs"/>
                <a:sym typeface="Helvetica"/>
              </a:defRPr>
            </a:lvl2pPr>
            <a:lvl3pPr marL="651710" indent="-175460" algn="ctr">
              <a:spcBef>
                <a:spcPts val="0"/>
              </a:spcBef>
              <a:defRPr sz="1400">
                <a:latin typeface="+mj-lt"/>
                <a:ea typeface="+mj-ea"/>
                <a:cs typeface="+mj-cs"/>
                <a:sym typeface="Helvetica"/>
              </a:defRPr>
            </a:lvl3pPr>
            <a:lvl4pPr marL="889835" indent="-175460" algn="ctr">
              <a:spcBef>
                <a:spcPts val="0"/>
              </a:spcBef>
              <a:defRPr sz="1400">
                <a:latin typeface="+mj-lt"/>
                <a:ea typeface="+mj-ea"/>
                <a:cs typeface="+mj-cs"/>
                <a:sym typeface="Helvetica"/>
              </a:defRPr>
            </a:lvl4pPr>
            <a:lvl5pPr marL="1127960" indent="-175460" algn="ctr">
              <a:spcBef>
                <a:spcPts val="0"/>
              </a:spcBef>
              <a:defRPr sz="1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895349" y="2232300"/>
            <a:ext cx="7358065" cy="402675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33412" y="357188"/>
            <a:ext cx="7877176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33412" y="1214437"/>
            <a:ext cx="7877176" cy="345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48918" y="4905375"/>
            <a:ext cx="241403" cy="241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9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</p:sldLayoutIdLst>
  <p:transition spd="med"/>
  <p:hf sldNum="0" hdr="0" ftr="0" dt="0"/>
  <p:txStyles>
    <p:titleStyle>
      <a:lvl1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2381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tabLst/>
        <a:defRPr sz="19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47625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tabLst/>
        <a:defRPr sz="19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71437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tabLst/>
        <a:defRPr sz="19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95250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tabLst/>
        <a:defRPr sz="19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11906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tabLst/>
        <a:defRPr sz="19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142875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tabLst/>
        <a:defRPr sz="19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166687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tabLst/>
        <a:defRPr sz="19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190500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tabLst/>
        <a:defRPr sz="19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21431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tabLst/>
        <a:defRPr sz="19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research.google.com/pubs/pub36726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.com/archive/spanne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raft.github.io/raft.pdf" TargetMode="External"/><Relationship Id="rId4" Type="http://schemas.openxmlformats.org/officeDocument/2006/relationships/hyperlink" Target="https://research.google.com/pubs/pub41344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Box 3"/>
          <p:cNvSpPr txBox="1"/>
          <p:nvPr/>
        </p:nvSpPr>
        <p:spPr>
          <a:xfrm>
            <a:off x="1545021" y="1905508"/>
            <a:ext cx="5757823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2400">
                <a:latin typeface="Microsoft YaHei UI Light"/>
                <a:ea typeface="Microsoft YaHei UI Light"/>
                <a:cs typeface="Microsoft YaHei UI Light"/>
                <a:sym typeface="Microsoft YaHei UI Light"/>
              </a:defRPr>
            </a:lvl1pPr>
          </a:lstStyle>
          <a:p>
            <a:pPr defTabSz="824865"/>
            <a:r>
              <a:rPr lang="en-US" altLang="zh-CN" sz="4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charset="-122"/>
              </a:rPr>
              <a:t>TiDB </a:t>
            </a:r>
            <a:r>
              <a:rPr lang="zh-CN" altLang="en-US" sz="4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charset="-122"/>
              </a:rPr>
              <a:t>原理架构</a:t>
            </a:r>
            <a:endParaRPr lang="en-US" altLang="zh-CN" sz="4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 Light" panose="02010600030101010101" charset="-122"/>
            </a:endParaRPr>
          </a:p>
        </p:txBody>
      </p:sp>
      <p:sp>
        <p:nvSpPr>
          <p:cNvPr id="442" name="Straight Connector 8"/>
          <p:cNvSpPr/>
          <p:nvPr/>
        </p:nvSpPr>
        <p:spPr>
          <a:xfrm flipH="1" flipV="1">
            <a:off x="1705231" y="2692422"/>
            <a:ext cx="5597613" cy="1"/>
          </a:xfrm>
          <a:prstGeom prst="line">
            <a:avLst/>
          </a:prstGeom>
          <a:ln w="3175">
            <a:solidFill>
              <a:srgbClr val="808080"/>
            </a:solidFill>
            <a:miter lim="400000"/>
          </a:ln>
        </p:spPr>
        <p:txBody>
          <a:bodyPr lIns="45718" tIns="45718" rIns="45718" bIns="45718"/>
          <a:lstStyle/>
          <a:p>
            <a:pPr defTabSz="309563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6269F-995D-7749-AAEA-67AA2904F13E}"/>
              </a:ext>
            </a:extLst>
          </p:cNvPr>
          <p:cNvSpPr txBox="1"/>
          <p:nvPr/>
        </p:nvSpPr>
        <p:spPr>
          <a:xfrm>
            <a:off x="2038864" y="3135826"/>
            <a:ext cx="4930346" cy="410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2" tIns="50782" rIns="50782" bIns="50782" numCol="1" spcCol="38082" rtlCol="0" anchor="ctr">
            <a:spAutoFit/>
          </a:bodyPr>
          <a:lstStyle/>
          <a:p>
            <a:pPr defTabSz="824865"/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charset="-122"/>
              </a:rPr>
              <a:t>云平台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charset="-122"/>
              </a:rPr>
              <a:t>-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charset="-122"/>
              </a:rPr>
              <a:t>数据库组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 Light" panose="02010600030101010101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5A6269F-995D-7749-AAEA-67AA2904F13E}"/>
              </a:ext>
            </a:extLst>
          </p:cNvPr>
          <p:cNvSpPr txBox="1"/>
          <p:nvPr/>
        </p:nvSpPr>
        <p:spPr>
          <a:xfrm>
            <a:off x="2038864" y="3671563"/>
            <a:ext cx="4930346" cy="317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2" tIns="50782" rIns="50782" bIns="50782" numCol="1" spcCol="38082" rtlCol="0" anchor="ctr">
            <a:spAutoFit/>
          </a:bodyPr>
          <a:lstStyle/>
          <a:p>
            <a:pPr defTabSz="824865"/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charset="-122"/>
              </a:rPr>
              <a:t>崔春华</a:t>
            </a:r>
            <a:endParaRPr lang="en-US" altLang="zh-CN" sz="14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 Light" panose="02010600030101010101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18"/>
          <p:cNvSpPr txBox="1">
            <a:spLocks/>
          </p:cNvSpPr>
          <p:nvPr/>
        </p:nvSpPr>
        <p:spPr>
          <a:xfrm>
            <a:off x="311700" y="12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algn="l" hangingPunct="1">
              <a:buSzPts val="2800"/>
            </a:pPr>
            <a:r>
              <a:rPr lang="en-US" altLang="zh-CN" sz="3000" b="1" dirty="0" smtClean="0">
                <a:solidFill>
                  <a:srgbClr val="172D72"/>
                </a:solidFill>
              </a:rPr>
              <a:t>TiDB Architecture - Original</a:t>
            </a:r>
            <a:endParaRPr lang="en-US" sz="3000" b="1" dirty="0">
              <a:solidFill>
                <a:srgbClr val="172D72"/>
              </a:solidFill>
            </a:endParaRPr>
          </a:p>
        </p:txBody>
      </p:sp>
      <p:sp>
        <p:nvSpPr>
          <p:cNvPr id="6" name="Google Shape;94;p18"/>
          <p:cNvSpPr/>
          <p:nvPr/>
        </p:nvSpPr>
        <p:spPr>
          <a:xfrm>
            <a:off x="5115891" y="902491"/>
            <a:ext cx="1770600" cy="131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5;p18"/>
          <p:cNvSpPr/>
          <p:nvPr/>
        </p:nvSpPr>
        <p:spPr>
          <a:xfrm>
            <a:off x="5082811" y="2631421"/>
            <a:ext cx="1870200" cy="242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96;p18"/>
          <p:cNvSpPr/>
          <p:nvPr/>
        </p:nvSpPr>
        <p:spPr>
          <a:xfrm>
            <a:off x="3057641" y="2615756"/>
            <a:ext cx="1033800" cy="242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7;p18"/>
          <p:cNvSpPr/>
          <p:nvPr/>
        </p:nvSpPr>
        <p:spPr>
          <a:xfrm>
            <a:off x="3190407" y="3113956"/>
            <a:ext cx="758100" cy="2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8;p18"/>
          <p:cNvSpPr/>
          <p:nvPr/>
        </p:nvSpPr>
        <p:spPr>
          <a:xfrm>
            <a:off x="3179241" y="3466905"/>
            <a:ext cx="776700" cy="2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99;p18"/>
          <p:cNvSpPr txBox="1"/>
          <p:nvPr/>
        </p:nvSpPr>
        <p:spPr>
          <a:xfrm>
            <a:off x="5198080" y="4675838"/>
            <a:ext cx="16929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TiKV Cluster (Storage)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00;p18"/>
          <p:cNvSpPr txBox="1"/>
          <p:nvPr/>
        </p:nvSpPr>
        <p:spPr>
          <a:xfrm>
            <a:off x="5155565" y="2248117"/>
            <a:ext cx="859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01;p18"/>
          <p:cNvSpPr/>
          <p:nvPr/>
        </p:nvSpPr>
        <p:spPr>
          <a:xfrm>
            <a:off x="5308872" y="2801630"/>
            <a:ext cx="615900" cy="401400"/>
          </a:xfrm>
          <a:prstGeom prst="can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TiKV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2;p18"/>
          <p:cNvSpPr/>
          <p:nvPr/>
        </p:nvSpPr>
        <p:spPr>
          <a:xfrm>
            <a:off x="6087133" y="2801630"/>
            <a:ext cx="615900" cy="401400"/>
          </a:xfrm>
          <a:prstGeom prst="can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TiKV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03;p18"/>
          <p:cNvSpPr/>
          <p:nvPr/>
        </p:nvSpPr>
        <p:spPr>
          <a:xfrm>
            <a:off x="5305992" y="3347090"/>
            <a:ext cx="615900" cy="401400"/>
          </a:xfrm>
          <a:prstGeom prst="can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TiKV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04;p18"/>
          <p:cNvSpPr/>
          <p:nvPr/>
        </p:nvSpPr>
        <p:spPr>
          <a:xfrm rot="5400000" flipH="1">
            <a:off x="3818661" y="1293612"/>
            <a:ext cx="900600" cy="1497300"/>
          </a:xfrm>
          <a:prstGeom prst="leftUpArrow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05;p18"/>
          <p:cNvSpPr/>
          <p:nvPr/>
        </p:nvSpPr>
        <p:spPr>
          <a:xfrm>
            <a:off x="1537850" y="2820900"/>
            <a:ext cx="952800" cy="3969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 Clients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06;p18"/>
          <p:cNvSpPr/>
          <p:nvPr/>
        </p:nvSpPr>
        <p:spPr>
          <a:xfrm>
            <a:off x="1537848" y="3674319"/>
            <a:ext cx="952800" cy="2727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Syncer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07;p18"/>
          <p:cNvSpPr/>
          <p:nvPr/>
        </p:nvSpPr>
        <p:spPr>
          <a:xfrm>
            <a:off x="6093096" y="3362755"/>
            <a:ext cx="615900" cy="401400"/>
          </a:xfrm>
          <a:prstGeom prst="can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TiKV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08;p18"/>
          <p:cNvSpPr/>
          <p:nvPr/>
        </p:nvSpPr>
        <p:spPr>
          <a:xfrm>
            <a:off x="3181122" y="3819845"/>
            <a:ext cx="776700" cy="2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09;p18"/>
          <p:cNvSpPr txBox="1"/>
          <p:nvPr/>
        </p:nvSpPr>
        <p:spPr>
          <a:xfrm>
            <a:off x="3593285" y="1341839"/>
            <a:ext cx="1420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TSO/Data location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10;p18"/>
          <p:cNvSpPr txBox="1"/>
          <p:nvPr/>
        </p:nvSpPr>
        <p:spPr>
          <a:xfrm>
            <a:off x="3023385" y="4729119"/>
            <a:ext cx="11139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TiDB Cluster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11;p18"/>
          <p:cNvSpPr/>
          <p:nvPr/>
        </p:nvSpPr>
        <p:spPr>
          <a:xfrm>
            <a:off x="3190407" y="2761016"/>
            <a:ext cx="758100" cy="2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12;p18"/>
          <p:cNvSpPr txBox="1"/>
          <p:nvPr/>
        </p:nvSpPr>
        <p:spPr>
          <a:xfrm>
            <a:off x="3413888" y="4369282"/>
            <a:ext cx="4257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  <p:sp>
        <p:nvSpPr>
          <p:cNvPr id="28" name="Google Shape;113;p18"/>
          <p:cNvSpPr txBox="1"/>
          <p:nvPr/>
        </p:nvSpPr>
        <p:spPr>
          <a:xfrm>
            <a:off x="5854130" y="4325801"/>
            <a:ext cx="4257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  <p:sp>
        <p:nvSpPr>
          <p:cNvPr id="29" name="Google Shape;114;p18"/>
          <p:cNvSpPr/>
          <p:nvPr/>
        </p:nvSpPr>
        <p:spPr>
          <a:xfrm>
            <a:off x="5963983" y="2260280"/>
            <a:ext cx="80700" cy="332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15;p18"/>
          <p:cNvSpPr/>
          <p:nvPr/>
        </p:nvSpPr>
        <p:spPr>
          <a:xfrm rot="-5400000">
            <a:off x="4536885" y="3031818"/>
            <a:ext cx="103200" cy="8151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16;p18"/>
          <p:cNvSpPr txBox="1"/>
          <p:nvPr/>
        </p:nvSpPr>
        <p:spPr>
          <a:xfrm>
            <a:off x="3952216" y="3127218"/>
            <a:ext cx="12819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DistSQL API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17;p18"/>
          <p:cNvSpPr/>
          <p:nvPr/>
        </p:nvSpPr>
        <p:spPr>
          <a:xfrm rot="-5400000">
            <a:off x="2704588" y="2877354"/>
            <a:ext cx="103200" cy="408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18;p18"/>
          <p:cNvSpPr/>
          <p:nvPr/>
        </p:nvSpPr>
        <p:spPr>
          <a:xfrm rot="-5400000">
            <a:off x="2704577" y="3606571"/>
            <a:ext cx="103200" cy="408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19;p18"/>
          <p:cNvSpPr/>
          <p:nvPr/>
        </p:nvSpPr>
        <p:spPr>
          <a:xfrm>
            <a:off x="6119363" y="1021286"/>
            <a:ext cx="416100" cy="3969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zh-C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20;p18"/>
          <p:cNvSpPr/>
          <p:nvPr/>
        </p:nvSpPr>
        <p:spPr>
          <a:xfrm>
            <a:off x="5808381" y="1524886"/>
            <a:ext cx="416100" cy="3969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zh-C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121;p18"/>
          <p:cNvCxnSpPr/>
          <p:nvPr/>
        </p:nvCxnSpPr>
        <p:spPr>
          <a:xfrm>
            <a:off x="5917930" y="1219799"/>
            <a:ext cx="201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122;p18"/>
          <p:cNvCxnSpPr/>
          <p:nvPr/>
        </p:nvCxnSpPr>
        <p:spPr>
          <a:xfrm flipH="1">
            <a:off x="6163658" y="1418311"/>
            <a:ext cx="163800" cy="164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123;p18"/>
          <p:cNvCxnSpPr/>
          <p:nvPr/>
        </p:nvCxnSpPr>
        <p:spPr>
          <a:xfrm>
            <a:off x="5709835" y="1418311"/>
            <a:ext cx="159300" cy="164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124;p18"/>
          <p:cNvSpPr txBox="1"/>
          <p:nvPr/>
        </p:nvSpPr>
        <p:spPr>
          <a:xfrm>
            <a:off x="5174160" y="1953619"/>
            <a:ext cx="16929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 Cluster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25;p18"/>
          <p:cNvSpPr/>
          <p:nvPr/>
        </p:nvSpPr>
        <p:spPr>
          <a:xfrm>
            <a:off x="5311291" y="3908204"/>
            <a:ext cx="615900" cy="401400"/>
          </a:xfrm>
          <a:prstGeom prst="can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TiKV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26;p18"/>
          <p:cNvSpPr/>
          <p:nvPr/>
        </p:nvSpPr>
        <p:spPr>
          <a:xfrm>
            <a:off x="6098396" y="3923869"/>
            <a:ext cx="615900" cy="401400"/>
          </a:xfrm>
          <a:prstGeom prst="can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TiKV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27;p18"/>
          <p:cNvSpPr/>
          <p:nvPr/>
        </p:nvSpPr>
        <p:spPr>
          <a:xfrm>
            <a:off x="3179249" y="4196287"/>
            <a:ext cx="776700" cy="2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28;p18"/>
          <p:cNvSpPr/>
          <p:nvPr/>
        </p:nvSpPr>
        <p:spPr>
          <a:xfrm>
            <a:off x="5501739" y="1021286"/>
            <a:ext cx="416100" cy="3969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zh-C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29;p18"/>
          <p:cNvSpPr/>
          <p:nvPr/>
        </p:nvSpPr>
        <p:spPr>
          <a:xfrm>
            <a:off x="6939518" y="1590175"/>
            <a:ext cx="274800" cy="284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03143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23;p64"/>
          <p:cNvSpPr txBox="1">
            <a:spLocks/>
          </p:cNvSpPr>
          <p:nvPr/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38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4762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7143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9525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11906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14287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16668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19050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2143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457200" indent="-342900" hangingPunct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Tx/>
              <a:buChar char="●"/>
            </a:pPr>
            <a:r>
              <a:rPr lang="zh-CN" altLang="en-US" sz="1800" dirty="0" smtClean="0"/>
              <a:t>无状态的分布式 </a:t>
            </a:r>
            <a:r>
              <a:rPr lang="en-US" altLang="zh-CN" sz="1800" dirty="0" smtClean="0"/>
              <a:t>SQL </a:t>
            </a:r>
            <a:r>
              <a:rPr lang="zh-CN" altLang="en-US" sz="1800" dirty="0" smtClean="0"/>
              <a:t>层</a:t>
            </a:r>
          </a:p>
          <a:p>
            <a:pPr marL="457200" indent="-342900" hangingPunct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Tx/>
              <a:buChar char="●"/>
            </a:pPr>
            <a:r>
              <a:rPr lang="en-US" altLang="zh-CN" sz="1800" dirty="0" smtClean="0"/>
              <a:t>MySQL </a:t>
            </a:r>
            <a:r>
              <a:rPr lang="zh-CN" altLang="en-US" sz="1800" dirty="0" smtClean="0"/>
              <a:t>协议兼容</a:t>
            </a:r>
          </a:p>
          <a:p>
            <a:pPr marL="457200" indent="-342900" hangingPunct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Tx/>
              <a:buChar char="●"/>
            </a:pPr>
            <a:r>
              <a:rPr lang="zh-CN" altLang="en-US" sz="1800" dirty="0" smtClean="0"/>
              <a:t>针对分布式场景的执行计划，优化器</a:t>
            </a:r>
          </a:p>
          <a:p>
            <a:pPr marL="914400" lvl="1" indent="-317500" hangingPunct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Tx/>
              <a:buChar char="○"/>
            </a:pPr>
            <a:r>
              <a:rPr lang="zh-CN" altLang="en-US" sz="1400" dirty="0" smtClean="0"/>
              <a:t>计算下推 </a:t>
            </a:r>
            <a:r>
              <a:rPr lang="en-US" altLang="zh-CN" sz="1400" dirty="0" smtClean="0"/>
              <a:t>/ MPP</a:t>
            </a:r>
            <a:endParaRPr lang="zh-CN" altLang="en-US" sz="1400" dirty="0" smtClean="0"/>
          </a:p>
          <a:p>
            <a:pPr marL="457200" indent="-342900" hangingPunct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Tx/>
              <a:buChar char="●"/>
            </a:pPr>
            <a:r>
              <a:rPr lang="en-US" altLang="zh-CN" sz="1800" dirty="0" smtClean="0"/>
              <a:t>Online DDL</a:t>
            </a:r>
            <a:endParaRPr lang="zh-CN" altLang="en-US" sz="1800" dirty="0" smtClean="0"/>
          </a:p>
          <a:p>
            <a:pPr marL="914400" lvl="1" indent="-317500" hangingPunct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Tx/>
              <a:buChar char="○"/>
            </a:pPr>
            <a:r>
              <a:rPr lang="zh-CN" altLang="en-US" sz="1400" dirty="0" smtClean="0"/>
              <a:t>业务不中断，进行表结构变更</a:t>
            </a:r>
          </a:p>
          <a:p>
            <a:pPr marL="457200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●"/>
            </a:pPr>
            <a:r>
              <a:rPr lang="zh-CN" altLang="en-US" sz="1800" dirty="0" smtClean="0">
                <a:solidFill>
                  <a:schemeClr val="dk1"/>
                </a:solidFill>
              </a:rPr>
              <a:t>复杂计算 － </a:t>
            </a:r>
            <a:r>
              <a:rPr lang="en-US" altLang="zh-CN" sz="1800" dirty="0" smtClean="0">
                <a:solidFill>
                  <a:schemeClr val="dk1"/>
                </a:solidFill>
              </a:rPr>
              <a:t>JOIN</a:t>
            </a:r>
            <a:endParaRPr lang="zh-CN" altLang="en-US" sz="1800" dirty="0" smtClean="0">
              <a:solidFill>
                <a:schemeClr val="dk1"/>
              </a:solidFill>
            </a:endParaRPr>
          </a:p>
          <a:p>
            <a:pPr marL="914400" lvl="1" indent="-3175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400"/>
              <a:buFontTx/>
              <a:buChar char="○"/>
            </a:pPr>
            <a:r>
              <a:rPr lang="en-US" altLang="zh-CN" sz="1400" dirty="0" smtClean="0">
                <a:solidFill>
                  <a:schemeClr val="dk1"/>
                </a:solidFill>
              </a:rPr>
              <a:t>Hash / Sort Merge/ Index Lookup JOIN</a:t>
            </a:r>
            <a:endParaRPr lang="zh-CN" altLang="en-US" sz="1400" dirty="0" smtClean="0">
              <a:solidFill>
                <a:schemeClr val="dk1"/>
              </a:solidFill>
            </a:endParaRPr>
          </a:p>
          <a:p>
            <a:pPr marL="914400" lvl="1" indent="-3175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400"/>
              <a:buFontTx/>
              <a:buChar char="○"/>
            </a:pPr>
            <a:r>
              <a:rPr lang="zh-CN" altLang="en-US" sz="1400" dirty="0" smtClean="0">
                <a:solidFill>
                  <a:schemeClr val="dk1"/>
                </a:solidFill>
              </a:rPr>
              <a:t>引擎自动选择，业务开发可通过 </a:t>
            </a:r>
            <a:r>
              <a:rPr lang="en-US" altLang="zh-CN" sz="1400" dirty="0" smtClean="0">
                <a:solidFill>
                  <a:schemeClr val="dk1"/>
                </a:solidFill>
              </a:rPr>
              <a:t>Hint </a:t>
            </a:r>
            <a:r>
              <a:rPr lang="zh-CN" altLang="en-US" sz="1400" dirty="0" smtClean="0">
                <a:solidFill>
                  <a:schemeClr val="dk1"/>
                </a:solidFill>
              </a:rPr>
              <a:t>干预</a:t>
            </a:r>
            <a:endParaRPr lang="zh-CN" altLang="en-US" sz="1400" dirty="0"/>
          </a:p>
        </p:txBody>
      </p:sp>
      <p:pic>
        <p:nvPicPr>
          <p:cNvPr id="6" name="Google Shape;524;p64" descr="architectur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100" y="923875"/>
            <a:ext cx="4121626" cy="30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25;p64"/>
          <p:cNvSpPr txBox="1"/>
          <p:nvPr/>
        </p:nvSpPr>
        <p:spPr>
          <a:xfrm>
            <a:off x="-2075" y="125"/>
            <a:ext cx="52080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/>
              <a:t>TiDB - 开源 F1 实现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6994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6;p26"/>
          <p:cNvSpPr txBox="1">
            <a:spLocks/>
          </p:cNvSpPr>
          <p:nvPr/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algn="l" hangingPunct="1"/>
            <a:r>
              <a:rPr lang="en-US" altLang="zh-CN" sz="3000" dirty="0" smtClean="0"/>
              <a:t>TiDB (SQL Layer)</a:t>
            </a:r>
            <a:endParaRPr lang="en-US" sz="3000" dirty="0"/>
          </a:p>
        </p:txBody>
      </p:sp>
      <p:sp>
        <p:nvSpPr>
          <p:cNvPr id="4" name="Google Shape;117;p26"/>
          <p:cNvSpPr/>
          <p:nvPr/>
        </p:nvSpPr>
        <p:spPr>
          <a:xfrm>
            <a:off x="4223600" y="3383125"/>
            <a:ext cx="4678500" cy="8136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8;p26"/>
          <p:cNvSpPr txBox="1"/>
          <p:nvPr/>
        </p:nvSpPr>
        <p:spPr>
          <a:xfrm>
            <a:off x="311700" y="1152475"/>
            <a:ext cx="357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zh-CN" sz="1400" dirty="0">
                <a:latin typeface="Ubuntu"/>
                <a:ea typeface="Ubuntu"/>
                <a:cs typeface="Ubuntu"/>
                <a:sym typeface="Ubuntu"/>
              </a:rPr>
              <a:t>Stateless SQL layer</a:t>
            </a:r>
            <a:endParaRPr sz="1400" dirty="0">
              <a:latin typeface="Ubuntu"/>
              <a:ea typeface="Ubuntu"/>
              <a:cs typeface="Ubuntu"/>
              <a:sym typeface="Ubuntu"/>
            </a:endParaRPr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CN" sz="1400" dirty="0">
                <a:latin typeface="Ubuntu"/>
                <a:ea typeface="Ubuntu"/>
                <a:cs typeface="Ubuntu"/>
                <a:sym typeface="Ubuntu"/>
              </a:rPr>
              <a:t>Clients can connect to any existing tidb-server instance</a:t>
            </a:r>
            <a:endParaRPr sz="1400" dirty="0"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zh-CN" sz="1400" dirty="0">
                <a:latin typeface="Ubuntu"/>
                <a:ea typeface="Ubuntu"/>
                <a:cs typeface="Ubuntu"/>
                <a:sym typeface="Ubuntu"/>
              </a:rPr>
              <a:t>Full-featured SQL Layer</a:t>
            </a:r>
            <a:endParaRPr sz="1400" dirty="0">
              <a:latin typeface="Ubuntu"/>
              <a:ea typeface="Ubuntu"/>
              <a:cs typeface="Ubuntu"/>
              <a:sym typeface="Ubuntu"/>
            </a:endParaRPr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CN" sz="1400" dirty="0">
                <a:latin typeface="Ubuntu"/>
                <a:ea typeface="Ubuntu"/>
                <a:cs typeface="Ubuntu"/>
                <a:sym typeface="Ubuntu"/>
              </a:rPr>
              <a:t>Speaks </a:t>
            </a:r>
            <a:r>
              <a:rPr lang="zh-CN" sz="1400" b="1" dirty="0">
                <a:latin typeface="Ubuntu"/>
                <a:ea typeface="Ubuntu"/>
                <a:cs typeface="Ubuntu"/>
                <a:sym typeface="Ubuntu"/>
              </a:rPr>
              <a:t>MySQL</a:t>
            </a:r>
            <a:r>
              <a:rPr lang="zh-CN" sz="1400" dirty="0">
                <a:latin typeface="Ubuntu"/>
                <a:ea typeface="Ubuntu"/>
                <a:cs typeface="Ubuntu"/>
                <a:sym typeface="Ubuntu"/>
              </a:rPr>
              <a:t> wire protocol</a:t>
            </a:r>
            <a:endParaRPr sz="1400" dirty="0">
              <a:latin typeface="Ubuntu"/>
              <a:ea typeface="Ubuntu"/>
              <a:cs typeface="Ubuntu"/>
              <a:sym typeface="Ubuntu"/>
            </a:endParaRPr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CN" sz="1400" dirty="0">
                <a:latin typeface="Ubuntu"/>
                <a:ea typeface="Ubuntu"/>
                <a:cs typeface="Ubuntu"/>
                <a:sym typeface="Ubuntu"/>
              </a:rPr>
              <a:t>Cost-based optimization</a:t>
            </a:r>
            <a:endParaRPr sz="1400" dirty="0">
              <a:latin typeface="Ubuntu"/>
              <a:ea typeface="Ubuntu"/>
              <a:cs typeface="Ubuntu"/>
              <a:sym typeface="Ubuntu"/>
            </a:endParaRPr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CN" sz="1400" dirty="0">
                <a:latin typeface="Ubuntu"/>
                <a:ea typeface="Ubuntu"/>
                <a:cs typeface="Ubuntu"/>
                <a:sym typeface="Ubuntu"/>
              </a:rPr>
              <a:t>Secondary index support </a:t>
            </a:r>
            <a:endParaRPr sz="1400" dirty="0">
              <a:latin typeface="Ubuntu"/>
              <a:ea typeface="Ubuntu"/>
              <a:cs typeface="Ubuntu"/>
              <a:sym typeface="Ubuntu"/>
            </a:endParaRPr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CN" sz="1400" b="1" dirty="0">
                <a:latin typeface="Ubuntu"/>
                <a:ea typeface="Ubuntu"/>
                <a:cs typeface="Ubuntu"/>
                <a:sym typeface="Ubuntu"/>
              </a:rPr>
              <a:t>Online DDL</a:t>
            </a:r>
            <a:endParaRPr sz="1400" b="1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" name="Google Shape;119;p26"/>
          <p:cNvSpPr/>
          <p:nvPr/>
        </p:nvSpPr>
        <p:spPr>
          <a:xfrm>
            <a:off x="4223600" y="1401925"/>
            <a:ext cx="4678500" cy="16353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0;p26"/>
          <p:cNvSpPr/>
          <p:nvPr/>
        </p:nvSpPr>
        <p:spPr>
          <a:xfrm>
            <a:off x="4500786" y="1550997"/>
            <a:ext cx="687600" cy="281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SQL</a:t>
            </a:r>
            <a:endParaRPr sz="800"/>
          </a:p>
        </p:txBody>
      </p:sp>
      <p:sp>
        <p:nvSpPr>
          <p:cNvPr id="9" name="Google Shape;121;p26"/>
          <p:cNvSpPr/>
          <p:nvPr/>
        </p:nvSpPr>
        <p:spPr>
          <a:xfrm>
            <a:off x="5619448" y="1550997"/>
            <a:ext cx="687600" cy="281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AST</a:t>
            </a:r>
            <a:endParaRPr sz="800"/>
          </a:p>
        </p:txBody>
      </p:sp>
      <p:sp>
        <p:nvSpPr>
          <p:cNvPr id="10" name="Google Shape;122;p26"/>
          <p:cNvSpPr/>
          <p:nvPr/>
        </p:nvSpPr>
        <p:spPr>
          <a:xfrm>
            <a:off x="6738135" y="1550997"/>
            <a:ext cx="687600" cy="281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Logical Plan</a:t>
            </a:r>
            <a:endParaRPr sz="800"/>
          </a:p>
        </p:txBody>
      </p:sp>
      <p:sp>
        <p:nvSpPr>
          <p:cNvPr id="11" name="Google Shape;123;p26"/>
          <p:cNvSpPr/>
          <p:nvPr/>
        </p:nvSpPr>
        <p:spPr>
          <a:xfrm>
            <a:off x="7894525" y="1492599"/>
            <a:ext cx="772800" cy="415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Optimized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Logical Plan</a:t>
            </a:r>
            <a:endParaRPr sz="800"/>
          </a:p>
        </p:txBody>
      </p:sp>
      <p:sp>
        <p:nvSpPr>
          <p:cNvPr id="12" name="Google Shape;124;p26"/>
          <p:cNvSpPr/>
          <p:nvPr/>
        </p:nvSpPr>
        <p:spPr>
          <a:xfrm>
            <a:off x="5888776" y="2107300"/>
            <a:ext cx="1176600" cy="281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Cost Model</a:t>
            </a:r>
            <a:endParaRPr sz="800"/>
          </a:p>
        </p:txBody>
      </p:sp>
      <p:sp>
        <p:nvSpPr>
          <p:cNvPr id="13" name="Google Shape;125;p26"/>
          <p:cNvSpPr/>
          <p:nvPr/>
        </p:nvSpPr>
        <p:spPr>
          <a:xfrm>
            <a:off x="5888725" y="2610125"/>
            <a:ext cx="1176600" cy="281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Selected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Physical Plan</a:t>
            </a:r>
            <a:endParaRPr sz="800"/>
          </a:p>
        </p:txBody>
      </p:sp>
      <p:sp>
        <p:nvSpPr>
          <p:cNvPr id="14" name="Google Shape;126;p26"/>
          <p:cNvSpPr/>
          <p:nvPr/>
        </p:nvSpPr>
        <p:spPr>
          <a:xfrm>
            <a:off x="5836379" y="3475718"/>
            <a:ext cx="687600" cy="281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TiKV</a:t>
            </a:r>
            <a:endParaRPr sz="800"/>
          </a:p>
        </p:txBody>
      </p:sp>
      <p:sp>
        <p:nvSpPr>
          <p:cNvPr id="15" name="Google Shape;127;p26"/>
          <p:cNvSpPr/>
          <p:nvPr/>
        </p:nvSpPr>
        <p:spPr>
          <a:xfrm>
            <a:off x="6592656" y="3475718"/>
            <a:ext cx="687600" cy="281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TiKV</a:t>
            </a:r>
            <a:endParaRPr sz="800"/>
          </a:p>
        </p:txBody>
      </p:sp>
      <p:sp>
        <p:nvSpPr>
          <p:cNvPr id="16" name="Google Shape;128;p26"/>
          <p:cNvSpPr/>
          <p:nvPr/>
        </p:nvSpPr>
        <p:spPr>
          <a:xfrm>
            <a:off x="7326213" y="3475718"/>
            <a:ext cx="687600" cy="281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TiKV</a:t>
            </a:r>
            <a:endParaRPr sz="800"/>
          </a:p>
        </p:txBody>
      </p:sp>
      <p:cxnSp>
        <p:nvCxnSpPr>
          <p:cNvPr id="17" name="Google Shape;129;p26"/>
          <p:cNvCxnSpPr>
            <a:stCxn id="8" idx="3"/>
            <a:endCxn id="9" idx="1"/>
          </p:cNvCxnSpPr>
          <p:nvPr/>
        </p:nvCxnSpPr>
        <p:spPr>
          <a:xfrm>
            <a:off x="5188386" y="1691847"/>
            <a:ext cx="4311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30;p26"/>
          <p:cNvCxnSpPr>
            <a:stCxn id="9" idx="3"/>
            <a:endCxn id="10" idx="1"/>
          </p:cNvCxnSpPr>
          <p:nvPr/>
        </p:nvCxnSpPr>
        <p:spPr>
          <a:xfrm>
            <a:off x="6307048" y="1691847"/>
            <a:ext cx="4311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31;p26"/>
          <p:cNvCxnSpPr>
            <a:stCxn id="10" idx="3"/>
            <a:endCxn id="11" idx="1"/>
          </p:cNvCxnSpPr>
          <p:nvPr/>
        </p:nvCxnSpPr>
        <p:spPr>
          <a:xfrm>
            <a:off x="7425735" y="1691847"/>
            <a:ext cx="468900" cy="8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32;p26"/>
          <p:cNvCxnSpPr>
            <a:stCxn id="11" idx="2"/>
            <a:endCxn id="12" idx="3"/>
          </p:cNvCxnSpPr>
          <p:nvPr/>
        </p:nvCxnSpPr>
        <p:spPr>
          <a:xfrm flipH="1">
            <a:off x="7065325" y="1908099"/>
            <a:ext cx="1215600" cy="34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133;p26"/>
          <p:cNvCxnSpPr>
            <a:stCxn id="12" idx="2"/>
            <a:endCxn id="13" idx="0"/>
          </p:cNvCxnSpPr>
          <p:nvPr/>
        </p:nvCxnSpPr>
        <p:spPr>
          <a:xfrm>
            <a:off x="6477076" y="2389000"/>
            <a:ext cx="0" cy="221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134;p26"/>
          <p:cNvCxnSpPr>
            <a:stCxn id="13" idx="2"/>
            <a:endCxn id="14" idx="0"/>
          </p:cNvCxnSpPr>
          <p:nvPr/>
        </p:nvCxnSpPr>
        <p:spPr>
          <a:xfrm flipH="1">
            <a:off x="6180325" y="2891825"/>
            <a:ext cx="296700" cy="583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135;p26"/>
          <p:cNvCxnSpPr>
            <a:stCxn id="13" idx="2"/>
            <a:endCxn id="28" idx="0"/>
          </p:cNvCxnSpPr>
          <p:nvPr/>
        </p:nvCxnSpPr>
        <p:spPr>
          <a:xfrm flipH="1">
            <a:off x="5424025" y="2891825"/>
            <a:ext cx="1053000" cy="583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137;p26"/>
          <p:cNvCxnSpPr>
            <a:stCxn id="13" idx="2"/>
            <a:endCxn id="16" idx="0"/>
          </p:cNvCxnSpPr>
          <p:nvPr/>
        </p:nvCxnSpPr>
        <p:spPr>
          <a:xfrm>
            <a:off x="6477025" y="2891825"/>
            <a:ext cx="1193100" cy="583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138;p26"/>
          <p:cNvSpPr txBox="1"/>
          <p:nvPr/>
        </p:nvSpPr>
        <p:spPr>
          <a:xfrm>
            <a:off x="4256286" y="2623099"/>
            <a:ext cx="11766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 b="1"/>
              <a:t>TiDB Instance</a:t>
            </a:r>
            <a:endParaRPr sz="1000" b="1"/>
          </a:p>
        </p:txBody>
      </p:sp>
      <p:sp>
        <p:nvSpPr>
          <p:cNvPr id="26" name="Google Shape;139;p26"/>
          <p:cNvSpPr/>
          <p:nvPr/>
        </p:nvSpPr>
        <p:spPr>
          <a:xfrm>
            <a:off x="4495802" y="2118100"/>
            <a:ext cx="687600" cy="260100"/>
          </a:xfrm>
          <a:prstGeom prst="can">
            <a:avLst>
              <a:gd name="adj" fmla="val 25000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00" dirty="0"/>
              <a:t>Statistics</a:t>
            </a:r>
            <a:endParaRPr sz="700" dirty="0"/>
          </a:p>
        </p:txBody>
      </p:sp>
      <p:cxnSp>
        <p:nvCxnSpPr>
          <p:cNvPr id="27" name="Google Shape;140;p26"/>
          <p:cNvCxnSpPr>
            <a:stCxn id="26" idx="4"/>
            <a:endCxn id="12" idx="1"/>
          </p:cNvCxnSpPr>
          <p:nvPr/>
        </p:nvCxnSpPr>
        <p:spPr>
          <a:xfrm>
            <a:off x="5183402" y="2248150"/>
            <a:ext cx="7053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136;p26"/>
          <p:cNvSpPr/>
          <p:nvPr/>
        </p:nvSpPr>
        <p:spPr>
          <a:xfrm>
            <a:off x="5080106" y="3475718"/>
            <a:ext cx="687600" cy="281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TiKV</a:t>
            </a:r>
            <a:endParaRPr sz="800"/>
          </a:p>
        </p:txBody>
      </p:sp>
      <p:sp>
        <p:nvSpPr>
          <p:cNvPr id="29" name="Google Shape;141;p26"/>
          <p:cNvSpPr/>
          <p:nvPr/>
        </p:nvSpPr>
        <p:spPr>
          <a:xfrm>
            <a:off x="8105206" y="3475718"/>
            <a:ext cx="687600" cy="281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TiKV</a:t>
            </a:r>
            <a:endParaRPr sz="800"/>
          </a:p>
        </p:txBody>
      </p:sp>
      <p:sp>
        <p:nvSpPr>
          <p:cNvPr id="30" name="Google Shape;142;p26"/>
          <p:cNvSpPr/>
          <p:nvPr/>
        </p:nvSpPr>
        <p:spPr>
          <a:xfrm>
            <a:off x="4323831" y="3475718"/>
            <a:ext cx="687600" cy="281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TiKV</a:t>
            </a:r>
            <a:endParaRPr sz="800"/>
          </a:p>
        </p:txBody>
      </p:sp>
      <p:sp>
        <p:nvSpPr>
          <p:cNvPr id="31" name="Google Shape;143;p26"/>
          <p:cNvSpPr txBox="1"/>
          <p:nvPr/>
        </p:nvSpPr>
        <p:spPr>
          <a:xfrm>
            <a:off x="4256286" y="3878636"/>
            <a:ext cx="11766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 b="1"/>
              <a:t>TiKV Cluster</a:t>
            </a:r>
            <a:endParaRPr sz="1000" b="1"/>
          </a:p>
        </p:txBody>
      </p:sp>
    </p:spTree>
    <p:extLst>
      <p:ext uri="{BB962C8B-B14F-4D97-AF65-F5344CB8AC3E}">
        <p14:creationId xmlns:p14="http://schemas.microsoft.com/office/powerpoint/2010/main" val="382997640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97;p60"/>
          <p:cNvSpPr txBox="1">
            <a:spLocks/>
          </p:cNvSpPr>
          <p:nvPr/>
        </p:nvSpPr>
        <p:spPr>
          <a:xfrm>
            <a:off x="311700" y="219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hangingPunct="1"/>
            <a:r>
              <a:rPr lang="en-US" altLang="zh-CN" sz="3600" b="1" dirty="0" smtClean="0">
                <a:solidFill>
                  <a:srgbClr val="202729"/>
                </a:solidFill>
              </a:rPr>
              <a:t>PD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1716907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9;p28"/>
          <p:cNvSpPr txBox="1">
            <a:spLocks/>
          </p:cNvSpPr>
          <p:nvPr/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algn="l" hangingPunct="1"/>
            <a:r>
              <a:rPr lang="en-US" altLang="zh-CN" sz="3000" dirty="0" smtClean="0"/>
              <a:t>PD (Placement Driver)</a:t>
            </a:r>
            <a:endParaRPr lang="en-US" sz="3000" dirty="0"/>
          </a:p>
        </p:txBody>
      </p:sp>
      <p:sp>
        <p:nvSpPr>
          <p:cNvPr id="4" name="Google Shape;220;p28"/>
          <p:cNvSpPr txBox="1">
            <a:spLocks/>
          </p:cNvSpPr>
          <p:nvPr/>
        </p:nvSpPr>
        <p:spPr>
          <a:xfrm>
            <a:off x="311700" y="1152475"/>
            <a:ext cx="384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38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4762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7143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9525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11906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14287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16668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19050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2143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457200" indent="-317500" hangingPunct="1">
              <a:spcBef>
                <a:spcPts val="0"/>
              </a:spcBef>
              <a:buSzPts val="1400"/>
              <a:buFontTx/>
              <a:buAutoNum type="arabicPeriod"/>
            </a:pPr>
            <a:r>
              <a:rPr lang="en-US" altLang="zh-CN" smtClean="0"/>
              <a:t>Store the metadata of the cluster such as the region location of a specific key.</a:t>
            </a:r>
            <a:endParaRPr lang="en-US" smtClean="0"/>
          </a:p>
          <a:p>
            <a:pPr marL="457200" indent="-317500" hangingPunct="1">
              <a:spcBef>
                <a:spcPts val="0"/>
              </a:spcBef>
              <a:buSzPts val="1400"/>
              <a:buFontTx/>
              <a:buAutoNum type="arabicPeriod"/>
            </a:pPr>
            <a:r>
              <a:rPr lang="en-US" altLang="zh-CN" smtClean="0"/>
              <a:t>Schedule and load balance regions in the TiKV cluster, including but not limited to data migration and Raft group leader transfer.</a:t>
            </a:r>
            <a:endParaRPr lang="en-US" smtClean="0"/>
          </a:p>
          <a:p>
            <a:pPr marL="457200" indent="-317500" hangingPunct="1">
              <a:spcBef>
                <a:spcPts val="0"/>
              </a:spcBef>
              <a:buSzPts val="1400"/>
              <a:buFontTx/>
              <a:buAutoNum type="arabicPeriod"/>
            </a:pPr>
            <a:r>
              <a:rPr lang="en-US" altLang="zh-CN" smtClean="0"/>
              <a:t>Allocate the transaction ID that is globally unique and monotonically increasing.</a:t>
            </a:r>
            <a:endParaRPr lang="en-US"/>
          </a:p>
        </p:txBody>
      </p:sp>
      <p:pic>
        <p:nvPicPr>
          <p:cNvPr id="5" name="Google Shape;221;p28"/>
          <p:cNvPicPr preferRelativeResize="0"/>
          <p:nvPr/>
        </p:nvPicPr>
        <p:blipFill rotWithShape="1">
          <a:blip r:embed="rId3">
            <a:alphaModFix/>
          </a:blip>
          <a:srcRect l="40579" t="3821" r="45707" b="72396"/>
          <a:stretch/>
        </p:blipFill>
        <p:spPr>
          <a:xfrm>
            <a:off x="5489675" y="1494150"/>
            <a:ext cx="2139874" cy="1993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594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97;p60"/>
          <p:cNvSpPr txBox="1">
            <a:spLocks/>
          </p:cNvSpPr>
          <p:nvPr/>
        </p:nvSpPr>
        <p:spPr>
          <a:xfrm>
            <a:off x="311700" y="219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hangingPunct="1"/>
            <a:r>
              <a:rPr lang="en-US" altLang="zh-CN" sz="3600" b="1" dirty="0" err="1" smtClean="0">
                <a:solidFill>
                  <a:srgbClr val="202729"/>
                </a:solidFill>
              </a:rPr>
              <a:t>TiKV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439024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9;p27"/>
          <p:cNvSpPr/>
          <p:nvPr/>
        </p:nvSpPr>
        <p:spPr>
          <a:xfrm>
            <a:off x="5658103" y="2182400"/>
            <a:ext cx="1150200" cy="1957500"/>
          </a:xfrm>
          <a:prstGeom prst="rect">
            <a:avLst/>
          </a:prstGeom>
          <a:noFill/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72D72"/>
              </a:solidFill>
            </a:endParaRPr>
          </a:p>
        </p:txBody>
      </p:sp>
      <p:sp>
        <p:nvSpPr>
          <p:cNvPr id="8" name="Google Shape;150;p27"/>
          <p:cNvSpPr txBox="1"/>
          <p:nvPr/>
        </p:nvSpPr>
        <p:spPr>
          <a:xfrm>
            <a:off x="1470478" y="2182398"/>
            <a:ext cx="11502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51;p27"/>
          <p:cNvSpPr/>
          <p:nvPr/>
        </p:nvSpPr>
        <p:spPr>
          <a:xfrm>
            <a:off x="1470478" y="2182400"/>
            <a:ext cx="1150200" cy="1957500"/>
          </a:xfrm>
          <a:prstGeom prst="rect">
            <a:avLst/>
          </a:prstGeom>
          <a:noFill/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72D72"/>
              </a:solidFill>
            </a:endParaRPr>
          </a:p>
        </p:txBody>
      </p:sp>
      <p:sp>
        <p:nvSpPr>
          <p:cNvPr id="10" name="Google Shape;152;p27"/>
          <p:cNvSpPr/>
          <p:nvPr/>
        </p:nvSpPr>
        <p:spPr>
          <a:xfrm>
            <a:off x="1578072" y="2943700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39C8EE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1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" name="Google Shape;153;p27"/>
          <p:cNvSpPr/>
          <p:nvPr/>
        </p:nvSpPr>
        <p:spPr>
          <a:xfrm>
            <a:off x="1578053" y="3342401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3</a:t>
            </a:r>
            <a:endParaRPr/>
          </a:p>
        </p:txBody>
      </p:sp>
      <p:sp>
        <p:nvSpPr>
          <p:cNvPr id="12" name="Google Shape;154;p27"/>
          <p:cNvSpPr txBox="1"/>
          <p:nvPr/>
        </p:nvSpPr>
        <p:spPr>
          <a:xfrm>
            <a:off x="1578078" y="2182400"/>
            <a:ext cx="10425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 node 1</a:t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" name="Google Shape;155;p27"/>
          <p:cNvSpPr/>
          <p:nvPr/>
        </p:nvSpPr>
        <p:spPr>
          <a:xfrm>
            <a:off x="1578028" y="3741160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A5D10D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4</a:t>
            </a:r>
            <a:endParaRPr/>
          </a:p>
        </p:txBody>
      </p:sp>
      <p:sp>
        <p:nvSpPr>
          <p:cNvPr id="14" name="Google Shape;156;p27"/>
          <p:cNvSpPr txBox="1"/>
          <p:nvPr/>
        </p:nvSpPr>
        <p:spPr>
          <a:xfrm>
            <a:off x="1714878" y="2555438"/>
            <a:ext cx="7689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Store 1</a:t>
            </a:r>
            <a:endParaRPr sz="12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" name="Google Shape;157;p27"/>
          <p:cNvSpPr txBox="1"/>
          <p:nvPr/>
        </p:nvSpPr>
        <p:spPr>
          <a:xfrm>
            <a:off x="2866353" y="2182398"/>
            <a:ext cx="11502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58;p27"/>
          <p:cNvSpPr/>
          <p:nvPr/>
        </p:nvSpPr>
        <p:spPr>
          <a:xfrm>
            <a:off x="2866353" y="2182400"/>
            <a:ext cx="1150200" cy="1957500"/>
          </a:xfrm>
          <a:prstGeom prst="rect">
            <a:avLst/>
          </a:prstGeom>
          <a:noFill/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72D72"/>
              </a:solidFill>
            </a:endParaRPr>
          </a:p>
        </p:txBody>
      </p:sp>
      <p:sp>
        <p:nvSpPr>
          <p:cNvPr id="17" name="Google Shape;159;p27"/>
          <p:cNvSpPr/>
          <p:nvPr/>
        </p:nvSpPr>
        <p:spPr>
          <a:xfrm>
            <a:off x="2973947" y="2943700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39C8EE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1</a:t>
            </a:r>
            <a:endParaRPr/>
          </a:p>
        </p:txBody>
      </p:sp>
      <p:sp>
        <p:nvSpPr>
          <p:cNvPr id="18" name="Google Shape;160;p27"/>
          <p:cNvSpPr/>
          <p:nvPr/>
        </p:nvSpPr>
        <p:spPr>
          <a:xfrm>
            <a:off x="2973928" y="3342401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2</a:t>
            </a:r>
            <a:endParaRPr/>
          </a:p>
        </p:txBody>
      </p:sp>
      <p:sp>
        <p:nvSpPr>
          <p:cNvPr id="19" name="Google Shape;161;p27"/>
          <p:cNvSpPr txBox="1"/>
          <p:nvPr/>
        </p:nvSpPr>
        <p:spPr>
          <a:xfrm>
            <a:off x="2973953" y="2182400"/>
            <a:ext cx="10425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 node 2</a:t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" name="Google Shape;162;p27"/>
          <p:cNvSpPr/>
          <p:nvPr/>
        </p:nvSpPr>
        <p:spPr>
          <a:xfrm>
            <a:off x="2973903" y="3741160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3</a:t>
            </a:r>
            <a:endParaRPr/>
          </a:p>
        </p:txBody>
      </p:sp>
      <p:sp>
        <p:nvSpPr>
          <p:cNvPr id="21" name="Google Shape;163;p27"/>
          <p:cNvSpPr txBox="1"/>
          <p:nvPr/>
        </p:nvSpPr>
        <p:spPr>
          <a:xfrm>
            <a:off x="3110753" y="2555438"/>
            <a:ext cx="7689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Store 2</a:t>
            </a:r>
            <a:endParaRPr sz="12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" name="Google Shape;164;p27"/>
          <p:cNvSpPr txBox="1"/>
          <p:nvPr/>
        </p:nvSpPr>
        <p:spPr>
          <a:xfrm>
            <a:off x="4262228" y="2182398"/>
            <a:ext cx="11502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65;p27"/>
          <p:cNvSpPr/>
          <p:nvPr/>
        </p:nvSpPr>
        <p:spPr>
          <a:xfrm>
            <a:off x="4262228" y="2182400"/>
            <a:ext cx="1150200" cy="1957500"/>
          </a:xfrm>
          <a:prstGeom prst="rect">
            <a:avLst/>
          </a:prstGeom>
          <a:noFill/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72D72"/>
              </a:solidFill>
            </a:endParaRPr>
          </a:p>
        </p:txBody>
      </p:sp>
      <p:sp>
        <p:nvSpPr>
          <p:cNvPr id="24" name="Google Shape;166;p27"/>
          <p:cNvSpPr/>
          <p:nvPr/>
        </p:nvSpPr>
        <p:spPr>
          <a:xfrm>
            <a:off x="4369778" y="3741117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3</a:t>
            </a:r>
            <a:endParaRPr/>
          </a:p>
        </p:txBody>
      </p:sp>
      <p:sp>
        <p:nvSpPr>
          <p:cNvPr id="25" name="Google Shape;167;p27"/>
          <p:cNvSpPr txBox="1"/>
          <p:nvPr/>
        </p:nvSpPr>
        <p:spPr>
          <a:xfrm>
            <a:off x="4491328" y="2934200"/>
            <a:ext cx="6921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Range 1</a:t>
            </a:r>
            <a:endParaRPr sz="10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" name="Google Shape;168;p27"/>
          <p:cNvSpPr txBox="1"/>
          <p:nvPr/>
        </p:nvSpPr>
        <p:spPr>
          <a:xfrm>
            <a:off x="4369828" y="2182400"/>
            <a:ext cx="10425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 node 3</a:t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" name="Google Shape;169;p27"/>
          <p:cNvSpPr txBox="1"/>
          <p:nvPr/>
        </p:nvSpPr>
        <p:spPr>
          <a:xfrm>
            <a:off x="4506628" y="2555438"/>
            <a:ext cx="7689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Store 3</a:t>
            </a:r>
            <a:endParaRPr sz="12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8" name="Google Shape;170;p27"/>
          <p:cNvCxnSpPr>
            <a:stCxn id="13" idx="3"/>
            <a:endCxn id="31" idx="1"/>
          </p:cNvCxnSpPr>
          <p:nvPr/>
        </p:nvCxnSpPr>
        <p:spPr>
          <a:xfrm rot="10800000" flipH="1">
            <a:off x="2513128" y="3491710"/>
            <a:ext cx="1856700" cy="4068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A5D10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172;p27"/>
          <p:cNvCxnSpPr>
            <a:stCxn id="31" idx="3"/>
            <a:endCxn id="30" idx="1"/>
          </p:cNvCxnSpPr>
          <p:nvPr/>
        </p:nvCxnSpPr>
        <p:spPr>
          <a:xfrm>
            <a:off x="5304878" y="3491567"/>
            <a:ext cx="460800" cy="406800"/>
          </a:xfrm>
          <a:prstGeom prst="curvedConnector3">
            <a:avLst>
              <a:gd name="adj1" fmla="val 49997"/>
            </a:avLst>
          </a:prstGeom>
          <a:noFill/>
          <a:ln w="19050" cap="flat" cmpd="sng">
            <a:solidFill>
              <a:srgbClr val="A5D10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73;p27"/>
          <p:cNvSpPr/>
          <p:nvPr/>
        </p:nvSpPr>
        <p:spPr>
          <a:xfrm>
            <a:off x="5765653" y="3741160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A5D10D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4</a:t>
            </a:r>
            <a:endParaRPr/>
          </a:p>
        </p:txBody>
      </p:sp>
      <p:sp>
        <p:nvSpPr>
          <p:cNvPr id="31" name="Google Shape;171;p27"/>
          <p:cNvSpPr/>
          <p:nvPr/>
        </p:nvSpPr>
        <p:spPr>
          <a:xfrm>
            <a:off x="4369778" y="3334217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A5D10D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4</a:t>
            </a:r>
            <a:endParaRPr/>
          </a:p>
        </p:txBody>
      </p:sp>
      <p:sp>
        <p:nvSpPr>
          <p:cNvPr id="32" name="Google Shape;174;p27"/>
          <p:cNvSpPr/>
          <p:nvPr/>
        </p:nvSpPr>
        <p:spPr>
          <a:xfrm>
            <a:off x="4369778" y="2927313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2</a:t>
            </a:r>
            <a:endParaRPr/>
          </a:p>
        </p:txBody>
      </p:sp>
      <p:sp>
        <p:nvSpPr>
          <p:cNvPr id="33" name="Google Shape;175;p27"/>
          <p:cNvSpPr txBox="1"/>
          <p:nvPr/>
        </p:nvSpPr>
        <p:spPr>
          <a:xfrm>
            <a:off x="5658103" y="2182398"/>
            <a:ext cx="11502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76;p27"/>
          <p:cNvSpPr/>
          <p:nvPr/>
        </p:nvSpPr>
        <p:spPr>
          <a:xfrm>
            <a:off x="5765697" y="2943700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39C8EE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1</a:t>
            </a:r>
            <a:endParaRPr/>
          </a:p>
        </p:txBody>
      </p:sp>
      <p:sp>
        <p:nvSpPr>
          <p:cNvPr id="35" name="Google Shape;177;p27"/>
          <p:cNvSpPr/>
          <p:nvPr/>
        </p:nvSpPr>
        <p:spPr>
          <a:xfrm>
            <a:off x="5765678" y="3342401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2</a:t>
            </a:r>
            <a:endParaRPr/>
          </a:p>
        </p:txBody>
      </p:sp>
      <p:sp>
        <p:nvSpPr>
          <p:cNvPr id="36" name="Google Shape;178;p27"/>
          <p:cNvSpPr txBox="1"/>
          <p:nvPr/>
        </p:nvSpPr>
        <p:spPr>
          <a:xfrm>
            <a:off x="5765703" y="2182400"/>
            <a:ext cx="10425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 node 4</a:t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" name="Google Shape;179;p27"/>
          <p:cNvSpPr txBox="1"/>
          <p:nvPr/>
        </p:nvSpPr>
        <p:spPr>
          <a:xfrm>
            <a:off x="5902503" y="2555438"/>
            <a:ext cx="7689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Store 4</a:t>
            </a:r>
            <a:endParaRPr sz="12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" name="Google Shape;213;p27"/>
          <p:cNvSpPr txBox="1">
            <a:spLocks/>
          </p:cNvSpPr>
          <p:nvPr/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algn="l" hangingPunct="1"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3000" dirty="0" err="1" smtClean="0"/>
              <a:t>TiKV</a:t>
            </a:r>
            <a:r>
              <a:rPr lang="en-US" altLang="zh-CN" sz="3000" dirty="0" smtClean="0"/>
              <a:t> (Storage Layer)</a:t>
            </a:r>
            <a:endParaRPr lang="en-US" sz="3000" dirty="0"/>
          </a:p>
        </p:txBody>
      </p:sp>
      <p:sp>
        <p:nvSpPr>
          <p:cNvPr id="72" name="Google Shape;214;p27"/>
          <p:cNvSpPr txBox="1">
            <a:spLocks/>
          </p:cNvSpPr>
          <p:nvPr/>
        </p:nvSpPr>
        <p:spPr>
          <a:xfrm>
            <a:off x="311700" y="1091500"/>
            <a:ext cx="8520600" cy="470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38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4762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7143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9525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11906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14287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16668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19050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2143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457200" indent="-317500" hangingPunct="1">
              <a:spcBef>
                <a:spcPts val="0"/>
              </a:spcBef>
              <a:buSzPts val="1400"/>
              <a:buFontTx/>
              <a:buChar char="●"/>
            </a:pPr>
            <a:r>
              <a:rPr lang="en-US" altLang="zh-CN" dirty="0" smtClean="0">
                <a:solidFill>
                  <a:schemeClr val="dk1"/>
                </a:solidFill>
              </a:rPr>
              <a:t>row-based storage engine</a:t>
            </a:r>
            <a:endParaRPr lang="en-US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65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30;p65"/>
          <p:cNvSpPr txBox="1">
            <a:spLocks/>
          </p:cNvSpPr>
          <p:nvPr/>
        </p:nvSpPr>
        <p:spPr>
          <a:xfrm>
            <a:off x="311700" y="923875"/>
            <a:ext cx="8520600" cy="14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38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4762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7143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9525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11906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14287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16668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19050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2143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457200" indent="-342900" hangingPunct="1"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altLang="zh-CN" smtClean="0">
                <a:latin typeface="Arial"/>
                <a:ea typeface="Arial"/>
                <a:cs typeface="Arial"/>
                <a:sym typeface="Arial"/>
              </a:rPr>
              <a:t>TiKV </a:t>
            </a:r>
            <a:r>
              <a:rPr lang="zh-CN" altLang="en-US" smtClean="0">
                <a:latin typeface="Arial"/>
                <a:ea typeface="Arial"/>
                <a:cs typeface="Arial"/>
                <a:sym typeface="Arial"/>
              </a:rPr>
              <a:t>是一个分布式且支持事务的 </a:t>
            </a:r>
            <a:r>
              <a:rPr lang="en-US" altLang="zh-CN" smtClean="0">
                <a:latin typeface="Arial"/>
                <a:ea typeface="Arial"/>
                <a:cs typeface="Arial"/>
                <a:sym typeface="Arial"/>
              </a:rPr>
              <a:t>Key-Value </a:t>
            </a:r>
            <a:r>
              <a:rPr lang="zh-CN" altLang="en-US" smtClean="0">
                <a:latin typeface="Arial"/>
                <a:ea typeface="Arial"/>
                <a:cs typeface="Arial"/>
                <a:sym typeface="Arial"/>
              </a:rPr>
              <a:t>存储引擎</a:t>
            </a:r>
          </a:p>
          <a:p>
            <a:pPr marL="457200" indent="-342900" hangingPunct="1"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 altLang="en-US" smtClean="0">
                <a:latin typeface="Arial"/>
                <a:ea typeface="Arial"/>
                <a:cs typeface="Arial"/>
                <a:sym typeface="Arial"/>
              </a:rPr>
              <a:t>数据存储在 </a:t>
            </a:r>
            <a:r>
              <a:rPr lang="en-US" altLang="zh-CN" smtClean="0">
                <a:latin typeface="Arial"/>
                <a:ea typeface="Arial"/>
                <a:cs typeface="Arial"/>
                <a:sym typeface="Arial"/>
              </a:rPr>
              <a:t>RocksDB </a:t>
            </a:r>
            <a:r>
              <a:rPr lang="zh-CN" altLang="en-US" smtClean="0">
                <a:latin typeface="Arial"/>
                <a:ea typeface="Arial"/>
                <a:cs typeface="Arial"/>
                <a:sym typeface="Arial"/>
              </a:rPr>
              <a:t>中</a:t>
            </a:r>
          </a:p>
          <a:p>
            <a:pPr marL="457200" indent="-342900" hangingPunct="1"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 altLang="en-US" smtClean="0">
                <a:latin typeface="Arial"/>
                <a:ea typeface="Arial"/>
                <a:cs typeface="Arial"/>
                <a:sym typeface="Arial"/>
              </a:rPr>
              <a:t>节点之间通过 </a:t>
            </a:r>
            <a:r>
              <a:rPr lang="en-US" altLang="zh-CN" u="sng" smtClean="0"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Raft </a:t>
            </a:r>
            <a:r>
              <a:rPr lang="zh-CN" altLang="en-US" u="sng" smtClean="0"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协议</a:t>
            </a:r>
            <a:r>
              <a:rPr lang="zh-CN" altLang="en-US" smtClean="0"/>
              <a:t> </a:t>
            </a:r>
            <a:r>
              <a:rPr lang="zh-CN" altLang="en-US" smtClean="0">
                <a:latin typeface="Arial"/>
                <a:ea typeface="Arial"/>
                <a:cs typeface="Arial"/>
                <a:sym typeface="Arial"/>
              </a:rPr>
              <a:t>保持数据一致性</a:t>
            </a:r>
          </a:p>
          <a:p>
            <a:pPr marL="457200" indent="-342900" hangingPunct="1"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 altLang="en-US" smtClean="0">
                <a:latin typeface="Arial"/>
                <a:ea typeface="Arial"/>
                <a:cs typeface="Arial"/>
                <a:sym typeface="Arial"/>
              </a:rPr>
              <a:t>事务模型采用 </a:t>
            </a:r>
            <a:r>
              <a:rPr lang="en-US" altLang="zh-CN" smtClean="0">
                <a:latin typeface="Arial"/>
                <a:ea typeface="Arial"/>
                <a:cs typeface="Arial"/>
                <a:sym typeface="Arial"/>
              </a:rPr>
              <a:t>Google </a:t>
            </a:r>
            <a:r>
              <a:rPr lang="zh-CN" altLang="en-US" smtClean="0">
                <a:latin typeface="Arial"/>
                <a:ea typeface="Arial"/>
                <a:cs typeface="Arial"/>
                <a:sym typeface="Arial"/>
              </a:rPr>
              <a:t>的 </a:t>
            </a:r>
            <a:r>
              <a:rPr lang="en-US" altLang="zh-CN" u="sng" smtClean="0"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Percolator</a:t>
            </a:r>
            <a:endParaRPr lang="en-US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oogle Shape;531;p65"/>
          <p:cNvGrpSpPr/>
          <p:nvPr/>
        </p:nvGrpSpPr>
        <p:grpSpPr>
          <a:xfrm>
            <a:off x="1452025" y="2651778"/>
            <a:ext cx="3879150" cy="1860900"/>
            <a:chOff x="2442625" y="2568475"/>
            <a:chExt cx="3879150" cy="1860900"/>
          </a:xfrm>
        </p:grpSpPr>
        <p:sp>
          <p:nvSpPr>
            <p:cNvPr id="5" name="Google Shape;532;p65"/>
            <p:cNvSpPr/>
            <p:nvPr/>
          </p:nvSpPr>
          <p:spPr>
            <a:xfrm>
              <a:off x="2442625" y="3084502"/>
              <a:ext cx="1189400" cy="828825"/>
            </a:xfrm>
            <a:prstGeom prst="flowChartMagneticDisk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latin typeface="Exo 2"/>
                  <a:ea typeface="Exo 2"/>
                  <a:cs typeface="Exo 2"/>
                  <a:sym typeface="Exo 2"/>
                </a:rPr>
                <a:t>TiKV</a:t>
              </a:r>
              <a:endParaRPr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6" name="Google Shape;533;p65"/>
            <p:cNvSpPr/>
            <p:nvPr/>
          </p:nvSpPr>
          <p:spPr>
            <a:xfrm>
              <a:off x="3909050" y="2568475"/>
              <a:ext cx="433500" cy="1860900"/>
            </a:xfrm>
            <a:prstGeom prst="leftBrace">
              <a:avLst>
                <a:gd name="adj1" fmla="val 8333"/>
                <a:gd name="adj2" fmla="val 5014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4;p65"/>
            <p:cNvSpPr/>
            <p:nvPr/>
          </p:nvSpPr>
          <p:spPr>
            <a:xfrm>
              <a:off x="4632775" y="2679315"/>
              <a:ext cx="1689000" cy="333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latin typeface="Exo 2"/>
                  <a:ea typeface="Exo 2"/>
                  <a:cs typeface="Exo 2"/>
                  <a:sym typeface="Exo 2"/>
                </a:rPr>
                <a:t>API (gRPC)</a:t>
              </a:r>
              <a:endParaRPr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9" name="Google Shape;535;p65"/>
            <p:cNvSpPr/>
            <p:nvPr/>
          </p:nvSpPr>
          <p:spPr>
            <a:xfrm>
              <a:off x="4632775" y="3013215"/>
              <a:ext cx="1689000" cy="333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latin typeface="Exo 2"/>
                  <a:ea typeface="Exo 2"/>
                  <a:cs typeface="Exo 2"/>
                  <a:sym typeface="Exo 2"/>
                </a:rPr>
                <a:t>Transaction</a:t>
              </a:r>
              <a:endParaRPr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10" name="Google Shape;536;p65"/>
            <p:cNvSpPr/>
            <p:nvPr/>
          </p:nvSpPr>
          <p:spPr>
            <a:xfrm>
              <a:off x="4632775" y="3347115"/>
              <a:ext cx="1689000" cy="333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latin typeface="Exo 2"/>
                  <a:ea typeface="Exo 2"/>
                  <a:cs typeface="Exo 2"/>
                  <a:sym typeface="Exo 2"/>
                </a:rPr>
                <a:t>MVCC</a:t>
              </a:r>
              <a:endParaRPr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11" name="Google Shape;537;p65"/>
            <p:cNvSpPr/>
            <p:nvPr/>
          </p:nvSpPr>
          <p:spPr>
            <a:xfrm>
              <a:off x="4632775" y="3681015"/>
              <a:ext cx="1689000" cy="333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latin typeface="Exo 2"/>
                  <a:ea typeface="Exo 2"/>
                  <a:cs typeface="Exo 2"/>
                  <a:sym typeface="Exo 2"/>
                </a:rPr>
                <a:t>Raft (gRPC)</a:t>
              </a:r>
              <a:endParaRPr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12" name="Google Shape;538;p65"/>
            <p:cNvSpPr/>
            <p:nvPr/>
          </p:nvSpPr>
          <p:spPr>
            <a:xfrm>
              <a:off x="4632775" y="4014915"/>
              <a:ext cx="1689000" cy="333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latin typeface="Exo 2"/>
                  <a:ea typeface="Exo 2"/>
                  <a:cs typeface="Exo 2"/>
                  <a:sym typeface="Exo 2"/>
                </a:rPr>
                <a:t>RocksDB</a:t>
              </a:r>
              <a:endParaRPr>
                <a:latin typeface="Exo 2"/>
                <a:ea typeface="Exo 2"/>
                <a:cs typeface="Exo 2"/>
                <a:sym typeface="Exo 2"/>
              </a:endParaRPr>
            </a:p>
          </p:txBody>
        </p:sp>
      </p:grpSp>
      <p:cxnSp>
        <p:nvCxnSpPr>
          <p:cNvPr id="13" name="Google Shape;539;p65"/>
          <p:cNvCxnSpPr/>
          <p:nvPr/>
        </p:nvCxnSpPr>
        <p:spPr>
          <a:xfrm>
            <a:off x="5514650" y="3942803"/>
            <a:ext cx="82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540;p65"/>
          <p:cNvCxnSpPr/>
          <p:nvPr/>
        </p:nvCxnSpPr>
        <p:spPr>
          <a:xfrm>
            <a:off x="5514650" y="2952203"/>
            <a:ext cx="82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41;p65"/>
          <p:cNvSpPr txBox="1"/>
          <p:nvPr/>
        </p:nvSpPr>
        <p:spPr>
          <a:xfrm>
            <a:off x="6519225" y="3730100"/>
            <a:ext cx="2376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1" dirty="0">
                <a:latin typeface="Exo 2"/>
                <a:ea typeface="Exo 2"/>
                <a:cs typeface="Exo 2"/>
                <a:sym typeface="Exo 2"/>
              </a:rPr>
              <a:t>Raw KV API</a:t>
            </a:r>
            <a:endParaRPr sz="1400" b="1" dirty="0"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dirty="0">
                <a:latin typeface="Exo 2"/>
                <a:ea typeface="Exo 2"/>
                <a:cs typeface="Exo 2"/>
                <a:sym typeface="Exo 2"/>
              </a:rPr>
              <a:t>(https://github.com/pingcap/tidb/blob/master/cmd/benchraw/main.go)</a:t>
            </a:r>
            <a:endParaRPr sz="1400" dirty="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6" name="Google Shape;542;p65"/>
          <p:cNvSpPr txBox="1"/>
          <p:nvPr/>
        </p:nvSpPr>
        <p:spPr>
          <a:xfrm>
            <a:off x="6504301" y="2739500"/>
            <a:ext cx="2531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1" dirty="0">
                <a:latin typeface="Exo 2"/>
                <a:ea typeface="Exo 2"/>
                <a:cs typeface="Exo 2"/>
                <a:sym typeface="Exo 2"/>
              </a:rPr>
              <a:t>Transactional KV API</a:t>
            </a:r>
            <a:endParaRPr sz="1400" b="1" dirty="0"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dirty="0">
                <a:latin typeface="Exo 2"/>
                <a:ea typeface="Exo 2"/>
                <a:cs typeface="Exo 2"/>
                <a:sym typeface="Exo 2"/>
              </a:rPr>
              <a:t>(https://github.com/pingcap/tidb/blob/master/cmd/benchkv/main.go)</a:t>
            </a:r>
            <a:endParaRPr sz="1400" dirty="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" name="Google Shape;543;p65"/>
          <p:cNvSpPr txBox="1"/>
          <p:nvPr/>
        </p:nvSpPr>
        <p:spPr>
          <a:xfrm>
            <a:off x="-2075" y="125"/>
            <a:ext cx="52080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chemeClr val="dk1"/>
                </a:solidFill>
              </a:rPr>
              <a:t>TiKV - 分布式存储引擎 （1/2）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1821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8;p66"/>
          <p:cNvSpPr txBox="1">
            <a:spLocks/>
          </p:cNvSpPr>
          <p:nvPr/>
        </p:nvSpPr>
        <p:spPr>
          <a:xfrm>
            <a:off x="311700" y="78483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38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4762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7143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9525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11906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14287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16668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19050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2143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457200" indent="-342900" hangingPunct="1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Exo 2"/>
              <a:buChar char="●"/>
            </a:pPr>
            <a:r>
              <a:rPr lang="zh-CN" altLang="en-US" sz="1600" dirty="0" smtClean="0"/>
              <a:t>存储空间被划分为 </a:t>
            </a:r>
            <a:r>
              <a:rPr lang="en-US" altLang="zh-CN" sz="1600" b="1" dirty="0" smtClean="0"/>
              <a:t>Region</a:t>
            </a:r>
            <a:endParaRPr lang="en-US" sz="1600" b="1" dirty="0" smtClean="0"/>
          </a:p>
          <a:p>
            <a:pPr marL="914400" lvl="1" indent="-317500" hangingPunct="1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400"/>
              <a:buFontTx/>
              <a:buChar char="○"/>
            </a:pPr>
            <a:r>
              <a:rPr lang="en-US" altLang="zh-CN" sz="1600" dirty="0" smtClean="0"/>
              <a:t>Region</a:t>
            </a:r>
            <a:r>
              <a:rPr lang="zh-CN" altLang="en-US" sz="1600" dirty="0" smtClean="0"/>
              <a:t>： 连续的 </a:t>
            </a:r>
            <a:r>
              <a:rPr lang="en-US" altLang="zh-CN" sz="1600" dirty="0" smtClean="0"/>
              <a:t>Key-Value </a:t>
            </a:r>
            <a:r>
              <a:rPr lang="zh-CN" altLang="en-US" sz="1600" dirty="0" smtClean="0"/>
              <a:t>段</a:t>
            </a:r>
          </a:p>
          <a:p>
            <a:pPr marL="457200" indent="-342900" hangingPunct="1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Exo 2"/>
              <a:buChar char="●"/>
            </a:pPr>
            <a:r>
              <a:rPr lang="zh-CN" altLang="en-US" sz="1600" dirty="0" smtClean="0"/>
              <a:t>数据以 </a:t>
            </a:r>
            <a:r>
              <a:rPr lang="en-US" altLang="zh-CN" sz="1600" b="1" dirty="0" smtClean="0"/>
              <a:t>Region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为单位进行存储、计算、复制</a:t>
            </a:r>
            <a:endParaRPr lang="zh-CN" altLang="en-US" sz="1600" dirty="0"/>
          </a:p>
        </p:txBody>
      </p:sp>
      <p:sp>
        <p:nvSpPr>
          <p:cNvPr id="4" name="Google Shape;549;p66"/>
          <p:cNvSpPr/>
          <p:nvPr/>
        </p:nvSpPr>
        <p:spPr>
          <a:xfrm>
            <a:off x="311699" y="3328180"/>
            <a:ext cx="1117800" cy="396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dirty="0">
                <a:latin typeface="Exo 2"/>
                <a:ea typeface="Exo 2"/>
                <a:cs typeface="Exo 2"/>
                <a:sym typeface="Exo 2"/>
              </a:rPr>
              <a:t>Raft group</a:t>
            </a:r>
            <a:endParaRPr sz="1200" dirty="0">
              <a:latin typeface="Exo 2"/>
              <a:ea typeface="Exo 2"/>
              <a:cs typeface="Exo 2"/>
              <a:sym typeface="Exo 2"/>
            </a:endParaRPr>
          </a:p>
        </p:txBody>
      </p:sp>
      <p:grpSp>
        <p:nvGrpSpPr>
          <p:cNvPr id="5" name="Google Shape;550;p66"/>
          <p:cNvGrpSpPr/>
          <p:nvPr/>
        </p:nvGrpSpPr>
        <p:grpSpPr>
          <a:xfrm>
            <a:off x="168724" y="2359302"/>
            <a:ext cx="8270638" cy="2546277"/>
            <a:chOff x="311700" y="2295555"/>
            <a:chExt cx="8786400" cy="2610227"/>
          </a:xfrm>
        </p:grpSpPr>
        <p:grpSp>
          <p:nvGrpSpPr>
            <p:cNvPr id="6" name="Google Shape;551;p66"/>
            <p:cNvGrpSpPr/>
            <p:nvPr/>
          </p:nvGrpSpPr>
          <p:grpSpPr>
            <a:xfrm>
              <a:off x="1754250" y="2295555"/>
              <a:ext cx="1689000" cy="2610227"/>
              <a:chOff x="1754250" y="2295555"/>
              <a:chExt cx="1689000" cy="2610227"/>
            </a:xfrm>
          </p:grpSpPr>
          <p:grpSp>
            <p:nvGrpSpPr>
              <p:cNvPr id="32" name="Google Shape;552;p66"/>
              <p:cNvGrpSpPr/>
              <p:nvPr/>
            </p:nvGrpSpPr>
            <p:grpSpPr>
              <a:xfrm>
                <a:off x="1754250" y="2295555"/>
                <a:ext cx="1689000" cy="2610227"/>
                <a:chOff x="4078800" y="1562399"/>
                <a:chExt cx="1689000" cy="2144100"/>
              </a:xfrm>
            </p:grpSpPr>
            <p:sp>
              <p:nvSpPr>
                <p:cNvPr id="34" name="Google Shape;553;p66"/>
                <p:cNvSpPr/>
                <p:nvPr/>
              </p:nvSpPr>
              <p:spPr>
                <a:xfrm>
                  <a:off x="4078800" y="1562399"/>
                  <a:ext cx="1689000" cy="2144100"/>
                </a:xfrm>
                <a:prstGeom prst="rect">
                  <a:avLst/>
                </a:prstGeom>
                <a:solidFill>
                  <a:srgbClr val="CFE2F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200" dirty="0">
                      <a:latin typeface="Exo 2"/>
                      <a:ea typeface="Exo 2"/>
                      <a:cs typeface="Exo 2"/>
                      <a:sym typeface="Exo 2"/>
                    </a:rPr>
                    <a:t>TIKV  Instance</a:t>
                  </a:r>
                  <a:endParaRPr sz="1200" dirty="0">
                    <a:latin typeface="Exo 2"/>
                    <a:ea typeface="Exo 2"/>
                    <a:cs typeface="Exo 2"/>
                    <a:sym typeface="Exo 2"/>
                  </a:endParaRPr>
                </a:p>
              </p:txBody>
            </p:sp>
            <p:sp>
              <p:nvSpPr>
                <p:cNvPr id="35" name="Google Shape;554;p66"/>
                <p:cNvSpPr/>
                <p:nvPr/>
              </p:nvSpPr>
              <p:spPr>
                <a:xfrm>
                  <a:off x="4228200" y="1653816"/>
                  <a:ext cx="1390200" cy="3339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200" dirty="0">
                      <a:latin typeface="Exo 2"/>
                      <a:ea typeface="Exo 2"/>
                      <a:cs typeface="Exo 2"/>
                      <a:sym typeface="Exo 2"/>
                    </a:rPr>
                    <a:t>Region 1:[a-e]</a:t>
                  </a:r>
                  <a:endParaRPr sz="1200" dirty="0">
                    <a:latin typeface="Exo 2"/>
                    <a:ea typeface="Exo 2"/>
                    <a:cs typeface="Exo 2"/>
                    <a:sym typeface="Exo 2"/>
                  </a:endParaRPr>
                </a:p>
              </p:txBody>
            </p:sp>
            <p:sp>
              <p:nvSpPr>
                <p:cNvPr id="36" name="Google Shape;555;p66"/>
                <p:cNvSpPr/>
                <p:nvPr/>
              </p:nvSpPr>
              <p:spPr>
                <a:xfrm>
                  <a:off x="4228200" y="2060657"/>
                  <a:ext cx="1390200" cy="3339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200" dirty="0">
                      <a:latin typeface="Exo 2"/>
                      <a:ea typeface="Exo 2"/>
                      <a:cs typeface="Exo 2"/>
                      <a:sym typeface="Exo 2"/>
                    </a:rPr>
                    <a:t>Region 3:[k-o]</a:t>
                  </a:r>
                  <a:endParaRPr sz="1200" dirty="0">
                    <a:latin typeface="Exo 2"/>
                    <a:ea typeface="Exo 2"/>
                    <a:cs typeface="Exo 2"/>
                    <a:sym typeface="Exo 2"/>
                  </a:endParaRPr>
                </a:p>
              </p:txBody>
            </p:sp>
            <p:sp>
              <p:nvSpPr>
                <p:cNvPr id="37" name="Google Shape;556;p66"/>
                <p:cNvSpPr/>
                <p:nvPr/>
              </p:nvSpPr>
              <p:spPr>
                <a:xfrm>
                  <a:off x="4198598" y="2892810"/>
                  <a:ext cx="1390200" cy="3339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200" dirty="0">
                      <a:latin typeface="Exo 2"/>
                      <a:ea typeface="Exo 2"/>
                      <a:cs typeface="Exo 2"/>
                      <a:sym typeface="Exo 2"/>
                    </a:rPr>
                    <a:t>Region 5:[u-z]</a:t>
                  </a:r>
                  <a:endParaRPr sz="1200" dirty="0">
                    <a:latin typeface="Exo 2"/>
                    <a:ea typeface="Exo 2"/>
                    <a:cs typeface="Exo 2"/>
                    <a:sym typeface="Exo 2"/>
                  </a:endParaRPr>
                </a:p>
              </p:txBody>
            </p:sp>
            <p:sp>
              <p:nvSpPr>
                <p:cNvPr id="38" name="Google Shape;557;p66"/>
                <p:cNvSpPr txBox="1"/>
                <p:nvPr/>
              </p:nvSpPr>
              <p:spPr>
                <a:xfrm>
                  <a:off x="4638877" y="3194123"/>
                  <a:ext cx="569015" cy="22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200" dirty="0"/>
                    <a:t>...</a:t>
                  </a:r>
                  <a:endParaRPr sz="1200" dirty="0"/>
                </a:p>
              </p:txBody>
            </p:sp>
          </p:grpSp>
          <p:sp>
            <p:nvSpPr>
              <p:cNvPr id="33" name="Google Shape;558;p66"/>
              <p:cNvSpPr/>
              <p:nvPr/>
            </p:nvSpPr>
            <p:spPr>
              <a:xfrm>
                <a:off x="1874048" y="3426363"/>
                <a:ext cx="1390200" cy="371100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 dirty="0">
                    <a:latin typeface="Exo 2"/>
                    <a:ea typeface="Exo 2"/>
                    <a:cs typeface="Exo 2"/>
                    <a:sym typeface="Exo 2"/>
                  </a:rPr>
                  <a:t>Region 4:[p-t]</a:t>
                </a:r>
                <a:endParaRPr sz="1200" dirty="0">
                  <a:latin typeface="Exo 2"/>
                  <a:ea typeface="Exo 2"/>
                  <a:cs typeface="Exo 2"/>
                  <a:sym typeface="Exo 2"/>
                </a:endParaRPr>
              </a:p>
            </p:txBody>
          </p:sp>
        </p:grpSp>
        <p:grpSp>
          <p:nvGrpSpPr>
            <p:cNvPr id="8" name="Google Shape;559;p66"/>
            <p:cNvGrpSpPr/>
            <p:nvPr/>
          </p:nvGrpSpPr>
          <p:grpSpPr>
            <a:xfrm>
              <a:off x="3639200" y="2295555"/>
              <a:ext cx="1689000" cy="2610227"/>
              <a:chOff x="1754250" y="2295555"/>
              <a:chExt cx="1689000" cy="2610227"/>
            </a:xfrm>
          </p:grpSpPr>
          <p:grpSp>
            <p:nvGrpSpPr>
              <p:cNvPr id="25" name="Google Shape;560;p66"/>
              <p:cNvGrpSpPr/>
              <p:nvPr/>
            </p:nvGrpSpPr>
            <p:grpSpPr>
              <a:xfrm>
                <a:off x="1754250" y="2295555"/>
                <a:ext cx="1689000" cy="2610227"/>
                <a:chOff x="4078800" y="1562399"/>
                <a:chExt cx="1689000" cy="2144100"/>
              </a:xfrm>
            </p:grpSpPr>
            <p:sp>
              <p:nvSpPr>
                <p:cNvPr id="27" name="Google Shape;561;p66"/>
                <p:cNvSpPr/>
                <p:nvPr/>
              </p:nvSpPr>
              <p:spPr>
                <a:xfrm>
                  <a:off x="4078800" y="1562399"/>
                  <a:ext cx="1689000" cy="2144100"/>
                </a:xfrm>
                <a:prstGeom prst="rect">
                  <a:avLst/>
                </a:prstGeom>
                <a:solidFill>
                  <a:srgbClr val="CFE2F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200" dirty="0">
                      <a:latin typeface="Exo 2"/>
                      <a:ea typeface="Exo 2"/>
                      <a:cs typeface="Exo 2"/>
                      <a:sym typeface="Exo 2"/>
                    </a:rPr>
                    <a:t>TiKV Instance</a:t>
                  </a:r>
                  <a:endParaRPr sz="1200" dirty="0">
                    <a:latin typeface="Exo 2"/>
                    <a:ea typeface="Exo 2"/>
                    <a:cs typeface="Exo 2"/>
                    <a:sym typeface="Exo 2"/>
                  </a:endParaRPr>
                </a:p>
              </p:txBody>
            </p:sp>
            <p:sp>
              <p:nvSpPr>
                <p:cNvPr id="28" name="Google Shape;562;p66"/>
                <p:cNvSpPr/>
                <p:nvPr/>
              </p:nvSpPr>
              <p:spPr>
                <a:xfrm>
                  <a:off x="4228200" y="1653816"/>
                  <a:ext cx="1390200" cy="3339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200" dirty="0">
                      <a:latin typeface="Exo 2"/>
                      <a:ea typeface="Exo 2"/>
                      <a:cs typeface="Exo 2"/>
                      <a:sym typeface="Exo 2"/>
                    </a:rPr>
                    <a:t>Region 1:[a-e]</a:t>
                  </a:r>
                  <a:endParaRPr sz="1200" dirty="0">
                    <a:latin typeface="Exo 2"/>
                    <a:ea typeface="Exo 2"/>
                    <a:cs typeface="Exo 2"/>
                    <a:sym typeface="Exo 2"/>
                  </a:endParaRPr>
                </a:p>
              </p:txBody>
            </p:sp>
            <p:sp>
              <p:nvSpPr>
                <p:cNvPr id="29" name="Google Shape;563;p66"/>
                <p:cNvSpPr/>
                <p:nvPr/>
              </p:nvSpPr>
              <p:spPr>
                <a:xfrm>
                  <a:off x="4228200" y="2060657"/>
                  <a:ext cx="1390200" cy="3339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200" dirty="0">
                      <a:latin typeface="Exo 2"/>
                      <a:ea typeface="Exo 2"/>
                      <a:cs typeface="Exo 2"/>
                      <a:sym typeface="Exo 2"/>
                    </a:rPr>
                    <a:t>Region 2:[f-j]</a:t>
                  </a:r>
                  <a:endParaRPr sz="1200" dirty="0">
                    <a:latin typeface="Exo 2"/>
                    <a:ea typeface="Exo 2"/>
                    <a:cs typeface="Exo 2"/>
                    <a:sym typeface="Exo 2"/>
                  </a:endParaRPr>
                </a:p>
              </p:txBody>
            </p:sp>
            <p:sp>
              <p:nvSpPr>
                <p:cNvPr id="30" name="Google Shape;564;p66"/>
                <p:cNvSpPr/>
                <p:nvPr/>
              </p:nvSpPr>
              <p:spPr>
                <a:xfrm>
                  <a:off x="4228187" y="2883713"/>
                  <a:ext cx="1390200" cy="333900"/>
                </a:xfrm>
                <a:prstGeom prst="rect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200" dirty="0">
                      <a:latin typeface="Exo 2"/>
                      <a:ea typeface="Exo 2"/>
                      <a:cs typeface="Exo 2"/>
                      <a:sym typeface="Exo 2"/>
                    </a:rPr>
                    <a:t>Region 4:[p-t]</a:t>
                  </a:r>
                  <a:endParaRPr sz="1200" dirty="0">
                    <a:latin typeface="Exo 2"/>
                    <a:ea typeface="Exo 2"/>
                    <a:cs typeface="Exo 2"/>
                    <a:sym typeface="Exo 2"/>
                  </a:endParaRPr>
                </a:p>
              </p:txBody>
            </p:sp>
            <p:sp>
              <p:nvSpPr>
                <p:cNvPr id="31" name="Google Shape;565;p66"/>
                <p:cNvSpPr txBox="1"/>
                <p:nvPr/>
              </p:nvSpPr>
              <p:spPr>
                <a:xfrm>
                  <a:off x="4730550" y="3194123"/>
                  <a:ext cx="442958" cy="22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200" dirty="0"/>
                    <a:t>...</a:t>
                  </a:r>
                  <a:endParaRPr sz="1200" dirty="0"/>
                </a:p>
              </p:txBody>
            </p:sp>
          </p:grpSp>
          <p:sp>
            <p:nvSpPr>
              <p:cNvPr id="26" name="Google Shape;566;p66"/>
              <p:cNvSpPr/>
              <p:nvPr/>
            </p:nvSpPr>
            <p:spPr>
              <a:xfrm>
                <a:off x="1903637" y="3420813"/>
                <a:ext cx="1390200" cy="371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 dirty="0">
                    <a:latin typeface="Exo 2"/>
                    <a:ea typeface="Exo 2"/>
                    <a:cs typeface="Exo 2"/>
                    <a:sym typeface="Exo 2"/>
                  </a:rPr>
                  <a:t>Region 3:[k-o]</a:t>
                </a:r>
                <a:endParaRPr sz="1200" dirty="0">
                  <a:latin typeface="Exo 2"/>
                  <a:ea typeface="Exo 2"/>
                  <a:cs typeface="Exo 2"/>
                  <a:sym typeface="Exo 2"/>
                </a:endParaRPr>
              </a:p>
            </p:txBody>
          </p:sp>
        </p:grpSp>
        <p:grpSp>
          <p:nvGrpSpPr>
            <p:cNvPr id="9" name="Google Shape;567;p66"/>
            <p:cNvGrpSpPr/>
            <p:nvPr/>
          </p:nvGrpSpPr>
          <p:grpSpPr>
            <a:xfrm>
              <a:off x="5524150" y="2295555"/>
              <a:ext cx="1689000" cy="2610227"/>
              <a:chOff x="4078800" y="1562399"/>
              <a:chExt cx="1689000" cy="2144100"/>
            </a:xfrm>
          </p:grpSpPr>
          <p:sp>
            <p:nvSpPr>
              <p:cNvPr id="20" name="Google Shape;568;p66"/>
              <p:cNvSpPr/>
              <p:nvPr/>
            </p:nvSpPr>
            <p:spPr>
              <a:xfrm>
                <a:off x="4078800" y="1562399"/>
                <a:ext cx="1689000" cy="2144100"/>
              </a:xfrm>
              <a:prstGeom prst="rect">
                <a:avLst/>
              </a:prstGeom>
              <a:solidFill>
                <a:srgbClr val="CFE2F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 dirty="0">
                    <a:latin typeface="Exo 2"/>
                    <a:ea typeface="Exo 2"/>
                    <a:cs typeface="Exo 2"/>
                    <a:sym typeface="Exo 2"/>
                  </a:rPr>
                  <a:t>TiKV Instance</a:t>
                </a:r>
                <a:endParaRPr sz="1200" dirty="0">
                  <a:latin typeface="Exo 2"/>
                  <a:ea typeface="Exo 2"/>
                  <a:cs typeface="Exo 2"/>
                  <a:sym typeface="Exo 2"/>
                </a:endParaRPr>
              </a:p>
            </p:txBody>
          </p:sp>
          <p:sp>
            <p:nvSpPr>
              <p:cNvPr id="21" name="Google Shape;569;p66"/>
              <p:cNvSpPr/>
              <p:nvPr/>
            </p:nvSpPr>
            <p:spPr>
              <a:xfrm>
                <a:off x="4228200" y="1653816"/>
                <a:ext cx="1390200" cy="3339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 dirty="0">
                    <a:latin typeface="Exo 2"/>
                    <a:ea typeface="Exo 2"/>
                    <a:cs typeface="Exo 2"/>
                    <a:sym typeface="Exo 2"/>
                  </a:rPr>
                  <a:t>Region 2:[f-j]</a:t>
                </a:r>
                <a:endParaRPr sz="1200" dirty="0">
                  <a:latin typeface="Exo 2"/>
                  <a:ea typeface="Exo 2"/>
                  <a:cs typeface="Exo 2"/>
                  <a:sym typeface="Exo 2"/>
                </a:endParaRPr>
              </a:p>
            </p:txBody>
          </p:sp>
          <p:sp>
            <p:nvSpPr>
              <p:cNvPr id="22" name="Google Shape;570;p66"/>
              <p:cNvSpPr/>
              <p:nvPr/>
            </p:nvSpPr>
            <p:spPr>
              <a:xfrm>
                <a:off x="4228200" y="2551221"/>
                <a:ext cx="1390200" cy="3339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 dirty="0">
                    <a:latin typeface="Exo 2"/>
                    <a:ea typeface="Exo 2"/>
                    <a:cs typeface="Exo 2"/>
                    <a:sym typeface="Exo 2"/>
                  </a:rPr>
                  <a:t>Region 5:[u-z]</a:t>
                </a:r>
                <a:endParaRPr sz="1200" dirty="0">
                  <a:latin typeface="Exo 2"/>
                  <a:ea typeface="Exo 2"/>
                  <a:cs typeface="Exo 2"/>
                  <a:sym typeface="Exo 2"/>
                </a:endParaRPr>
              </a:p>
            </p:txBody>
          </p:sp>
          <p:sp>
            <p:nvSpPr>
              <p:cNvPr id="23" name="Google Shape;571;p66"/>
              <p:cNvSpPr/>
              <p:nvPr/>
            </p:nvSpPr>
            <p:spPr>
              <a:xfrm>
                <a:off x="4228200" y="2102519"/>
                <a:ext cx="1390200" cy="3339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 dirty="0">
                    <a:latin typeface="Exo 2"/>
                    <a:ea typeface="Exo 2"/>
                    <a:cs typeface="Exo 2"/>
                    <a:sym typeface="Exo 2"/>
                  </a:rPr>
                  <a:t>Region 3:[k-o]</a:t>
                </a:r>
                <a:endParaRPr sz="1200" dirty="0">
                  <a:latin typeface="Exo 2"/>
                  <a:ea typeface="Exo 2"/>
                  <a:cs typeface="Exo 2"/>
                  <a:sym typeface="Exo 2"/>
                </a:endParaRPr>
              </a:p>
            </p:txBody>
          </p:sp>
          <p:sp>
            <p:nvSpPr>
              <p:cNvPr id="24" name="Google Shape;572;p66"/>
              <p:cNvSpPr txBox="1"/>
              <p:nvPr/>
            </p:nvSpPr>
            <p:spPr>
              <a:xfrm>
                <a:off x="4730550" y="3194123"/>
                <a:ext cx="462142" cy="2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 dirty="0"/>
                  <a:t>...</a:t>
                </a:r>
                <a:endParaRPr sz="1200" dirty="0"/>
              </a:p>
            </p:txBody>
          </p:sp>
        </p:grpSp>
        <p:grpSp>
          <p:nvGrpSpPr>
            <p:cNvPr id="10" name="Google Shape;573;p66"/>
            <p:cNvGrpSpPr/>
            <p:nvPr/>
          </p:nvGrpSpPr>
          <p:grpSpPr>
            <a:xfrm>
              <a:off x="7409100" y="2295555"/>
              <a:ext cx="1689000" cy="2610227"/>
              <a:chOff x="1754250" y="2295555"/>
              <a:chExt cx="1689000" cy="2610227"/>
            </a:xfrm>
          </p:grpSpPr>
          <p:grpSp>
            <p:nvGrpSpPr>
              <p:cNvPr id="13" name="Google Shape;574;p66"/>
              <p:cNvGrpSpPr/>
              <p:nvPr/>
            </p:nvGrpSpPr>
            <p:grpSpPr>
              <a:xfrm>
                <a:off x="1754250" y="2295555"/>
                <a:ext cx="1689000" cy="2610227"/>
                <a:chOff x="4078800" y="1562399"/>
                <a:chExt cx="1689000" cy="2144100"/>
              </a:xfrm>
            </p:grpSpPr>
            <p:sp>
              <p:nvSpPr>
                <p:cNvPr id="15" name="Google Shape;575;p66"/>
                <p:cNvSpPr/>
                <p:nvPr/>
              </p:nvSpPr>
              <p:spPr>
                <a:xfrm>
                  <a:off x="4078800" y="1562399"/>
                  <a:ext cx="1689000" cy="2144100"/>
                </a:xfrm>
                <a:prstGeom prst="rect">
                  <a:avLst/>
                </a:prstGeom>
                <a:solidFill>
                  <a:srgbClr val="CFE2F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200" dirty="0">
                      <a:latin typeface="Exo 2"/>
                      <a:ea typeface="Exo 2"/>
                      <a:cs typeface="Exo 2"/>
                      <a:sym typeface="Exo 2"/>
                    </a:rPr>
                    <a:t>TiKV Instance</a:t>
                  </a:r>
                  <a:endParaRPr sz="1200" dirty="0">
                    <a:latin typeface="Exo 2"/>
                    <a:ea typeface="Exo 2"/>
                    <a:cs typeface="Exo 2"/>
                    <a:sym typeface="Exo 2"/>
                  </a:endParaRPr>
                </a:p>
              </p:txBody>
            </p:sp>
            <p:sp>
              <p:nvSpPr>
                <p:cNvPr id="16" name="Google Shape;576;p66"/>
                <p:cNvSpPr/>
                <p:nvPr/>
              </p:nvSpPr>
              <p:spPr>
                <a:xfrm>
                  <a:off x="4228200" y="1653816"/>
                  <a:ext cx="1390200" cy="3339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200" dirty="0">
                      <a:latin typeface="Exo 2"/>
                      <a:ea typeface="Exo 2"/>
                      <a:cs typeface="Exo 2"/>
                      <a:sym typeface="Exo 2"/>
                    </a:rPr>
                    <a:t>Region 1:[a-e]</a:t>
                  </a:r>
                  <a:endParaRPr sz="1200" dirty="0">
                    <a:latin typeface="Exo 2"/>
                    <a:ea typeface="Exo 2"/>
                    <a:cs typeface="Exo 2"/>
                    <a:sym typeface="Exo 2"/>
                  </a:endParaRPr>
                </a:p>
              </p:txBody>
            </p:sp>
            <p:sp>
              <p:nvSpPr>
                <p:cNvPr id="17" name="Google Shape;577;p66"/>
                <p:cNvSpPr/>
                <p:nvPr/>
              </p:nvSpPr>
              <p:spPr>
                <a:xfrm>
                  <a:off x="4228200" y="2060657"/>
                  <a:ext cx="1390200" cy="3339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200" dirty="0">
                      <a:latin typeface="Exo 2"/>
                      <a:ea typeface="Exo 2"/>
                      <a:cs typeface="Exo 2"/>
                      <a:sym typeface="Exo 2"/>
                    </a:rPr>
                    <a:t>Region 2:[f-j]</a:t>
                  </a:r>
                  <a:endParaRPr sz="1200" dirty="0">
                    <a:latin typeface="Exo 2"/>
                    <a:ea typeface="Exo 2"/>
                    <a:cs typeface="Exo 2"/>
                    <a:sym typeface="Exo 2"/>
                  </a:endParaRPr>
                </a:p>
              </p:txBody>
            </p:sp>
            <p:sp>
              <p:nvSpPr>
                <p:cNvPr id="18" name="Google Shape;578;p66"/>
                <p:cNvSpPr/>
                <p:nvPr/>
              </p:nvSpPr>
              <p:spPr>
                <a:xfrm>
                  <a:off x="4228226" y="2943286"/>
                  <a:ext cx="1390200" cy="3339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200" dirty="0">
                      <a:latin typeface="Exo 2"/>
                      <a:ea typeface="Exo 2"/>
                      <a:cs typeface="Exo 2"/>
                      <a:sym typeface="Exo 2"/>
                    </a:rPr>
                    <a:t>Region 5:[u-z]</a:t>
                  </a:r>
                  <a:endParaRPr sz="1200" dirty="0">
                    <a:latin typeface="Exo 2"/>
                    <a:ea typeface="Exo 2"/>
                    <a:cs typeface="Exo 2"/>
                    <a:sym typeface="Exo 2"/>
                  </a:endParaRPr>
                </a:p>
              </p:txBody>
            </p:sp>
            <p:sp>
              <p:nvSpPr>
                <p:cNvPr id="19" name="Google Shape;579;p66"/>
                <p:cNvSpPr txBox="1"/>
                <p:nvPr/>
              </p:nvSpPr>
              <p:spPr>
                <a:xfrm>
                  <a:off x="4730550" y="3194123"/>
                  <a:ext cx="490600" cy="22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200" dirty="0"/>
                    <a:t>...</a:t>
                  </a:r>
                  <a:endParaRPr sz="1200" dirty="0"/>
                </a:p>
              </p:txBody>
            </p:sp>
          </p:grpSp>
          <p:sp>
            <p:nvSpPr>
              <p:cNvPr id="14" name="Google Shape;580;p66"/>
              <p:cNvSpPr/>
              <p:nvPr/>
            </p:nvSpPr>
            <p:spPr>
              <a:xfrm>
                <a:off x="1903676" y="3422288"/>
                <a:ext cx="1390200" cy="371100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 dirty="0">
                    <a:latin typeface="Exo 2"/>
                    <a:ea typeface="Exo 2"/>
                    <a:cs typeface="Exo 2"/>
                    <a:sym typeface="Exo 2"/>
                  </a:rPr>
                  <a:t>Region 4:[p-t]</a:t>
                </a:r>
                <a:endParaRPr sz="1200" dirty="0">
                  <a:latin typeface="Exo 2"/>
                  <a:ea typeface="Exo 2"/>
                  <a:cs typeface="Exo 2"/>
                  <a:sym typeface="Exo 2"/>
                </a:endParaRPr>
              </a:p>
            </p:txBody>
          </p:sp>
        </p:grpSp>
        <p:sp>
          <p:nvSpPr>
            <p:cNvPr id="11" name="Google Shape;581;p66"/>
            <p:cNvSpPr/>
            <p:nvPr/>
          </p:nvSpPr>
          <p:spPr>
            <a:xfrm>
              <a:off x="311700" y="3645275"/>
              <a:ext cx="1187400" cy="4065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dirty="0">
                  <a:latin typeface="Exo 2"/>
                  <a:ea typeface="Exo 2"/>
                  <a:cs typeface="Exo 2"/>
                  <a:sym typeface="Exo 2"/>
                </a:rPr>
                <a:t>Raft group</a:t>
              </a:r>
              <a:endParaRPr sz="1200" dirty="0">
                <a:latin typeface="Exo 2"/>
                <a:ea typeface="Exo 2"/>
                <a:cs typeface="Exo 2"/>
                <a:sym typeface="Exo 2"/>
              </a:endParaRPr>
            </a:p>
          </p:txBody>
        </p:sp>
        <p:cxnSp>
          <p:nvCxnSpPr>
            <p:cNvPr id="12" name="Google Shape;582;p66"/>
            <p:cNvCxnSpPr>
              <a:stCxn id="11" idx="3"/>
              <a:endCxn id="33" idx="1"/>
            </p:cNvCxnSpPr>
            <p:nvPr/>
          </p:nvCxnSpPr>
          <p:spPr>
            <a:xfrm rot="10800000" flipH="1">
              <a:off x="1499100" y="3611825"/>
              <a:ext cx="375000" cy="236700"/>
            </a:xfrm>
            <a:prstGeom prst="curvedConnector3">
              <a:avLst>
                <a:gd name="adj1" fmla="val 50033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" name="Google Shape;583;p66"/>
          <p:cNvGrpSpPr/>
          <p:nvPr/>
        </p:nvGrpSpPr>
        <p:grpSpPr>
          <a:xfrm>
            <a:off x="5682513" y="295103"/>
            <a:ext cx="1438184" cy="1628597"/>
            <a:chOff x="1298275" y="3264840"/>
            <a:chExt cx="1689000" cy="1669500"/>
          </a:xfrm>
        </p:grpSpPr>
        <p:sp>
          <p:nvSpPr>
            <p:cNvPr id="40" name="Google Shape;584;p66"/>
            <p:cNvSpPr/>
            <p:nvPr/>
          </p:nvSpPr>
          <p:spPr>
            <a:xfrm>
              <a:off x="1298275" y="3264840"/>
              <a:ext cx="1689000" cy="333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400" dirty="0">
                  <a:latin typeface="Exo 2"/>
                  <a:ea typeface="Exo 2"/>
                  <a:cs typeface="Exo 2"/>
                  <a:sym typeface="Exo 2"/>
                </a:rPr>
                <a:t>RPC (gRPC)</a:t>
              </a:r>
              <a:endParaRPr sz="1400" dirty="0"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41" name="Google Shape;585;p66"/>
            <p:cNvSpPr/>
            <p:nvPr/>
          </p:nvSpPr>
          <p:spPr>
            <a:xfrm>
              <a:off x="1298275" y="3598740"/>
              <a:ext cx="1689000" cy="333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400" dirty="0">
                  <a:latin typeface="Exo 2"/>
                  <a:ea typeface="Exo 2"/>
                  <a:cs typeface="Exo 2"/>
                  <a:sym typeface="Exo 2"/>
                </a:rPr>
                <a:t>Transaction</a:t>
              </a:r>
              <a:endParaRPr sz="1400" dirty="0"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42" name="Google Shape;586;p66"/>
            <p:cNvSpPr/>
            <p:nvPr/>
          </p:nvSpPr>
          <p:spPr>
            <a:xfrm>
              <a:off x="1298275" y="3932640"/>
              <a:ext cx="1689000" cy="333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400" dirty="0">
                  <a:latin typeface="Exo 2"/>
                  <a:ea typeface="Exo 2"/>
                  <a:cs typeface="Exo 2"/>
                  <a:sym typeface="Exo 2"/>
                </a:rPr>
                <a:t>MVCC</a:t>
              </a:r>
              <a:endParaRPr sz="1400" dirty="0"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43" name="Google Shape;587;p66"/>
            <p:cNvSpPr/>
            <p:nvPr/>
          </p:nvSpPr>
          <p:spPr>
            <a:xfrm>
              <a:off x="1298275" y="4266540"/>
              <a:ext cx="1689000" cy="333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400" dirty="0">
                  <a:latin typeface="Exo 2"/>
                  <a:ea typeface="Exo 2"/>
                  <a:cs typeface="Exo 2"/>
                  <a:sym typeface="Exo 2"/>
                </a:rPr>
                <a:t>Raft</a:t>
              </a:r>
              <a:endParaRPr sz="1400" dirty="0"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44" name="Google Shape;588;p66"/>
            <p:cNvSpPr/>
            <p:nvPr/>
          </p:nvSpPr>
          <p:spPr>
            <a:xfrm>
              <a:off x="1298275" y="4600440"/>
              <a:ext cx="1689000" cy="333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400" dirty="0">
                  <a:latin typeface="Exo 2"/>
                  <a:ea typeface="Exo 2"/>
                  <a:cs typeface="Exo 2"/>
                  <a:sym typeface="Exo 2"/>
                </a:rPr>
                <a:t>RocksDB</a:t>
              </a:r>
              <a:endParaRPr sz="1400" dirty="0">
                <a:latin typeface="Exo 2"/>
                <a:ea typeface="Exo 2"/>
                <a:cs typeface="Exo 2"/>
                <a:sym typeface="Exo 2"/>
              </a:endParaRPr>
            </a:p>
          </p:txBody>
        </p:sp>
      </p:grpSp>
      <p:cxnSp>
        <p:nvCxnSpPr>
          <p:cNvPr id="45" name="Google Shape;589;p66"/>
          <p:cNvCxnSpPr>
            <a:stCxn id="44" idx="2"/>
            <a:endCxn id="34" idx="0"/>
          </p:cNvCxnSpPr>
          <p:nvPr/>
        </p:nvCxnSpPr>
        <p:spPr>
          <a:xfrm rot="5400000">
            <a:off x="4143804" y="101500"/>
            <a:ext cx="435600" cy="4080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590;p66"/>
          <p:cNvCxnSpPr>
            <a:stCxn id="44" idx="2"/>
            <a:endCxn id="27" idx="0"/>
          </p:cNvCxnSpPr>
          <p:nvPr/>
        </p:nvCxnSpPr>
        <p:spPr>
          <a:xfrm rot="5400000">
            <a:off x="5030904" y="988600"/>
            <a:ext cx="435600" cy="2305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591;p66"/>
          <p:cNvCxnSpPr>
            <a:stCxn id="44" idx="2"/>
            <a:endCxn id="20" idx="0"/>
          </p:cNvCxnSpPr>
          <p:nvPr/>
        </p:nvCxnSpPr>
        <p:spPr>
          <a:xfrm rot="5400000">
            <a:off x="5918004" y="1875700"/>
            <a:ext cx="435600" cy="531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592;p66"/>
          <p:cNvCxnSpPr>
            <a:stCxn id="44" idx="2"/>
            <a:endCxn id="15" idx="0"/>
          </p:cNvCxnSpPr>
          <p:nvPr/>
        </p:nvCxnSpPr>
        <p:spPr>
          <a:xfrm rot="-5400000" flipH="1">
            <a:off x="6805254" y="1520050"/>
            <a:ext cx="435600" cy="1242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593;p66"/>
          <p:cNvSpPr/>
          <p:nvPr/>
        </p:nvSpPr>
        <p:spPr>
          <a:xfrm>
            <a:off x="8521105" y="2840252"/>
            <a:ext cx="546600" cy="380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 dirty="0"/>
              <a:t>···</a:t>
            </a:r>
            <a:endParaRPr sz="800" dirty="0"/>
          </a:p>
        </p:txBody>
      </p:sp>
      <p:cxnSp>
        <p:nvCxnSpPr>
          <p:cNvPr id="50" name="Google Shape;594;p66"/>
          <p:cNvCxnSpPr>
            <a:stCxn id="44" idx="2"/>
            <a:endCxn id="49" idx="0"/>
          </p:cNvCxnSpPr>
          <p:nvPr/>
        </p:nvCxnSpPr>
        <p:spPr>
          <a:xfrm rot="-5400000" flipH="1">
            <a:off x="7139754" y="1185550"/>
            <a:ext cx="916500" cy="2392800"/>
          </a:xfrm>
          <a:prstGeom prst="curvedConnector3">
            <a:avLst>
              <a:gd name="adj1" fmla="val 96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95;p66"/>
          <p:cNvCxnSpPr>
            <a:stCxn id="33" idx="3"/>
            <a:endCxn id="30" idx="1"/>
          </p:cNvCxnSpPr>
          <p:nvPr/>
        </p:nvCxnSpPr>
        <p:spPr>
          <a:xfrm>
            <a:off x="2947957" y="3643410"/>
            <a:ext cx="493500" cy="483300"/>
          </a:xfrm>
          <a:prstGeom prst="curved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2" name="Google Shape;596;p66"/>
          <p:cNvCxnSpPr>
            <a:endCxn id="14" idx="1"/>
          </p:cNvCxnSpPr>
          <p:nvPr/>
        </p:nvCxnSpPr>
        <p:spPr>
          <a:xfrm rot="10800000" flipH="1">
            <a:off x="4784861" y="3639435"/>
            <a:ext cx="2205300" cy="460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3" name="Google Shape;597;p66"/>
          <p:cNvCxnSpPr>
            <a:stCxn id="4" idx="3"/>
            <a:endCxn id="36" idx="1"/>
          </p:cNvCxnSpPr>
          <p:nvPr/>
        </p:nvCxnSpPr>
        <p:spPr>
          <a:xfrm rot="10800000" flipH="1">
            <a:off x="1429499" y="3149380"/>
            <a:ext cx="237600" cy="377100"/>
          </a:xfrm>
          <a:prstGeom prst="curvedConnector3">
            <a:avLst>
              <a:gd name="adj1" fmla="val 5002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54" name="Google Shape;59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50" y="3013119"/>
            <a:ext cx="1117800" cy="28403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99;p66"/>
          <p:cNvSpPr txBox="1"/>
          <p:nvPr/>
        </p:nvSpPr>
        <p:spPr>
          <a:xfrm>
            <a:off x="-2075" y="125"/>
            <a:ext cx="52080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chemeClr val="dk1"/>
                </a:solidFill>
              </a:rPr>
              <a:t>TiKV - 分布式存储引擎 （2/2）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0083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8;p21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algn="l" hangingPunct="1">
              <a:buSzPts val="2800"/>
            </a:pPr>
            <a:r>
              <a:rPr lang="en-US" altLang="zh-CN" sz="3000" b="1" dirty="0" err="1" smtClean="0">
                <a:solidFill>
                  <a:srgbClr val="172D72"/>
                </a:solidFill>
              </a:rPr>
              <a:t>Datahub</a:t>
            </a:r>
            <a:r>
              <a:rPr lang="en-US" altLang="zh-CN" sz="3000" b="1" dirty="0" smtClean="0">
                <a:solidFill>
                  <a:srgbClr val="172D72"/>
                </a:solidFill>
              </a:rPr>
              <a:t> Capability - Coprocessor</a:t>
            </a:r>
            <a:endParaRPr lang="en-US" sz="3000" b="1" dirty="0">
              <a:solidFill>
                <a:srgbClr val="172D72"/>
              </a:solidFill>
            </a:endParaRPr>
          </a:p>
        </p:txBody>
      </p:sp>
      <p:sp>
        <p:nvSpPr>
          <p:cNvPr id="6" name="Google Shape;179;p21"/>
          <p:cNvSpPr/>
          <p:nvPr/>
        </p:nvSpPr>
        <p:spPr>
          <a:xfrm>
            <a:off x="4702000" y="1805200"/>
            <a:ext cx="3578700" cy="2821500"/>
          </a:xfrm>
          <a:prstGeom prst="wedgeRectCallout">
            <a:avLst>
              <a:gd name="adj1" fmla="val -71740"/>
              <a:gd name="adj2" fmla="val 44218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0;p21"/>
          <p:cNvSpPr/>
          <p:nvPr/>
        </p:nvSpPr>
        <p:spPr>
          <a:xfrm>
            <a:off x="1337204" y="1326747"/>
            <a:ext cx="2399400" cy="208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1;p21"/>
          <p:cNvSpPr/>
          <p:nvPr/>
        </p:nvSpPr>
        <p:spPr>
          <a:xfrm>
            <a:off x="5639540" y="2374014"/>
            <a:ext cx="1824000" cy="502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xo 2"/>
              <a:buNone/>
            </a:pPr>
            <a:r>
              <a:rPr lang="zh-CN" sz="1200" b="1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Partial Aggregate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xo 2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COUNT(*)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82;p21"/>
          <p:cNvSpPr/>
          <p:nvPr/>
        </p:nvSpPr>
        <p:spPr>
          <a:xfrm>
            <a:off x="5644766" y="3190273"/>
            <a:ext cx="1824000" cy="463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xo 2"/>
              <a:buNone/>
            </a:pPr>
            <a:r>
              <a:rPr lang="zh-CN" sz="1200" b="1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Filter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xo 2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c2 = "foo"</a:t>
            </a:r>
            <a:endParaRPr sz="1200" b="0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3" name="Google Shape;183;p21"/>
          <p:cNvSpPr/>
          <p:nvPr/>
        </p:nvSpPr>
        <p:spPr>
          <a:xfrm>
            <a:off x="5639540" y="4044023"/>
            <a:ext cx="1824000" cy="458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xo 2"/>
              <a:buNone/>
            </a:pPr>
            <a:r>
              <a:rPr lang="zh-CN" sz="1200" b="1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TableScan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xo 2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Range: (10, +∞)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84;p21"/>
          <p:cNvCxnSpPr/>
          <p:nvPr/>
        </p:nvCxnSpPr>
        <p:spPr>
          <a:xfrm>
            <a:off x="6551540" y="2876214"/>
            <a:ext cx="0" cy="30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none" w="sm" len="sm"/>
          </a:ln>
        </p:spPr>
      </p:cxnSp>
      <p:sp>
        <p:nvSpPr>
          <p:cNvPr id="15" name="Google Shape;185;p21"/>
          <p:cNvSpPr txBox="1"/>
          <p:nvPr/>
        </p:nvSpPr>
        <p:spPr>
          <a:xfrm>
            <a:off x="4856627" y="1912747"/>
            <a:ext cx="3423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xo 2"/>
              <a:buNone/>
            </a:pPr>
            <a:r>
              <a:rPr lang="zh-CN" sz="1400" b="1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Physical Plan on TiKV Coprocessor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86;p21"/>
          <p:cNvCxnSpPr>
            <a:stCxn id="13" idx="0"/>
            <a:endCxn id="12" idx="2"/>
          </p:cNvCxnSpPr>
          <p:nvPr/>
        </p:nvCxnSpPr>
        <p:spPr>
          <a:xfrm rot="10800000" flipH="1">
            <a:off x="6551540" y="3653423"/>
            <a:ext cx="5100" cy="39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7" name="Google Shape;187;p21"/>
          <p:cNvSpPr/>
          <p:nvPr/>
        </p:nvSpPr>
        <p:spPr>
          <a:xfrm>
            <a:off x="1664972" y="1805196"/>
            <a:ext cx="1634100" cy="6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xo 2"/>
              <a:buNone/>
            </a:pPr>
            <a:r>
              <a:rPr lang="zh-CN" sz="1200" b="1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Final Aggregate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xo 2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SUM(COUNT(*))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8;p21"/>
          <p:cNvSpPr/>
          <p:nvPr/>
        </p:nvSpPr>
        <p:spPr>
          <a:xfrm>
            <a:off x="1669624" y="2811874"/>
            <a:ext cx="1634100" cy="502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xo 2"/>
              <a:buNone/>
            </a:pPr>
            <a:r>
              <a:rPr lang="zh-CN" sz="1200" b="1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DistSQL Scan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89;p21"/>
          <p:cNvCxnSpPr/>
          <p:nvPr/>
        </p:nvCxnSpPr>
        <p:spPr>
          <a:xfrm>
            <a:off x="2482022" y="2419596"/>
            <a:ext cx="4800" cy="392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none" w="sm" len="sm"/>
          </a:ln>
        </p:spPr>
      </p:cxnSp>
      <p:sp>
        <p:nvSpPr>
          <p:cNvPr id="20" name="Google Shape;190;p21"/>
          <p:cNvSpPr txBox="1"/>
          <p:nvPr/>
        </p:nvSpPr>
        <p:spPr>
          <a:xfrm>
            <a:off x="1391663" y="1388969"/>
            <a:ext cx="24150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xo 2"/>
              <a:buNone/>
            </a:pPr>
            <a:r>
              <a:rPr lang="zh-CN" sz="1400" b="1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Physical Plan on TiDB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91;p21"/>
          <p:cNvSpPr txBox="1"/>
          <p:nvPr/>
        </p:nvSpPr>
        <p:spPr>
          <a:xfrm>
            <a:off x="2544337" y="2419749"/>
            <a:ext cx="12624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xo 2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COUNT(*)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92;p21"/>
          <p:cNvSpPr txBox="1"/>
          <p:nvPr/>
        </p:nvSpPr>
        <p:spPr>
          <a:xfrm>
            <a:off x="2878092" y="3555302"/>
            <a:ext cx="11223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xo 2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COUNT(*)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93;p21"/>
          <p:cNvSpPr/>
          <p:nvPr/>
        </p:nvSpPr>
        <p:spPr>
          <a:xfrm>
            <a:off x="1266325" y="4005333"/>
            <a:ext cx="1824000" cy="502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xo 2"/>
              <a:buNone/>
            </a:pPr>
            <a:r>
              <a:rPr lang="zh-CN" sz="1400" b="1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TiKV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94;p21"/>
          <p:cNvSpPr/>
          <p:nvPr/>
        </p:nvSpPr>
        <p:spPr>
          <a:xfrm>
            <a:off x="1912354" y="4201541"/>
            <a:ext cx="1824000" cy="502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xo 2"/>
              <a:buNone/>
            </a:pPr>
            <a:r>
              <a:rPr lang="zh-CN" sz="1400" b="1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TiKV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95;p21"/>
          <p:cNvSpPr/>
          <p:nvPr/>
        </p:nvSpPr>
        <p:spPr>
          <a:xfrm>
            <a:off x="2503274" y="4436866"/>
            <a:ext cx="1824000" cy="502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xo 2"/>
              <a:buNone/>
            </a:pPr>
            <a:r>
              <a:rPr lang="zh-CN" sz="1400" b="1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TiKV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96;p21"/>
          <p:cNvSpPr txBox="1"/>
          <p:nvPr/>
        </p:nvSpPr>
        <p:spPr>
          <a:xfrm>
            <a:off x="1110094" y="3539883"/>
            <a:ext cx="11223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xo 2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COUNT(*)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197;p21"/>
          <p:cNvCxnSpPr/>
          <p:nvPr/>
        </p:nvCxnSpPr>
        <p:spPr>
          <a:xfrm rot="10800000" flipH="1">
            <a:off x="1577074" y="3314074"/>
            <a:ext cx="909600" cy="711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8" name="Google Shape;198;p21"/>
          <p:cNvCxnSpPr/>
          <p:nvPr/>
        </p:nvCxnSpPr>
        <p:spPr>
          <a:xfrm rot="10800000">
            <a:off x="2486554" y="3314141"/>
            <a:ext cx="337800" cy="887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9" name="Google Shape;199;p21"/>
          <p:cNvCxnSpPr/>
          <p:nvPr/>
        </p:nvCxnSpPr>
        <p:spPr>
          <a:xfrm rot="10800000">
            <a:off x="2486774" y="3313966"/>
            <a:ext cx="928500" cy="112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30" name="Google Shape;200;p21"/>
          <p:cNvSpPr txBox="1"/>
          <p:nvPr/>
        </p:nvSpPr>
        <p:spPr>
          <a:xfrm>
            <a:off x="1971133" y="3653465"/>
            <a:ext cx="11223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xo 2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COUNT(*)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01;p21"/>
          <p:cNvSpPr txBox="1"/>
          <p:nvPr/>
        </p:nvSpPr>
        <p:spPr>
          <a:xfrm>
            <a:off x="462456" y="960435"/>
            <a:ext cx="8061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consolata"/>
              <a:buNone/>
            </a:pPr>
            <a:r>
              <a:rPr lang="zh-CN" sz="1400" b="1" i="0" u="none" strike="noStrike" cap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SELECT COUNT(*) FROM t WHERE pk &gt; 10 AND c2 = 'foo'; </a:t>
            </a:r>
            <a:endParaRPr sz="1400" b="1" i="0" u="none" strike="noStrike" cap="non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39189959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6;p85"/>
          <p:cNvSpPr txBox="1">
            <a:spLocks/>
          </p:cNvSpPr>
          <p:nvPr/>
        </p:nvSpPr>
        <p:spPr>
          <a:xfrm>
            <a:off x="311700" y="682139"/>
            <a:ext cx="8520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38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4762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7143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9525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11906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14287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16668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19050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2143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lvl="2" indent="0" algn="ctr" hangingPunct="1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SzPts val="1400"/>
              <a:buNone/>
            </a:pPr>
            <a:r>
              <a:rPr lang="en-US" altLang="zh-CN" sz="4400" b="1" dirty="0" smtClean="0">
                <a:solidFill>
                  <a:srgbClr val="23348A"/>
                </a:solidFill>
                <a:latin typeface="Ubuntu"/>
                <a:ea typeface="Ubuntu"/>
                <a:cs typeface="Ubuntu"/>
                <a:sym typeface="Ubuntu"/>
              </a:rPr>
              <a:t>TiDB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  <a:cs typeface="Ubuntu"/>
              <a:sym typeface="Ubuntu"/>
            </a:endParaRPr>
          </a:p>
          <a:p>
            <a:pPr marL="0" lvl="2" indent="0" algn="ctr" hangingPunct="1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SzPts val="1400"/>
              <a:buNone/>
            </a:pPr>
            <a:r>
              <a:rPr lang="zh-CN" altLang="en-US" sz="1800" b="1" dirty="0" smtClean="0">
                <a:solidFill>
                  <a:srgbClr val="23348A"/>
                </a:solidFill>
                <a:latin typeface="Ubuntu"/>
                <a:ea typeface="Ubuntu"/>
                <a:cs typeface="Ubuntu"/>
                <a:sym typeface="Ubuntu"/>
              </a:rPr>
              <a:t>开</a:t>
            </a:r>
            <a:r>
              <a:rPr lang="zh-CN" altLang="en-US" sz="1800" b="1" dirty="0">
                <a:solidFill>
                  <a:srgbClr val="23348A"/>
                </a:solidFill>
                <a:latin typeface="Ubuntu"/>
                <a:ea typeface="Ubuntu"/>
                <a:cs typeface="Ubuntu"/>
                <a:sym typeface="Ubuntu"/>
              </a:rPr>
              <a:t>源分布式 </a:t>
            </a:r>
            <a:r>
              <a:rPr lang="en-US" altLang="zh-CN" sz="1800" b="1" dirty="0">
                <a:solidFill>
                  <a:srgbClr val="23348A"/>
                </a:solidFill>
                <a:latin typeface="Ubuntu"/>
                <a:ea typeface="Ubuntu"/>
                <a:cs typeface="Ubuntu"/>
                <a:sym typeface="Ubuntu"/>
              </a:rPr>
              <a:t>HTAP (hybrid transactional/analytical processing)</a:t>
            </a:r>
            <a:r>
              <a:rPr lang="zh-CN" altLang="en-US" sz="1800" b="1" dirty="0" smtClean="0">
                <a:solidFill>
                  <a:srgbClr val="23348A"/>
                </a:solidFill>
                <a:latin typeface="Ubuntu"/>
                <a:ea typeface="Ubuntu"/>
                <a:cs typeface="Ubuntu"/>
                <a:sym typeface="Ubuntu"/>
              </a:rPr>
              <a:t>数据库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Ubuntu"/>
              <a:sym typeface="Ubuntu"/>
            </a:endParaRPr>
          </a:p>
          <a:p>
            <a:pPr marL="1054100" lvl="2" indent="0" hangingPunct="1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SzPts val="1400"/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Ubuntu"/>
              <a:sym typeface="Ubuntu"/>
            </a:endParaRPr>
          </a:p>
          <a:p>
            <a:pPr marL="581025" lvl="3" indent="-342900" hangingPunct="1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Ubuntu"/>
                <a:sym typeface="Ubuntu"/>
              </a:rPr>
              <a:t>基于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Ubuntu"/>
                <a:sym typeface="Ubuntu"/>
              </a:rPr>
              <a:t>2013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Ubuntu"/>
                <a:sym typeface="Ubuntu"/>
              </a:rPr>
              <a:t>年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Ubuntu"/>
                <a:sym typeface="Ubuntu"/>
              </a:rPr>
              <a:t>Google </a:t>
            </a:r>
            <a:r>
              <a:rPr lang="en-US" altLang="zh-CN" sz="2000" u="sng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buntu"/>
                <a:sym typeface="Ubuntu"/>
                <a:hlinkClick r:id="rId3"/>
              </a:rPr>
              <a:t>Spanner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Ubuntu"/>
                <a:sym typeface="Ubuntu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Ubuntu"/>
                <a:sym typeface="Ubuntu"/>
              </a:rPr>
              <a:t>/ </a:t>
            </a:r>
            <a:r>
              <a:rPr lang="en-US" altLang="zh-CN" sz="2000" u="sng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buntu"/>
                <a:sym typeface="Ubuntu"/>
                <a:hlinkClick r:id="rId4"/>
              </a:rPr>
              <a:t>F1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Ubuntu"/>
                <a:sym typeface="Ubuntu"/>
              </a:rPr>
              <a:t> 论文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Ubuntu"/>
              <a:sym typeface="Ubuntu"/>
            </a:endParaRPr>
          </a:p>
          <a:p>
            <a:pPr marL="581025" lvl="3" indent="-342900" hangingPunct="1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Ubuntu"/>
                <a:sym typeface="Ubuntu"/>
              </a:rPr>
              <a:t>基于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Ubuntu"/>
                <a:sym typeface="Ubuntu"/>
              </a:rPr>
              <a:t>2014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Ubuntu"/>
                <a:sym typeface="Ubuntu"/>
              </a:rPr>
              <a:t>年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Ubuntu"/>
                <a:sym typeface="Ubuntu"/>
              </a:rPr>
              <a:t>Stanford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Ubuntu"/>
                <a:sym typeface="Ubuntu"/>
              </a:rPr>
              <a:t>工业级分布式一致性协议算法 </a:t>
            </a:r>
            <a:r>
              <a:rPr lang="en-US" altLang="zh-CN" sz="2000" u="sng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buntu"/>
                <a:sym typeface="Ubuntu"/>
                <a:hlinkClick r:id="rId5"/>
              </a:rPr>
              <a:t>Raft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Ubuntu"/>
                <a:sym typeface="Ubuntu"/>
              </a:rPr>
              <a:t> 论文</a:t>
            </a:r>
          </a:p>
        </p:txBody>
      </p:sp>
    </p:spTree>
    <p:extLst>
      <p:ext uri="{BB962C8B-B14F-4D97-AF65-F5344CB8AC3E}">
        <p14:creationId xmlns:p14="http://schemas.microsoft.com/office/powerpoint/2010/main" val="37552732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97;p60"/>
          <p:cNvSpPr txBox="1">
            <a:spLocks/>
          </p:cNvSpPr>
          <p:nvPr/>
        </p:nvSpPr>
        <p:spPr>
          <a:xfrm>
            <a:off x="311700" y="219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hangingPunct="1"/>
            <a:r>
              <a:rPr lang="en-US" altLang="zh-CN" sz="3600" b="1" dirty="0" err="1" smtClean="0">
                <a:solidFill>
                  <a:srgbClr val="202729"/>
                </a:solidFill>
              </a:rPr>
              <a:t>TiSpark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619402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5;p25"/>
          <p:cNvSpPr/>
          <p:nvPr/>
        </p:nvSpPr>
        <p:spPr>
          <a:xfrm>
            <a:off x="5674100" y="2414750"/>
            <a:ext cx="1082700" cy="64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p25"/>
          <p:cNvSpPr/>
          <p:nvPr/>
        </p:nvSpPr>
        <p:spPr>
          <a:xfrm>
            <a:off x="3735800" y="2393093"/>
            <a:ext cx="1082700" cy="67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27;p25"/>
          <p:cNvSpPr/>
          <p:nvPr/>
        </p:nvSpPr>
        <p:spPr>
          <a:xfrm>
            <a:off x="1743375" y="2393075"/>
            <a:ext cx="1082700" cy="671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28;p25"/>
          <p:cNvSpPr/>
          <p:nvPr/>
        </p:nvSpPr>
        <p:spPr>
          <a:xfrm>
            <a:off x="817825" y="3354701"/>
            <a:ext cx="7399500" cy="1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29;p25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algn="l" hangingPunct="1">
              <a:buSzPts val="2800"/>
            </a:pPr>
            <a:r>
              <a:rPr lang="en-US" altLang="zh-CN" sz="3000" b="1" dirty="0" err="1" smtClean="0">
                <a:solidFill>
                  <a:srgbClr val="172D72"/>
                </a:solidFill>
              </a:rPr>
              <a:t>TiSpark</a:t>
            </a:r>
            <a:r>
              <a:rPr lang="en-US" altLang="zh-CN" sz="3000" b="1" dirty="0" smtClean="0">
                <a:solidFill>
                  <a:srgbClr val="172D72"/>
                </a:solidFill>
              </a:rPr>
              <a:t> (1/3)</a:t>
            </a:r>
            <a:endParaRPr lang="en-US" sz="3000" b="1" dirty="0">
              <a:solidFill>
                <a:srgbClr val="172D72"/>
              </a:solidFill>
            </a:endParaRPr>
          </a:p>
        </p:txBody>
      </p:sp>
      <p:sp>
        <p:nvSpPr>
          <p:cNvPr id="13" name="Google Shape;230;p25"/>
          <p:cNvSpPr/>
          <p:nvPr/>
        </p:nvSpPr>
        <p:spPr>
          <a:xfrm>
            <a:off x="3728158" y="2412081"/>
            <a:ext cx="1086900" cy="315000"/>
          </a:xfrm>
          <a:prstGeom prst="rect">
            <a:avLst/>
          </a:prstGeom>
          <a:solidFill>
            <a:srgbClr val="63D2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Spark Exec</a:t>
            </a:r>
            <a:endParaRPr sz="1400" b="0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4" name="Google Shape;231;p25"/>
          <p:cNvSpPr/>
          <p:nvPr/>
        </p:nvSpPr>
        <p:spPr>
          <a:xfrm>
            <a:off x="1746950" y="2412081"/>
            <a:ext cx="1086900" cy="315000"/>
          </a:xfrm>
          <a:prstGeom prst="rect">
            <a:avLst/>
          </a:prstGeom>
          <a:solidFill>
            <a:srgbClr val="63D2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Spark Exec</a:t>
            </a:r>
            <a:endParaRPr sz="1400" b="0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" name="Google Shape;232;p25"/>
          <p:cNvSpPr/>
          <p:nvPr/>
        </p:nvSpPr>
        <p:spPr>
          <a:xfrm>
            <a:off x="3681353" y="946600"/>
            <a:ext cx="1201800" cy="413700"/>
          </a:xfrm>
          <a:prstGeom prst="rect">
            <a:avLst/>
          </a:prstGeom>
          <a:solidFill>
            <a:srgbClr val="63D2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Spark Driver</a:t>
            </a:r>
            <a:endParaRPr sz="1400" b="0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6" name="Google Shape;233;p25"/>
          <p:cNvSpPr/>
          <p:nvPr/>
        </p:nvSpPr>
        <p:spPr>
          <a:xfrm>
            <a:off x="5654570" y="2412085"/>
            <a:ext cx="1086900" cy="315000"/>
          </a:xfrm>
          <a:prstGeom prst="rect">
            <a:avLst/>
          </a:prstGeom>
          <a:solidFill>
            <a:srgbClr val="63D2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Spark Exec</a:t>
            </a:r>
            <a:endParaRPr sz="1400" b="0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" name="Google Shape;234;p25"/>
          <p:cNvSpPr/>
          <p:nvPr/>
        </p:nvSpPr>
        <p:spPr>
          <a:xfrm>
            <a:off x="1036135" y="3937200"/>
            <a:ext cx="809975" cy="529219"/>
          </a:xfrm>
          <a:prstGeom prst="flowChartMagneticDisk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TiKV</a:t>
            </a:r>
            <a:endParaRPr sz="1400" b="0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" name="Google Shape;235;p25"/>
          <p:cNvSpPr/>
          <p:nvPr/>
        </p:nvSpPr>
        <p:spPr>
          <a:xfrm>
            <a:off x="2533292" y="3937200"/>
            <a:ext cx="809975" cy="529219"/>
          </a:xfrm>
          <a:prstGeom prst="flowChartMagneticDisk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TiKV</a:t>
            </a:r>
            <a:endParaRPr sz="1400" b="0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" name="Google Shape;236;p25"/>
          <p:cNvSpPr/>
          <p:nvPr/>
        </p:nvSpPr>
        <p:spPr>
          <a:xfrm>
            <a:off x="4030449" y="3937200"/>
            <a:ext cx="809975" cy="529219"/>
          </a:xfrm>
          <a:prstGeom prst="flowChartMagneticDisk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TiKV</a:t>
            </a:r>
            <a:endParaRPr sz="1400" b="0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" name="Google Shape;237;p25"/>
          <p:cNvSpPr/>
          <p:nvPr/>
        </p:nvSpPr>
        <p:spPr>
          <a:xfrm>
            <a:off x="5593689" y="3937200"/>
            <a:ext cx="809975" cy="529219"/>
          </a:xfrm>
          <a:prstGeom prst="flowChartMagneticDisk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TiKV</a:t>
            </a:r>
            <a:endParaRPr sz="1400" b="0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grpSp>
        <p:nvGrpSpPr>
          <p:cNvPr id="21" name="Google Shape;238;p25"/>
          <p:cNvGrpSpPr/>
          <p:nvPr/>
        </p:nvGrpSpPr>
        <p:grpSpPr>
          <a:xfrm>
            <a:off x="1441043" y="1374934"/>
            <a:ext cx="5988833" cy="2562205"/>
            <a:chOff x="1179775" y="2095700"/>
            <a:chExt cx="6407225" cy="2816229"/>
          </a:xfrm>
        </p:grpSpPr>
        <p:sp>
          <p:nvSpPr>
            <p:cNvPr id="22" name="Google Shape;239;p25"/>
            <p:cNvSpPr/>
            <p:nvPr/>
          </p:nvSpPr>
          <p:spPr>
            <a:xfrm>
              <a:off x="3578300" y="2095700"/>
              <a:ext cx="1285800" cy="454800"/>
            </a:xfrm>
            <a:prstGeom prst="rect">
              <a:avLst/>
            </a:prstGeom>
            <a:solidFill>
              <a:srgbClr val="63D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CN" sz="1400" b="0" i="0" u="none" strike="noStrike" cap="none">
                  <a:solidFill>
                    <a:srgbClr val="000000"/>
                  </a:solidFill>
                  <a:latin typeface="Exo 2"/>
                  <a:ea typeface="Exo 2"/>
                  <a:cs typeface="Exo 2"/>
                  <a:sym typeface="Exo 2"/>
                </a:rPr>
                <a:t>TiSpark</a:t>
              </a:r>
              <a:endParaRPr sz="14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23" name="Google Shape;240;p25"/>
            <p:cNvSpPr/>
            <p:nvPr/>
          </p:nvSpPr>
          <p:spPr>
            <a:xfrm>
              <a:off x="1506475" y="3593674"/>
              <a:ext cx="1162800" cy="346200"/>
            </a:xfrm>
            <a:prstGeom prst="rect">
              <a:avLst/>
            </a:prstGeom>
            <a:solidFill>
              <a:srgbClr val="63D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CN" sz="1400" b="0" i="0" u="none" strike="noStrike" cap="none">
                  <a:solidFill>
                    <a:srgbClr val="000000"/>
                  </a:solidFill>
                  <a:latin typeface="Exo 2"/>
                  <a:ea typeface="Exo 2"/>
                  <a:cs typeface="Exo 2"/>
                  <a:sym typeface="Exo 2"/>
                </a:rPr>
                <a:t>TiSpark</a:t>
              </a:r>
              <a:endParaRPr sz="14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24" name="Google Shape;241;p25"/>
            <p:cNvSpPr/>
            <p:nvPr/>
          </p:nvSpPr>
          <p:spPr>
            <a:xfrm>
              <a:off x="3625150" y="3593728"/>
              <a:ext cx="1162800" cy="346200"/>
            </a:xfrm>
            <a:prstGeom prst="rect">
              <a:avLst/>
            </a:prstGeom>
            <a:solidFill>
              <a:srgbClr val="63D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CN" sz="1400" b="0" i="0" u="none" strike="noStrike" cap="none">
                  <a:solidFill>
                    <a:srgbClr val="000000"/>
                  </a:solidFill>
                  <a:latin typeface="Exo 2"/>
                  <a:ea typeface="Exo 2"/>
                  <a:cs typeface="Exo 2"/>
                  <a:sym typeface="Exo 2"/>
                </a:rPr>
                <a:t>TiSpark</a:t>
              </a:r>
              <a:endParaRPr sz="14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25" name="Google Shape;242;p25"/>
            <p:cNvSpPr/>
            <p:nvPr/>
          </p:nvSpPr>
          <p:spPr>
            <a:xfrm>
              <a:off x="5689800" y="3593729"/>
              <a:ext cx="1162800" cy="346200"/>
            </a:xfrm>
            <a:prstGeom prst="rect">
              <a:avLst/>
            </a:prstGeom>
            <a:solidFill>
              <a:srgbClr val="63D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CN" sz="1400" b="0" i="0" u="none" strike="noStrike" cap="none">
                  <a:solidFill>
                    <a:srgbClr val="000000"/>
                  </a:solidFill>
                  <a:latin typeface="Exo 2"/>
                  <a:ea typeface="Exo 2"/>
                  <a:cs typeface="Exo 2"/>
                  <a:sym typeface="Exo 2"/>
                </a:rPr>
                <a:t>TiSpark</a:t>
              </a:r>
              <a:endParaRPr sz="14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cxnSp>
          <p:nvCxnSpPr>
            <p:cNvPr id="26" name="Google Shape;243;p25"/>
            <p:cNvCxnSpPr>
              <a:stCxn id="22" idx="2"/>
              <a:endCxn id="14" idx="0"/>
            </p:cNvCxnSpPr>
            <p:nvPr/>
          </p:nvCxnSpPr>
          <p:spPr>
            <a:xfrm flipH="1">
              <a:off x="2088500" y="2550500"/>
              <a:ext cx="2132700" cy="6852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" name="Google Shape;244;p25"/>
            <p:cNvCxnSpPr>
              <a:stCxn id="22" idx="2"/>
              <a:endCxn id="13" idx="0"/>
            </p:cNvCxnSpPr>
            <p:nvPr/>
          </p:nvCxnSpPr>
          <p:spPr>
            <a:xfrm flipH="1">
              <a:off x="4208000" y="2550500"/>
              <a:ext cx="13200" cy="6852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" name="Google Shape;245;p25"/>
            <p:cNvCxnSpPr>
              <a:stCxn id="22" idx="2"/>
              <a:endCxn id="16" idx="0"/>
            </p:cNvCxnSpPr>
            <p:nvPr/>
          </p:nvCxnSpPr>
          <p:spPr>
            <a:xfrm>
              <a:off x="4221200" y="2550500"/>
              <a:ext cx="2047800" cy="6852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" name="Google Shape;246;p25"/>
            <p:cNvCxnSpPr>
              <a:stCxn id="23" idx="2"/>
              <a:endCxn id="17" idx="1"/>
            </p:cNvCxnSpPr>
            <p:nvPr/>
          </p:nvCxnSpPr>
          <p:spPr>
            <a:xfrm flipH="1">
              <a:off x="1179775" y="3939874"/>
              <a:ext cx="908100" cy="9720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0" name="Google Shape;247;p25"/>
            <p:cNvCxnSpPr>
              <a:stCxn id="23" idx="2"/>
              <a:endCxn id="19" idx="1"/>
            </p:cNvCxnSpPr>
            <p:nvPr/>
          </p:nvCxnSpPr>
          <p:spPr>
            <a:xfrm>
              <a:off x="2087875" y="3939874"/>
              <a:ext cx="2295600" cy="9720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1" name="Google Shape;248;p25"/>
            <p:cNvCxnSpPr>
              <a:stCxn id="24" idx="2"/>
              <a:endCxn id="18" idx="1"/>
            </p:cNvCxnSpPr>
            <p:nvPr/>
          </p:nvCxnSpPr>
          <p:spPr>
            <a:xfrm flipH="1">
              <a:off x="2781550" y="3939928"/>
              <a:ext cx="1425000" cy="9720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2" name="Google Shape;249;p25"/>
            <p:cNvCxnSpPr>
              <a:stCxn id="24" idx="2"/>
              <a:endCxn id="19" idx="1"/>
            </p:cNvCxnSpPr>
            <p:nvPr/>
          </p:nvCxnSpPr>
          <p:spPr>
            <a:xfrm>
              <a:off x="4206550" y="3939928"/>
              <a:ext cx="176700" cy="9720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3" name="Google Shape;250;p25"/>
            <p:cNvCxnSpPr>
              <a:stCxn id="25" idx="2"/>
              <a:endCxn id="19" idx="1"/>
            </p:cNvCxnSpPr>
            <p:nvPr/>
          </p:nvCxnSpPr>
          <p:spPr>
            <a:xfrm flipH="1">
              <a:off x="4383300" y="3939929"/>
              <a:ext cx="1887900" cy="9720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4" name="Google Shape;251;p25"/>
            <p:cNvCxnSpPr>
              <a:stCxn id="25" idx="2"/>
              <a:endCxn id="20" idx="1"/>
            </p:cNvCxnSpPr>
            <p:nvPr/>
          </p:nvCxnSpPr>
          <p:spPr>
            <a:xfrm flipH="1">
              <a:off x="6055800" y="3939929"/>
              <a:ext cx="215400" cy="9720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5" name="Google Shape;252;p25"/>
            <p:cNvCxnSpPr>
              <a:stCxn id="25" idx="2"/>
              <a:endCxn id="37" idx="1"/>
            </p:cNvCxnSpPr>
            <p:nvPr/>
          </p:nvCxnSpPr>
          <p:spPr>
            <a:xfrm>
              <a:off x="6271200" y="3939929"/>
              <a:ext cx="1315800" cy="9720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6" name="Google Shape;254;p25"/>
            <p:cNvCxnSpPr>
              <a:stCxn id="24" idx="2"/>
              <a:endCxn id="37" idx="1"/>
            </p:cNvCxnSpPr>
            <p:nvPr/>
          </p:nvCxnSpPr>
          <p:spPr>
            <a:xfrm>
              <a:off x="4206550" y="3939928"/>
              <a:ext cx="3380400" cy="9720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7" name="Google Shape;253;p25"/>
          <p:cNvSpPr/>
          <p:nvPr/>
        </p:nvSpPr>
        <p:spPr>
          <a:xfrm>
            <a:off x="7024764" y="3937200"/>
            <a:ext cx="809975" cy="529219"/>
          </a:xfrm>
          <a:prstGeom prst="flowChartMagneticDisk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TiKV</a:t>
            </a:r>
            <a:endParaRPr sz="1400" b="0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8" name="Google Shape;255;p25"/>
          <p:cNvSpPr/>
          <p:nvPr/>
        </p:nvSpPr>
        <p:spPr>
          <a:xfrm>
            <a:off x="6741426" y="1053824"/>
            <a:ext cx="1658988" cy="1071252"/>
          </a:xfrm>
          <a:prstGeom prst="cloud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Placement Driver (PD)</a:t>
            </a:r>
            <a:endParaRPr sz="1400" b="0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9" name="Google Shape;256;p25"/>
          <p:cNvSpPr/>
          <p:nvPr/>
        </p:nvSpPr>
        <p:spPr>
          <a:xfrm rot="15184">
            <a:off x="5083843" y="1494905"/>
            <a:ext cx="1494315" cy="167400"/>
          </a:xfrm>
          <a:prstGeom prst="leftRightArrow">
            <a:avLst>
              <a:gd name="adj1" fmla="val 50000"/>
              <a:gd name="adj2" fmla="val 80013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257;p25"/>
          <p:cNvSpPr txBox="1"/>
          <p:nvPr/>
        </p:nvSpPr>
        <p:spPr>
          <a:xfrm>
            <a:off x="1065535" y="3424930"/>
            <a:ext cx="7512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gRPC</a:t>
            </a:r>
            <a:endParaRPr sz="1000" b="0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1" name="Google Shape;258;p25"/>
          <p:cNvSpPr txBox="1"/>
          <p:nvPr/>
        </p:nvSpPr>
        <p:spPr>
          <a:xfrm>
            <a:off x="3327274" y="4510150"/>
            <a:ext cx="27459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1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Distributed Storage Layer</a:t>
            </a:r>
            <a:endParaRPr sz="1400" b="1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2" name="Google Shape;259;p25"/>
          <p:cNvSpPr txBox="1"/>
          <p:nvPr/>
        </p:nvSpPr>
        <p:spPr>
          <a:xfrm>
            <a:off x="5436690" y="1168397"/>
            <a:ext cx="7512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gRPC</a:t>
            </a:r>
            <a:endParaRPr sz="1000" b="0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" name="Google Shape;260;p25"/>
          <p:cNvSpPr txBox="1"/>
          <p:nvPr/>
        </p:nvSpPr>
        <p:spPr>
          <a:xfrm>
            <a:off x="5105091" y="1601550"/>
            <a:ext cx="1990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1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retrieve data location</a:t>
            </a:r>
            <a:endParaRPr sz="1100" b="0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4" name="Google Shape;261;p25"/>
          <p:cNvSpPr txBox="1"/>
          <p:nvPr/>
        </p:nvSpPr>
        <p:spPr>
          <a:xfrm>
            <a:off x="1816748" y="3435745"/>
            <a:ext cx="1990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1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retrieve data from TiKV</a:t>
            </a:r>
            <a:endParaRPr sz="1100" b="0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45" name="Google Shape;262;p25"/>
          <p:cNvCxnSpPr>
            <a:stCxn id="14" idx="3"/>
            <a:endCxn id="13" idx="1"/>
          </p:cNvCxnSpPr>
          <p:nvPr/>
        </p:nvCxnSpPr>
        <p:spPr>
          <a:xfrm>
            <a:off x="2833850" y="2569581"/>
            <a:ext cx="8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6" name="Google Shape;263;p25"/>
          <p:cNvCxnSpPr>
            <a:stCxn id="13" idx="3"/>
            <a:endCxn id="16" idx="1"/>
          </p:cNvCxnSpPr>
          <p:nvPr/>
        </p:nvCxnSpPr>
        <p:spPr>
          <a:xfrm>
            <a:off x="4815058" y="2569581"/>
            <a:ext cx="83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93920453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68;p26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algn="l" hangingPunct="1">
              <a:buSzPts val="2800"/>
            </a:pPr>
            <a:r>
              <a:rPr lang="en-US" altLang="zh-CN" sz="3000" b="1" dirty="0" err="1" smtClean="0">
                <a:solidFill>
                  <a:srgbClr val="172D72"/>
                </a:solidFill>
              </a:rPr>
              <a:t>TiSpark</a:t>
            </a:r>
            <a:r>
              <a:rPr lang="en-US" altLang="zh-CN" sz="3000" b="1" dirty="0" smtClean="0">
                <a:solidFill>
                  <a:srgbClr val="172D72"/>
                </a:solidFill>
              </a:rPr>
              <a:t> (2/3)</a:t>
            </a:r>
            <a:endParaRPr lang="en-US" sz="3000" b="1" dirty="0">
              <a:solidFill>
                <a:srgbClr val="172D72"/>
              </a:solidFill>
            </a:endParaRPr>
          </a:p>
        </p:txBody>
      </p:sp>
      <p:sp>
        <p:nvSpPr>
          <p:cNvPr id="6" name="Google Shape;269;p26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38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4762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7143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9525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11906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14287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16668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19050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2143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457200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Ubuntu"/>
              <a:buChar char="●"/>
            </a:pPr>
            <a:r>
              <a:rPr lang="en-US" altLang="zh-CN" sz="1800" smtClean="0">
                <a:solidFill>
                  <a:schemeClr val="dk1"/>
                </a:solidFill>
              </a:rPr>
              <a:t>Spark helps us do distributed computing</a:t>
            </a:r>
            <a:endParaRPr lang="en-US" sz="1800" smtClean="0">
              <a:solidFill>
                <a:schemeClr val="dk1"/>
              </a:solidFill>
            </a:endParaRPr>
          </a:p>
          <a:p>
            <a:pPr marL="914400" lvl="1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○"/>
            </a:pPr>
            <a:r>
              <a:rPr lang="en-US" altLang="zh-CN" sz="1800" smtClean="0">
                <a:solidFill>
                  <a:schemeClr val="dk1"/>
                </a:solidFill>
              </a:rPr>
              <a:t>A mature distributed computing platform</a:t>
            </a:r>
            <a:endParaRPr lang="en-US" sz="1800" smtClean="0">
              <a:solidFill>
                <a:schemeClr val="dk1"/>
              </a:solidFill>
            </a:endParaRPr>
          </a:p>
          <a:p>
            <a:pPr marL="914400" lvl="1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○"/>
            </a:pPr>
            <a:r>
              <a:rPr lang="en-US" altLang="zh-CN" sz="1800" smtClean="0">
                <a:solidFill>
                  <a:schemeClr val="dk1"/>
                </a:solidFill>
              </a:rPr>
              <a:t>Faster (?), more stable (?).</a:t>
            </a:r>
            <a:endParaRPr lang="en-US" sz="1800" smtClean="0">
              <a:solidFill>
                <a:schemeClr val="dk1"/>
              </a:solidFill>
            </a:endParaRPr>
          </a:p>
          <a:p>
            <a:pPr marL="457200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●"/>
            </a:pPr>
            <a:r>
              <a:rPr lang="en-US" altLang="zh-CN" sz="1800" smtClean="0">
                <a:solidFill>
                  <a:schemeClr val="dk1"/>
                </a:solidFill>
              </a:rPr>
              <a:t>Complete succession to the Apache Spark ecosystem</a:t>
            </a:r>
            <a:endParaRPr lang="en-US" sz="1800" smtClean="0">
              <a:solidFill>
                <a:schemeClr val="dk1"/>
              </a:solidFill>
            </a:endParaRPr>
          </a:p>
          <a:p>
            <a:pPr marL="914400" lvl="1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○"/>
            </a:pPr>
            <a:r>
              <a:rPr lang="en-US" altLang="zh-CN" sz="1800" smtClean="0">
                <a:solidFill>
                  <a:schemeClr val="dk1"/>
                </a:solidFill>
              </a:rPr>
              <a:t>Painlessly integrating into the big data ecosystem</a:t>
            </a:r>
            <a:endParaRPr lang="en-US" sz="1800" smtClean="0">
              <a:solidFill>
                <a:schemeClr val="dk1"/>
              </a:solidFill>
            </a:endParaRPr>
          </a:p>
          <a:p>
            <a:pPr marL="914400" lvl="1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○"/>
            </a:pPr>
            <a:r>
              <a:rPr lang="en-US" altLang="zh-CN" sz="1800" smtClean="0">
                <a:solidFill>
                  <a:schemeClr val="dk1"/>
                </a:solidFill>
              </a:rPr>
              <a:t>Scripting, Python, R, Apache Zeppelin, Hadoop...</a:t>
            </a:r>
            <a:endParaRPr lang="en-US"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04592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4;p27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algn="l" hangingPunct="1">
              <a:buSzPts val="2800"/>
            </a:pPr>
            <a:r>
              <a:rPr lang="en-US" altLang="zh-CN" sz="3000" b="1" dirty="0" err="1" smtClean="0">
                <a:solidFill>
                  <a:srgbClr val="172D72"/>
                </a:solidFill>
              </a:rPr>
              <a:t>TiSpark</a:t>
            </a:r>
            <a:r>
              <a:rPr lang="en-US" altLang="zh-CN" sz="3000" b="1" dirty="0" smtClean="0">
                <a:solidFill>
                  <a:srgbClr val="172D72"/>
                </a:solidFill>
              </a:rPr>
              <a:t> (3/3)</a:t>
            </a:r>
            <a:endParaRPr lang="en-US" sz="3000" b="1" dirty="0" smtClean="0">
              <a:solidFill>
                <a:srgbClr val="172D72"/>
              </a:solidFill>
            </a:endParaRPr>
          </a:p>
          <a:p>
            <a:pPr algn="l" hangingPunct="1">
              <a:buSzPts val="2800"/>
            </a:pPr>
            <a:endParaRPr lang="en-US" sz="3000" b="1" dirty="0">
              <a:solidFill>
                <a:srgbClr val="172D72"/>
              </a:solidFill>
            </a:endParaRPr>
          </a:p>
        </p:txBody>
      </p:sp>
      <p:sp>
        <p:nvSpPr>
          <p:cNvPr id="6" name="Google Shape;275;p27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38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4762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7143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9525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11906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14287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16668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19050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2143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457200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Ubuntu"/>
              <a:buChar char="●"/>
            </a:pPr>
            <a:r>
              <a:rPr lang="en-US" altLang="zh-CN" sz="1800" dirty="0" smtClean="0">
                <a:solidFill>
                  <a:schemeClr val="dk1"/>
                </a:solidFill>
              </a:rPr>
              <a:t>Apache Spark can only provide low concurrency computation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914400" lvl="1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○"/>
            </a:pPr>
            <a:r>
              <a:rPr lang="en-US" altLang="zh-CN" sz="1800" dirty="0" smtClean="0">
                <a:solidFill>
                  <a:schemeClr val="dk1"/>
                </a:solidFill>
              </a:rPr>
              <a:t>Heavy computational model and high resource consumption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914400" lvl="1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○"/>
            </a:pPr>
            <a:r>
              <a:rPr lang="en-US" altLang="zh-CN" sz="1800" dirty="0" smtClean="0">
                <a:solidFill>
                  <a:schemeClr val="dk1"/>
                </a:solidFill>
              </a:rPr>
              <a:t>Better for Reports and Heavyweight </a:t>
            </a:r>
            <a:r>
              <a:rPr lang="en-US" altLang="zh-CN" sz="1800" dirty="0" err="1" smtClean="0">
                <a:solidFill>
                  <a:schemeClr val="dk1"/>
                </a:solidFill>
              </a:rPr>
              <a:t>Adhoc</a:t>
            </a:r>
            <a:r>
              <a:rPr lang="en-US" altLang="zh-CN" sz="1800" dirty="0" smtClean="0">
                <a:solidFill>
                  <a:schemeClr val="dk1"/>
                </a:solidFill>
              </a:rPr>
              <a:t> Queries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457200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●"/>
            </a:pPr>
            <a:r>
              <a:rPr lang="en-US" altLang="zh-CN" sz="1800" dirty="0" smtClean="0">
                <a:solidFill>
                  <a:schemeClr val="dk1"/>
                </a:solidFill>
              </a:rPr>
              <a:t>Users still need high concurrency, small to medium-sized AP capacity in many situations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914400" lvl="1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○"/>
            </a:pPr>
            <a:r>
              <a:rPr lang="en-US" altLang="zh-CN" sz="1800" dirty="0" smtClean="0">
                <a:solidFill>
                  <a:schemeClr val="dk1"/>
                </a:solidFill>
              </a:rPr>
              <a:t>Complex query capability with low consumption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914400" lvl="1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○"/>
            </a:pPr>
            <a:r>
              <a:rPr lang="en-US" altLang="zh-CN" sz="1800" dirty="0" smtClean="0">
                <a:solidFill>
                  <a:schemeClr val="dk1"/>
                </a:solidFill>
              </a:rPr>
              <a:t>TiDB is far simpler to maintain than Spark clusters.</a:t>
            </a:r>
            <a:endParaRPr lang="en-US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671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5;p32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algn="l" hangingPunct="1">
              <a:buSzPts val="2800"/>
            </a:pPr>
            <a:r>
              <a:rPr lang="en-US" altLang="zh-CN" sz="3000" b="1" dirty="0" smtClean="0">
                <a:solidFill>
                  <a:srgbClr val="172D72"/>
                </a:solidFill>
              </a:rPr>
              <a:t>Core conflict</a:t>
            </a:r>
            <a:endParaRPr lang="en-US" sz="3000" dirty="0"/>
          </a:p>
        </p:txBody>
      </p:sp>
      <p:sp>
        <p:nvSpPr>
          <p:cNvPr id="6" name="Google Shape;306;p32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38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4762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7143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9525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11906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14287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16668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19050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2143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457200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●"/>
            </a:pPr>
            <a:r>
              <a:rPr lang="en-US" altLang="zh-CN" sz="1800" smtClean="0">
                <a:solidFill>
                  <a:schemeClr val="dk1"/>
                </a:solidFill>
              </a:rPr>
              <a:t>At this point, we were still left with 2 core contradictions.</a:t>
            </a:r>
            <a:endParaRPr lang="en-US" sz="1800" smtClean="0">
              <a:solidFill>
                <a:schemeClr val="dk1"/>
              </a:solidFill>
            </a:endParaRPr>
          </a:p>
          <a:p>
            <a:pPr marL="914400" lvl="1" indent="-3302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FontTx/>
              <a:buChar char="○"/>
            </a:pPr>
            <a:r>
              <a:rPr lang="en-US" altLang="zh-CN" sz="1800" smtClean="0">
                <a:solidFill>
                  <a:schemeClr val="dk1"/>
                </a:solidFill>
              </a:rPr>
              <a:t>Row storage is not friendly to analysis scenarios</a:t>
            </a:r>
            <a:endParaRPr lang="en-US" sz="1800" smtClean="0">
              <a:solidFill>
                <a:schemeClr val="dk1"/>
              </a:solidFill>
            </a:endParaRPr>
          </a:p>
          <a:p>
            <a:pPr marL="1371600" lvl="2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■"/>
            </a:pPr>
            <a:r>
              <a:rPr lang="en-US" altLang="zh-CN" sz="1800" smtClean="0">
                <a:solidFill>
                  <a:schemeClr val="dk1"/>
                </a:solidFill>
              </a:rPr>
              <a:t>"How dare you call yourselves HTAP without column store?</a:t>
            </a:r>
            <a:endParaRPr lang="en-US" sz="1800" smtClean="0">
              <a:solidFill>
                <a:schemeClr val="dk1"/>
              </a:solidFill>
            </a:endParaRPr>
          </a:p>
          <a:p>
            <a:pPr marL="914400" lvl="1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○"/>
            </a:pPr>
            <a:r>
              <a:rPr lang="en-US" altLang="zh-CN" sz="1800" smtClean="0">
                <a:solidFill>
                  <a:schemeClr val="dk1"/>
                </a:solidFill>
              </a:rPr>
              <a:t>Workload isolation is not possible</a:t>
            </a:r>
            <a:endParaRPr lang="en-US" sz="1800" smtClean="0">
              <a:solidFill>
                <a:schemeClr val="dk1"/>
              </a:solidFill>
            </a:endParaRPr>
          </a:p>
          <a:p>
            <a:pPr marL="1371600" lvl="2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■"/>
            </a:pPr>
            <a:r>
              <a:rPr lang="en-US" altLang="zh-CN" sz="1800" smtClean="0">
                <a:solidFill>
                  <a:schemeClr val="dk1"/>
                </a:solidFill>
              </a:rPr>
              <a:t>"I ran a query and the CPU usage was 1000%!"</a:t>
            </a:r>
            <a:endParaRPr lang="en-US" sz="1800" smtClean="0">
              <a:solidFill>
                <a:schemeClr val="dk1"/>
              </a:solidFill>
            </a:endParaRPr>
          </a:p>
          <a:p>
            <a:pPr marL="1371600" lvl="2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■"/>
            </a:pPr>
            <a:r>
              <a:rPr lang="en-US" altLang="zh-CN" sz="1800" smtClean="0">
                <a:solidFill>
                  <a:schemeClr val="dk1"/>
                </a:solidFill>
              </a:rPr>
              <a:t>TiSpark scenarios would be worse.</a:t>
            </a:r>
            <a:endParaRPr lang="en-US"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5133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97;p60"/>
          <p:cNvSpPr txBox="1">
            <a:spLocks/>
          </p:cNvSpPr>
          <p:nvPr/>
        </p:nvSpPr>
        <p:spPr>
          <a:xfrm>
            <a:off x="311700" y="219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hangingPunct="1"/>
            <a:r>
              <a:rPr lang="en-US" altLang="zh-CN" sz="3600" b="1" dirty="0" err="1" smtClean="0">
                <a:solidFill>
                  <a:srgbClr val="202729"/>
                </a:solidFill>
              </a:rPr>
              <a:t>TiFlash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574092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8;p27"/>
          <p:cNvSpPr/>
          <p:nvPr/>
        </p:nvSpPr>
        <p:spPr>
          <a:xfrm>
            <a:off x="7625850" y="2182400"/>
            <a:ext cx="1150200" cy="1957500"/>
          </a:xfrm>
          <a:prstGeom prst="rect">
            <a:avLst/>
          </a:prstGeom>
          <a:noFill/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72D72"/>
              </a:solidFill>
            </a:endParaRPr>
          </a:p>
        </p:txBody>
      </p:sp>
      <p:sp>
        <p:nvSpPr>
          <p:cNvPr id="4" name="Google Shape;149;p27"/>
          <p:cNvSpPr/>
          <p:nvPr/>
        </p:nvSpPr>
        <p:spPr>
          <a:xfrm>
            <a:off x="4499325" y="2182400"/>
            <a:ext cx="1150200" cy="1957500"/>
          </a:xfrm>
          <a:prstGeom prst="rect">
            <a:avLst/>
          </a:prstGeom>
          <a:noFill/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72D72"/>
              </a:solidFill>
            </a:endParaRPr>
          </a:p>
        </p:txBody>
      </p:sp>
      <p:sp>
        <p:nvSpPr>
          <p:cNvPr id="5" name="Google Shape;150;p27"/>
          <p:cNvSpPr txBox="1"/>
          <p:nvPr/>
        </p:nvSpPr>
        <p:spPr>
          <a:xfrm>
            <a:off x="311700" y="2182398"/>
            <a:ext cx="11502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51;p27"/>
          <p:cNvSpPr/>
          <p:nvPr/>
        </p:nvSpPr>
        <p:spPr>
          <a:xfrm>
            <a:off x="311700" y="2182400"/>
            <a:ext cx="1150200" cy="1957500"/>
          </a:xfrm>
          <a:prstGeom prst="rect">
            <a:avLst/>
          </a:prstGeom>
          <a:noFill/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72D72"/>
              </a:solidFill>
            </a:endParaRPr>
          </a:p>
        </p:txBody>
      </p:sp>
      <p:sp>
        <p:nvSpPr>
          <p:cNvPr id="8" name="Google Shape;152;p27"/>
          <p:cNvSpPr/>
          <p:nvPr/>
        </p:nvSpPr>
        <p:spPr>
          <a:xfrm>
            <a:off x="419294" y="2943700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39C8EE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1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" name="Google Shape;153;p27"/>
          <p:cNvSpPr/>
          <p:nvPr/>
        </p:nvSpPr>
        <p:spPr>
          <a:xfrm>
            <a:off x="419275" y="3342401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3</a:t>
            </a:r>
            <a:endParaRPr/>
          </a:p>
        </p:txBody>
      </p:sp>
      <p:sp>
        <p:nvSpPr>
          <p:cNvPr id="10" name="Google Shape;154;p27"/>
          <p:cNvSpPr txBox="1"/>
          <p:nvPr/>
        </p:nvSpPr>
        <p:spPr>
          <a:xfrm>
            <a:off x="419300" y="2182400"/>
            <a:ext cx="10425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 node 1</a:t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" name="Google Shape;155;p27"/>
          <p:cNvSpPr/>
          <p:nvPr/>
        </p:nvSpPr>
        <p:spPr>
          <a:xfrm>
            <a:off x="419250" y="3741160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A5D10D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4</a:t>
            </a:r>
            <a:endParaRPr/>
          </a:p>
        </p:txBody>
      </p:sp>
      <p:sp>
        <p:nvSpPr>
          <p:cNvPr id="12" name="Google Shape;156;p27"/>
          <p:cNvSpPr txBox="1"/>
          <p:nvPr/>
        </p:nvSpPr>
        <p:spPr>
          <a:xfrm>
            <a:off x="556100" y="2555438"/>
            <a:ext cx="7689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Store 1</a:t>
            </a:r>
            <a:endParaRPr sz="12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" name="Google Shape;157;p27"/>
          <p:cNvSpPr txBox="1"/>
          <p:nvPr/>
        </p:nvSpPr>
        <p:spPr>
          <a:xfrm>
            <a:off x="1707575" y="2182398"/>
            <a:ext cx="11502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8;p27"/>
          <p:cNvSpPr/>
          <p:nvPr/>
        </p:nvSpPr>
        <p:spPr>
          <a:xfrm>
            <a:off x="1707575" y="2182400"/>
            <a:ext cx="1150200" cy="1957500"/>
          </a:xfrm>
          <a:prstGeom prst="rect">
            <a:avLst/>
          </a:prstGeom>
          <a:noFill/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72D72"/>
              </a:solidFill>
            </a:endParaRPr>
          </a:p>
        </p:txBody>
      </p:sp>
      <p:sp>
        <p:nvSpPr>
          <p:cNvPr id="15" name="Google Shape;159;p27"/>
          <p:cNvSpPr/>
          <p:nvPr/>
        </p:nvSpPr>
        <p:spPr>
          <a:xfrm>
            <a:off x="1815169" y="2943700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39C8EE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1</a:t>
            </a:r>
            <a:endParaRPr/>
          </a:p>
        </p:txBody>
      </p:sp>
      <p:sp>
        <p:nvSpPr>
          <p:cNvPr id="16" name="Google Shape;160;p27"/>
          <p:cNvSpPr/>
          <p:nvPr/>
        </p:nvSpPr>
        <p:spPr>
          <a:xfrm>
            <a:off x="1815150" y="3342401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2</a:t>
            </a:r>
            <a:endParaRPr/>
          </a:p>
        </p:txBody>
      </p:sp>
      <p:sp>
        <p:nvSpPr>
          <p:cNvPr id="17" name="Google Shape;161;p27"/>
          <p:cNvSpPr txBox="1"/>
          <p:nvPr/>
        </p:nvSpPr>
        <p:spPr>
          <a:xfrm>
            <a:off x="1815175" y="2182400"/>
            <a:ext cx="10425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 node 2</a:t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" name="Google Shape;162;p27"/>
          <p:cNvSpPr/>
          <p:nvPr/>
        </p:nvSpPr>
        <p:spPr>
          <a:xfrm>
            <a:off x="1815125" y="3741160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3</a:t>
            </a:r>
            <a:endParaRPr/>
          </a:p>
        </p:txBody>
      </p:sp>
      <p:sp>
        <p:nvSpPr>
          <p:cNvPr id="19" name="Google Shape;163;p27"/>
          <p:cNvSpPr txBox="1"/>
          <p:nvPr/>
        </p:nvSpPr>
        <p:spPr>
          <a:xfrm>
            <a:off x="1951975" y="2555438"/>
            <a:ext cx="7689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Store 2</a:t>
            </a:r>
            <a:endParaRPr sz="12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" name="Google Shape;164;p27"/>
          <p:cNvSpPr txBox="1"/>
          <p:nvPr/>
        </p:nvSpPr>
        <p:spPr>
          <a:xfrm>
            <a:off x="3103450" y="2182398"/>
            <a:ext cx="11502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65;p27"/>
          <p:cNvSpPr/>
          <p:nvPr/>
        </p:nvSpPr>
        <p:spPr>
          <a:xfrm>
            <a:off x="3103450" y="2182400"/>
            <a:ext cx="1150200" cy="1957500"/>
          </a:xfrm>
          <a:prstGeom prst="rect">
            <a:avLst/>
          </a:prstGeom>
          <a:noFill/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72D72"/>
              </a:solidFill>
            </a:endParaRPr>
          </a:p>
        </p:txBody>
      </p:sp>
      <p:sp>
        <p:nvSpPr>
          <p:cNvPr id="22" name="Google Shape;166;p27"/>
          <p:cNvSpPr/>
          <p:nvPr/>
        </p:nvSpPr>
        <p:spPr>
          <a:xfrm>
            <a:off x="3211000" y="3741117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3</a:t>
            </a:r>
            <a:endParaRPr/>
          </a:p>
        </p:txBody>
      </p:sp>
      <p:sp>
        <p:nvSpPr>
          <p:cNvPr id="23" name="Google Shape;167;p27"/>
          <p:cNvSpPr txBox="1"/>
          <p:nvPr/>
        </p:nvSpPr>
        <p:spPr>
          <a:xfrm>
            <a:off x="3332550" y="2934200"/>
            <a:ext cx="6921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Range 1</a:t>
            </a:r>
            <a:endParaRPr sz="10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" name="Google Shape;168;p27"/>
          <p:cNvSpPr txBox="1"/>
          <p:nvPr/>
        </p:nvSpPr>
        <p:spPr>
          <a:xfrm>
            <a:off x="3211050" y="2182400"/>
            <a:ext cx="10425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 node 3</a:t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" name="Google Shape;169;p27"/>
          <p:cNvSpPr txBox="1"/>
          <p:nvPr/>
        </p:nvSpPr>
        <p:spPr>
          <a:xfrm>
            <a:off x="3347850" y="2555438"/>
            <a:ext cx="7689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Store 3</a:t>
            </a:r>
            <a:endParaRPr sz="12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6" name="Google Shape;170;p27"/>
          <p:cNvCxnSpPr>
            <a:stCxn id="11" idx="3"/>
            <a:endCxn id="29" idx="1"/>
          </p:cNvCxnSpPr>
          <p:nvPr/>
        </p:nvCxnSpPr>
        <p:spPr>
          <a:xfrm rot="10800000" flipH="1">
            <a:off x="1354350" y="3491710"/>
            <a:ext cx="1856700" cy="4068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A5D10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72;p27"/>
          <p:cNvCxnSpPr>
            <a:stCxn id="29" idx="3"/>
            <a:endCxn id="28" idx="1"/>
          </p:cNvCxnSpPr>
          <p:nvPr/>
        </p:nvCxnSpPr>
        <p:spPr>
          <a:xfrm>
            <a:off x="4146100" y="3491567"/>
            <a:ext cx="460800" cy="406800"/>
          </a:xfrm>
          <a:prstGeom prst="curvedConnector3">
            <a:avLst>
              <a:gd name="adj1" fmla="val 49997"/>
            </a:avLst>
          </a:prstGeom>
          <a:noFill/>
          <a:ln w="19050" cap="flat" cmpd="sng">
            <a:solidFill>
              <a:srgbClr val="A5D10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73;p27"/>
          <p:cNvSpPr/>
          <p:nvPr/>
        </p:nvSpPr>
        <p:spPr>
          <a:xfrm>
            <a:off x="4606875" y="3741160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A5D10D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4</a:t>
            </a:r>
            <a:endParaRPr/>
          </a:p>
        </p:txBody>
      </p:sp>
      <p:sp>
        <p:nvSpPr>
          <p:cNvPr id="29" name="Google Shape;171;p27"/>
          <p:cNvSpPr/>
          <p:nvPr/>
        </p:nvSpPr>
        <p:spPr>
          <a:xfrm>
            <a:off x="3211000" y="3334217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A5D10D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4</a:t>
            </a:r>
            <a:endParaRPr/>
          </a:p>
        </p:txBody>
      </p:sp>
      <p:sp>
        <p:nvSpPr>
          <p:cNvPr id="30" name="Google Shape;174;p27"/>
          <p:cNvSpPr/>
          <p:nvPr/>
        </p:nvSpPr>
        <p:spPr>
          <a:xfrm>
            <a:off x="3211000" y="2927313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2</a:t>
            </a:r>
            <a:endParaRPr/>
          </a:p>
        </p:txBody>
      </p:sp>
      <p:sp>
        <p:nvSpPr>
          <p:cNvPr id="31" name="Google Shape;175;p27"/>
          <p:cNvSpPr txBox="1"/>
          <p:nvPr/>
        </p:nvSpPr>
        <p:spPr>
          <a:xfrm>
            <a:off x="4499325" y="2182398"/>
            <a:ext cx="11502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76;p27"/>
          <p:cNvSpPr/>
          <p:nvPr/>
        </p:nvSpPr>
        <p:spPr>
          <a:xfrm>
            <a:off x="4606919" y="2943700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39C8EE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1</a:t>
            </a:r>
            <a:endParaRPr/>
          </a:p>
        </p:txBody>
      </p:sp>
      <p:sp>
        <p:nvSpPr>
          <p:cNvPr id="33" name="Google Shape;177;p27"/>
          <p:cNvSpPr/>
          <p:nvPr/>
        </p:nvSpPr>
        <p:spPr>
          <a:xfrm>
            <a:off x="4606900" y="3342401"/>
            <a:ext cx="935100" cy="3147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Range 2</a:t>
            </a:r>
            <a:endParaRPr/>
          </a:p>
        </p:txBody>
      </p:sp>
      <p:sp>
        <p:nvSpPr>
          <p:cNvPr id="34" name="Google Shape;178;p27"/>
          <p:cNvSpPr txBox="1"/>
          <p:nvPr/>
        </p:nvSpPr>
        <p:spPr>
          <a:xfrm>
            <a:off x="4606925" y="2182400"/>
            <a:ext cx="10425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 node 4</a:t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" name="Google Shape;179;p27"/>
          <p:cNvSpPr txBox="1"/>
          <p:nvPr/>
        </p:nvSpPr>
        <p:spPr>
          <a:xfrm>
            <a:off x="4743725" y="2555438"/>
            <a:ext cx="7689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Store 4</a:t>
            </a:r>
            <a:endParaRPr sz="12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" name="Google Shape;180;p27"/>
          <p:cNvSpPr txBox="1"/>
          <p:nvPr/>
        </p:nvSpPr>
        <p:spPr>
          <a:xfrm>
            <a:off x="6229975" y="2182398"/>
            <a:ext cx="11502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81;p27"/>
          <p:cNvSpPr/>
          <p:nvPr/>
        </p:nvSpPr>
        <p:spPr>
          <a:xfrm>
            <a:off x="6229975" y="2182400"/>
            <a:ext cx="1150200" cy="1957500"/>
          </a:xfrm>
          <a:prstGeom prst="rect">
            <a:avLst/>
          </a:prstGeom>
          <a:noFill/>
          <a:ln w="19050" cap="flat" cmpd="sng">
            <a:solidFill>
              <a:srgbClr val="172D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72D72"/>
              </a:solidFill>
            </a:endParaRPr>
          </a:p>
        </p:txBody>
      </p:sp>
      <p:sp>
        <p:nvSpPr>
          <p:cNvPr id="38" name="Google Shape;182;p27"/>
          <p:cNvSpPr txBox="1"/>
          <p:nvPr/>
        </p:nvSpPr>
        <p:spPr>
          <a:xfrm>
            <a:off x="6474375" y="2555438"/>
            <a:ext cx="7689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Store 5</a:t>
            </a:r>
            <a:endParaRPr sz="12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" name="Google Shape;183;p27"/>
          <p:cNvSpPr txBox="1"/>
          <p:nvPr/>
        </p:nvSpPr>
        <p:spPr>
          <a:xfrm>
            <a:off x="7625850" y="2182398"/>
            <a:ext cx="11502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84;p27"/>
          <p:cNvSpPr txBox="1"/>
          <p:nvPr/>
        </p:nvSpPr>
        <p:spPr>
          <a:xfrm>
            <a:off x="7870250" y="2555438"/>
            <a:ext cx="7689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Store 6</a:t>
            </a:r>
            <a:endParaRPr sz="12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1" name="Google Shape;185;p27"/>
          <p:cNvCxnSpPr>
            <a:stCxn id="50" idx="1"/>
            <a:endCxn id="28" idx="3"/>
          </p:cNvCxnSpPr>
          <p:nvPr/>
        </p:nvCxnSpPr>
        <p:spPr>
          <a:xfrm flipH="1">
            <a:off x="5541938" y="3898475"/>
            <a:ext cx="2217300" cy="6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A5D10D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2" name="Google Shape;187;p27"/>
          <p:cNvSpPr txBox="1"/>
          <p:nvPr/>
        </p:nvSpPr>
        <p:spPr>
          <a:xfrm>
            <a:off x="6177000" y="2182400"/>
            <a:ext cx="12627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TiFlash node 1</a:t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" name="Google Shape;188;p27"/>
          <p:cNvSpPr txBox="1"/>
          <p:nvPr/>
        </p:nvSpPr>
        <p:spPr>
          <a:xfrm>
            <a:off x="7569600" y="2182400"/>
            <a:ext cx="12627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TiFlash node 2</a:t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4" name="Google Shape;189;p27"/>
          <p:cNvCxnSpPr/>
          <p:nvPr/>
        </p:nvCxnSpPr>
        <p:spPr>
          <a:xfrm>
            <a:off x="5948175" y="2192150"/>
            <a:ext cx="0" cy="193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45" name="Google Shape;190;p27"/>
          <p:cNvGrpSpPr/>
          <p:nvPr/>
        </p:nvGrpSpPr>
        <p:grpSpPr>
          <a:xfrm>
            <a:off x="7759238" y="3741125"/>
            <a:ext cx="901400" cy="314700"/>
            <a:chOff x="1831975" y="3813200"/>
            <a:chExt cx="901400" cy="314700"/>
          </a:xfrm>
        </p:grpSpPr>
        <p:sp>
          <p:nvSpPr>
            <p:cNvPr id="46" name="Google Shape;191;p27"/>
            <p:cNvSpPr/>
            <p:nvPr/>
          </p:nvSpPr>
          <p:spPr>
            <a:xfrm>
              <a:off x="2596575" y="3813200"/>
              <a:ext cx="136800" cy="314700"/>
            </a:xfrm>
            <a:prstGeom prst="roundRect">
              <a:avLst>
                <a:gd name="adj" fmla="val 16667"/>
              </a:avLst>
            </a:prstGeom>
            <a:solidFill>
              <a:srgbClr val="A5D10D"/>
            </a:solidFill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2;p27"/>
            <p:cNvSpPr/>
            <p:nvPr/>
          </p:nvSpPr>
          <p:spPr>
            <a:xfrm>
              <a:off x="2405425" y="3813200"/>
              <a:ext cx="136800" cy="314700"/>
            </a:xfrm>
            <a:prstGeom prst="roundRect">
              <a:avLst>
                <a:gd name="adj" fmla="val 16667"/>
              </a:avLst>
            </a:prstGeom>
            <a:solidFill>
              <a:srgbClr val="A5D10D"/>
            </a:solidFill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3;p27"/>
            <p:cNvSpPr/>
            <p:nvPr/>
          </p:nvSpPr>
          <p:spPr>
            <a:xfrm>
              <a:off x="2214275" y="3813200"/>
              <a:ext cx="136800" cy="314700"/>
            </a:xfrm>
            <a:prstGeom prst="roundRect">
              <a:avLst>
                <a:gd name="adj" fmla="val 16667"/>
              </a:avLst>
            </a:prstGeom>
            <a:solidFill>
              <a:srgbClr val="A5D10D"/>
            </a:solidFill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4;p27"/>
            <p:cNvSpPr/>
            <p:nvPr/>
          </p:nvSpPr>
          <p:spPr>
            <a:xfrm>
              <a:off x="2023125" y="3813200"/>
              <a:ext cx="136800" cy="314700"/>
            </a:xfrm>
            <a:prstGeom prst="roundRect">
              <a:avLst>
                <a:gd name="adj" fmla="val 16667"/>
              </a:avLst>
            </a:prstGeom>
            <a:solidFill>
              <a:srgbClr val="A5D10D"/>
            </a:solidFill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6;p27"/>
            <p:cNvSpPr/>
            <p:nvPr/>
          </p:nvSpPr>
          <p:spPr>
            <a:xfrm>
              <a:off x="1831975" y="3813200"/>
              <a:ext cx="136800" cy="314700"/>
            </a:xfrm>
            <a:prstGeom prst="roundRect">
              <a:avLst>
                <a:gd name="adj" fmla="val 16667"/>
              </a:avLst>
            </a:prstGeom>
            <a:solidFill>
              <a:srgbClr val="A5D10D"/>
            </a:solidFill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195;p27"/>
          <p:cNvGrpSpPr/>
          <p:nvPr/>
        </p:nvGrpSpPr>
        <p:grpSpPr>
          <a:xfrm>
            <a:off x="7759238" y="3334225"/>
            <a:ext cx="901400" cy="314700"/>
            <a:chOff x="1831975" y="3813200"/>
            <a:chExt cx="901400" cy="314700"/>
          </a:xfrm>
        </p:grpSpPr>
        <p:sp>
          <p:nvSpPr>
            <p:cNvPr id="52" name="Google Shape;196;p27"/>
            <p:cNvSpPr/>
            <p:nvPr/>
          </p:nvSpPr>
          <p:spPr>
            <a:xfrm>
              <a:off x="2596575" y="3813200"/>
              <a:ext cx="136800" cy="3147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7;p27"/>
            <p:cNvSpPr/>
            <p:nvPr/>
          </p:nvSpPr>
          <p:spPr>
            <a:xfrm>
              <a:off x="2405425" y="3813200"/>
              <a:ext cx="136800" cy="3147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8;p27"/>
            <p:cNvSpPr/>
            <p:nvPr/>
          </p:nvSpPr>
          <p:spPr>
            <a:xfrm>
              <a:off x="2214275" y="3813200"/>
              <a:ext cx="136800" cy="3147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9;p27"/>
            <p:cNvSpPr/>
            <p:nvPr/>
          </p:nvSpPr>
          <p:spPr>
            <a:xfrm>
              <a:off x="2023125" y="3813200"/>
              <a:ext cx="136800" cy="3147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0;p27"/>
            <p:cNvSpPr/>
            <p:nvPr/>
          </p:nvSpPr>
          <p:spPr>
            <a:xfrm>
              <a:off x="1831975" y="3813200"/>
              <a:ext cx="136800" cy="3147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201;p27"/>
          <p:cNvGrpSpPr/>
          <p:nvPr/>
        </p:nvGrpSpPr>
        <p:grpSpPr>
          <a:xfrm>
            <a:off x="6354375" y="3353250"/>
            <a:ext cx="901400" cy="314700"/>
            <a:chOff x="1831975" y="3813200"/>
            <a:chExt cx="901400" cy="314700"/>
          </a:xfrm>
        </p:grpSpPr>
        <p:sp>
          <p:nvSpPr>
            <p:cNvPr id="58" name="Google Shape;202;p27"/>
            <p:cNvSpPr/>
            <p:nvPr/>
          </p:nvSpPr>
          <p:spPr>
            <a:xfrm>
              <a:off x="2596575" y="3813200"/>
              <a:ext cx="136800" cy="3147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3;p27"/>
            <p:cNvSpPr/>
            <p:nvPr/>
          </p:nvSpPr>
          <p:spPr>
            <a:xfrm>
              <a:off x="2405425" y="3813200"/>
              <a:ext cx="136800" cy="3147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4;p27"/>
            <p:cNvSpPr/>
            <p:nvPr/>
          </p:nvSpPr>
          <p:spPr>
            <a:xfrm>
              <a:off x="2214275" y="3813200"/>
              <a:ext cx="136800" cy="3147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5;p27"/>
            <p:cNvSpPr/>
            <p:nvPr/>
          </p:nvSpPr>
          <p:spPr>
            <a:xfrm>
              <a:off x="2023125" y="3813200"/>
              <a:ext cx="136800" cy="3147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6;p27"/>
            <p:cNvSpPr/>
            <p:nvPr/>
          </p:nvSpPr>
          <p:spPr>
            <a:xfrm>
              <a:off x="1831975" y="3813200"/>
              <a:ext cx="136800" cy="3147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207;p27"/>
          <p:cNvGrpSpPr/>
          <p:nvPr/>
        </p:nvGrpSpPr>
        <p:grpSpPr>
          <a:xfrm>
            <a:off x="6354375" y="2899950"/>
            <a:ext cx="901400" cy="314700"/>
            <a:chOff x="1831975" y="3813200"/>
            <a:chExt cx="901400" cy="314700"/>
          </a:xfrm>
        </p:grpSpPr>
        <p:sp>
          <p:nvSpPr>
            <p:cNvPr id="64" name="Google Shape;208;p27"/>
            <p:cNvSpPr/>
            <p:nvPr/>
          </p:nvSpPr>
          <p:spPr>
            <a:xfrm>
              <a:off x="2596575" y="3813200"/>
              <a:ext cx="136800" cy="314700"/>
            </a:xfrm>
            <a:prstGeom prst="roundRect">
              <a:avLst>
                <a:gd name="adj" fmla="val 16667"/>
              </a:avLst>
            </a:prstGeom>
            <a:solidFill>
              <a:srgbClr val="39C8EE"/>
            </a:solidFill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9;p27"/>
            <p:cNvSpPr/>
            <p:nvPr/>
          </p:nvSpPr>
          <p:spPr>
            <a:xfrm>
              <a:off x="2405425" y="3813200"/>
              <a:ext cx="136800" cy="314700"/>
            </a:xfrm>
            <a:prstGeom prst="roundRect">
              <a:avLst>
                <a:gd name="adj" fmla="val 16667"/>
              </a:avLst>
            </a:prstGeom>
            <a:solidFill>
              <a:srgbClr val="39C8EE"/>
            </a:solidFill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0;p27"/>
            <p:cNvSpPr/>
            <p:nvPr/>
          </p:nvSpPr>
          <p:spPr>
            <a:xfrm>
              <a:off x="2214275" y="3813200"/>
              <a:ext cx="136800" cy="314700"/>
            </a:xfrm>
            <a:prstGeom prst="roundRect">
              <a:avLst>
                <a:gd name="adj" fmla="val 16667"/>
              </a:avLst>
            </a:prstGeom>
            <a:solidFill>
              <a:srgbClr val="39C8EE"/>
            </a:solidFill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1;p27"/>
            <p:cNvSpPr/>
            <p:nvPr/>
          </p:nvSpPr>
          <p:spPr>
            <a:xfrm>
              <a:off x="2023125" y="3813200"/>
              <a:ext cx="136800" cy="314700"/>
            </a:xfrm>
            <a:prstGeom prst="roundRect">
              <a:avLst>
                <a:gd name="adj" fmla="val 16667"/>
              </a:avLst>
            </a:prstGeom>
            <a:solidFill>
              <a:srgbClr val="39C8EE"/>
            </a:solidFill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2;p27"/>
            <p:cNvSpPr/>
            <p:nvPr/>
          </p:nvSpPr>
          <p:spPr>
            <a:xfrm>
              <a:off x="1831975" y="3813200"/>
              <a:ext cx="136800" cy="314700"/>
            </a:xfrm>
            <a:prstGeom prst="roundRect">
              <a:avLst>
                <a:gd name="adj" fmla="val 16667"/>
              </a:avLst>
            </a:prstGeom>
            <a:solidFill>
              <a:srgbClr val="39C8EE"/>
            </a:solidFill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213;p27"/>
          <p:cNvSpPr txBox="1">
            <a:spLocks/>
          </p:cNvSpPr>
          <p:nvPr/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algn="l" hangingPunct="1"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3000" dirty="0" err="1" smtClean="0"/>
              <a:t>TiKV</a:t>
            </a:r>
            <a:r>
              <a:rPr lang="en-US" altLang="zh-CN" sz="3000" dirty="0" smtClean="0"/>
              <a:t>/</a:t>
            </a:r>
            <a:r>
              <a:rPr lang="en-US" altLang="zh-CN" sz="3000" dirty="0" err="1" smtClean="0"/>
              <a:t>TiFlash</a:t>
            </a:r>
            <a:r>
              <a:rPr lang="en-US" altLang="zh-CN" sz="3000" dirty="0" smtClean="0"/>
              <a:t> (Storage Layer)</a:t>
            </a:r>
            <a:endParaRPr lang="en-US" sz="3000" dirty="0"/>
          </a:p>
        </p:txBody>
      </p:sp>
      <p:sp>
        <p:nvSpPr>
          <p:cNvPr id="70" name="Google Shape;214;p27"/>
          <p:cNvSpPr txBox="1">
            <a:spLocks/>
          </p:cNvSpPr>
          <p:nvPr/>
        </p:nvSpPr>
        <p:spPr>
          <a:xfrm>
            <a:off x="311700" y="1091500"/>
            <a:ext cx="8520600" cy="9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38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4762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7143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9525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11906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14287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16668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19050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2143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457200" indent="-317500" hangingPunct="1">
              <a:spcBef>
                <a:spcPts val="0"/>
              </a:spcBef>
              <a:buSzPts val="1400"/>
              <a:buFontTx/>
              <a:buChar char="●"/>
            </a:pPr>
            <a:r>
              <a:rPr lang="en-US" altLang="zh-CN" smtClean="0">
                <a:solidFill>
                  <a:schemeClr val="dk1"/>
                </a:solidFill>
              </a:rPr>
              <a:t>TiKV: row-based storage engine</a:t>
            </a:r>
            <a:endParaRPr lang="en-US" smtClean="0">
              <a:solidFill>
                <a:schemeClr val="dk1"/>
              </a:solidFill>
            </a:endParaRPr>
          </a:p>
          <a:p>
            <a:pPr marL="457200" indent="-317500" hangingPunct="1">
              <a:spcBef>
                <a:spcPts val="0"/>
              </a:spcBef>
              <a:buClr>
                <a:schemeClr val="dk1"/>
              </a:buClr>
              <a:buSzPts val="1400"/>
              <a:buFontTx/>
              <a:buChar char="●"/>
            </a:pPr>
            <a:r>
              <a:rPr lang="en-US" altLang="zh-CN" smtClean="0">
                <a:solidFill>
                  <a:schemeClr val="dk1"/>
                </a:solidFill>
              </a:rPr>
              <a:t>TiFlash: columar storage engine</a:t>
            </a:r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0672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1;p33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algn="l" hangingPunct="1">
              <a:lnSpc>
                <a:spcPct val="15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zh-CN" sz="3000" b="1" dirty="0" smtClean="0">
                <a:solidFill>
                  <a:srgbClr val="172D72"/>
                </a:solidFill>
              </a:rPr>
              <a:t>Row vs Column Storage</a:t>
            </a:r>
            <a:endParaRPr lang="en-US" sz="3000" dirty="0" smtClean="0"/>
          </a:p>
          <a:p>
            <a:pPr algn="l" hangingPunct="1">
              <a:lnSpc>
                <a:spcPct val="150000"/>
              </a:lnSpc>
              <a:buSzPts val="2800"/>
            </a:pPr>
            <a:endParaRPr lang="en-US" sz="3000" dirty="0"/>
          </a:p>
        </p:txBody>
      </p:sp>
      <p:graphicFrame>
        <p:nvGraphicFramePr>
          <p:cNvPr id="6" name="Google Shape;312;p33"/>
          <p:cNvGraphicFramePr/>
          <p:nvPr/>
        </p:nvGraphicFramePr>
        <p:xfrm>
          <a:off x="654775" y="1596084"/>
          <a:ext cx="3257550" cy="1252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>
                          <a:solidFill>
                            <a:srgbClr val="FFFFFF"/>
                          </a:solidFill>
                        </a:rPr>
                        <a:t>id</a:t>
                      </a:r>
                      <a:endParaRPr sz="8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45700" marR="45700" marT="34275" marB="3427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8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45700" marR="45700" marT="34275" marB="3427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>
                          <a:solidFill>
                            <a:srgbClr val="FFFFFF"/>
                          </a:solidFill>
                        </a:rPr>
                        <a:t>age</a:t>
                      </a:r>
                      <a:endParaRPr sz="8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45700" marR="45700" marT="34275" marB="34275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0962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Jane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30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7658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John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45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3589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Jim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20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5523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Susan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52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Google Shape;313;p33"/>
          <p:cNvSpPr txBox="1"/>
          <p:nvPr/>
        </p:nvSpPr>
        <p:spPr>
          <a:xfrm>
            <a:off x="759100" y="1140956"/>
            <a:ext cx="29055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1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bank account</a:t>
            </a:r>
            <a:endParaRPr sz="1400" b="1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graphicFrame>
        <p:nvGraphicFramePr>
          <p:cNvPr id="11" name="Google Shape;314;p33"/>
          <p:cNvGraphicFramePr/>
          <p:nvPr/>
        </p:nvGraphicFramePr>
        <p:xfrm>
          <a:off x="4903650" y="2941284"/>
          <a:ext cx="1085850" cy="1252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>
                          <a:solidFill>
                            <a:srgbClr val="FFFFFF"/>
                          </a:solidFill>
                        </a:rPr>
                        <a:t>id</a:t>
                      </a:r>
                      <a:endParaRPr sz="8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45700" marR="45700" marT="34275" marB="34275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0962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7658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3589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5523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oogle Shape;315;p33"/>
          <p:cNvGraphicFramePr/>
          <p:nvPr/>
        </p:nvGraphicFramePr>
        <p:xfrm>
          <a:off x="6228425" y="2941284"/>
          <a:ext cx="1085850" cy="1252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8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45700" marR="45700" marT="34275" marB="34275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Jane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John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Jim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Susan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Google Shape;316;p33"/>
          <p:cNvGraphicFramePr/>
          <p:nvPr/>
        </p:nvGraphicFramePr>
        <p:xfrm>
          <a:off x="7538925" y="2941284"/>
          <a:ext cx="1085850" cy="1252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>
                          <a:solidFill>
                            <a:srgbClr val="FFFFFF"/>
                          </a:solidFill>
                        </a:rPr>
                        <a:t>age</a:t>
                      </a:r>
                      <a:endParaRPr sz="8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45700" marR="45700" marT="34275" marB="34275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30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45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20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zh-CN" sz="800" u="none" strike="noStrike" cap="none"/>
                        <a:t>52</a:t>
                      </a:r>
                      <a:endParaRPr sz="800" u="none" strike="noStrike" cap="none"/>
                    </a:p>
                  </a:txBody>
                  <a:tcPr marL="45700" marR="45700" marT="34275" marB="342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Google Shape;317;p33"/>
          <p:cNvSpPr/>
          <p:nvPr/>
        </p:nvSpPr>
        <p:spPr>
          <a:xfrm>
            <a:off x="471150" y="1472381"/>
            <a:ext cx="3625200" cy="1511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18;p33"/>
          <p:cNvSpPr/>
          <p:nvPr/>
        </p:nvSpPr>
        <p:spPr>
          <a:xfrm>
            <a:off x="4842475" y="2830894"/>
            <a:ext cx="1230300" cy="1452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319;p33"/>
          <p:cNvSpPr/>
          <p:nvPr/>
        </p:nvSpPr>
        <p:spPr>
          <a:xfrm>
            <a:off x="6150963" y="2830894"/>
            <a:ext cx="1230300" cy="1452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320;p33"/>
          <p:cNvSpPr/>
          <p:nvPr/>
        </p:nvSpPr>
        <p:spPr>
          <a:xfrm>
            <a:off x="7459451" y="2830894"/>
            <a:ext cx="1230300" cy="1452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321;p33"/>
          <p:cNvSpPr txBox="1"/>
          <p:nvPr/>
        </p:nvSpPr>
        <p:spPr>
          <a:xfrm>
            <a:off x="5331100" y="2474456"/>
            <a:ext cx="29055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1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put on record</a:t>
            </a:r>
            <a:endParaRPr sz="1400" b="1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" name="Google Shape;322;p33"/>
          <p:cNvSpPr txBox="1"/>
          <p:nvPr/>
        </p:nvSpPr>
        <p:spPr>
          <a:xfrm>
            <a:off x="4986450" y="1414575"/>
            <a:ext cx="362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CN" sz="16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SELECT avg(age) from emp;</a:t>
            </a:r>
            <a:endParaRPr sz="1600" b="0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13936533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27;p34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algn="l" hangingPunct="1">
              <a:buSzPts val="2800"/>
            </a:pPr>
            <a:r>
              <a:rPr lang="en-US" altLang="zh-CN" sz="3000" b="1" dirty="0" err="1" smtClean="0">
                <a:solidFill>
                  <a:srgbClr val="172D72"/>
                </a:solidFill>
              </a:rPr>
              <a:t>TiFlash</a:t>
            </a:r>
            <a:endParaRPr lang="en-US" sz="3000" b="1" dirty="0">
              <a:solidFill>
                <a:srgbClr val="172D72"/>
              </a:solidFill>
            </a:endParaRPr>
          </a:p>
        </p:txBody>
      </p:sp>
      <p:sp>
        <p:nvSpPr>
          <p:cNvPr id="6" name="Google Shape;328;p34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38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4762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7143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9525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11906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14287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16668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19050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2143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457200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Ubuntu"/>
              <a:buChar char="●"/>
            </a:pPr>
            <a:r>
              <a:rPr lang="en-US" altLang="zh-CN" sz="1800" smtClean="0">
                <a:solidFill>
                  <a:schemeClr val="dk1"/>
                </a:solidFill>
              </a:rPr>
              <a:t>Synchronize a set of column storage independently via Raft Learner</a:t>
            </a:r>
            <a:endParaRPr lang="en-US" sz="1800" smtClean="0">
              <a:solidFill>
                <a:schemeClr val="dk1"/>
              </a:solidFill>
            </a:endParaRPr>
          </a:p>
          <a:p>
            <a:pPr marL="914400" lvl="1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○"/>
            </a:pPr>
            <a:r>
              <a:rPr lang="en-US" altLang="zh-CN" sz="1800" smtClean="0">
                <a:solidFill>
                  <a:schemeClr val="dk1"/>
                </a:solidFill>
              </a:rPr>
              <a:t>Raft Learner provides extremely low consumption copy synchronization</a:t>
            </a:r>
            <a:endParaRPr lang="en-US" sz="1800" smtClean="0">
              <a:solidFill>
                <a:schemeClr val="dk1"/>
              </a:solidFill>
            </a:endParaRPr>
          </a:p>
          <a:p>
            <a:pPr marL="914400" lvl="1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○"/>
            </a:pPr>
            <a:r>
              <a:rPr lang="en-US" altLang="zh-CN" sz="1800" smtClean="0">
                <a:solidFill>
                  <a:schemeClr val="dk1"/>
                </a:solidFill>
              </a:rPr>
              <a:t>Raft Learner read protocol works with MVCC to provide strong and consistent</a:t>
            </a:r>
            <a:r>
              <a:rPr lang="en-US" altLang="zh-CN" sz="1800" b="1" smtClean="0">
                <a:solidFill>
                  <a:schemeClr val="dk1"/>
                </a:solidFill>
              </a:rPr>
              <a:t> reads</a:t>
            </a:r>
            <a:endParaRPr lang="en-US" sz="1800" smtClean="0">
              <a:solidFill>
                <a:schemeClr val="dk1"/>
              </a:solidFill>
            </a:endParaRPr>
          </a:p>
          <a:p>
            <a:pPr marL="457200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●"/>
            </a:pPr>
            <a:r>
              <a:rPr lang="en-US" altLang="zh-CN" sz="1800" smtClean="0">
                <a:solidFill>
                  <a:schemeClr val="dk1"/>
                </a:solidFill>
              </a:rPr>
              <a:t>Physical isolation via Label</a:t>
            </a:r>
            <a:endParaRPr lang="en-US" sz="1800" smtClean="0">
              <a:solidFill>
                <a:schemeClr val="dk1"/>
              </a:solidFill>
            </a:endParaRPr>
          </a:p>
          <a:p>
            <a:pPr marL="914400" lvl="1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○"/>
            </a:pPr>
            <a:r>
              <a:rPr lang="en-US" altLang="zh-CN" sz="1800" smtClean="0">
                <a:solidFill>
                  <a:schemeClr val="dk1"/>
                </a:solidFill>
              </a:rPr>
              <a:t>AP / TP workloads do not affect each other</a:t>
            </a:r>
            <a:endParaRPr lang="en-US"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5599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3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sz="2800" b="1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TiFlash Architecture</a:t>
            </a:r>
            <a:endParaRPr sz="2800" b="1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" name="Google Shape;334;p35"/>
          <p:cNvSpPr txBox="1"/>
          <p:nvPr/>
        </p:nvSpPr>
        <p:spPr>
          <a:xfrm>
            <a:off x="1892220" y="1212478"/>
            <a:ext cx="18075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1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Spark Cluster</a:t>
            </a:r>
            <a:endParaRPr sz="1400" b="1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" name="Google Shape;335;p35"/>
          <p:cNvSpPr/>
          <p:nvPr/>
        </p:nvSpPr>
        <p:spPr>
          <a:xfrm>
            <a:off x="5695381" y="1214236"/>
            <a:ext cx="659700" cy="7857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336;p35"/>
          <p:cNvSpPr/>
          <p:nvPr/>
        </p:nvSpPr>
        <p:spPr>
          <a:xfrm>
            <a:off x="5829819" y="1325302"/>
            <a:ext cx="659700" cy="7857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TiDB</a:t>
            </a:r>
            <a:endParaRPr sz="12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3" name="Google Shape;337;p35"/>
          <p:cNvCxnSpPr/>
          <p:nvPr/>
        </p:nvCxnSpPr>
        <p:spPr>
          <a:xfrm flipH="1">
            <a:off x="4099475" y="2574700"/>
            <a:ext cx="4500" cy="2012700"/>
          </a:xfrm>
          <a:prstGeom prst="straightConnector1">
            <a:avLst/>
          </a:prstGeom>
          <a:noFill/>
          <a:ln w="38100" cap="flat" cmpd="sng">
            <a:solidFill>
              <a:srgbClr val="4BA173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14" name="Google Shape;338;p35"/>
          <p:cNvGrpSpPr/>
          <p:nvPr/>
        </p:nvGrpSpPr>
        <p:grpSpPr>
          <a:xfrm>
            <a:off x="4477308" y="2726221"/>
            <a:ext cx="905502" cy="1034626"/>
            <a:chOff x="4488174" y="3942500"/>
            <a:chExt cx="1026414" cy="1419630"/>
          </a:xfrm>
        </p:grpSpPr>
        <p:sp>
          <p:nvSpPr>
            <p:cNvPr id="15" name="Google Shape;339;p35"/>
            <p:cNvSpPr/>
            <p:nvPr/>
          </p:nvSpPr>
          <p:spPr>
            <a:xfrm>
              <a:off x="4492937" y="3975830"/>
              <a:ext cx="1017000" cy="1386300"/>
            </a:xfrm>
            <a:prstGeom prst="rect">
              <a:avLst/>
            </a:prstGeom>
            <a:noFill/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172D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340;p35"/>
            <p:cNvSpPr txBox="1"/>
            <p:nvPr/>
          </p:nvSpPr>
          <p:spPr>
            <a:xfrm>
              <a:off x="4488174" y="3975829"/>
              <a:ext cx="1017000" cy="225900"/>
            </a:xfrm>
            <a:prstGeom prst="rect">
              <a:avLst/>
            </a:prstGeom>
            <a:solidFill>
              <a:srgbClr val="172D7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" name="Google Shape;341;p35"/>
            <p:cNvGrpSpPr/>
            <p:nvPr/>
          </p:nvGrpSpPr>
          <p:grpSpPr>
            <a:xfrm>
              <a:off x="4587972" y="4344730"/>
              <a:ext cx="826800" cy="241836"/>
              <a:chOff x="4402335" y="4362518"/>
              <a:chExt cx="826800" cy="241836"/>
            </a:xfrm>
          </p:grpSpPr>
          <p:sp>
            <p:nvSpPr>
              <p:cNvPr id="29" name="Google Shape;342;p35"/>
              <p:cNvSpPr/>
              <p:nvPr/>
            </p:nvSpPr>
            <p:spPr>
              <a:xfrm>
                <a:off x="4402335" y="4420454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39C8EE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43;p35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1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sp>
          <p:nvSpPr>
            <p:cNvPr id="18" name="Google Shape;344;p35"/>
            <p:cNvSpPr txBox="1"/>
            <p:nvPr/>
          </p:nvSpPr>
          <p:spPr>
            <a:xfrm>
              <a:off x="4497588" y="3942500"/>
              <a:ext cx="1017000" cy="20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zh-CN" sz="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TiKV Node 1</a:t>
              </a:r>
              <a:endParaRPr sz="8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9" name="Google Shape;345;p35"/>
            <p:cNvSpPr txBox="1"/>
            <p:nvPr/>
          </p:nvSpPr>
          <p:spPr>
            <a:xfrm>
              <a:off x="4505325" y="4155588"/>
              <a:ext cx="9906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zh-CN" sz="700" b="0" i="0" u="none" strike="noStrike" cap="none">
                  <a:solidFill>
                    <a:srgbClr val="172D72"/>
                  </a:solidFill>
                  <a:latin typeface="Ubuntu"/>
                  <a:ea typeface="Ubuntu"/>
                  <a:cs typeface="Ubuntu"/>
                  <a:sym typeface="Ubuntu"/>
                </a:rPr>
                <a:t>Store 1</a:t>
              </a:r>
              <a:endParaRPr sz="700" b="0" i="0" u="none" strike="noStrike" cap="none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grpSp>
          <p:nvGrpSpPr>
            <p:cNvPr id="20" name="Google Shape;346;p35"/>
            <p:cNvGrpSpPr/>
            <p:nvPr/>
          </p:nvGrpSpPr>
          <p:grpSpPr>
            <a:xfrm>
              <a:off x="4585947" y="4585305"/>
              <a:ext cx="826800" cy="237073"/>
              <a:chOff x="4402335" y="4362518"/>
              <a:chExt cx="826800" cy="237073"/>
            </a:xfrm>
          </p:grpSpPr>
          <p:sp>
            <p:nvSpPr>
              <p:cNvPr id="27" name="Google Shape;347;p35"/>
              <p:cNvSpPr/>
              <p:nvPr/>
            </p:nvSpPr>
            <p:spPr>
              <a:xfrm>
                <a:off x="4402335" y="4415691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F1C232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348;p35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2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grpSp>
          <p:nvGrpSpPr>
            <p:cNvPr id="21" name="Google Shape;349;p35"/>
            <p:cNvGrpSpPr/>
            <p:nvPr/>
          </p:nvGrpSpPr>
          <p:grpSpPr>
            <a:xfrm>
              <a:off x="4585960" y="4823068"/>
              <a:ext cx="826800" cy="241836"/>
              <a:chOff x="4402335" y="4362518"/>
              <a:chExt cx="826800" cy="241836"/>
            </a:xfrm>
          </p:grpSpPr>
          <p:sp>
            <p:nvSpPr>
              <p:cNvPr id="25" name="Google Shape;350;p35"/>
              <p:cNvSpPr/>
              <p:nvPr/>
            </p:nvSpPr>
            <p:spPr>
              <a:xfrm>
                <a:off x="4402335" y="4420454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A5D10D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351;p35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3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grpSp>
          <p:nvGrpSpPr>
            <p:cNvPr id="22" name="Google Shape;352;p35"/>
            <p:cNvGrpSpPr/>
            <p:nvPr/>
          </p:nvGrpSpPr>
          <p:grpSpPr>
            <a:xfrm>
              <a:off x="4585960" y="5061680"/>
              <a:ext cx="826800" cy="241836"/>
              <a:chOff x="4402335" y="4362518"/>
              <a:chExt cx="826800" cy="241836"/>
            </a:xfrm>
          </p:grpSpPr>
          <p:sp>
            <p:nvSpPr>
              <p:cNvPr id="23" name="Google Shape;353;p35"/>
              <p:cNvSpPr/>
              <p:nvPr/>
            </p:nvSpPr>
            <p:spPr>
              <a:xfrm>
                <a:off x="4402335" y="4420454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354;p35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4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</p:grpSp>
      <p:grpSp>
        <p:nvGrpSpPr>
          <p:cNvPr id="31" name="Google Shape;355;p35"/>
          <p:cNvGrpSpPr/>
          <p:nvPr/>
        </p:nvGrpSpPr>
        <p:grpSpPr>
          <a:xfrm>
            <a:off x="7099263" y="2725927"/>
            <a:ext cx="905501" cy="1034626"/>
            <a:chOff x="5638800" y="3962400"/>
            <a:chExt cx="1026413" cy="1419630"/>
          </a:xfrm>
        </p:grpSpPr>
        <p:sp>
          <p:nvSpPr>
            <p:cNvPr id="32" name="Google Shape;356;p35"/>
            <p:cNvSpPr/>
            <p:nvPr/>
          </p:nvSpPr>
          <p:spPr>
            <a:xfrm>
              <a:off x="5643563" y="3995730"/>
              <a:ext cx="1017000" cy="1386300"/>
            </a:xfrm>
            <a:prstGeom prst="rect">
              <a:avLst/>
            </a:prstGeom>
            <a:noFill/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172D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57;p35"/>
            <p:cNvSpPr txBox="1"/>
            <p:nvPr/>
          </p:nvSpPr>
          <p:spPr>
            <a:xfrm>
              <a:off x="5638800" y="3995729"/>
              <a:ext cx="1017000" cy="225900"/>
            </a:xfrm>
            <a:prstGeom prst="rect">
              <a:avLst/>
            </a:prstGeom>
            <a:solidFill>
              <a:srgbClr val="172D7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58;p35"/>
            <p:cNvGrpSpPr/>
            <p:nvPr/>
          </p:nvGrpSpPr>
          <p:grpSpPr>
            <a:xfrm>
              <a:off x="5738598" y="4364630"/>
              <a:ext cx="826800" cy="241836"/>
              <a:chOff x="4402335" y="4362518"/>
              <a:chExt cx="826800" cy="241836"/>
            </a:xfrm>
          </p:grpSpPr>
          <p:sp>
            <p:nvSpPr>
              <p:cNvPr id="46" name="Google Shape;359;p35"/>
              <p:cNvSpPr/>
              <p:nvPr/>
            </p:nvSpPr>
            <p:spPr>
              <a:xfrm>
                <a:off x="4402335" y="4420454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F1C232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360;p35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2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sp>
          <p:nvSpPr>
            <p:cNvPr id="35" name="Google Shape;361;p35"/>
            <p:cNvSpPr txBox="1"/>
            <p:nvPr/>
          </p:nvSpPr>
          <p:spPr>
            <a:xfrm>
              <a:off x="5648213" y="3962400"/>
              <a:ext cx="1017000" cy="20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zh-CN" sz="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TiKV Node 3</a:t>
              </a:r>
              <a:endParaRPr sz="8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6" name="Google Shape;362;p35"/>
            <p:cNvSpPr txBox="1"/>
            <p:nvPr/>
          </p:nvSpPr>
          <p:spPr>
            <a:xfrm>
              <a:off x="5655951" y="4175488"/>
              <a:ext cx="9906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zh-CN" sz="700" b="0" i="0" u="none" strike="noStrike" cap="none">
                  <a:solidFill>
                    <a:srgbClr val="172D72"/>
                  </a:solidFill>
                  <a:latin typeface="Ubuntu"/>
                  <a:ea typeface="Ubuntu"/>
                  <a:cs typeface="Ubuntu"/>
                  <a:sym typeface="Ubuntu"/>
                </a:rPr>
                <a:t>Store 3</a:t>
              </a:r>
              <a:endParaRPr sz="700" b="0" i="0" u="none" strike="noStrike" cap="none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grpSp>
          <p:nvGrpSpPr>
            <p:cNvPr id="37" name="Google Shape;363;p35"/>
            <p:cNvGrpSpPr/>
            <p:nvPr/>
          </p:nvGrpSpPr>
          <p:grpSpPr>
            <a:xfrm>
              <a:off x="5736573" y="4605205"/>
              <a:ext cx="826800" cy="237073"/>
              <a:chOff x="4402335" y="4362518"/>
              <a:chExt cx="826800" cy="237073"/>
            </a:xfrm>
          </p:grpSpPr>
          <p:sp>
            <p:nvSpPr>
              <p:cNvPr id="44" name="Google Shape;364;p35"/>
              <p:cNvSpPr/>
              <p:nvPr/>
            </p:nvSpPr>
            <p:spPr>
              <a:xfrm>
                <a:off x="4402335" y="4415691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A5D10D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365;p35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3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grpSp>
          <p:nvGrpSpPr>
            <p:cNvPr id="38" name="Google Shape;366;p35"/>
            <p:cNvGrpSpPr/>
            <p:nvPr/>
          </p:nvGrpSpPr>
          <p:grpSpPr>
            <a:xfrm>
              <a:off x="5736585" y="4842968"/>
              <a:ext cx="826800" cy="241836"/>
              <a:chOff x="4402335" y="4362518"/>
              <a:chExt cx="826800" cy="241836"/>
            </a:xfrm>
          </p:grpSpPr>
          <p:sp>
            <p:nvSpPr>
              <p:cNvPr id="42" name="Google Shape;367;p35"/>
              <p:cNvSpPr/>
              <p:nvPr/>
            </p:nvSpPr>
            <p:spPr>
              <a:xfrm>
                <a:off x="4402335" y="4420454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368;p35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4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grpSp>
          <p:nvGrpSpPr>
            <p:cNvPr id="39" name="Google Shape;369;p35"/>
            <p:cNvGrpSpPr/>
            <p:nvPr/>
          </p:nvGrpSpPr>
          <p:grpSpPr>
            <a:xfrm>
              <a:off x="5736585" y="5081580"/>
              <a:ext cx="826800" cy="241836"/>
              <a:chOff x="4402335" y="4362518"/>
              <a:chExt cx="826800" cy="241836"/>
            </a:xfrm>
          </p:grpSpPr>
          <p:sp>
            <p:nvSpPr>
              <p:cNvPr id="40" name="Google Shape;370;p35"/>
              <p:cNvSpPr/>
              <p:nvPr/>
            </p:nvSpPr>
            <p:spPr>
              <a:xfrm>
                <a:off x="4402335" y="4420454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39C8EE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371;p35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1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</p:grpSp>
      <p:grpSp>
        <p:nvGrpSpPr>
          <p:cNvPr id="48" name="Google Shape;372;p35"/>
          <p:cNvGrpSpPr/>
          <p:nvPr/>
        </p:nvGrpSpPr>
        <p:grpSpPr>
          <a:xfrm>
            <a:off x="5788556" y="2726222"/>
            <a:ext cx="905502" cy="1034626"/>
            <a:chOff x="6745987" y="3990570"/>
            <a:chExt cx="1026413" cy="1419630"/>
          </a:xfrm>
        </p:grpSpPr>
        <p:sp>
          <p:nvSpPr>
            <p:cNvPr id="49" name="Google Shape;373;p35"/>
            <p:cNvSpPr/>
            <p:nvPr/>
          </p:nvSpPr>
          <p:spPr>
            <a:xfrm>
              <a:off x="6750749" y="4023900"/>
              <a:ext cx="1017000" cy="1386300"/>
            </a:xfrm>
            <a:prstGeom prst="rect">
              <a:avLst/>
            </a:prstGeom>
            <a:noFill/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172D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74;p35"/>
            <p:cNvSpPr txBox="1"/>
            <p:nvPr/>
          </p:nvSpPr>
          <p:spPr>
            <a:xfrm>
              <a:off x="6745987" y="4023899"/>
              <a:ext cx="1017000" cy="225900"/>
            </a:xfrm>
            <a:prstGeom prst="rect">
              <a:avLst/>
            </a:prstGeom>
            <a:solidFill>
              <a:srgbClr val="172D7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" name="Google Shape;375;p35"/>
            <p:cNvGrpSpPr/>
            <p:nvPr/>
          </p:nvGrpSpPr>
          <p:grpSpPr>
            <a:xfrm>
              <a:off x="6845785" y="4392801"/>
              <a:ext cx="826800" cy="241836"/>
              <a:chOff x="4402335" y="4362518"/>
              <a:chExt cx="826800" cy="241836"/>
            </a:xfrm>
          </p:grpSpPr>
          <p:sp>
            <p:nvSpPr>
              <p:cNvPr id="63" name="Google Shape;376;p35"/>
              <p:cNvSpPr/>
              <p:nvPr/>
            </p:nvSpPr>
            <p:spPr>
              <a:xfrm>
                <a:off x="4402335" y="4420454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377;p35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4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sp>
          <p:nvSpPr>
            <p:cNvPr id="52" name="Google Shape;378;p35"/>
            <p:cNvSpPr txBox="1"/>
            <p:nvPr/>
          </p:nvSpPr>
          <p:spPr>
            <a:xfrm>
              <a:off x="6755400" y="3990570"/>
              <a:ext cx="1017000" cy="20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zh-CN" sz="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TiKV Node 2</a:t>
              </a:r>
              <a:endParaRPr sz="8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3" name="Google Shape;379;p35"/>
            <p:cNvSpPr txBox="1"/>
            <p:nvPr/>
          </p:nvSpPr>
          <p:spPr>
            <a:xfrm>
              <a:off x="6763137" y="4203658"/>
              <a:ext cx="9906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zh-CN" sz="700" b="0" i="0" u="none" strike="noStrike" cap="none">
                  <a:solidFill>
                    <a:srgbClr val="172D72"/>
                  </a:solidFill>
                  <a:latin typeface="Ubuntu"/>
                  <a:ea typeface="Ubuntu"/>
                  <a:cs typeface="Ubuntu"/>
                  <a:sym typeface="Ubuntu"/>
                </a:rPr>
                <a:t>Store 2</a:t>
              </a:r>
              <a:endParaRPr sz="700" b="0" i="0" u="none" strike="noStrike" cap="none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grpSp>
          <p:nvGrpSpPr>
            <p:cNvPr id="54" name="Google Shape;380;p35"/>
            <p:cNvGrpSpPr/>
            <p:nvPr/>
          </p:nvGrpSpPr>
          <p:grpSpPr>
            <a:xfrm>
              <a:off x="6843760" y="4633376"/>
              <a:ext cx="826800" cy="237073"/>
              <a:chOff x="4402335" y="4362518"/>
              <a:chExt cx="826800" cy="237073"/>
            </a:xfrm>
          </p:grpSpPr>
          <p:sp>
            <p:nvSpPr>
              <p:cNvPr id="61" name="Google Shape;381;p35"/>
              <p:cNvSpPr/>
              <p:nvPr/>
            </p:nvSpPr>
            <p:spPr>
              <a:xfrm>
                <a:off x="4402335" y="4415691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A5D10D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382;p35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3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grpSp>
          <p:nvGrpSpPr>
            <p:cNvPr id="55" name="Google Shape;383;p35"/>
            <p:cNvGrpSpPr/>
            <p:nvPr/>
          </p:nvGrpSpPr>
          <p:grpSpPr>
            <a:xfrm>
              <a:off x="6843772" y="4871138"/>
              <a:ext cx="826800" cy="241836"/>
              <a:chOff x="4402335" y="4362518"/>
              <a:chExt cx="826800" cy="241836"/>
            </a:xfrm>
          </p:grpSpPr>
          <p:sp>
            <p:nvSpPr>
              <p:cNvPr id="59" name="Google Shape;384;p35"/>
              <p:cNvSpPr/>
              <p:nvPr/>
            </p:nvSpPr>
            <p:spPr>
              <a:xfrm>
                <a:off x="4402335" y="4420454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F1C232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385;p35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2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grpSp>
          <p:nvGrpSpPr>
            <p:cNvPr id="56" name="Google Shape;386;p35"/>
            <p:cNvGrpSpPr/>
            <p:nvPr/>
          </p:nvGrpSpPr>
          <p:grpSpPr>
            <a:xfrm>
              <a:off x="6843772" y="5109751"/>
              <a:ext cx="826800" cy="241836"/>
              <a:chOff x="4402335" y="4362518"/>
              <a:chExt cx="826800" cy="241836"/>
            </a:xfrm>
          </p:grpSpPr>
          <p:sp>
            <p:nvSpPr>
              <p:cNvPr id="57" name="Google Shape;387;p35"/>
              <p:cNvSpPr/>
              <p:nvPr/>
            </p:nvSpPr>
            <p:spPr>
              <a:xfrm>
                <a:off x="4402335" y="4420454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39C8EE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388;p35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1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</p:grpSp>
      <p:cxnSp>
        <p:nvCxnSpPr>
          <p:cNvPr id="65" name="Google Shape;389;p35"/>
          <p:cNvCxnSpPr>
            <a:stCxn id="27" idx="3"/>
            <a:endCxn id="59" idx="1"/>
          </p:cNvCxnSpPr>
          <p:nvPr/>
        </p:nvCxnSpPr>
        <p:spPr>
          <a:xfrm>
            <a:off x="5292966" y="3300463"/>
            <a:ext cx="582000" cy="176700"/>
          </a:xfrm>
          <a:prstGeom prst="curvedConnector3">
            <a:avLst>
              <a:gd name="adj1" fmla="val 49988"/>
            </a:avLst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390;p35"/>
          <p:cNvCxnSpPr>
            <a:stCxn id="59" idx="3"/>
            <a:endCxn id="46" idx="1"/>
          </p:cNvCxnSpPr>
          <p:nvPr/>
        </p:nvCxnSpPr>
        <p:spPr>
          <a:xfrm rot="10800000" flipH="1">
            <a:off x="6604225" y="3128317"/>
            <a:ext cx="583200" cy="348900"/>
          </a:xfrm>
          <a:prstGeom prst="curvedConnector3">
            <a:avLst>
              <a:gd name="adj1" fmla="val 49990"/>
            </a:avLst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7" name="Google Shape;391;p35"/>
          <p:cNvGrpSpPr/>
          <p:nvPr/>
        </p:nvGrpSpPr>
        <p:grpSpPr>
          <a:xfrm>
            <a:off x="2771850" y="2725928"/>
            <a:ext cx="905502" cy="1034626"/>
            <a:chOff x="2531174" y="4038195"/>
            <a:chExt cx="1026414" cy="1419630"/>
          </a:xfrm>
        </p:grpSpPr>
        <p:sp>
          <p:nvSpPr>
            <p:cNvPr id="68" name="Google Shape;392;p35"/>
            <p:cNvSpPr txBox="1"/>
            <p:nvPr/>
          </p:nvSpPr>
          <p:spPr>
            <a:xfrm>
              <a:off x="2531174" y="4071524"/>
              <a:ext cx="1017000" cy="225900"/>
            </a:xfrm>
            <a:prstGeom prst="rect">
              <a:avLst/>
            </a:prstGeom>
            <a:solidFill>
              <a:srgbClr val="172D7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" name="Google Shape;393;p35"/>
            <p:cNvGrpSpPr/>
            <p:nvPr/>
          </p:nvGrpSpPr>
          <p:grpSpPr>
            <a:xfrm>
              <a:off x="2535937" y="4038195"/>
              <a:ext cx="1021651" cy="1419630"/>
              <a:chOff x="2535937" y="4038195"/>
              <a:chExt cx="1021651" cy="1419630"/>
            </a:xfrm>
          </p:grpSpPr>
          <p:sp>
            <p:nvSpPr>
              <p:cNvPr id="70" name="Google Shape;394;p35"/>
              <p:cNvSpPr/>
              <p:nvPr/>
            </p:nvSpPr>
            <p:spPr>
              <a:xfrm>
                <a:off x="2535937" y="4071525"/>
                <a:ext cx="1017000" cy="1386300"/>
              </a:xfrm>
              <a:prstGeom prst="rect">
                <a:avLst/>
              </a:prstGeom>
              <a:noFill/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172D7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395;p35"/>
              <p:cNvSpPr txBox="1"/>
              <p:nvPr/>
            </p:nvSpPr>
            <p:spPr>
              <a:xfrm>
                <a:off x="2540588" y="4038195"/>
                <a:ext cx="1017000" cy="20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zh-CN" sz="8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TiFlash Node 1</a:t>
                </a:r>
                <a:endParaRPr sz="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  <p:sp>
            <p:nvSpPr>
              <p:cNvPr id="72" name="Google Shape;396;p35"/>
              <p:cNvSpPr txBox="1"/>
              <p:nvPr/>
            </p:nvSpPr>
            <p:spPr>
              <a:xfrm>
                <a:off x="2548325" y="4251283"/>
                <a:ext cx="990600" cy="1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172D72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  <p:grpSp>
            <p:nvGrpSpPr>
              <p:cNvPr id="73" name="Google Shape;397;p35"/>
              <p:cNvGrpSpPr/>
              <p:nvPr/>
            </p:nvGrpSpPr>
            <p:grpSpPr>
              <a:xfrm>
                <a:off x="2645569" y="4536281"/>
                <a:ext cx="790500" cy="152400"/>
                <a:chOff x="2638425" y="4495800"/>
                <a:chExt cx="790500" cy="152400"/>
              </a:xfrm>
            </p:grpSpPr>
            <p:sp>
              <p:nvSpPr>
                <p:cNvPr id="92" name="Google Shape;398;p35"/>
                <p:cNvSpPr/>
                <p:nvPr/>
              </p:nvSpPr>
              <p:spPr>
                <a:xfrm>
                  <a:off x="2638425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9C8EE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399;p35"/>
                <p:cNvSpPr/>
                <p:nvPr/>
              </p:nvSpPr>
              <p:spPr>
                <a:xfrm>
                  <a:off x="2807494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9C8EE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400;p35"/>
                <p:cNvSpPr/>
                <p:nvPr/>
              </p:nvSpPr>
              <p:spPr>
                <a:xfrm>
                  <a:off x="2978944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9C8EE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401;p35"/>
                <p:cNvSpPr/>
                <p:nvPr/>
              </p:nvSpPr>
              <p:spPr>
                <a:xfrm>
                  <a:off x="3148088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9C8EE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402;p35"/>
                <p:cNvSpPr/>
                <p:nvPr/>
              </p:nvSpPr>
              <p:spPr>
                <a:xfrm>
                  <a:off x="3324225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9C8EE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4" name="Google Shape;403;p35"/>
              <p:cNvGrpSpPr/>
              <p:nvPr/>
            </p:nvGrpSpPr>
            <p:grpSpPr>
              <a:xfrm>
                <a:off x="2645644" y="4764881"/>
                <a:ext cx="790500" cy="152400"/>
                <a:chOff x="2638425" y="4495800"/>
                <a:chExt cx="790500" cy="152400"/>
              </a:xfrm>
            </p:grpSpPr>
            <p:sp>
              <p:nvSpPr>
                <p:cNvPr id="87" name="Google Shape;404;p35"/>
                <p:cNvSpPr/>
                <p:nvPr/>
              </p:nvSpPr>
              <p:spPr>
                <a:xfrm>
                  <a:off x="2638425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1C23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405;p35"/>
                <p:cNvSpPr/>
                <p:nvPr/>
              </p:nvSpPr>
              <p:spPr>
                <a:xfrm>
                  <a:off x="2807494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1C23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406;p35"/>
                <p:cNvSpPr/>
                <p:nvPr/>
              </p:nvSpPr>
              <p:spPr>
                <a:xfrm>
                  <a:off x="2978944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1C23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407;p35"/>
                <p:cNvSpPr/>
                <p:nvPr/>
              </p:nvSpPr>
              <p:spPr>
                <a:xfrm>
                  <a:off x="3148088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1C23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408;p35"/>
                <p:cNvSpPr/>
                <p:nvPr/>
              </p:nvSpPr>
              <p:spPr>
                <a:xfrm>
                  <a:off x="3324225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1C23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5" name="Google Shape;409;p35"/>
              <p:cNvGrpSpPr/>
              <p:nvPr/>
            </p:nvGrpSpPr>
            <p:grpSpPr>
              <a:xfrm>
                <a:off x="2648025" y="4993481"/>
                <a:ext cx="790500" cy="152400"/>
                <a:chOff x="2638425" y="4495800"/>
                <a:chExt cx="790500" cy="152400"/>
              </a:xfrm>
            </p:grpSpPr>
            <p:sp>
              <p:nvSpPr>
                <p:cNvPr id="82" name="Google Shape;410;p35"/>
                <p:cNvSpPr/>
                <p:nvPr/>
              </p:nvSpPr>
              <p:spPr>
                <a:xfrm>
                  <a:off x="2638425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D10D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411;p35"/>
                <p:cNvSpPr/>
                <p:nvPr/>
              </p:nvSpPr>
              <p:spPr>
                <a:xfrm>
                  <a:off x="2807494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D10D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412;p35"/>
                <p:cNvSpPr/>
                <p:nvPr/>
              </p:nvSpPr>
              <p:spPr>
                <a:xfrm>
                  <a:off x="2978944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D10D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413;p35"/>
                <p:cNvSpPr/>
                <p:nvPr/>
              </p:nvSpPr>
              <p:spPr>
                <a:xfrm>
                  <a:off x="3148088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D10D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414;p35"/>
                <p:cNvSpPr/>
                <p:nvPr/>
              </p:nvSpPr>
              <p:spPr>
                <a:xfrm>
                  <a:off x="3324225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D10D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" name="Google Shape;415;p35"/>
              <p:cNvGrpSpPr/>
              <p:nvPr/>
            </p:nvGrpSpPr>
            <p:grpSpPr>
              <a:xfrm>
                <a:off x="2652713" y="5229225"/>
                <a:ext cx="790500" cy="152400"/>
                <a:chOff x="2638425" y="4495800"/>
                <a:chExt cx="790500" cy="152400"/>
              </a:xfrm>
            </p:grpSpPr>
            <p:sp>
              <p:nvSpPr>
                <p:cNvPr id="77" name="Google Shape;416;p35"/>
                <p:cNvSpPr/>
                <p:nvPr/>
              </p:nvSpPr>
              <p:spPr>
                <a:xfrm>
                  <a:off x="2638425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D7E6B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417;p35"/>
                <p:cNvSpPr/>
                <p:nvPr/>
              </p:nvSpPr>
              <p:spPr>
                <a:xfrm>
                  <a:off x="2807494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D7E6B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418;p35"/>
                <p:cNvSpPr/>
                <p:nvPr/>
              </p:nvSpPr>
              <p:spPr>
                <a:xfrm>
                  <a:off x="2978944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D7E6B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419;p35"/>
                <p:cNvSpPr/>
                <p:nvPr/>
              </p:nvSpPr>
              <p:spPr>
                <a:xfrm>
                  <a:off x="3148088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D7E6B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420;p35"/>
                <p:cNvSpPr/>
                <p:nvPr/>
              </p:nvSpPr>
              <p:spPr>
                <a:xfrm>
                  <a:off x="3324225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D7E6B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7" name="Google Shape;421;p35"/>
          <p:cNvSpPr txBox="1"/>
          <p:nvPr/>
        </p:nvSpPr>
        <p:spPr>
          <a:xfrm>
            <a:off x="1076602" y="2750438"/>
            <a:ext cx="897300" cy="164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422;p35"/>
          <p:cNvGrpSpPr/>
          <p:nvPr/>
        </p:nvGrpSpPr>
        <p:grpSpPr>
          <a:xfrm>
            <a:off x="1080954" y="2726223"/>
            <a:ext cx="901301" cy="1034626"/>
            <a:chOff x="2535937" y="4038195"/>
            <a:chExt cx="1021651" cy="1419630"/>
          </a:xfrm>
        </p:grpSpPr>
        <p:sp>
          <p:nvSpPr>
            <p:cNvPr id="99" name="Google Shape;423;p35"/>
            <p:cNvSpPr/>
            <p:nvPr/>
          </p:nvSpPr>
          <p:spPr>
            <a:xfrm>
              <a:off x="2535937" y="4071525"/>
              <a:ext cx="1017000" cy="1386300"/>
            </a:xfrm>
            <a:prstGeom prst="rect">
              <a:avLst/>
            </a:prstGeom>
            <a:noFill/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172D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424;p35"/>
            <p:cNvSpPr txBox="1"/>
            <p:nvPr/>
          </p:nvSpPr>
          <p:spPr>
            <a:xfrm>
              <a:off x="2540588" y="4038195"/>
              <a:ext cx="1017000" cy="20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zh-CN" sz="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TiFlash Node 2</a:t>
              </a:r>
              <a:endParaRPr sz="8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1" name="Google Shape;425;p35"/>
            <p:cNvSpPr txBox="1"/>
            <p:nvPr/>
          </p:nvSpPr>
          <p:spPr>
            <a:xfrm>
              <a:off x="2548325" y="4251283"/>
              <a:ext cx="9906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grpSp>
          <p:nvGrpSpPr>
            <p:cNvPr id="102" name="Google Shape;426;p35"/>
            <p:cNvGrpSpPr/>
            <p:nvPr/>
          </p:nvGrpSpPr>
          <p:grpSpPr>
            <a:xfrm>
              <a:off x="2645569" y="4536281"/>
              <a:ext cx="790500" cy="152400"/>
              <a:chOff x="2638425" y="4495800"/>
              <a:chExt cx="790500" cy="152400"/>
            </a:xfrm>
          </p:grpSpPr>
          <p:sp>
            <p:nvSpPr>
              <p:cNvPr id="121" name="Google Shape;427;p35"/>
              <p:cNvSpPr/>
              <p:nvPr/>
            </p:nvSpPr>
            <p:spPr>
              <a:xfrm>
                <a:off x="2638425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428;p35"/>
              <p:cNvSpPr/>
              <p:nvPr/>
            </p:nvSpPr>
            <p:spPr>
              <a:xfrm>
                <a:off x="2807494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429;p35"/>
              <p:cNvSpPr/>
              <p:nvPr/>
            </p:nvSpPr>
            <p:spPr>
              <a:xfrm>
                <a:off x="2978944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430;p35"/>
              <p:cNvSpPr/>
              <p:nvPr/>
            </p:nvSpPr>
            <p:spPr>
              <a:xfrm>
                <a:off x="3148088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431;p35"/>
              <p:cNvSpPr/>
              <p:nvPr/>
            </p:nvSpPr>
            <p:spPr>
              <a:xfrm>
                <a:off x="3324225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432;p35"/>
            <p:cNvGrpSpPr/>
            <p:nvPr/>
          </p:nvGrpSpPr>
          <p:grpSpPr>
            <a:xfrm>
              <a:off x="2645644" y="4764881"/>
              <a:ext cx="790500" cy="152400"/>
              <a:chOff x="2638425" y="4495800"/>
              <a:chExt cx="790500" cy="152400"/>
            </a:xfrm>
          </p:grpSpPr>
          <p:sp>
            <p:nvSpPr>
              <p:cNvPr id="116" name="Google Shape;433;p35"/>
              <p:cNvSpPr/>
              <p:nvPr/>
            </p:nvSpPr>
            <p:spPr>
              <a:xfrm>
                <a:off x="2638425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434;p35"/>
              <p:cNvSpPr/>
              <p:nvPr/>
            </p:nvSpPr>
            <p:spPr>
              <a:xfrm>
                <a:off x="2807494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435;p35"/>
              <p:cNvSpPr/>
              <p:nvPr/>
            </p:nvSpPr>
            <p:spPr>
              <a:xfrm>
                <a:off x="2978944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436;p35"/>
              <p:cNvSpPr/>
              <p:nvPr/>
            </p:nvSpPr>
            <p:spPr>
              <a:xfrm>
                <a:off x="3148088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437;p35"/>
              <p:cNvSpPr/>
              <p:nvPr/>
            </p:nvSpPr>
            <p:spPr>
              <a:xfrm>
                <a:off x="3324225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438;p35"/>
            <p:cNvGrpSpPr/>
            <p:nvPr/>
          </p:nvGrpSpPr>
          <p:grpSpPr>
            <a:xfrm>
              <a:off x="2648025" y="4993481"/>
              <a:ext cx="790500" cy="152400"/>
              <a:chOff x="2638425" y="4495800"/>
              <a:chExt cx="790500" cy="152400"/>
            </a:xfrm>
          </p:grpSpPr>
          <p:sp>
            <p:nvSpPr>
              <p:cNvPr id="111" name="Google Shape;439;p35"/>
              <p:cNvSpPr/>
              <p:nvPr/>
            </p:nvSpPr>
            <p:spPr>
              <a:xfrm>
                <a:off x="2638425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440;p35"/>
              <p:cNvSpPr/>
              <p:nvPr/>
            </p:nvSpPr>
            <p:spPr>
              <a:xfrm>
                <a:off x="2807494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441;p35"/>
              <p:cNvSpPr/>
              <p:nvPr/>
            </p:nvSpPr>
            <p:spPr>
              <a:xfrm>
                <a:off x="2978944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442;p35"/>
              <p:cNvSpPr/>
              <p:nvPr/>
            </p:nvSpPr>
            <p:spPr>
              <a:xfrm>
                <a:off x="3148088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443;p35"/>
              <p:cNvSpPr/>
              <p:nvPr/>
            </p:nvSpPr>
            <p:spPr>
              <a:xfrm>
                <a:off x="3324225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444;p35"/>
            <p:cNvGrpSpPr/>
            <p:nvPr/>
          </p:nvGrpSpPr>
          <p:grpSpPr>
            <a:xfrm>
              <a:off x="2652713" y="5229225"/>
              <a:ext cx="790500" cy="152400"/>
              <a:chOff x="2638425" y="4495800"/>
              <a:chExt cx="790500" cy="152400"/>
            </a:xfrm>
          </p:grpSpPr>
          <p:sp>
            <p:nvSpPr>
              <p:cNvPr id="106" name="Google Shape;445;p35"/>
              <p:cNvSpPr/>
              <p:nvPr/>
            </p:nvSpPr>
            <p:spPr>
              <a:xfrm>
                <a:off x="2638425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446;p35"/>
              <p:cNvSpPr/>
              <p:nvPr/>
            </p:nvSpPr>
            <p:spPr>
              <a:xfrm>
                <a:off x="2807494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447;p35"/>
              <p:cNvSpPr/>
              <p:nvPr/>
            </p:nvSpPr>
            <p:spPr>
              <a:xfrm>
                <a:off x="2978944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448;p35"/>
              <p:cNvSpPr/>
              <p:nvPr/>
            </p:nvSpPr>
            <p:spPr>
              <a:xfrm>
                <a:off x="3148088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449;p35"/>
              <p:cNvSpPr/>
              <p:nvPr/>
            </p:nvSpPr>
            <p:spPr>
              <a:xfrm>
                <a:off x="3324225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26" name="Google Shape;450;p35"/>
          <p:cNvCxnSpPr>
            <a:stCxn id="135" idx="2"/>
            <a:endCxn id="71" idx="0"/>
          </p:cNvCxnSpPr>
          <p:nvPr/>
        </p:nvCxnSpPr>
        <p:spPr>
          <a:xfrm>
            <a:off x="1647971" y="1948752"/>
            <a:ext cx="1580700" cy="77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7" name="Google Shape;452;p35"/>
          <p:cNvCxnSpPr>
            <a:stCxn id="135" idx="2"/>
            <a:endCxn id="100" idx="0"/>
          </p:cNvCxnSpPr>
          <p:nvPr/>
        </p:nvCxnSpPr>
        <p:spPr>
          <a:xfrm flipH="1">
            <a:off x="1533671" y="1948752"/>
            <a:ext cx="114300" cy="777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8" name="Google Shape;453;p35"/>
          <p:cNvCxnSpPr>
            <a:stCxn id="136" idx="2"/>
            <a:endCxn id="52" idx="0"/>
          </p:cNvCxnSpPr>
          <p:nvPr/>
        </p:nvCxnSpPr>
        <p:spPr>
          <a:xfrm>
            <a:off x="2992353" y="1948752"/>
            <a:ext cx="3253200" cy="777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9" name="Google Shape;455;p35"/>
          <p:cNvCxnSpPr>
            <a:stCxn id="136" idx="2"/>
            <a:endCxn id="71" idx="0"/>
          </p:cNvCxnSpPr>
          <p:nvPr/>
        </p:nvCxnSpPr>
        <p:spPr>
          <a:xfrm>
            <a:off x="2992353" y="1948752"/>
            <a:ext cx="236400" cy="77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0" name="Google Shape;456;p35"/>
          <p:cNvCxnSpPr>
            <a:stCxn id="12" idx="2"/>
            <a:endCxn id="18" idx="0"/>
          </p:cNvCxnSpPr>
          <p:nvPr/>
        </p:nvCxnSpPr>
        <p:spPr>
          <a:xfrm flipH="1">
            <a:off x="4934169" y="2111002"/>
            <a:ext cx="1225500" cy="615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1" name="Google Shape;457;p35"/>
          <p:cNvCxnSpPr>
            <a:stCxn id="12" idx="2"/>
            <a:endCxn id="35" idx="0"/>
          </p:cNvCxnSpPr>
          <p:nvPr/>
        </p:nvCxnSpPr>
        <p:spPr>
          <a:xfrm>
            <a:off x="6159669" y="2111002"/>
            <a:ext cx="1396500" cy="615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2" name="Google Shape;458;p35"/>
          <p:cNvCxnSpPr>
            <a:stCxn id="12" idx="2"/>
            <a:endCxn id="100" idx="0"/>
          </p:cNvCxnSpPr>
          <p:nvPr/>
        </p:nvCxnSpPr>
        <p:spPr>
          <a:xfrm flipH="1">
            <a:off x="1533669" y="2111002"/>
            <a:ext cx="4626000" cy="615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3" name="Google Shape;459;p35"/>
          <p:cNvSpPr txBox="1"/>
          <p:nvPr/>
        </p:nvSpPr>
        <p:spPr>
          <a:xfrm>
            <a:off x="807725" y="3836812"/>
            <a:ext cx="32937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1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TiFlash Extension Cluster</a:t>
            </a:r>
            <a:endParaRPr sz="1400" b="1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4" name="Google Shape;460;p35"/>
          <p:cNvSpPr txBox="1"/>
          <p:nvPr/>
        </p:nvSpPr>
        <p:spPr>
          <a:xfrm>
            <a:off x="4101463" y="3836812"/>
            <a:ext cx="42348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1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TiKV Cluster</a:t>
            </a:r>
            <a:endParaRPr sz="1400" b="1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5" name="Google Shape;451;p35"/>
          <p:cNvSpPr/>
          <p:nvPr/>
        </p:nvSpPr>
        <p:spPr>
          <a:xfrm>
            <a:off x="1143821" y="1559952"/>
            <a:ext cx="1008300" cy="388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TiSpark</a:t>
            </a:r>
            <a:br>
              <a:rPr lang="zh-CN" sz="12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zh-CN" sz="12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Worker</a:t>
            </a:r>
            <a:endParaRPr sz="12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6" name="Google Shape;454;p35"/>
          <p:cNvSpPr/>
          <p:nvPr/>
        </p:nvSpPr>
        <p:spPr>
          <a:xfrm>
            <a:off x="2488203" y="1559952"/>
            <a:ext cx="1008300" cy="388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TiSpark</a:t>
            </a:r>
            <a:br>
              <a:rPr lang="zh-CN" sz="12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zh-CN" sz="12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Worker</a:t>
            </a:r>
            <a:endParaRPr sz="12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37" name="Google Shape;461;p35"/>
          <p:cNvCxnSpPr>
            <a:stCxn id="91" idx="3"/>
            <a:endCxn id="27" idx="1"/>
          </p:cNvCxnSpPr>
          <p:nvPr/>
        </p:nvCxnSpPr>
        <p:spPr>
          <a:xfrm rot="10800000" flipH="1">
            <a:off x="3570214" y="3300571"/>
            <a:ext cx="993300" cy="105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757721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7;p60"/>
          <p:cNvSpPr txBox="1">
            <a:spLocks/>
          </p:cNvSpPr>
          <p:nvPr/>
        </p:nvSpPr>
        <p:spPr>
          <a:xfrm>
            <a:off x="311700" y="219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hangingPunct="1"/>
            <a:r>
              <a:rPr lang="en-US" altLang="zh-CN" sz="3600" b="1" dirty="0" smtClean="0">
                <a:solidFill>
                  <a:srgbClr val="202729"/>
                </a:solidFill>
              </a:rPr>
              <a:t>TiDB </a:t>
            </a:r>
            <a:r>
              <a:rPr lang="zh-CN" altLang="en-US" sz="3600" b="1" dirty="0" smtClean="0">
                <a:solidFill>
                  <a:srgbClr val="202729"/>
                </a:solidFill>
              </a:rPr>
              <a:t>核心特性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5734507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66;p36"/>
          <p:cNvSpPr/>
          <p:nvPr/>
        </p:nvSpPr>
        <p:spPr>
          <a:xfrm>
            <a:off x="1635975" y="1789453"/>
            <a:ext cx="2015400" cy="8934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67;p36"/>
          <p:cNvSpPr/>
          <p:nvPr/>
        </p:nvSpPr>
        <p:spPr>
          <a:xfrm>
            <a:off x="1930425" y="2280234"/>
            <a:ext cx="1426500" cy="294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468;p36"/>
          <p:cNvSpPr/>
          <p:nvPr/>
        </p:nvSpPr>
        <p:spPr>
          <a:xfrm>
            <a:off x="536600" y="2983350"/>
            <a:ext cx="2015400" cy="8934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469;p36"/>
          <p:cNvSpPr/>
          <p:nvPr/>
        </p:nvSpPr>
        <p:spPr>
          <a:xfrm>
            <a:off x="831050" y="3454519"/>
            <a:ext cx="1426500" cy="294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470;p36"/>
          <p:cNvSpPr/>
          <p:nvPr/>
        </p:nvSpPr>
        <p:spPr>
          <a:xfrm>
            <a:off x="2809225" y="2983350"/>
            <a:ext cx="2015400" cy="8934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471;p36"/>
          <p:cNvSpPr/>
          <p:nvPr/>
        </p:nvSpPr>
        <p:spPr>
          <a:xfrm>
            <a:off x="3103675" y="3454519"/>
            <a:ext cx="1426500" cy="294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472;p36"/>
          <p:cNvSpPr txBox="1"/>
          <p:nvPr/>
        </p:nvSpPr>
        <p:spPr>
          <a:xfrm>
            <a:off x="1761499" y="1970871"/>
            <a:ext cx="1173300" cy="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1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TiKV</a:t>
            </a:r>
            <a:endParaRPr sz="1400" b="1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" name="Google Shape;473;p36"/>
          <p:cNvSpPr txBox="1"/>
          <p:nvPr/>
        </p:nvSpPr>
        <p:spPr>
          <a:xfrm>
            <a:off x="706449" y="3155466"/>
            <a:ext cx="1173300" cy="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1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TiKV</a:t>
            </a:r>
            <a:endParaRPr sz="1400" b="1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6" name="Google Shape;474;p36"/>
          <p:cNvSpPr txBox="1"/>
          <p:nvPr/>
        </p:nvSpPr>
        <p:spPr>
          <a:xfrm>
            <a:off x="3533124" y="3155464"/>
            <a:ext cx="1173300" cy="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1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TiKV</a:t>
            </a:r>
            <a:endParaRPr sz="1400" b="1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grpSp>
        <p:nvGrpSpPr>
          <p:cNvPr id="17" name="Google Shape;475;p36"/>
          <p:cNvGrpSpPr/>
          <p:nvPr/>
        </p:nvGrpSpPr>
        <p:grpSpPr>
          <a:xfrm>
            <a:off x="5832250" y="1796203"/>
            <a:ext cx="2224800" cy="879750"/>
            <a:chOff x="5889500" y="3219600"/>
            <a:chExt cx="2224800" cy="1173000"/>
          </a:xfrm>
        </p:grpSpPr>
        <p:sp>
          <p:nvSpPr>
            <p:cNvPr id="18" name="Google Shape;476;p36"/>
            <p:cNvSpPr/>
            <p:nvPr/>
          </p:nvSpPr>
          <p:spPr>
            <a:xfrm>
              <a:off x="5889500" y="3219600"/>
              <a:ext cx="2224800" cy="1173000"/>
            </a:xfrm>
            <a:prstGeom prst="can">
              <a:avLst>
                <a:gd name="adj" fmla="val 25000"/>
              </a:avLst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477;p36"/>
            <p:cNvSpPr txBox="1"/>
            <p:nvPr/>
          </p:nvSpPr>
          <p:spPr>
            <a:xfrm>
              <a:off x="6495349" y="3433037"/>
              <a:ext cx="1173300" cy="19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CN" sz="1400" b="1" i="0" u="none" strike="noStrike" cap="none">
                  <a:solidFill>
                    <a:srgbClr val="000000"/>
                  </a:solidFill>
                  <a:latin typeface="Exo 2"/>
                  <a:ea typeface="Exo 2"/>
                  <a:cs typeface="Exo 2"/>
                  <a:sym typeface="Exo 2"/>
                </a:rPr>
                <a:t>TiFlash</a:t>
              </a:r>
              <a:endParaRPr sz="1400" b="1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20" name="Google Shape;478;p36"/>
            <p:cNvSpPr/>
            <p:nvPr/>
          </p:nvSpPr>
          <p:spPr>
            <a:xfrm>
              <a:off x="5948487" y="3823175"/>
              <a:ext cx="281400" cy="3927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C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479;p36"/>
            <p:cNvSpPr/>
            <p:nvPr/>
          </p:nvSpPr>
          <p:spPr>
            <a:xfrm>
              <a:off x="6253287" y="3823175"/>
              <a:ext cx="281400" cy="3927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C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480;p36"/>
            <p:cNvSpPr/>
            <p:nvPr/>
          </p:nvSpPr>
          <p:spPr>
            <a:xfrm>
              <a:off x="6558087" y="3823175"/>
              <a:ext cx="281400" cy="3927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C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481;p36"/>
            <p:cNvSpPr/>
            <p:nvPr/>
          </p:nvSpPr>
          <p:spPr>
            <a:xfrm>
              <a:off x="6862887" y="3823175"/>
              <a:ext cx="281400" cy="3927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C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482;p36"/>
            <p:cNvSpPr/>
            <p:nvPr/>
          </p:nvSpPr>
          <p:spPr>
            <a:xfrm>
              <a:off x="7167687" y="3823175"/>
              <a:ext cx="281400" cy="3927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C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483;p36"/>
            <p:cNvSpPr/>
            <p:nvPr/>
          </p:nvSpPr>
          <p:spPr>
            <a:xfrm>
              <a:off x="7777287" y="3823175"/>
              <a:ext cx="281400" cy="3927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C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" name="Google Shape;484;p36"/>
          <p:cNvCxnSpPr>
            <a:stCxn id="6" idx="3"/>
            <a:endCxn id="20" idx="1"/>
          </p:cNvCxnSpPr>
          <p:nvPr/>
        </p:nvCxnSpPr>
        <p:spPr>
          <a:xfrm rot="10800000" flipH="1">
            <a:off x="3356925" y="2396034"/>
            <a:ext cx="2534400" cy="31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stealth" w="med" len="med"/>
          </a:ln>
        </p:spPr>
      </p:cxnSp>
      <p:pic>
        <p:nvPicPr>
          <p:cNvPr id="27" name="Google Shape;48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0613" y="1017725"/>
            <a:ext cx="762787" cy="762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486;p36"/>
          <p:cNvSpPr txBox="1"/>
          <p:nvPr/>
        </p:nvSpPr>
        <p:spPr>
          <a:xfrm>
            <a:off x="5414200" y="3660000"/>
            <a:ext cx="3060900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9" name="Google Shape;487;p36"/>
          <p:cNvSpPr txBox="1"/>
          <p:nvPr/>
        </p:nvSpPr>
        <p:spPr>
          <a:xfrm>
            <a:off x="5313150" y="2988638"/>
            <a:ext cx="3653100" cy="17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TiFlash accesses the Multi-Raft group as a Raft Learner, using the Transferring data asynchronously places very little burden on TiKV.</a:t>
            </a:r>
            <a:endParaRPr sz="1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When data is synchronized to TiFlash, it is split from row format to column format.</a:t>
            </a:r>
            <a:endParaRPr sz="1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" name="Google Shape;488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sz="2800" b="1" dirty="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Raft Learner - Sync</a:t>
            </a:r>
            <a:endParaRPr sz="2800" b="1" dirty="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1" name="Google Shape;489;p36"/>
          <p:cNvCxnSpPr>
            <a:stCxn id="27" idx="1"/>
            <a:endCxn id="6" idx="0"/>
          </p:cNvCxnSpPr>
          <p:nvPr/>
        </p:nvCxnSpPr>
        <p:spPr>
          <a:xfrm flipH="1">
            <a:off x="2643813" y="1399119"/>
            <a:ext cx="1546800" cy="881100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" name="Google Shape;490;p36"/>
          <p:cNvCxnSpPr>
            <a:stCxn id="6" idx="2"/>
            <a:endCxn id="11" idx="0"/>
          </p:cNvCxnSpPr>
          <p:nvPr/>
        </p:nvCxnSpPr>
        <p:spPr>
          <a:xfrm rot="5400000">
            <a:off x="1654125" y="2464884"/>
            <a:ext cx="879600" cy="1099500"/>
          </a:xfrm>
          <a:prstGeom prst="curvedConnector3">
            <a:avLst>
              <a:gd name="adj1" fmla="val 50005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3" name="Google Shape;491;p36"/>
          <p:cNvCxnSpPr>
            <a:stCxn id="6" idx="2"/>
            <a:endCxn id="13" idx="0"/>
          </p:cNvCxnSpPr>
          <p:nvPr/>
        </p:nvCxnSpPr>
        <p:spPr>
          <a:xfrm rot="-5400000" flipH="1">
            <a:off x="2790525" y="2427984"/>
            <a:ext cx="879600" cy="1173300"/>
          </a:xfrm>
          <a:prstGeom prst="curvedConnector3">
            <a:avLst>
              <a:gd name="adj1" fmla="val 50005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4" name="Google Shape;492;p36"/>
          <p:cNvSpPr/>
          <p:nvPr/>
        </p:nvSpPr>
        <p:spPr>
          <a:xfrm>
            <a:off x="7415237" y="2248884"/>
            <a:ext cx="281400" cy="294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/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511517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86;p36"/>
          <p:cNvSpPr txBox="1"/>
          <p:nvPr/>
        </p:nvSpPr>
        <p:spPr>
          <a:xfrm>
            <a:off x="5414200" y="3660000"/>
            <a:ext cx="3060900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0" name="Google Shape;488;p36"/>
          <p:cNvSpPr txBox="1"/>
          <p:nvPr/>
        </p:nvSpPr>
        <p:spPr>
          <a:xfrm>
            <a:off x="311700" y="36053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Clr>
                <a:srgbClr val="000000"/>
              </a:buClr>
              <a:buSzPts val="2800"/>
            </a:pPr>
            <a:r>
              <a:rPr lang="en-US" altLang="zh-CN" sz="2800" b="1" dirty="0">
                <a:solidFill>
                  <a:srgbClr val="172D72"/>
                </a:solidFill>
                <a:latin typeface="Ubuntu"/>
                <a:ea typeface="Ubuntu"/>
                <a:cs typeface="Ubuntu"/>
              </a:rPr>
              <a:t>Learner</a:t>
            </a:r>
            <a:r>
              <a:rPr lang="en-US" altLang="zh-CN" b="1" dirty="0"/>
              <a:t> </a:t>
            </a:r>
            <a:r>
              <a:rPr lang="en-US" altLang="zh-CN" sz="2800" b="1" dirty="0">
                <a:solidFill>
                  <a:srgbClr val="172D72"/>
                </a:solidFill>
                <a:latin typeface="Ubuntu"/>
                <a:ea typeface="Ubuntu"/>
                <a:cs typeface="Ubuntu"/>
              </a:rPr>
              <a:t>Read + MVCC</a:t>
            </a:r>
            <a:endParaRPr sz="2800" b="1" dirty="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24" y="907833"/>
            <a:ext cx="6185218" cy="42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1742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86;p36"/>
          <p:cNvSpPr txBox="1"/>
          <p:nvPr/>
        </p:nvSpPr>
        <p:spPr>
          <a:xfrm>
            <a:off x="5414200" y="3660000"/>
            <a:ext cx="3060900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0" name="Google Shape;488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Clr>
                <a:srgbClr val="000000"/>
              </a:buClr>
              <a:buSzPts val="2800"/>
            </a:pPr>
            <a:r>
              <a:rPr lang="en-US" altLang="zh-CN" sz="2800" b="1" dirty="0">
                <a:solidFill>
                  <a:srgbClr val="172D72"/>
                </a:solidFill>
                <a:latin typeface="Ubuntu"/>
                <a:ea typeface="Ubuntu"/>
                <a:cs typeface="Ubuntu"/>
              </a:rPr>
              <a:t>Learner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172D72"/>
                </a:solidFill>
                <a:latin typeface="Ubuntu"/>
                <a:ea typeface="Ubuntu"/>
                <a:cs typeface="Ubuntu"/>
              </a:rPr>
              <a:t>Read + MVCC</a:t>
            </a:r>
            <a:endParaRPr lang="en-US" altLang="zh-CN" sz="2800" b="1" dirty="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77" y="927167"/>
            <a:ext cx="6369377" cy="42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1548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497;p37"/>
          <p:cNvGrpSpPr/>
          <p:nvPr/>
        </p:nvGrpSpPr>
        <p:grpSpPr>
          <a:xfrm>
            <a:off x="4464362" y="3028950"/>
            <a:ext cx="1026414" cy="1064722"/>
            <a:chOff x="4488174" y="3942500"/>
            <a:chExt cx="1026414" cy="1419630"/>
          </a:xfrm>
        </p:grpSpPr>
        <p:sp>
          <p:nvSpPr>
            <p:cNvPr id="6" name="Google Shape;498;p37"/>
            <p:cNvSpPr/>
            <p:nvPr/>
          </p:nvSpPr>
          <p:spPr>
            <a:xfrm>
              <a:off x="4492937" y="3975830"/>
              <a:ext cx="1017000" cy="1386300"/>
            </a:xfrm>
            <a:prstGeom prst="rect">
              <a:avLst/>
            </a:prstGeom>
            <a:noFill/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172D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499;p37"/>
            <p:cNvSpPr txBox="1"/>
            <p:nvPr/>
          </p:nvSpPr>
          <p:spPr>
            <a:xfrm>
              <a:off x="4488174" y="3975829"/>
              <a:ext cx="1017000" cy="225900"/>
            </a:xfrm>
            <a:prstGeom prst="rect">
              <a:avLst/>
            </a:prstGeom>
            <a:solidFill>
              <a:srgbClr val="172D7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" name="Google Shape;500;p37"/>
            <p:cNvGrpSpPr/>
            <p:nvPr/>
          </p:nvGrpSpPr>
          <p:grpSpPr>
            <a:xfrm>
              <a:off x="4587972" y="4344730"/>
              <a:ext cx="826800" cy="241836"/>
              <a:chOff x="4402335" y="4362518"/>
              <a:chExt cx="826800" cy="241836"/>
            </a:xfrm>
          </p:grpSpPr>
          <p:sp>
            <p:nvSpPr>
              <p:cNvPr id="23" name="Google Shape;501;p37"/>
              <p:cNvSpPr/>
              <p:nvPr/>
            </p:nvSpPr>
            <p:spPr>
              <a:xfrm>
                <a:off x="4402335" y="4420454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39C8EE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502;p37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1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sp>
          <p:nvSpPr>
            <p:cNvPr id="12" name="Google Shape;503;p37"/>
            <p:cNvSpPr txBox="1"/>
            <p:nvPr/>
          </p:nvSpPr>
          <p:spPr>
            <a:xfrm>
              <a:off x="4497588" y="3942500"/>
              <a:ext cx="1017000" cy="20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zh-CN" sz="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TiKV Node 1</a:t>
              </a:r>
              <a:endParaRPr sz="8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3" name="Google Shape;504;p37"/>
            <p:cNvSpPr txBox="1"/>
            <p:nvPr/>
          </p:nvSpPr>
          <p:spPr>
            <a:xfrm>
              <a:off x="4505325" y="4155588"/>
              <a:ext cx="9906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zh-CN" sz="700" b="0" i="0" u="none" strike="noStrike" cap="none">
                  <a:solidFill>
                    <a:srgbClr val="172D72"/>
                  </a:solidFill>
                  <a:latin typeface="Ubuntu"/>
                  <a:ea typeface="Ubuntu"/>
                  <a:cs typeface="Ubuntu"/>
                  <a:sym typeface="Ubuntu"/>
                </a:rPr>
                <a:t>Store 1</a:t>
              </a:r>
              <a:endParaRPr sz="700" b="0" i="0" u="none" strike="noStrike" cap="none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grpSp>
          <p:nvGrpSpPr>
            <p:cNvPr id="14" name="Google Shape;505;p37"/>
            <p:cNvGrpSpPr/>
            <p:nvPr/>
          </p:nvGrpSpPr>
          <p:grpSpPr>
            <a:xfrm>
              <a:off x="4585947" y="4585305"/>
              <a:ext cx="826800" cy="237073"/>
              <a:chOff x="4402335" y="4362518"/>
              <a:chExt cx="826800" cy="237073"/>
            </a:xfrm>
          </p:grpSpPr>
          <p:sp>
            <p:nvSpPr>
              <p:cNvPr id="21" name="Google Shape;506;p37"/>
              <p:cNvSpPr/>
              <p:nvPr/>
            </p:nvSpPr>
            <p:spPr>
              <a:xfrm>
                <a:off x="4402335" y="4415691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F1C232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507;p37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2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grpSp>
          <p:nvGrpSpPr>
            <p:cNvPr id="15" name="Google Shape;508;p37"/>
            <p:cNvGrpSpPr/>
            <p:nvPr/>
          </p:nvGrpSpPr>
          <p:grpSpPr>
            <a:xfrm>
              <a:off x="4585960" y="4823068"/>
              <a:ext cx="826800" cy="241836"/>
              <a:chOff x="4402335" y="4362518"/>
              <a:chExt cx="826800" cy="241836"/>
            </a:xfrm>
          </p:grpSpPr>
          <p:sp>
            <p:nvSpPr>
              <p:cNvPr id="19" name="Google Shape;509;p37"/>
              <p:cNvSpPr/>
              <p:nvPr/>
            </p:nvSpPr>
            <p:spPr>
              <a:xfrm>
                <a:off x="4402335" y="4420454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A5D10D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510;p37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3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grpSp>
          <p:nvGrpSpPr>
            <p:cNvPr id="16" name="Google Shape;511;p37"/>
            <p:cNvGrpSpPr/>
            <p:nvPr/>
          </p:nvGrpSpPr>
          <p:grpSpPr>
            <a:xfrm>
              <a:off x="4585960" y="5061680"/>
              <a:ext cx="826800" cy="241836"/>
              <a:chOff x="4402335" y="4362518"/>
              <a:chExt cx="826800" cy="241836"/>
            </a:xfrm>
          </p:grpSpPr>
          <p:sp>
            <p:nvSpPr>
              <p:cNvPr id="17" name="Google Shape;512;p37"/>
              <p:cNvSpPr/>
              <p:nvPr/>
            </p:nvSpPr>
            <p:spPr>
              <a:xfrm>
                <a:off x="4402335" y="4420454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513;p37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4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</p:grpSp>
      <p:grpSp>
        <p:nvGrpSpPr>
          <p:cNvPr id="25" name="Google Shape;514;p37"/>
          <p:cNvGrpSpPr/>
          <p:nvPr/>
        </p:nvGrpSpPr>
        <p:grpSpPr>
          <a:xfrm>
            <a:off x="7436549" y="3028647"/>
            <a:ext cx="1026413" cy="1064722"/>
            <a:chOff x="5638800" y="3962400"/>
            <a:chExt cx="1026413" cy="1419630"/>
          </a:xfrm>
        </p:grpSpPr>
        <p:sp>
          <p:nvSpPr>
            <p:cNvPr id="26" name="Google Shape;515;p37"/>
            <p:cNvSpPr/>
            <p:nvPr/>
          </p:nvSpPr>
          <p:spPr>
            <a:xfrm>
              <a:off x="5643563" y="3995730"/>
              <a:ext cx="1017000" cy="1386300"/>
            </a:xfrm>
            <a:prstGeom prst="rect">
              <a:avLst/>
            </a:prstGeom>
            <a:noFill/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172D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16;p37"/>
            <p:cNvSpPr txBox="1"/>
            <p:nvPr/>
          </p:nvSpPr>
          <p:spPr>
            <a:xfrm>
              <a:off x="5638800" y="3995729"/>
              <a:ext cx="1017000" cy="225900"/>
            </a:xfrm>
            <a:prstGeom prst="rect">
              <a:avLst/>
            </a:prstGeom>
            <a:solidFill>
              <a:srgbClr val="172D7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" name="Google Shape;517;p37"/>
            <p:cNvGrpSpPr/>
            <p:nvPr/>
          </p:nvGrpSpPr>
          <p:grpSpPr>
            <a:xfrm>
              <a:off x="5738598" y="4364630"/>
              <a:ext cx="826800" cy="241836"/>
              <a:chOff x="4402335" y="4362518"/>
              <a:chExt cx="826800" cy="241836"/>
            </a:xfrm>
          </p:grpSpPr>
          <p:sp>
            <p:nvSpPr>
              <p:cNvPr id="40" name="Google Shape;518;p37"/>
              <p:cNvSpPr/>
              <p:nvPr/>
            </p:nvSpPr>
            <p:spPr>
              <a:xfrm>
                <a:off x="4402335" y="4420454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F1C232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19;p37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2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sp>
          <p:nvSpPr>
            <p:cNvPr id="29" name="Google Shape;520;p37"/>
            <p:cNvSpPr txBox="1"/>
            <p:nvPr/>
          </p:nvSpPr>
          <p:spPr>
            <a:xfrm>
              <a:off x="5648213" y="3962400"/>
              <a:ext cx="1017000" cy="20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zh-CN" sz="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TiKV Node 3</a:t>
              </a:r>
              <a:endParaRPr sz="8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0" name="Google Shape;521;p37"/>
            <p:cNvSpPr txBox="1"/>
            <p:nvPr/>
          </p:nvSpPr>
          <p:spPr>
            <a:xfrm>
              <a:off x="5655951" y="4175488"/>
              <a:ext cx="9906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zh-CN" sz="700" b="0" i="0" u="none" strike="noStrike" cap="none">
                  <a:solidFill>
                    <a:srgbClr val="172D72"/>
                  </a:solidFill>
                  <a:latin typeface="Ubuntu"/>
                  <a:ea typeface="Ubuntu"/>
                  <a:cs typeface="Ubuntu"/>
                  <a:sym typeface="Ubuntu"/>
                </a:rPr>
                <a:t>Store 3</a:t>
              </a:r>
              <a:endParaRPr sz="700" b="0" i="0" u="none" strike="noStrike" cap="none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grpSp>
          <p:nvGrpSpPr>
            <p:cNvPr id="31" name="Google Shape;522;p37"/>
            <p:cNvGrpSpPr/>
            <p:nvPr/>
          </p:nvGrpSpPr>
          <p:grpSpPr>
            <a:xfrm>
              <a:off x="5736573" y="4605205"/>
              <a:ext cx="826800" cy="237073"/>
              <a:chOff x="4402335" y="4362518"/>
              <a:chExt cx="826800" cy="237073"/>
            </a:xfrm>
          </p:grpSpPr>
          <p:sp>
            <p:nvSpPr>
              <p:cNvPr id="38" name="Google Shape;523;p37"/>
              <p:cNvSpPr/>
              <p:nvPr/>
            </p:nvSpPr>
            <p:spPr>
              <a:xfrm>
                <a:off x="4402335" y="4415691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A5D10D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524;p37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3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grpSp>
          <p:nvGrpSpPr>
            <p:cNvPr id="32" name="Google Shape;525;p37"/>
            <p:cNvGrpSpPr/>
            <p:nvPr/>
          </p:nvGrpSpPr>
          <p:grpSpPr>
            <a:xfrm>
              <a:off x="5736585" y="4842968"/>
              <a:ext cx="826800" cy="241836"/>
              <a:chOff x="4402335" y="4362518"/>
              <a:chExt cx="826800" cy="241836"/>
            </a:xfrm>
          </p:grpSpPr>
          <p:sp>
            <p:nvSpPr>
              <p:cNvPr id="36" name="Google Shape;526;p37"/>
              <p:cNvSpPr/>
              <p:nvPr/>
            </p:nvSpPr>
            <p:spPr>
              <a:xfrm>
                <a:off x="4402335" y="4420454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527;p37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4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grpSp>
          <p:nvGrpSpPr>
            <p:cNvPr id="33" name="Google Shape;528;p37"/>
            <p:cNvGrpSpPr/>
            <p:nvPr/>
          </p:nvGrpSpPr>
          <p:grpSpPr>
            <a:xfrm>
              <a:off x="5736585" y="5081580"/>
              <a:ext cx="826800" cy="241836"/>
              <a:chOff x="4402335" y="4362518"/>
              <a:chExt cx="826800" cy="241836"/>
            </a:xfrm>
          </p:grpSpPr>
          <p:sp>
            <p:nvSpPr>
              <p:cNvPr id="34" name="Google Shape;529;p37"/>
              <p:cNvSpPr/>
              <p:nvPr/>
            </p:nvSpPr>
            <p:spPr>
              <a:xfrm>
                <a:off x="4402335" y="4420454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39C8EE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530;p37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1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</p:grpSp>
      <p:grpSp>
        <p:nvGrpSpPr>
          <p:cNvPr id="42" name="Google Shape;531;p37"/>
          <p:cNvGrpSpPr/>
          <p:nvPr/>
        </p:nvGrpSpPr>
        <p:grpSpPr>
          <a:xfrm>
            <a:off x="5950649" y="3028950"/>
            <a:ext cx="1026413" cy="1064722"/>
            <a:chOff x="6745987" y="3990570"/>
            <a:chExt cx="1026413" cy="1419630"/>
          </a:xfrm>
        </p:grpSpPr>
        <p:sp>
          <p:nvSpPr>
            <p:cNvPr id="43" name="Google Shape;532;p37"/>
            <p:cNvSpPr/>
            <p:nvPr/>
          </p:nvSpPr>
          <p:spPr>
            <a:xfrm>
              <a:off x="6750749" y="4023900"/>
              <a:ext cx="1017000" cy="1386300"/>
            </a:xfrm>
            <a:prstGeom prst="rect">
              <a:avLst/>
            </a:prstGeom>
            <a:noFill/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172D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33;p37"/>
            <p:cNvSpPr txBox="1"/>
            <p:nvPr/>
          </p:nvSpPr>
          <p:spPr>
            <a:xfrm>
              <a:off x="6745987" y="4023899"/>
              <a:ext cx="1017000" cy="225900"/>
            </a:xfrm>
            <a:prstGeom prst="rect">
              <a:avLst/>
            </a:prstGeom>
            <a:solidFill>
              <a:srgbClr val="172D7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" name="Google Shape;534;p37"/>
            <p:cNvGrpSpPr/>
            <p:nvPr/>
          </p:nvGrpSpPr>
          <p:grpSpPr>
            <a:xfrm>
              <a:off x="6845785" y="4392801"/>
              <a:ext cx="826800" cy="241836"/>
              <a:chOff x="4402335" y="4362518"/>
              <a:chExt cx="826800" cy="241836"/>
            </a:xfrm>
          </p:grpSpPr>
          <p:sp>
            <p:nvSpPr>
              <p:cNvPr id="57" name="Google Shape;535;p37"/>
              <p:cNvSpPr/>
              <p:nvPr/>
            </p:nvSpPr>
            <p:spPr>
              <a:xfrm>
                <a:off x="4402335" y="4420454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36;p37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4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sp>
          <p:nvSpPr>
            <p:cNvPr id="46" name="Google Shape;537;p37"/>
            <p:cNvSpPr txBox="1"/>
            <p:nvPr/>
          </p:nvSpPr>
          <p:spPr>
            <a:xfrm>
              <a:off x="6755400" y="3990570"/>
              <a:ext cx="1017000" cy="20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zh-CN" sz="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TiKV Node 2</a:t>
              </a:r>
              <a:endParaRPr sz="8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" name="Google Shape;538;p37"/>
            <p:cNvSpPr txBox="1"/>
            <p:nvPr/>
          </p:nvSpPr>
          <p:spPr>
            <a:xfrm>
              <a:off x="6763137" y="4203658"/>
              <a:ext cx="9906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zh-CN" sz="700" b="0" i="0" u="none" strike="noStrike" cap="none">
                  <a:solidFill>
                    <a:srgbClr val="172D72"/>
                  </a:solidFill>
                  <a:latin typeface="Ubuntu"/>
                  <a:ea typeface="Ubuntu"/>
                  <a:cs typeface="Ubuntu"/>
                  <a:sym typeface="Ubuntu"/>
                </a:rPr>
                <a:t>Store 2</a:t>
              </a:r>
              <a:endParaRPr sz="700" b="0" i="0" u="none" strike="noStrike" cap="none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grpSp>
          <p:nvGrpSpPr>
            <p:cNvPr id="48" name="Google Shape;539;p37"/>
            <p:cNvGrpSpPr/>
            <p:nvPr/>
          </p:nvGrpSpPr>
          <p:grpSpPr>
            <a:xfrm>
              <a:off x="6843760" y="4633376"/>
              <a:ext cx="826800" cy="237073"/>
              <a:chOff x="4402335" y="4362518"/>
              <a:chExt cx="826800" cy="237073"/>
            </a:xfrm>
          </p:grpSpPr>
          <p:sp>
            <p:nvSpPr>
              <p:cNvPr id="55" name="Google Shape;540;p37"/>
              <p:cNvSpPr/>
              <p:nvPr/>
            </p:nvSpPr>
            <p:spPr>
              <a:xfrm>
                <a:off x="4402335" y="4415691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A5D10D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41;p37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3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grpSp>
          <p:nvGrpSpPr>
            <p:cNvPr id="49" name="Google Shape;542;p37"/>
            <p:cNvGrpSpPr/>
            <p:nvPr/>
          </p:nvGrpSpPr>
          <p:grpSpPr>
            <a:xfrm>
              <a:off x="6843772" y="4871138"/>
              <a:ext cx="826800" cy="241836"/>
              <a:chOff x="4402335" y="4362518"/>
              <a:chExt cx="826800" cy="241836"/>
            </a:xfrm>
          </p:grpSpPr>
          <p:sp>
            <p:nvSpPr>
              <p:cNvPr id="53" name="Google Shape;543;p37"/>
              <p:cNvSpPr/>
              <p:nvPr/>
            </p:nvSpPr>
            <p:spPr>
              <a:xfrm>
                <a:off x="4402335" y="4420454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F1C232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4;p37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2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grpSp>
          <p:nvGrpSpPr>
            <p:cNvPr id="50" name="Google Shape;545;p37"/>
            <p:cNvGrpSpPr/>
            <p:nvPr/>
          </p:nvGrpSpPr>
          <p:grpSpPr>
            <a:xfrm>
              <a:off x="6843772" y="5109751"/>
              <a:ext cx="826800" cy="241836"/>
              <a:chOff x="4402335" y="4362518"/>
              <a:chExt cx="826800" cy="241836"/>
            </a:xfrm>
          </p:grpSpPr>
          <p:sp>
            <p:nvSpPr>
              <p:cNvPr id="51" name="Google Shape;546;p37"/>
              <p:cNvSpPr/>
              <p:nvPr/>
            </p:nvSpPr>
            <p:spPr>
              <a:xfrm>
                <a:off x="4402335" y="4420454"/>
                <a:ext cx="826800" cy="183900"/>
              </a:xfrm>
              <a:prstGeom prst="roundRect">
                <a:avLst>
                  <a:gd name="adj" fmla="val 16667"/>
                </a:avLst>
              </a:prstGeom>
              <a:solidFill>
                <a:srgbClr val="39C8EE"/>
              </a:solidFill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47;p37"/>
              <p:cNvSpPr txBox="1"/>
              <p:nvPr/>
            </p:nvSpPr>
            <p:spPr>
              <a:xfrm>
                <a:off x="4524058" y="4362518"/>
                <a:ext cx="6120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zh-CN" sz="7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Region 1</a:t>
                </a:r>
                <a:endParaRPr sz="7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</p:grpSp>
      <p:cxnSp>
        <p:nvCxnSpPr>
          <p:cNvPr id="59" name="Google Shape;548;p37"/>
          <p:cNvCxnSpPr>
            <a:stCxn id="21" idx="3"/>
            <a:endCxn id="53" idx="1"/>
          </p:cNvCxnSpPr>
          <p:nvPr/>
        </p:nvCxnSpPr>
        <p:spPr>
          <a:xfrm>
            <a:off x="5388935" y="3619896"/>
            <a:ext cx="659400" cy="181800"/>
          </a:xfrm>
          <a:prstGeom prst="curvedConnector3">
            <a:avLst>
              <a:gd name="adj1" fmla="val 50008"/>
            </a:avLst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549;p37"/>
          <p:cNvCxnSpPr>
            <a:stCxn id="53" idx="3"/>
            <a:endCxn id="40" idx="1"/>
          </p:cNvCxnSpPr>
          <p:nvPr/>
        </p:nvCxnSpPr>
        <p:spPr>
          <a:xfrm rot="10800000" flipH="1">
            <a:off x="6875234" y="3442690"/>
            <a:ext cx="661200" cy="359100"/>
          </a:xfrm>
          <a:prstGeom prst="curvedConnector3">
            <a:avLst>
              <a:gd name="adj1" fmla="val 49993"/>
            </a:avLst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1" name="Google Shape;550;p37"/>
          <p:cNvGrpSpPr/>
          <p:nvPr/>
        </p:nvGrpSpPr>
        <p:grpSpPr>
          <a:xfrm>
            <a:off x="2531174" y="3028647"/>
            <a:ext cx="1026414" cy="1064722"/>
            <a:chOff x="2531174" y="4038195"/>
            <a:chExt cx="1026414" cy="1419630"/>
          </a:xfrm>
        </p:grpSpPr>
        <p:sp>
          <p:nvSpPr>
            <p:cNvPr id="62" name="Google Shape;551;p37"/>
            <p:cNvSpPr txBox="1"/>
            <p:nvPr/>
          </p:nvSpPr>
          <p:spPr>
            <a:xfrm>
              <a:off x="2531174" y="4071524"/>
              <a:ext cx="1017000" cy="225900"/>
            </a:xfrm>
            <a:prstGeom prst="rect">
              <a:avLst/>
            </a:prstGeom>
            <a:solidFill>
              <a:srgbClr val="172D7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" name="Google Shape;552;p37"/>
            <p:cNvGrpSpPr/>
            <p:nvPr/>
          </p:nvGrpSpPr>
          <p:grpSpPr>
            <a:xfrm>
              <a:off x="2535937" y="4038195"/>
              <a:ext cx="1021651" cy="1419630"/>
              <a:chOff x="2535937" y="4038195"/>
              <a:chExt cx="1021651" cy="1419630"/>
            </a:xfrm>
          </p:grpSpPr>
          <p:sp>
            <p:nvSpPr>
              <p:cNvPr id="64" name="Google Shape;553;p37"/>
              <p:cNvSpPr/>
              <p:nvPr/>
            </p:nvSpPr>
            <p:spPr>
              <a:xfrm>
                <a:off x="2535937" y="4071525"/>
                <a:ext cx="1017000" cy="1386300"/>
              </a:xfrm>
              <a:prstGeom prst="rect">
                <a:avLst/>
              </a:prstGeom>
              <a:noFill/>
              <a:ln w="19050" cap="flat" cmpd="sng">
                <a:solidFill>
                  <a:srgbClr val="172D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172D7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554;p37"/>
              <p:cNvSpPr txBox="1"/>
              <p:nvPr/>
            </p:nvSpPr>
            <p:spPr>
              <a:xfrm>
                <a:off x="2540588" y="4038195"/>
                <a:ext cx="1017000" cy="20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zh-CN" sz="800" b="0" i="0" u="none" strike="noStrike" cap="none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TiFlash Node 1</a:t>
                </a:r>
                <a:endParaRPr sz="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  <p:sp>
            <p:nvSpPr>
              <p:cNvPr id="66" name="Google Shape;555;p37"/>
              <p:cNvSpPr txBox="1"/>
              <p:nvPr/>
            </p:nvSpPr>
            <p:spPr>
              <a:xfrm>
                <a:off x="2548325" y="4251283"/>
                <a:ext cx="990600" cy="1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172D72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  <p:grpSp>
            <p:nvGrpSpPr>
              <p:cNvPr id="67" name="Google Shape;556;p37"/>
              <p:cNvGrpSpPr/>
              <p:nvPr/>
            </p:nvGrpSpPr>
            <p:grpSpPr>
              <a:xfrm>
                <a:off x="2645569" y="4536281"/>
                <a:ext cx="790500" cy="152400"/>
                <a:chOff x="2638425" y="4495800"/>
                <a:chExt cx="790500" cy="152400"/>
              </a:xfrm>
            </p:grpSpPr>
            <p:sp>
              <p:nvSpPr>
                <p:cNvPr id="86" name="Google Shape;557;p37"/>
                <p:cNvSpPr/>
                <p:nvPr/>
              </p:nvSpPr>
              <p:spPr>
                <a:xfrm>
                  <a:off x="2638425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9C8EE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558;p37"/>
                <p:cNvSpPr/>
                <p:nvPr/>
              </p:nvSpPr>
              <p:spPr>
                <a:xfrm>
                  <a:off x="2807494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9C8EE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559;p37"/>
                <p:cNvSpPr/>
                <p:nvPr/>
              </p:nvSpPr>
              <p:spPr>
                <a:xfrm>
                  <a:off x="2978944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9C8EE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560;p37"/>
                <p:cNvSpPr/>
                <p:nvPr/>
              </p:nvSpPr>
              <p:spPr>
                <a:xfrm>
                  <a:off x="3148088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9C8EE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561;p37"/>
                <p:cNvSpPr/>
                <p:nvPr/>
              </p:nvSpPr>
              <p:spPr>
                <a:xfrm>
                  <a:off x="3324225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9C8EE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" name="Google Shape;562;p37"/>
              <p:cNvGrpSpPr/>
              <p:nvPr/>
            </p:nvGrpSpPr>
            <p:grpSpPr>
              <a:xfrm>
                <a:off x="2645644" y="4764881"/>
                <a:ext cx="790500" cy="152400"/>
                <a:chOff x="2638425" y="4495800"/>
                <a:chExt cx="790500" cy="152400"/>
              </a:xfrm>
            </p:grpSpPr>
            <p:sp>
              <p:nvSpPr>
                <p:cNvPr id="81" name="Google Shape;563;p37"/>
                <p:cNvSpPr/>
                <p:nvPr/>
              </p:nvSpPr>
              <p:spPr>
                <a:xfrm>
                  <a:off x="2638425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1C23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564;p37"/>
                <p:cNvSpPr/>
                <p:nvPr/>
              </p:nvSpPr>
              <p:spPr>
                <a:xfrm>
                  <a:off x="2807494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1C23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565;p37"/>
                <p:cNvSpPr/>
                <p:nvPr/>
              </p:nvSpPr>
              <p:spPr>
                <a:xfrm>
                  <a:off x="2978944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1C23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566;p37"/>
                <p:cNvSpPr/>
                <p:nvPr/>
              </p:nvSpPr>
              <p:spPr>
                <a:xfrm>
                  <a:off x="3148088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1C23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567;p37"/>
                <p:cNvSpPr/>
                <p:nvPr/>
              </p:nvSpPr>
              <p:spPr>
                <a:xfrm>
                  <a:off x="3324225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1C23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" name="Google Shape;568;p37"/>
              <p:cNvGrpSpPr/>
              <p:nvPr/>
            </p:nvGrpSpPr>
            <p:grpSpPr>
              <a:xfrm>
                <a:off x="2648025" y="4993481"/>
                <a:ext cx="790500" cy="152400"/>
                <a:chOff x="2638425" y="4495800"/>
                <a:chExt cx="790500" cy="152400"/>
              </a:xfrm>
            </p:grpSpPr>
            <p:sp>
              <p:nvSpPr>
                <p:cNvPr id="76" name="Google Shape;569;p37"/>
                <p:cNvSpPr/>
                <p:nvPr/>
              </p:nvSpPr>
              <p:spPr>
                <a:xfrm>
                  <a:off x="2638425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D10D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570;p37"/>
                <p:cNvSpPr/>
                <p:nvPr/>
              </p:nvSpPr>
              <p:spPr>
                <a:xfrm>
                  <a:off x="2807494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D10D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571;p37"/>
                <p:cNvSpPr/>
                <p:nvPr/>
              </p:nvSpPr>
              <p:spPr>
                <a:xfrm>
                  <a:off x="2978944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D10D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572;p37"/>
                <p:cNvSpPr/>
                <p:nvPr/>
              </p:nvSpPr>
              <p:spPr>
                <a:xfrm>
                  <a:off x="3148088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D10D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573;p37"/>
                <p:cNvSpPr/>
                <p:nvPr/>
              </p:nvSpPr>
              <p:spPr>
                <a:xfrm>
                  <a:off x="3324225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D10D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" name="Google Shape;574;p37"/>
              <p:cNvGrpSpPr/>
              <p:nvPr/>
            </p:nvGrpSpPr>
            <p:grpSpPr>
              <a:xfrm>
                <a:off x="2652713" y="5229225"/>
                <a:ext cx="790500" cy="152400"/>
                <a:chOff x="2638425" y="4495800"/>
                <a:chExt cx="790500" cy="152400"/>
              </a:xfrm>
            </p:grpSpPr>
            <p:sp>
              <p:nvSpPr>
                <p:cNvPr id="71" name="Google Shape;575;p37"/>
                <p:cNvSpPr/>
                <p:nvPr/>
              </p:nvSpPr>
              <p:spPr>
                <a:xfrm>
                  <a:off x="2638425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D7E6B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576;p37"/>
                <p:cNvSpPr/>
                <p:nvPr/>
              </p:nvSpPr>
              <p:spPr>
                <a:xfrm>
                  <a:off x="2807494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D7E6B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577;p37"/>
                <p:cNvSpPr/>
                <p:nvPr/>
              </p:nvSpPr>
              <p:spPr>
                <a:xfrm>
                  <a:off x="2978944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D7E6B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578;p37"/>
                <p:cNvSpPr/>
                <p:nvPr/>
              </p:nvSpPr>
              <p:spPr>
                <a:xfrm>
                  <a:off x="3148088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D7E6B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579;p37"/>
                <p:cNvSpPr/>
                <p:nvPr/>
              </p:nvSpPr>
              <p:spPr>
                <a:xfrm>
                  <a:off x="3324225" y="4495800"/>
                  <a:ext cx="104700" cy="152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D7E6B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1" name="Google Shape;580;p37"/>
          <p:cNvSpPr txBox="1"/>
          <p:nvPr/>
        </p:nvSpPr>
        <p:spPr>
          <a:xfrm>
            <a:off x="609600" y="3053947"/>
            <a:ext cx="1017000" cy="1695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581;p37"/>
          <p:cNvGrpSpPr/>
          <p:nvPr/>
        </p:nvGrpSpPr>
        <p:grpSpPr>
          <a:xfrm>
            <a:off x="614363" y="3028950"/>
            <a:ext cx="1021651" cy="1064722"/>
            <a:chOff x="2535937" y="4038195"/>
            <a:chExt cx="1021651" cy="1419630"/>
          </a:xfrm>
        </p:grpSpPr>
        <p:sp>
          <p:nvSpPr>
            <p:cNvPr id="93" name="Google Shape;582;p37"/>
            <p:cNvSpPr/>
            <p:nvPr/>
          </p:nvSpPr>
          <p:spPr>
            <a:xfrm>
              <a:off x="2535937" y="4071525"/>
              <a:ext cx="1017000" cy="1386300"/>
            </a:xfrm>
            <a:prstGeom prst="rect">
              <a:avLst/>
            </a:prstGeom>
            <a:noFill/>
            <a:ln w="19050" cap="flat" cmpd="sng">
              <a:solidFill>
                <a:srgbClr val="172D7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172D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583;p37"/>
            <p:cNvSpPr txBox="1"/>
            <p:nvPr/>
          </p:nvSpPr>
          <p:spPr>
            <a:xfrm>
              <a:off x="2540588" y="4038195"/>
              <a:ext cx="1017000" cy="20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zh-CN" sz="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TiFlash Node 2</a:t>
              </a:r>
              <a:endParaRPr sz="8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5" name="Google Shape;584;p37"/>
            <p:cNvSpPr txBox="1"/>
            <p:nvPr/>
          </p:nvSpPr>
          <p:spPr>
            <a:xfrm>
              <a:off x="2548325" y="4251283"/>
              <a:ext cx="990600" cy="17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grpSp>
          <p:nvGrpSpPr>
            <p:cNvPr id="96" name="Google Shape;585;p37"/>
            <p:cNvGrpSpPr/>
            <p:nvPr/>
          </p:nvGrpSpPr>
          <p:grpSpPr>
            <a:xfrm>
              <a:off x="2645569" y="4536281"/>
              <a:ext cx="790500" cy="152400"/>
              <a:chOff x="2638425" y="4495800"/>
              <a:chExt cx="790500" cy="152400"/>
            </a:xfrm>
          </p:grpSpPr>
          <p:sp>
            <p:nvSpPr>
              <p:cNvPr id="115" name="Google Shape;586;p37"/>
              <p:cNvSpPr/>
              <p:nvPr/>
            </p:nvSpPr>
            <p:spPr>
              <a:xfrm>
                <a:off x="2638425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587;p37"/>
              <p:cNvSpPr/>
              <p:nvPr/>
            </p:nvSpPr>
            <p:spPr>
              <a:xfrm>
                <a:off x="2807494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588;p37"/>
              <p:cNvSpPr/>
              <p:nvPr/>
            </p:nvSpPr>
            <p:spPr>
              <a:xfrm>
                <a:off x="2978944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589;p37"/>
              <p:cNvSpPr/>
              <p:nvPr/>
            </p:nvSpPr>
            <p:spPr>
              <a:xfrm>
                <a:off x="3148088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590;p37"/>
              <p:cNvSpPr/>
              <p:nvPr/>
            </p:nvSpPr>
            <p:spPr>
              <a:xfrm>
                <a:off x="3324225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Google Shape;591;p37"/>
            <p:cNvGrpSpPr/>
            <p:nvPr/>
          </p:nvGrpSpPr>
          <p:grpSpPr>
            <a:xfrm>
              <a:off x="2645644" y="4764881"/>
              <a:ext cx="790500" cy="152400"/>
              <a:chOff x="2638425" y="4495800"/>
              <a:chExt cx="790500" cy="152400"/>
            </a:xfrm>
          </p:grpSpPr>
          <p:sp>
            <p:nvSpPr>
              <p:cNvPr id="110" name="Google Shape;592;p37"/>
              <p:cNvSpPr/>
              <p:nvPr/>
            </p:nvSpPr>
            <p:spPr>
              <a:xfrm>
                <a:off x="2638425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593;p37"/>
              <p:cNvSpPr/>
              <p:nvPr/>
            </p:nvSpPr>
            <p:spPr>
              <a:xfrm>
                <a:off x="2807494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594;p37"/>
              <p:cNvSpPr/>
              <p:nvPr/>
            </p:nvSpPr>
            <p:spPr>
              <a:xfrm>
                <a:off x="2978944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595;p37"/>
              <p:cNvSpPr/>
              <p:nvPr/>
            </p:nvSpPr>
            <p:spPr>
              <a:xfrm>
                <a:off x="3148088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596;p37"/>
              <p:cNvSpPr/>
              <p:nvPr/>
            </p:nvSpPr>
            <p:spPr>
              <a:xfrm>
                <a:off x="3324225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" name="Google Shape;597;p37"/>
            <p:cNvGrpSpPr/>
            <p:nvPr/>
          </p:nvGrpSpPr>
          <p:grpSpPr>
            <a:xfrm>
              <a:off x="2648025" y="4993481"/>
              <a:ext cx="790500" cy="152400"/>
              <a:chOff x="2638425" y="4495800"/>
              <a:chExt cx="790500" cy="152400"/>
            </a:xfrm>
          </p:grpSpPr>
          <p:sp>
            <p:nvSpPr>
              <p:cNvPr id="105" name="Google Shape;598;p37"/>
              <p:cNvSpPr/>
              <p:nvPr/>
            </p:nvSpPr>
            <p:spPr>
              <a:xfrm>
                <a:off x="2638425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599;p37"/>
              <p:cNvSpPr/>
              <p:nvPr/>
            </p:nvSpPr>
            <p:spPr>
              <a:xfrm>
                <a:off x="2807494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600;p37"/>
              <p:cNvSpPr/>
              <p:nvPr/>
            </p:nvSpPr>
            <p:spPr>
              <a:xfrm>
                <a:off x="2978944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601;p37"/>
              <p:cNvSpPr/>
              <p:nvPr/>
            </p:nvSpPr>
            <p:spPr>
              <a:xfrm>
                <a:off x="3148088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602;p37"/>
              <p:cNvSpPr/>
              <p:nvPr/>
            </p:nvSpPr>
            <p:spPr>
              <a:xfrm>
                <a:off x="3324225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" name="Google Shape;603;p37"/>
            <p:cNvGrpSpPr/>
            <p:nvPr/>
          </p:nvGrpSpPr>
          <p:grpSpPr>
            <a:xfrm>
              <a:off x="2652713" y="5229225"/>
              <a:ext cx="790500" cy="152400"/>
              <a:chOff x="2638425" y="4495800"/>
              <a:chExt cx="790500" cy="152400"/>
            </a:xfrm>
          </p:grpSpPr>
          <p:sp>
            <p:nvSpPr>
              <p:cNvPr id="100" name="Google Shape;604;p37"/>
              <p:cNvSpPr/>
              <p:nvPr/>
            </p:nvSpPr>
            <p:spPr>
              <a:xfrm>
                <a:off x="2638425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605;p37"/>
              <p:cNvSpPr/>
              <p:nvPr/>
            </p:nvSpPr>
            <p:spPr>
              <a:xfrm>
                <a:off x="2807494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606;p37"/>
              <p:cNvSpPr/>
              <p:nvPr/>
            </p:nvSpPr>
            <p:spPr>
              <a:xfrm>
                <a:off x="2978944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607;p37"/>
              <p:cNvSpPr/>
              <p:nvPr/>
            </p:nvSpPr>
            <p:spPr>
              <a:xfrm>
                <a:off x="3148088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608;p37"/>
              <p:cNvSpPr/>
              <p:nvPr/>
            </p:nvSpPr>
            <p:spPr>
              <a:xfrm>
                <a:off x="3324225" y="4495800"/>
                <a:ext cx="104700" cy="152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20" name="Google Shape;609;p37"/>
          <p:cNvCxnSpPr>
            <a:stCxn id="124" idx="2"/>
            <a:endCxn id="46" idx="0"/>
          </p:cNvCxnSpPr>
          <p:nvPr/>
        </p:nvCxnSpPr>
        <p:spPr>
          <a:xfrm>
            <a:off x="4572000" y="1993226"/>
            <a:ext cx="1896600" cy="1035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1" name="Google Shape;611;p37"/>
          <p:cNvCxnSpPr>
            <a:stCxn id="124" idx="2"/>
            <a:endCxn id="65" idx="0"/>
          </p:cNvCxnSpPr>
          <p:nvPr/>
        </p:nvCxnSpPr>
        <p:spPr>
          <a:xfrm flipH="1">
            <a:off x="3049200" y="1993226"/>
            <a:ext cx="1522800" cy="1035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2" name="Google Shape;612;p37"/>
          <p:cNvSpPr txBox="1"/>
          <p:nvPr/>
        </p:nvSpPr>
        <p:spPr>
          <a:xfrm>
            <a:off x="304800" y="4171950"/>
            <a:ext cx="37338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1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TiFlash Extension Cluster</a:t>
            </a:r>
            <a:endParaRPr sz="1400" b="1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3" name="Google Shape;613;p37"/>
          <p:cNvSpPr txBox="1"/>
          <p:nvPr/>
        </p:nvSpPr>
        <p:spPr>
          <a:xfrm>
            <a:off x="4038600" y="4171950"/>
            <a:ext cx="48006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1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TiKV Cluster</a:t>
            </a:r>
            <a:endParaRPr sz="1400" b="1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Google Shape;610;p37"/>
          <p:cNvSpPr/>
          <p:nvPr/>
        </p:nvSpPr>
        <p:spPr>
          <a:xfrm>
            <a:off x="4000500" y="1420526"/>
            <a:ext cx="1143000" cy="5727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TiDB</a:t>
            </a:r>
            <a:endParaRPr sz="12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/</a:t>
            </a:r>
            <a:endParaRPr sz="12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TiSpark</a:t>
            </a:r>
            <a:endParaRPr sz="12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25" name="Google Shape;614;p37"/>
          <p:cNvCxnSpPr>
            <a:stCxn id="85" idx="3"/>
            <a:endCxn id="21" idx="1"/>
          </p:cNvCxnSpPr>
          <p:nvPr/>
        </p:nvCxnSpPr>
        <p:spPr>
          <a:xfrm rot="10800000" flipH="1">
            <a:off x="3436144" y="3620011"/>
            <a:ext cx="1125900" cy="1080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6" name="Google Shape;615;p37"/>
          <p:cNvSpPr txBox="1"/>
          <p:nvPr/>
        </p:nvSpPr>
        <p:spPr>
          <a:xfrm>
            <a:off x="131750" y="1246250"/>
            <a:ext cx="3820500" cy="1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SELECT AVG(s.price) FROM prod p, sales s</a:t>
            </a:r>
            <a:endParaRPr sz="1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WHERE p.pid = s.pid </a:t>
            </a:r>
            <a:endParaRPr sz="1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AND p.batch_id = 'B1328';</a:t>
            </a:r>
            <a:endParaRPr sz="1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7" name="Google Shape;616;p37"/>
          <p:cNvSpPr txBox="1"/>
          <p:nvPr/>
        </p:nvSpPr>
        <p:spPr>
          <a:xfrm>
            <a:off x="5677750" y="2253525"/>
            <a:ext cx="31614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Index Scan(batch_id = B1328)</a:t>
            </a:r>
            <a:endParaRPr sz="1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Google Shape;617;p37"/>
          <p:cNvSpPr txBox="1"/>
          <p:nvPr/>
        </p:nvSpPr>
        <p:spPr>
          <a:xfrm>
            <a:off x="1617750" y="2277619"/>
            <a:ext cx="213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TableScan(price,pid)</a:t>
            </a:r>
            <a:endParaRPr sz="1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Google Shape;618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sz="2800" b="1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Merge</a:t>
            </a:r>
            <a:endParaRPr sz="2800" b="1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26601661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97;p60"/>
          <p:cNvSpPr txBox="1">
            <a:spLocks/>
          </p:cNvSpPr>
          <p:nvPr/>
        </p:nvSpPr>
        <p:spPr>
          <a:xfrm>
            <a:off x="311700" y="219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hangingPunct="1"/>
            <a:r>
              <a:rPr lang="en-US" altLang="zh-CN" sz="3600" dirty="0" smtClean="0"/>
              <a:t>HTAP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0382118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6;p39"/>
          <p:cNvSpPr txBox="1">
            <a:spLocks/>
          </p:cNvSpPr>
          <p:nvPr/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algn="l" hangingPunct="1"/>
            <a:r>
              <a:rPr lang="en-US" altLang="zh-CN" sz="3000" dirty="0" smtClean="0"/>
              <a:t>What is HTAP</a:t>
            </a:r>
            <a:endParaRPr lang="en-US" sz="3000" dirty="0"/>
          </a:p>
        </p:txBody>
      </p:sp>
      <p:sp>
        <p:nvSpPr>
          <p:cNvPr id="6" name="Google Shape;177;p39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38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4762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7143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9525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11906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14287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16668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19050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2143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457200" indent="-317500" hangingPunct="1">
              <a:lnSpc>
                <a:spcPct val="150000"/>
              </a:lnSpc>
              <a:spcBef>
                <a:spcPts val="0"/>
              </a:spcBef>
              <a:buSzPts val="1400"/>
              <a:buFontTx/>
              <a:buChar char="●"/>
            </a:pPr>
            <a:r>
              <a:rPr lang="en-US" altLang="zh-CN" sz="1400" b="1" dirty="0" smtClean="0"/>
              <a:t>Invented by Gartner</a:t>
            </a:r>
            <a:endParaRPr lang="en-US" sz="1400" b="1" dirty="0" smtClean="0"/>
          </a:p>
          <a:p>
            <a:pPr marL="457200" indent="-317500" hangingPunct="1">
              <a:lnSpc>
                <a:spcPct val="150000"/>
              </a:lnSpc>
              <a:spcBef>
                <a:spcPts val="0"/>
              </a:spcBef>
              <a:buSzPts val="1400"/>
              <a:buFontTx/>
              <a:buChar char="●"/>
            </a:pPr>
            <a:r>
              <a:rPr lang="en-US" altLang="zh-CN" sz="1400" b="1" dirty="0" smtClean="0"/>
              <a:t>HTAP is a very simple concept</a:t>
            </a:r>
            <a:endParaRPr lang="en-US" sz="1400" dirty="0" smtClean="0"/>
          </a:p>
          <a:p>
            <a:pPr marL="914400" lvl="1" indent="-317500" hangingPunct="1">
              <a:lnSpc>
                <a:spcPct val="150000"/>
              </a:lnSpc>
              <a:spcBef>
                <a:spcPts val="0"/>
              </a:spcBef>
              <a:buSzPts val="1400"/>
              <a:buFontTx/>
              <a:buChar char="○"/>
            </a:pPr>
            <a:r>
              <a:rPr lang="en-US" altLang="zh-CN" sz="1400" dirty="0" smtClean="0"/>
              <a:t>TP = Transactional Processing</a:t>
            </a:r>
            <a:endParaRPr lang="en-US" sz="1400" dirty="0" smtClean="0"/>
          </a:p>
          <a:p>
            <a:pPr marL="1371600" lvl="2" indent="-317500" hangingPunct="1">
              <a:lnSpc>
                <a:spcPct val="150000"/>
              </a:lnSpc>
              <a:spcBef>
                <a:spcPts val="0"/>
              </a:spcBef>
              <a:buSzPts val="1400"/>
              <a:buFontTx/>
              <a:buChar char="■"/>
            </a:pPr>
            <a:r>
              <a:rPr lang="en-US" altLang="zh-CN" sz="1400" dirty="0" smtClean="0"/>
              <a:t>Row format, update in real-time</a:t>
            </a:r>
            <a:endParaRPr lang="en-US" sz="1400" dirty="0" smtClean="0"/>
          </a:p>
          <a:p>
            <a:pPr marL="1371600" lvl="2" indent="-317500" hangingPunct="1">
              <a:lnSpc>
                <a:spcPct val="150000"/>
              </a:lnSpc>
              <a:spcBef>
                <a:spcPts val="0"/>
              </a:spcBef>
              <a:buSzPts val="1400"/>
              <a:buFontTx/>
              <a:buChar char="■"/>
            </a:pPr>
            <a:r>
              <a:rPr lang="en-US" altLang="zh-CN" sz="1400" dirty="0" smtClean="0"/>
              <a:t>High concurrency and consistency, touch only a few rows each time</a:t>
            </a:r>
            <a:endParaRPr lang="en-US" sz="1400" dirty="0" smtClean="0"/>
          </a:p>
          <a:p>
            <a:pPr marL="1371600" lvl="2" indent="-317500" hangingPunct="1">
              <a:lnSpc>
                <a:spcPct val="150000"/>
              </a:lnSpc>
              <a:spcBef>
                <a:spcPts val="0"/>
              </a:spcBef>
              <a:buSzPts val="1400"/>
              <a:buFontTx/>
              <a:buChar char="■"/>
            </a:pPr>
            <a:r>
              <a:rPr lang="en-US" altLang="zh-CN" sz="1400" dirty="0" smtClean="0"/>
              <a:t>Current data</a:t>
            </a:r>
            <a:endParaRPr lang="en-US" sz="1400" dirty="0" smtClean="0"/>
          </a:p>
          <a:p>
            <a:pPr marL="914400" lvl="1" indent="-317500" hangingPunct="1">
              <a:lnSpc>
                <a:spcPct val="150000"/>
              </a:lnSpc>
              <a:spcBef>
                <a:spcPts val="0"/>
              </a:spcBef>
              <a:buSzPts val="1400"/>
              <a:buFontTx/>
              <a:buChar char="○"/>
            </a:pPr>
            <a:r>
              <a:rPr lang="en-US" altLang="zh-CN" sz="1400" dirty="0" smtClean="0"/>
              <a:t>AP = Analytical Processing</a:t>
            </a:r>
            <a:endParaRPr lang="en-US" sz="1400" dirty="0" smtClean="0"/>
          </a:p>
          <a:p>
            <a:pPr marL="1371600" lvl="2" indent="-317500" hangingPunct="1">
              <a:lnSpc>
                <a:spcPct val="150000"/>
              </a:lnSpc>
              <a:spcBef>
                <a:spcPts val="0"/>
              </a:spcBef>
              <a:buSzPts val="1400"/>
              <a:buFontTx/>
              <a:buChar char="■"/>
            </a:pPr>
            <a:r>
              <a:rPr lang="en-US" altLang="zh-CN" sz="1400" dirty="0" smtClean="0"/>
              <a:t>Columnar format, batch update</a:t>
            </a:r>
            <a:endParaRPr lang="en-US" sz="1400" dirty="0" smtClean="0"/>
          </a:p>
          <a:p>
            <a:pPr marL="1371600" lvl="2" indent="-317500" hangingPunct="1">
              <a:lnSpc>
                <a:spcPct val="150000"/>
              </a:lnSpc>
              <a:spcBef>
                <a:spcPts val="0"/>
              </a:spcBef>
              <a:buSzPts val="1400"/>
              <a:buFontTx/>
              <a:buChar char="■"/>
            </a:pPr>
            <a:r>
              <a:rPr lang="en-US" altLang="zh-CN" sz="1400" dirty="0" smtClean="0"/>
              <a:t>Low concurrency, large batch process each query</a:t>
            </a:r>
            <a:endParaRPr lang="en-US" sz="1400" dirty="0" smtClean="0"/>
          </a:p>
          <a:p>
            <a:pPr marL="1371600" lvl="2" indent="-317500" hangingPunct="1">
              <a:lnSpc>
                <a:spcPct val="150000"/>
              </a:lnSpc>
              <a:spcBef>
                <a:spcPts val="0"/>
              </a:spcBef>
              <a:buSzPts val="1400"/>
              <a:buFontTx/>
              <a:buChar char="■"/>
            </a:pPr>
            <a:r>
              <a:rPr lang="en-US" altLang="zh-CN" sz="1400" dirty="0" smtClean="0"/>
              <a:t>Historical data</a:t>
            </a:r>
            <a:endParaRPr lang="en-US" sz="1400" dirty="0" smtClean="0"/>
          </a:p>
          <a:p>
            <a:pPr marL="0" indent="0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1400" dirty="0" smtClean="0"/>
          </a:p>
          <a:p>
            <a:pPr marL="0" indent="0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1400" i="1" dirty="0" smtClean="0"/>
          </a:p>
          <a:p>
            <a:pPr marL="0" indent="0" hangingPunct="1">
              <a:lnSpc>
                <a:spcPct val="115000"/>
              </a:lnSpc>
              <a:spcBef>
                <a:spcPts val="800"/>
              </a:spcBef>
              <a:buFontTx/>
              <a:buNone/>
            </a:pPr>
            <a:r>
              <a:rPr lang="en-US" altLang="zh-CN" sz="1400" dirty="0" smtClean="0"/>
              <a:t> </a:t>
            </a:r>
            <a:endParaRPr lang="en-US" sz="1400" dirty="0" smtClean="0"/>
          </a:p>
          <a:p>
            <a:pPr marL="457200" indent="0" hangingPunct="1">
              <a:lnSpc>
                <a:spcPct val="115000"/>
              </a:lnSpc>
              <a:spcBef>
                <a:spcPts val="1600"/>
              </a:spcBef>
              <a:buFontTx/>
              <a:buNone/>
            </a:pPr>
            <a:endParaRPr lang="en-US" sz="1400" dirty="0" smtClean="0"/>
          </a:p>
          <a:p>
            <a:pPr marL="0" indent="0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4880842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7;p42"/>
          <p:cNvSpPr txBox="1">
            <a:spLocks/>
          </p:cNvSpPr>
          <p:nvPr/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algn="l" hangingPunct="1"/>
            <a:r>
              <a:rPr lang="en-US" altLang="zh-CN" sz="3000" dirty="0" smtClean="0"/>
              <a:t>How HTAP help you</a:t>
            </a:r>
            <a:endParaRPr lang="en-US" sz="3000" dirty="0"/>
          </a:p>
        </p:txBody>
      </p:sp>
      <p:sp>
        <p:nvSpPr>
          <p:cNvPr id="6" name="Google Shape;208;p42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38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4762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7143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9525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11906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14287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16668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19050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2143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406400" indent="-311150" hangingPunct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700"/>
              <a:buFont typeface="Ubuntu"/>
              <a:buChar char="•"/>
            </a:pPr>
            <a:r>
              <a:rPr lang="en-US" altLang="zh-CN" sz="1600" dirty="0" smtClean="0"/>
              <a:t>HTAP databases shine</a:t>
            </a:r>
            <a:endParaRPr lang="en-US" sz="1600" dirty="0" smtClean="0"/>
          </a:p>
          <a:p>
            <a:pPr marL="812800" lvl="1" indent="-292100" hangingPunct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Ubuntu"/>
              <a:buChar char="•"/>
            </a:pPr>
            <a:r>
              <a:rPr lang="en-US" altLang="zh-CN" sz="1600" dirty="0" smtClean="0"/>
              <a:t>Simplify architecture</a:t>
            </a:r>
            <a:endParaRPr lang="en-US" sz="1600" dirty="0" smtClean="0"/>
          </a:p>
          <a:p>
            <a:pPr marL="812800" lvl="1" indent="-292100" hangingPunct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Ubuntu"/>
              <a:buChar char="•"/>
            </a:pPr>
            <a:r>
              <a:rPr lang="en-US" altLang="zh-CN" sz="1600" dirty="0" smtClean="0"/>
              <a:t>Lower </a:t>
            </a:r>
            <a:r>
              <a:rPr lang="en-US" altLang="zh-CN" sz="1600" dirty="0" err="1" smtClean="0"/>
              <a:t>maintenence</a:t>
            </a:r>
            <a:r>
              <a:rPr lang="en-US" altLang="zh-CN" sz="1600" dirty="0" smtClean="0"/>
              <a:t> cost</a:t>
            </a:r>
            <a:endParaRPr lang="en-US" sz="1600" dirty="0" smtClean="0"/>
          </a:p>
          <a:p>
            <a:pPr marL="812800" lvl="1" indent="-292100" hangingPunct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Ubuntu"/>
              <a:buChar char="•"/>
            </a:pPr>
            <a:r>
              <a:rPr lang="en-US" altLang="zh-CN" sz="1600" dirty="0" smtClean="0"/>
              <a:t>Empower real-time scenarios</a:t>
            </a:r>
            <a:endParaRPr lang="en-US" sz="1600" dirty="0" smtClean="0"/>
          </a:p>
          <a:p>
            <a:pPr marL="812800" lvl="1" indent="-292100" hangingPunct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Ubuntu"/>
              <a:buChar char="•"/>
            </a:pPr>
            <a:r>
              <a:rPr lang="en-US" altLang="zh-CN" sz="1600" dirty="0" smtClean="0"/>
              <a:t>Improve business agility</a:t>
            </a:r>
            <a:endParaRPr lang="en-US" sz="1600" dirty="0" smtClean="0"/>
          </a:p>
          <a:p>
            <a:pPr marL="0" indent="0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836050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9;p84"/>
          <p:cNvSpPr txBox="1">
            <a:spLocks/>
          </p:cNvSpPr>
          <p:nvPr/>
        </p:nvSpPr>
        <p:spPr>
          <a:xfrm>
            <a:off x="311700" y="219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hangingPunct="1"/>
            <a:r>
              <a:rPr lang="en-US" altLang="zh-CN" sz="3600" b="1" dirty="0" smtClean="0">
                <a:solidFill>
                  <a:srgbClr val="202729"/>
                </a:solidFill>
              </a:rPr>
              <a:t>TiDB </a:t>
            </a:r>
            <a:r>
              <a:rPr lang="zh-CN" altLang="en-US" sz="3600" b="1" dirty="0" smtClean="0">
                <a:solidFill>
                  <a:srgbClr val="202729"/>
                </a:solidFill>
              </a:rPr>
              <a:t>典型应用场景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0470777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6;p85"/>
          <p:cNvSpPr/>
          <p:nvPr/>
        </p:nvSpPr>
        <p:spPr>
          <a:xfrm>
            <a:off x="5214950" y="38100"/>
            <a:ext cx="3617400" cy="2139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 b="1" u="sng" dirty="0" smtClean="0"/>
              <a:t>主打场景1：纯 OLTP：</a:t>
            </a:r>
            <a:endParaRPr sz="1000" b="1" u="sng" dirty="0" smtClean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 smtClean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 dirty="0" smtClean="0"/>
              <a:t>数据量剧增（90%）或者并发非常高（10%），即将分库分表，TiDB 平滑迁移，省时间、省成本、不用改业务、有原生在线 ddl、对业务逻辑频繁改动的项目非常友好。</a:t>
            </a:r>
            <a:endParaRPr sz="1000" dirty="0" smtClean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 smtClean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 b="1" dirty="0" smtClean="0">
                <a:solidFill>
                  <a:srgbClr val="FF0000"/>
                </a:solidFill>
              </a:rPr>
              <a:t>TiDB 核心价值，企业前台 mission critical 的核心生产系统。</a:t>
            </a:r>
            <a:endParaRPr sz="1000" b="1" dirty="0" smtClean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 smtClean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 dirty="0" smtClean="0"/>
              <a:t>北京银行、美团、今日头条、转转、mobike、游族 etc</a:t>
            </a:r>
            <a:endParaRPr sz="1000" b="1" dirty="0" smtClean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 smtClean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6" name="Google Shape;867;p85"/>
          <p:cNvSpPr/>
          <p:nvPr/>
        </p:nvSpPr>
        <p:spPr>
          <a:xfrm>
            <a:off x="213625" y="1920025"/>
            <a:ext cx="4633500" cy="156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68;p85"/>
          <p:cNvSpPr/>
          <p:nvPr/>
        </p:nvSpPr>
        <p:spPr>
          <a:xfrm>
            <a:off x="262400" y="615150"/>
            <a:ext cx="8442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69;p85"/>
          <p:cNvSpPr/>
          <p:nvPr/>
        </p:nvSpPr>
        <p:spPr>
          <a:xfrm>
            <a:off x="0" y="5042400"/>
            <a:ext cx="91440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" name="Google Shape;870;p85"/>
          <p:cNvGraphicFramePr/>
          <p:nvPr/>
        </p:nvGraphicFramePr>
        <p:xfrm>
          <a:off x="304800" y="914400"/>
          <a:ext cx="4485950" cy="24274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TiDB 核心优势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TiDB 机制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传统 OLTP </a:t>
                      </a:r>
                      <a:r>
                        <a:rPr lang="zh-CN" sz="800">
                          <a:solidFill>
                            <a:schemeClr val="dk1"/>
                          </a:solidFill>
                        </a:rPr>
                        <a:t>现状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传统 OLAP 现状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强一致高可用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Raft</a:t>
                      </a:r>
                      <a:endParaRPr sz="8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多副本选主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主从无法强一致</a:t>
                      </a:r>
                      <a:endParaRPr sz="8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（O-RAC 例外）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无需求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强一致跨机房高可用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主从复制无法做到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水平扩展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增加 TiKV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存不下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擅长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 b="1">
                          <a:solidFill>
                            <a:srgbClr val="FF0000"/>
                          </a:solidFill>
                        </a:rPr>
                        <a:t>高并发写入 + 更新</a:t>
                      </a:r>
                      <a:endParaRPr sz="8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增加 TiDB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扛不住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中等并发就扛不住，且无法更新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高度兼容 MySQL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-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-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引入新系统增加学习、运维、招聘成本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超越 MySQL 的 OLAP 性能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强大的优化器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没有分析能力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/>
                        <a:t>更偏向于后台分析</a:t>
                      </a:r>
                      <a:endParaRPr sz="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Google Shape;871;p85"/>
          <p:cNvSpPr/>
          <p:nvPr/>
        </p:nvSpPr>
        <p:spPr>
          <a:xfrm>
            <a:off x="5214950" y="2019300"/>
            <a:ext cx="3617400" cy="2922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 b="1" u="sng" dirty="0"/>
              <a:t>主打场景2：HTAP = 实时写入 + 实时更新 + 实时分析</a:t>
            </a:r>
            <a:endParaRPr sz="1000" b="1" u="sng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3365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zh-CN" sz="1000" dirty="0"/>
              <a:t>有较大数据写入且 update 的需求（实时）</a:t>
            </a:r>
            <a:endParaRPr sz="1000" dirty="0"/>
          </a:p>
          <a:p>
            <a:pPr marL="3365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zh-CN" sz="1000" dirty="0"/>
              <a:t>轻中量（TiDB） / 中量（TiSpark） / 重量（The Flash） 分析需求</a:t>
            </a:r>
            <a:endParaRPr sz="1000" dirty="0"/>
          </a:p>
          <a:p>
            <a:pPr marL="3365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zh-CN" sz="1000" dirty="0"/>
              <a:t>MySQL 接口 + Spark 接口打天下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 b="1" dirty="0">
                <a:solidFill>
                  <a:srgbClr val="FF0000"/>
                </a:solidFill>
              </a:rPr>
              <a:t>一个数据库平台，一套接口，无需 ETL 过程，支持高并发的 写+更新，轻中量级的查，重量复杂分析。</a:t>
            </a:r>
            <a:endParaRPr sz="1000" b="1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 dirty="0"/>
              <a:t>已分库分表后的汇聚查询：同程旅游、mobike、凡普；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 dirty="0"/>
              <a:t>实时数仓：</a:t>
            </a:r>
            <a:r>
              <a:rPr lang="zh-CN" sz="1000" dirty="0">
                <a:solidFill>
                  <a:schemeClr val="dk1"/>
                </a:solidFill>
              </a:rPr>
              <a:t>mobike、易果生鲜、凡普；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 dirty="0"/>
              <a:t>实时风控：万达、360金融；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 dirty="0"/>
              <a:t>实时报表：</a:t>
            </a:r>
            <a:r>
              <a:rPr lang="zh-CN" sz="1000" dirty="0">
                <a:solidFill>
                  <a:schemeClr val="dk1"/>
                </a:solidFill>
              </a:rPr>
              <a:t>二维火、餐行健、客如云、美味不用等；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4" name="Google Shape;872;p85"/>
          <p:cNvSpPr/>
          <p:nvPr/>
        </p:nvSpPr>
        <p:spPr>
          <a:xfrm rot="-1804">
            <a:off x="3409509" y="1162875"/>
            <a:ext cx="1715400" cy="231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73;p85"/>
          <p:cNvSpPr/>
          <p:nvPr/>
        </p:nvSpPr>
        <p:spPr>
          <a:xfrm rot="10800000" flipH="1">
            <a:off x="2467250" y="3426600"/>
            <a:ext cx="2595300" cy="366300"/>
          </a:xfrm>
          <a:prstGeom prst="bentArrow">
            <a:avLst>
              <a:gd name="adj1" fmla="val 25000"/>
              <a:gd name="adj2" fmla="val 27821"/>
              <a:gd name="adj3" fmla="val 25000"/>
              <a:gd name="adj4" fmla="val 43750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74;p85"/>
          <p:cNvSpPr/>
          <p:nvPr/>
        </p:nvSpPr>
        <p:spPr>
          <a:xfrm>
            <a:off x="721675" y="4169400"/>
            <a:ext cx="3617400" cy="572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一套技术栈覆盖前台+中台场景</a:t>
            </a:r>
            <a:endParaRPr sz="1800"/>
          </a:p>
        </p:txBody>
      </p:sp>
      <p:sp>
        <p:nvSpPr>
          <p:cNvPr id="17" name="Google Shape;875;p85"/>
          <p:cNvSpPr/>
          <p:nvPr/>
        </p:nvSpPr>
        <p:spPr>
          <a:xfrm>
            <a:off x="295750" y="1222825"/>
            <a:ext cx="3023700" cy="1255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76;p85"/>
          <p:cNvSpPr txBox="1"/>
          <p:nvPr/>
        </p:nvSpPr>
        <p:spPr>
          <a:xfrm>
            <a:off x="-2075" y="125"/>
            <a:ext cx="52080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TiDB 产品核心价值点和主打场景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1770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1;p86"/>
          <p:cNvSpPr txBox="1">
            <a:spLocks/>
          </p:cNvSpPr>
          <p:nvPr/>
        </p:nvSpPr>
        <p:spPr>
          <a:xfrm>
            <a:off x="311700" y="643050"/>
            <a:ext cx="8612400" cy="45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38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4762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7143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9525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11906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14287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16668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19050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2143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457200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●"/>
            </a:pPr>
            <a:r>
              <a:rPr lang="zh-CN" altLang="en-US" sz="1500" dirty="0" smtClean="0">
                <a:solidFill>
                  <a:schemeClr val="dk1"/>
                </a:solidFill>
              </a:rPr>
              <a:t>海量数据高并发 </a:t>
            </a:r>
            <a:r>
              <a:rPr lang="en-US" altLang="zh-CN" sz="1500" dirty="0" smtClean="0">
                <a:solidFill>
                  <a:schemeClr val="dk1"/>
                </a:solidFill>
              </a:rPr>
              <a:t>OLTP </a:t>
            </a:r>
            <a:r>
              <a:rPr lang="zh-CN" altLang="en-US" sz="1500" dirty="0" smtClean="0">
                <a:solidFill>
                  <a:schemeClr val="dk1"/>
                </a:solidFill>
              </a:rPr>
              <a:t>系统</a:t>
            </a:r>
          </a:p>
          <a:p>
            <a:pPr marL="914400" lvl="1" indent="-3175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400"/>
              <a:buFontTx/>
              <a:buChar char="○"/>
            </a:pPr>
            <a:r>
              <a:rPr lang="zh-CN" altLang="en-US" sz="1400" dirty="0" smtClean="0">
                <a:solidFill>
                  <a:schemeClr val="dk1"/>
                </a:solidFill>
              </a:rPr>
              <a:t>不再分库分表，不再使用妥协的数据库中间件，业务不再受制于基础架构</a:t>
            </a:r>
          </a:p>
          <a:p>
            <a:pPr marL="457200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●"/>
            </a:pPr>
            <a:r>
              <a:rPr lang="zh-CN" altLang="en-US" sz="1500" dirty="0" smtClean="0">
                <a:solidFill>
                  <a:schemeClr val="dk1"/>
                </a:solidFill>
              </a:rPr>
              <a:t>海量数据高性能 </a:t>
            </a:r>
            <a:r>
              <a:rPr lang="en-US" altLang="zh-CN" sz="1500" dirty="0" smtClean="0">
                <a:solidFill>
                  <a:schemeClr val="dk1"/>
                </a:solidFill>
              </a:rPr>
              <a:t>Real-Time Insights &amp; Experiences</a:t>
            </a:r>
            <a:r>
              <a:rPr lang="zh-CN" altLang="en-US" sz="1500" dirty="0" smtClean="0">
                <a:solidFill>
                  <a:schemeClr val="dk1"/>
                </a:solidFill>
              </a:rPr>
              <a:t>实时分析</a:t>
            </a:r>
          </a:p>
          <a:p>
            <a:pPr marL="914400" lvl="1" indent="-3175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400"/>
              <a:buFontTx/>
              <a:buChar char="○"/>
            </a:pPr>
            <a:r>
              <a:rPr lang="zh-CN" altLang="en-US" sz="1400" dirty="0" smtClean="0">
                <a:solidFill>
                  <a:schemeClr val="dk1"/>
                </a:solidFill>
              </a:rPr>
              <a:t>兼容 </a:t>
            </a:r>
            <a:r>
              <a:rPr lang="en-US" altLang="zh-CN" sz="1400" dirty="0" smtClean="0">
                <a:solidFill>
                  <a:schemeClr val="dk1"/>
                </a:solidFill>
              </a:rPr>
              <a:t>MySQL</a:t>
            </a:r>
            <a:r>
              <a:rPr lang="zh-CN" altLang="en-US" sz="1400" dirty="0" smtClean="0">
                <a:solidFill>
                  <a:schemeClr val="dk1"/>
                </a:solidFill>
              </a:rPr>
              <a:t>，大数据量下比 </a:t>
            </a:r>
            <a:r>
              <a:rPr lang="en-US" altLang="zh-CN" sz="1400" dirty="0" smtClean="0">
                <a:solidFill>
                  <a:schemeClr val="dk1"/>
                </a:solidFill>
              </a:rPr>
              <a:t>MySQL </a:t>
            </a:r>
            <a:r>
              <a:rPr lang="zh-CN" altLang="en-US" sz="1400" dirty="0" smtClean="0">
                <a:solidFill>
                  <a:schemeClr val="dk1"/>
                </a:solidFill>
              </a:rPr>
              <a:t>快 </a:t>
            </a:r>
            <a:r>
              <a:rPr lang="en-US" altLang="zh-CN" sz="1400" dirty="0" smtClean="0">
                <a:solidFill>
                  <a:schemeClr val="dk1"/>
                </a:solidFill>
              </a:rPr>
              <a:t>1~2 </a:t>
            </a:r>
            <a:r>
              <a:rPr lang="zh-CN" altLang="en-US" sz="1400" dirty="0" smtClean="0">
                <a:solidFill>
                  <a:schemeClr val="dk1"/>
                </a:solidFill>
              </a:rPr>
              <a:t>个数量级的融合 </a:t>
            </a:r>
            <a:r>
              <a:rPr lang="en-US" altLang="zh-CN" sz="1400" dirty="0" smtClean="0">
                <a:solidFill>
                  <a:schemeClr val="dk1"/>
                </a:solidFill>
              </a:rPr>
              <a:t>OLTP </a:t>
            </a:r>
            <a:r>
              <a:rPr lang="zh-CN" altLang="en-US" sz="1400" dirty="0" smtClean="0">
                <a:solidFill>
                  <a:schemeClr val="dk1"/>
                </a:solidFill>
              </a:rPr>
              <a:t>和 </a:t>
            </a:r>
            <a:r>
              <a:rPr lang="en-US" altLang="zh-CN" sz="1400" dirty="0" smtClean="0">
                <a:solidFill>
                  <a:schemeClr val="dk1"/>
                </a:solidFill>
              </a:rPr>
              <a:t>OLAP </a:t>
            </a:r>
            <a:r>
              <a:rPr lang="zh-CN" altLang="en-US" sz="1400" dirty="0" smtClean="0">
                <a:solidFill>
                  <a:schemeClr val="dk1"/>
                </a:solidFill>
              </a:rPr>
              <a:t>的 </a:t>
            </a:r>
            <a:r>
              <a:rPr lang="en-US" altLang="zh-CN" sz="1400" dirty="0" smtClean="0">
                <a:solidFill>
                  <a:schemeClr val="dk1"/>
                </a:solidFill>
              </a:rPr>
              <a:t>HTAP </a:t>
            </a:r>
            <a:r>
              <a:rPr lang="zh-CN" altLang="en-US" sz="1400" dirty="0" smtClean="0">
                <a:solidFill>
                  <a:schemeClr val="dk1"/>
                </a:solidFill>
              </a:rPr>
              <a:t>数据库</a:t>
            </a:r>
          </a:p>
          <a:p>
            <a:pPr marL="457200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●"/>
            </a:pPr>
            <a:r>
              <a:rPr lang="zh-CN" altLang="en-US" sz="1500" dirty="0" smtClean="0">
                <a:solidFill>
                  <a:schemeClr val="dk1"/>
                </a:solidFill>
              </a:rPr>
              <a:t>多源高吞吐汇总与实时计算</a:t>
            </a:r>
          </a:p>
          <a:p>
            <a:pPr marL="914400" lvl="1" indent="-3175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400"/>
              <a:buFontTx/>
              <a:buChar char="○"/>
            </a:pPr>
            <a:r>
              <a:rPr lang="zh-CN" altLang="en-US" sz="1400" dirty="0" smtClean="0">
                <a:solidFill>
                  <a:schemeClr val="dk1"/>
                </a:solidFill>
              </a:rPr>
              <a:t>多源（数十至数百异构数据源）高吞吐（数十万 </a:t>
            </a:r>
            <a:r>
              <a:rPr lang="en-US" altLang="zh-CN" sz="1400" dirty="0" smtClean="0">
                <a:solidFill>
                  <a:schemeClr val="dk1"/>
                </a:solidFill>
              </a:rPr>
              <a:t>QPS</a:t>
            </a:r>
            <a:r>
              <a:rPr lang="zh-CN" altLang="en-US" sz="1400" dirty="0" smtClean="0">
                <a:solidFill>
                  <a:schemeClr val="dk1"/>
                </a:solidFill>
              </a:rPr>
              <a:t>）汇聚写入 </a:t>
            </a:r>
            <a:r>
              <a:rPr lang="en-US" altLang="zh-CN" sz="1400" dirty="0" smtClean="0">
                <a:solidFill>
                  <a:schemeClr val="dk1"/>
                </a:solidFill>
              </a:rPr>
              <a:t>AD-Hoc </a:t>
            </a:r>
            <a:r>
              <a:rPr lang="zh-CN" altLang="en-US" sz="1400" dirty="0" smtClean="0">
                <a:solidFill>
                  <a:schemeClr val="dk1"/>
                </a:solidFill>
              </a:rPr>
              <a:t>准实时查询 </a:t>
            </a:r>
          </a:p>
          <a:p>
            <a:pPr marL="457200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●"/>
            </a:pPr>
            <a:r>
              <a:rPr lang="zh-CN" altLang="en-US" sz="1500" dirty="0" smtClean="0">
                <a:solidFill>
                  <a:schemeClr val="dk1"/>
                </a:solidFill>
              </a:rPr>
              <a:t>实时数仓</a:t>
            </a:r>
          </a:p>
          <a:p>
            <a:pPr marL="914400" lvl="1" indent="-3175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400"/>
              <a:buFontTx/>
              <a:buChar char="○"/>
            </a:pPr>
            <a:r>
              <a:rPr lang="zh-CN" altLang="en-US" sz="1400" dirty="0" smtClean="0">
                <a:solidFill>
                  <a:schemeClr val="dk1"/>
                </a:solidFill>
              </a:rPr>
              <a:t>通过 </a:t>
            </a:r>
            <a:r>
              <a:rPr lang="en-US" altLang="zh-CN" sz="1400" dirty="0" err="1" smtClean="0">
                <a:solidFill>
                  <a:schemeClr val="dk1"/>
                </a:solidFill>
              </a:rPr>
              <a:t>TiSpark</a:t>
            </a:r>
            <a:r>
              <a:rPr lang="en-US" altLang="zh-CN" sz="1400" dirty="0" smtClean="0">
                <a:solidFill>
                  <a:schemeClr val="dk1"/>
                </a:solidFill>
              </a:rPr>
              <a:t> </a:t>
            </a:r>
            <a:r>
              <a:rPr lang="zh-CN" altLang="en-US" sz="1400" dirty="0" smtClean="0">
                <a:solidFill>
                  <a:schemeClr val="dk1"/>
                </a:solidFill>
              </a:rPr>
              <a:t>无缝连接 </a:t>
            </a:r>
            <a:r>
              <a:rPr lang="en-US" altLang="zh-CN" sz="1400" dirty="0" smtClean="0">
                <a:solidFill>
                  <a:schemeClr val="dk1"/>
                </a:solidFill>
              </a:rPr>
              <a:t>Spark</a:t>
            </a:r>
            <a:r>
              <a:rPr lang="zh-CN" altLang="en-US" sz="1400" dirty="0" smtClean="0">
                <a:solidFill>
                  <a:schemeClr val="dk1"/>
                </a:solidFill>
              </a:rPr>
              <a:t>，无需 </a:t>
            </a:r>
            <a:r>
              <a:rPr lang="en-US" altLang="zh-CN" sz="1400" dirty="0" smtClean="0">
                <a:solidFill>
                  <a:schemeClr val="dk1"/>
                </a:solidFill>
              </a:rPr>
              <a:t>ETL</a:t>
            </a:r>
            <a:r>
              <a:rPr lang="zh-CN" altLang="en-US" sz="1400" dirty="0" smtClean="0">
                <a:solidFill>
                  <a:schemeClr val="dk1"/>
                </a:solidFill>
              </a:rPr>
              <a:t>，提供实时的大规模复杂 </a:t>
            </a:r>
            <a:r>
              <a:rPr lang="en-US" altLang="zh-CN" sz="1400" dirty="0" smtClean="0">
                <a:solidFill>
                  <a:schemeClr val="dk1"/>
                </a:solidFill>
              </a:rPr>
              <a:t>OLAP </a:t>
            </a:r>
            <a:r>
              <a:rPr lang="zh-CN" altLang="en-US" sz="1400" dirty="0" smtClean="0">
                <a:solidFill>
                  <a:schemeClr val="dk1"/>
                </a:solidFill>
              </a:rPr>
              <a:t>分析查询能力。</a:t>
            </a:r>
          </a:p>
          <a:p>
            <a:pPr marL="457200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●"/>
            </a:pPr>
            <a:r>
              <a:rPr lang="zh-CN" altLang="en-US" sz="1500" dirty="0" smtClean="0">
                <a:solidFill>
                  <a:schemeClr val="dk1"/>
                </a:solidFill>
              </a:rPr>
              <a:t>金融级别多数据中心多活</a:t>
            </a:r>
          </a:p>
          <a:p>
            <a:pPr marL="914400" lvl="1" indent="-3175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400"/>
              <a:buFontTx/>
              <a:buChar char="○"/>
            </a:pPr>
            <a:r>
              <a:rPr lang="zh-CN" altLang="en-US" sz="1400" dirty="0" smtClean="0">
                <a:solidFill>
                  <a:schemeClr val="dk1"/>
                </a:solidFill>
              </a:rPr>
              <a:t>故障自动恢复、无需人工介入的真正意义上的高可用</a:t>
            </a:r>
          </a:p>
          <a:p>
            <a:pPr marL="457200" indent="-3429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Tx/>
              <a:buChar char="●"/>
            </a:pPr>
            <a:r>
              <a:rPr lang="zh-CN" altLang="en-US" sz="1500" dirty="0" smtClean="0">
                <a:solidFill>
                  <a:schemeClr val="dk1"/>
                </a:solidFill>
              </a:rPr>
              <a:t>云数</a:t>
            </a:r>
            <a:r>
              <a:rPr lang="zh-CN" altLang="en-US" sz="1500" dirty="0" smtClean="0"/>
              <a:t>据库（</a:t>
            </a:r>
            <a:r>
              <a:rPr lang="en-US" altLang="zh-CN" sz="1500" dirty="0" err="1" smtClean="0"/>
              <a:t>DBaaS</a:t>
            </a:r>
            <a:r>
              <a:rPr lang="zh-CN" altLang="en-US" sz="1500" dirty="0" smtClean="0"/>
              <a:t>）</a:t>
            </a:r>
          </a:p>
          <a:p>
            <a:pPr marL="914400" lvl="1" indent="-317500" hangingPunct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400"/>
              <a:buFontTx/>
              <a:buChar char="○"/>
            </a:pPr>
            <a:r>
              <a:rPr lang="zh-CN" altLang="en-US" sz="1400" dirty="0" smtClean="0">
                <a:solidFill>
                  <a:schemeClr val="dk1"/>
                </a:solidFill>
              </a:rPr>
              <a:t>同 </a:t>
            </a:r>
            <a:r>
              <a:rPr lang="en-US" altLang="zh-CN" sz="1400" dirty="0" smtClean="0">
                <a:solidFill>
                  <a:schemeClr val="dk1"/>
                </a:solidFill>
              </a:rPr>
              <a:t>Kubernetes</a:t>
            </a:r>
            <a:r>
              <a:rPr lang="zh-CN" altLang="en-US" sz="1400" dirty="0" smtClean="0">
                <a:solidFill>
                  <a:schemeClr val="dk1"/>
                </a:solidFill>
              </a:rPr>
              <a:t>、</a:t>
            </a:r>
            <a:r>
              <a:rPr lang="en-US" altLang="zh-CN" sz="1400" dirty="0" smtClean="0">
                <a:solidFill>
                  <a:schemeClr val="dk1"/>
                </a:solidFill>
              </a:rPr>
              <a:t>Docker </a:t>
            </a:r>
            <a:r>
              <a:rPr lang="zh-CN" altLang="en-US" sz="1400" dirty="0" smtClean="0">
                <a:solidFill>
                  <a:schemeClr val="dk1"/>
                </a:solidFill>
              </a:rPr>
              <a:t>等容器技术完美整合，自动调度有状态的服务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3" name="Google Shape;882;p86"/>
          <p:cNvSpPr txBox="1"/>
          <p:nvPr/>
        </p:nvSpPr>
        <p:spPr>
          <a:xfrm>
            <a:off x="-2075" y="125"/>
            <a:ext cx="52080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chemeClr val="dk1"/>
                </a:solidFill>
              </a:rPr>
              <a:t>TiDB 典型应用场景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645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4;p61"/>
          <p:cNvSpPr txBox="1">
            <a:spLocks/>
          </p:cNvSpPr>
          <p:nvPr/>
        </p:nvSpPr>
        <p:spPr>
          <a:xfrm>
            <a:off x="311700" y="923875"/>
            <a:ext cx="8520600" cy="3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38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4762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7143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9525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11906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14287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16668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19050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2143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457200" indent="-342900" hangingPunct="1">
              <a:spcBef>
                <a:spcPts val="0"/>
              </a:spcBef>
              <a:buClr>
                <a:srgbClr val="000000"/>
              </a:buClr>
              <a:buSzPts val="1800"/>
              <a:buFontTx/>
              <a:buChar char="●"/>
            </a:pPr>
            <a:r>
              <a:rPr lang="zh-CN" altLang="en-US" b="1" smtClean="0"/>
              <a:t>「支持分布式事务和强一致性的」水平弹性扩展</a:t>
            </a:r>
          </a:p>
          <a:p>
            <a:pPr marL="457200" indent="0" hangingPunct="1">
              <a:spcBef>
                <a:spcPts val="1600"/>
              </a:spcBef>
              <a:buFontTx/>
              <a:buNone/>
            </a:pPr>
            <a:r>
              <a:rPr lang="zh-CN" altLang="en-US" sz="1400" smtClean="0"/>
              <a:t>无论多大的数据量，只需轻松增加节点即可解决，业务开发人员再也无需考虑分布式事务、数据的强一致性等问题，</a:t>
            </a:r>
            <a:r>
              <a:rPr lang="zh-CN" altLang="en-US" sz="1400" smtClean="0">
                <a:solidFill>
                  <a:srgbClr val="FF0000"/>
                </a:solidFill>
              </a:rPr>
              <a:t>简单的把 </a:t>
            </a:r>
            <a:r>
              <a:rPr lang="en-US" altLang="zh-CN" sz="1400" smtClean="0">
                <a:solidFill>
                  <a:srgbClr val="FF0000"/>
                </a:solidFill>
              </a:rPr>
              <a:t>TiDB </a:t>
            </a:r>
            <a:r>
              <a:rPr lang="zh-CN" altLang="en-US" sz="1400" smtClean="0">
                <a:solidFill>
                  <a:srgbClr val="FF0000"/>
                </a:solidFill>
              </a:rPr>
              <a:t>当作一个无限扩展的 </a:t>
            </a:r>
            <a:r>
              <a:rPr lang="en-US" altLang="zh-CN" sz="1400" smtClean="0">
                <a:solidFill>
                  <a:srgbClr val="FF0000"/>
                </a:solidFill>
              </a:rPr>
              <a:t>MySQL </a:t>
            </a:r>
            <a:r>
              <a:rPr lang="zh-CN" altLang="en-US" sz="1400" smtClean="0">
                <a:solidFill>
                  <a:srgbClr val="FF0000"/>
                </a:solidFill>
              </a:rPr>
              <a:t>使用即可。</a:t>
            </a:r>
            <a:r>
              <a:rPr lang="zh-CN" altLang="en-US" sz="1400" smtClean="0"/>
              <a:t>极大的简化程序设计，降低运维复杂度。</a:t>
            </a:r>
            <a:r>
              <a:rPr lang="zh-CN" altLang="en-US" sz="1400" smtClean="0">
                <a:solidFill>
                  <a:srgbClr val="FF0000"/>
                </a:solidFill>
              </a:rPr>
              <a:t>是传统数据库中间件（</a:t>
            </a:r>
            <a:r>
              <a:rPr lang="en-US" altLang="zh-CN" sz="1400" smtClean="0">
                <a:solidFill>
                  <a:srgbClr val="FF0000"/>
                </a:solidFill>
              </a:rPr>
              <a:t>Cobar  / TDDL / MyCAT / KingShard</a:t>
            </a:r>
            <a:r>
              <a:rPr lang="zh-CN" altLang="en-US" sz="1400" smtClean="0">
                <a:solidFill>
                  <a:srgbClr val="FF0000"/>
                </a:solidFill>
              </a:rPr>
              <a:t>）、数据库分库分表等 </a:t>
            </a:r>
            <a:r>
              <a:rPr lang="en-US" altLang="zh-CN" sz="1400" smtClean="0">
                <a:solidFill>
                  <a:srgbClr val="FF0000"/>
                </a:solidFill>
              </a:rPr>
              <a:t>Sharding </a:t>
            </a:r>
            <a:r>
              <a:rPr lang="zh-CN" altLang="en-US" sz="1400" smtClean="0">
                <a:solidFill>
                  <a:srgbClr val="FF0000"/>
                </a:solidFill>
              </a:rPr>
              <a:t>方案非常优雅而理想的替换方案。</a:t>
            </a:r>
          </a:p>
          <a:p>
            <a:pPr marL="457200" indent="-342900" hangingPunct="1">
              <a:spcBef>
                <a:spcPts val="1600"/>
              </a:spcBef>
              <a:buClr>
                <a:srgbClr val="000000"/>
              </a:buClr>
              <a:buSzPts val="1800"/>
              <a:buFontTx/>
              <a:buChar char="●"/>
            </a:pPr>
            <a:r>
              <a:rPr lang="zh-CN" altLang="en-US" b="1" smtClean="0">
                <a:solidFill>
                  <a:schemeClr val="dk1"/>
                </a:solidFill>
              </a:rPr>
              <a:t>「数据量越大，读写越快的」高性能并行集群处理能力</a:t>
            </a:r>
            <a:endParaRPr lang="zh-CN" altLang="en-US" b="1" smtClean="0"/>
          </a:p>
          <a:p>
            <a:pPr marL="457200" indent="0" hangingPunct="1">
              <a:spcBef>
                <a:spcPts val="1600"/>
              </a:spcBef>
              <a:buFontTx/>
              <a:buNone/>
            </a:pPr>
            <a:r>
              <a:rPr lang="zh-CN" altLang="en-US" sz="1400" smtClean="0"/>
              <a:t>通过简单的增加节点，提供无上限的、线性扩展的的高并发、高吞吐的集群处理能力。</a:t>
            </a:r>
            <a:r>
              <a:rPr lang="en-US" altLang="zh-CN" sz="1400" smtClean="0"/>
              <a:t>TiDB </a:t>
            </a:r>
            <a:r>
              <a:rPr lang="zh-CN" altLang="en-US" sz="1400" smtClean="0"/>
              <a:t>独有的分布式并行架构，在大数据量下</a:t>
            </a:r>
            <a:r>
              <a:rPr lang="zh-CN" altLang="en-US" sz="1400" smtClean="0">
                <a:solidFill>
                  <a:schemeClr val="dk1"/>
                </a:solidFill>
              </a:rPr>
              <a:t>（例如千万级别以上）</a:t>
            </a:r>
            <a:r>
              <a:rPr lang="zh-CN" altLang="en-US" sz="1400" smtClean="0"/>
              <a:t>，随机写入和复杂查询性能远远优于 </a:t>
            </a:r>
            <a:r>
              <a:rPr lang="en-US" altLang="zh-CN" sz="1400" smtClean="0"/>
              <a:t>MySQL</a:t>
            </a:r>
            <a:r>
              <a:rPr lang="zh-CN" altLang="en-US" sz="1400" smtClean="0"/>
              <a:t>（提升 </a:t>
            </a:r>
            <a:r>
              <a:rPr lang="en-US" altLang="zh-CN" sz="1400" smtClean="0"/>
              <a:t>1~2 </a:t>
            </a:r>
            <a:r>
              <a:rPr lang="zh-CN" altLang="en-US" sz="1400" smtClean="0"/>
              <a:t>个数量级）。</a:t>
            </a:r>
          </a:p>
          <a:p>
            <a:pPr marL="457200" indent="0" hangingPunct="1">
              <a:spcBef>
                <a:spcPts val="1600"/>
              </a:spcBef>
              <a:buFontTx/>
              <a:buNone/>
            </a:pPr>
            <a:r>
              <a:rPr lang="zh-CN" altLang="en-US" sz="1400" smtClean="0">
                <a:solidFill>
                  <a:srgbClr val="FF0000"/>
                </a:solidFill>
              </a:rPr>
              <a:t>配合 </a:t>
            </a:r>
            <a:r>
              <a:rPr lang="en-US" altLang="zh-CN" sz="1400" smtClean="0">
                <a:solidFill>
                  <a:srgbClr val="FF0000"/>
                </a:solidFill>
              </a:rPr>
              <a:t>TiSpark</a:t>
            </a:r>
            <a:r>
              <a:rPr lang="zh-CN" altLang="en-US" sz="1400" smtClean="0">
                <a:solidFill>
                  <a:srgbClr val="FF0000"/>
                </a:solidFill>
              </a:rPr>
              <a:t>，可以提供复杂 </a:t>
            </a:r>
            <a:r>
              <a:rPr lang="en-US" altLang="zh-CN" sz="1400" smtClean="0">
                <a:solidFill>
                  <a:srgbClr val="FF0000"/>
                </a:solidFill>
              </a:rPr>
              <a:t>OLAP </a:t>
            </a:r>
            <a:r>
              <a:rPr lang="zh-CN" altLang="en-US" sz="1400" smtClean="0">
                <a:solidFill>
                  <a:srgbClr val="FF0000"/>
                </a:solidFill>
              </a:rPr>
              <a:t>能力，提供一体化的 </a:t>
            </a:r>
            <a:r>
              <a:rPr lang="en-US" altLang="zh-CN" sz="1400" smtClean="0">
                <a:solidFill>
                  <a:srgbClr val="FF0000"/>
                </a:solidFill>
              </a:rPr>
              <a:t>HTAP </a:t>
            </a:r>
            <a:r>
              <a:rPr lang="zh-CN" altLang="en-US" sz="1400" smtClean="0">
                <a:solidFill>
                  <a:srgbClr val="FF0000"/>
                </a:solidFill>
              </a:rPr>
              <a:t>（</a:t>
            </a:r>
            <a:r>
              <a:rPr lang="en-US" altLang="zh-CN" sz="1400" smtClean="0">
                <a:solidFill>
                  <a:srgbClr val="FF0000"/>
                </a:solidFill>
              </a:rPr>
              <a:t>Hybrid Transaction/Analytical Processing</a:t>
            </a:r>
            <a:r>
              <a:rPr lang="zh-CN" altLang="en-US" sz="1400" smtClean="0">
                <a:solidFill>
                  <a:srgbClr val="FF0000"/>
                </a:solidFill>
              </a:rPr>
              <a:t>）解决方案。</a:t>
            </a:r>
          </a:p>
          <a:p>
            <a:pPr marL="0" indent="0" hangingPunct="1">
              <a:spcBef>
                <a:spcPts val="1600"/>
              </a:spcBef>
              <a:spcAft>
                <a:spcPts val="1600"/>
              </a:spcAft>
              <a:buFontTx/>
              <a:buNone/>
            </a:pPr>
            <a:endParaRPr lang="zh-CN" altLang="en-US" sz="2000" b="1" dirty="0"/>
          </a:p>
        </p:txBody>
      </p:sp>
      <p:sp>
        <p:nvSpPr>
          <p:cNvPr id="5" name="Google Shape;505;p61"/>
          <p:cNvSpPr txBox="1"/>
          <p:nvPr/>
        </p:nvSpPr>
        <p:spPr>
          <a:xfrm>
            <a:off x="-2075" y="125"/>
            <a:ext cx="52080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 dirty="0">
                <a:solidFill>
                  <a:schemeClr val="dk1"/>
                </a:solidFill>
              </a:rPr>
              <a:t>TiDB 核心特性 （1/2）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22717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940;p88"/>
          <p:cNvGraphicFramePr/>
          <p:nvPr>
            <p:extLst>
              <p:ext uri="{D42A27DB-BD31-4B8C-83A1-F6EECF244321}">
                <p14:modId xmlns:p14="http://schemas.microsoft.com/office/powerpoint/2010/main" val="851521080"/>
              </p:ext>
            </p:extLst>
          </p:nvPr>
        </p:nvGraphicFramePr>
        <p:xfrm>
          <a:off x="578605" y="730754"/>
          <a:ext cx="7707450" cy="3860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3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/>
                        <a:t>类型</a:t>
                      </a:r>
                      <a:endParaRPr sz="12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传统数据库中间件 / 分库分表</a:t>
                      </a:r>
                      <a:endParaRPr sz="12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TiDB</a:t>
                      </a:r>
                      <a:endParaRPr sz="12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强一致的分布式事务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dirty="0"/>
                        <a:t>不支持</a:t>
                      </a:r>
                      <a:endParaRPr sz="1200" b="1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/>
                        <a:t>支持</a:t>
                      </a:r>
                      <a:endParaRPr sz="12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水平扩展</a:t>
                      </a:r>
                      <a:endParaRPr sz="12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 b="1" dirty="0">
                          <a:solidFill>
                            <a:schemeClr val="dk1"/>
                          </a:solidFill>
                        </a:rPr>
                        <a:t>不支持</a:t>
                      </a:r>
                      <a:endParaRPr sz="1200" b="1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 b="1">
                          <a:solidFill>
                            <a:schemeClr val="dk1"/>
                          </a:solidFill>
                        </a:rPr>
                        <a:t>支持</a:t>
                      </a:r>
                      <a:endParaRPr sz="12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复杂查询 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(JOIN/ GROUP BY/...)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 b="1" dirty="0">
                          <a:solidFill>
                            <a:schemeClr val="dk1"/>
                          </a:solidFill>
                        </a:rPr>
                        <a:t>不支持</a:t>
                      </a:r>
                      <a:endParaRPr sz="1200" b="1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 b="1">
                          <a:solidFill>
                            <a:schemeClr val="dk1"/>
                          </a:solidFill>
                        </a:rPr>
                        <a:t>支持</a:t>
                      </a:r>
                      <a:endParaRPr sz="12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无人工介入的高可用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 b="1" dirty="0">
                          <a:solidFill>
                            <a:schemeClr val="dk1"/>
                          </a:solidFill>
                        </a:rPr>
                        <a:t>不支持</a:t>
                      </a:r>
                      <a:endParaRPr sz="1200" b="1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 b="1">
                          <a:solidFill>
                            <a:schemeClr val="dk1"/>
                          </a:solidFill>
                        </a:rPr>
                        <a:t>支持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业务兼容性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低</a:t>
                      </a:r>
                      <a:endParaRPr sz="1200" b="1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高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多维度支持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不友好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友好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全局 ID 支持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不友好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友好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机器容量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很浪费</a:t>
                      </a:r>
                      <a:endParaRPr sz="12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随需扩容</a:t>
                      </a:r>
                      <a:endParaRPr sz="1200" b="1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Google Shape;942;p88"/>
          <p:cNvSpPr txBox="1"/>
          <p:nvPr/>
        </p:nvSpPr>
        <p:spPr>
          <a:xfrm>
            <a:off x="-2075" y="125"/>
            <a:ext cx="52080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chemeClr val="dk1"/>
                </a:solidFill>
              </a:rPr>
              <a:t>DB Proxy&amp;Sharding vs TiDB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2995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hanks"/>
          <p:cNvSpPr txBox="1"/>
          <p:nvPr/>
        </p:nvSpPr>
        <p:spPr>
          <a:xfrm>
            <a:off x="4062246" y="2335788"/>
            <a:ext cx="101951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Q &amp; A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10;p62"/>
          <p:cNvSpPr txBox="1">
            <a:spLocks/>
          </p:cNvSpPr>
          <p:nvPr/>
        </p:nvSpPr>
        <p:spPr>
          <a:xfrm>
            <a:off x="311700" y="88379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38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4762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7143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9525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11906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14287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16668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19050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2143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457200" indent="-342900" hangingPunct="1">
              <a:spcBef>
                <a:spcPts val="0"/>
              </a:spcBef>
              <a:buClr>
                <a:srgbClr val="000000"/>
              </a:buClr>
              <a:buSzPts val="1800"/>
              <a:buFontTx/>
              <a:buChar char="●"/>
            </a:pPr>
            <a:r>
              <a:rPr lang="zh-CN" altLang="en-US" b="1" smtClean="0"/>
              <a:t>「真正金融级 高可用和故障自恢复的」跨数据中心多活</a:t>
            </a:r>
          </a:p>
          <a:p>
            <a:pPr marL="457200" indent="0" hangingPunct="1">
              <a:spcBef>
                <a:spcPts val="1600"/>
              </a:spcBef>
              <a:buFontTx/>
              <a:buNone/>
            </a:pPr>
            <a:r>
              <a:rPr lang="zh-CN" altLang="en-US" sz="1400" smtClean="0"/>
              <a:t>不同于传统数据库的主从复制方案，</a:t>
            </a:r>
            <a:r>
              <a:rPr lang="en-US" altLang="zh-CN" sz="1400" smtClean="0"/>
              <a:t>TiDB </a:t>
            </a:r>
            <a:r>
              <a:rPr lang="zh-CN" altLang="en-US" sz="1400" smtClean="0"/>
              <a:t>基于 </a:t>
            </a:r>
            <a:r>
              <a:rPr lang="en-US" altLang="zh-CN" sz="1400" smtClean="0"/>
              <a:t>Raft </a:t>
            </a:r>
            <a:r>
              <a:rPr lang="zh-CN" altLang="en-US" sz="1400" smtClean="0"/>
              <a:t>多数派分布式选举算法，</a:t>
            </a:r>
            <a:r>
              <a:rPr lang="zh-CN" altLang="en-US" sz="1400" smtClean="0">
                <a:solidFill>
                  <a:schemeClr val="dk1"/>
                </a:solidFill>
              </a:rPr>
              <a:t>自动完成多副本写入、数据分片（</a:t>
            </a:r>
            <a:r>
              <a:rPr lang="en-US" altLang="zh-CN" sz="1400" smtClean="0">
                <a:solidFill>
                  <a:schemeClr val="dk1"/>
                </a:solidFill>
              </a:rPr>
              <a:t>region</a:t>
            </a:r>
            <a:r>
              <a:rPr lang="zh-CN" altLang="en-US" sz="1400" smtClean="0">
                <a:solidFill>
                  <a:schemeClr val="dk1"/>
                </a:solidFill>
              </a:rPr>
              <a:t>）的拆分、聚合、重分布，</a:t>
            </a:r>
            <a:r>
              <a:rPr lang="zh-CN" altLang="en-US" sz="1400" smtClean="0">
                <a:solidFill>
                  <a:srgbClr val="FF0000"/>
                </a:solidFill>
              </a:rPr>
              <a:t>是目前唯一能</a:t>
            </a:r>
            <a:r>
              <a:rPr lang="en-US" altLang="zh-CN" sz="1400" smtClean="0">
                <a:solidFill>
                  <a:srgbClr val="FF0000"/>
                </a:solidFill>
              </a:rPr>
              <a:t>100%</a:t>
            </a:r>
            <a:r>
              <a:rPr lang="zh-CN" altLang="en-US" sz="1400" smtClean="0">
                <a:solidFill>
                  <a:srgbClr val="FF0000"/>
                </a:solidFill>
              </a:rPr>
              <a:t>保证跨数据中心数据强一致性的数据库，</a:t>
            </a:r>
            <a:r>
              <a:rPr lang="zh-CN" altLang="en-US" sz="1400" smtClean="0"/>
              <a:t>同时保证在任意数据中心宕机或者集群故障时，数据</a:t>
            </a:r>
            <a:r>
              <a:rPr lang="en-US" altLang="zh-CN" sz="1400" smtClean="0"/>
              <a:t>100%</a:t>
            </a:r>
            <a:r>
              <a:rPr lang="zh-CN" altLang="en-US" sz="1400" smtClean="0"/>
              <a:t>不丢失且自动切换，</a:t>
            </a:r>
            <a:r>
              <a:rPr lang="zh-CN" altLang="en-US" sz="1400" smtClean="0">
                <a:solidFill>
                  <a:srgbClr val="FF0000"/>
                </a:solidFill>
              </a:rPr>
              <a:t>真正意义上实现业务连续性与无人值守的运维自动化。</a:t>
            </a:r>
          </a:p>
          <a:p>
            <a:pPr marL="457200" indent="-342900" hangingPunct="1">
              <a:spcBef>
                <a:spcPts val="1600"/>
              </a:spcBef>
              <a:buClr>
                <a:srgbClr val="000000"/>
              </a:buClr>
              <a:buSzPts val="1800"/>
              <a:buFontTx/>
              <a:buChar char="●"/>
            </a:pPr>
            <a:r>
              <a:rPr lang="zh-CN" altLang="en-US" b="1" smtClean="0"/>
              <a:t>「可自适应调度的」真正的云数据库（</a:t>
            </a:r>
            <a:r>
              <a:rPr lang="en-US" altLang="zh-CN" b="1" smtClean="0"/>
              <a:t>DBaaS</a:t>
            </a:r>
            <a:r>
              <a:rPr lang="zh-CN" altLang="en-US" b="1" smtClean="0"/>
              <a:t>）</a:t>
            </a:r>
          </a:p>
          <a:p>
            <a:pPr marL="457200" indent="0" hangingPunct="1">
              <a:spcBef>
                <a:spcPts val="1600"/>
              </a:spcBef>
              <a:buFontTx/>
              <a:buNone/>
            </a:pPr>
            <a:r>
              <a:rPr lang="zh-CN" altLang="en-US" sz="1400" smtClean="0"/>
              <a:t>通过增加节点即可获得无限数据存储能力，从架构层面轻松支持多个业务系统底层数据打通，便于集中管控，降低运维成本，避免信息孤岛，提升数据价值。</a:t>
            </a:r>
          </a:p>
          <a:p>
            <a:pPr marL="457200" indent="0" hangingPunct="1">
              <a:spcBef>
                <a:spcPts val="1600"/>
              </a:spcBef>
              <a:buFontTx/>
              <a:buNone/>
            </a:pPr>
            <a:r>
              <a:rPr lang="zh-CN" altLang="en-US" sz="1400" smtClean="0">
                <a:solidFill>
                  <a:srgbClr val="FF0000"/>
                </a:solidFill>
              </a:rPr>
              <a:t>配合 </a:t>
            </a:r>
            <a:r>
              <a:rPr lang="en-US" altLang="zh-CN" sz="1400" smtClean="0">
                <a:solidFill>
                  <a:srgbClr val="FF0000"/>
                </a:solidFill>
              </a:rPr>
              <a:t>Kubernetes</a:t>
            </a:r>
            <a:r>
              <a:rPr lang="zh-CN" altLang="en-US" sz="1400" smtClean="0">
                <a:solidFill>
                  <a:srgbClr val="FF0000"/>
                </a:solidFill>
              </a:rPr>
              <a:t>、</a:t>
            </a:r>
            <a:r>
              <a:rPr lang="en-US" altLang="zh-CN" sz="1400" smtClean="0">
                <a:solidFill>
                  <a:srgbClr val="FF0000"/>
                </a:solidFill>
              </a:rPr>
              <a:t>Docker</a:t>
            </a:r>
            <a:r>
              <a:rPr lang="zh-CN" altLang="en-US" sz="1400" smtClean="0">
                <a:solidFill>
                  <a:srgbClr val="FF0000"/>
                </a:solidFill>
              </a:rPr>
              <a:t>、多租户等技术，实现数据层面资源最有效的动态分配和调度，大幅提高数据中心资源利用率，降低成本。是适配超大规模数据中心的真正的云数据库。</a:t>
            </a:r>
          </a:p>
          <a:p>
            <a:pPr marL="0" indent="0" hangingPunct="1">
              <a:spcBef>
                <a:spcPts val="1600"/>
              </a:spcBef>
              <a:spcAft>
                <a:spcPts val="1600"/>
              </a:spcAft>
              <a:buFontTx/>
              <a:buNone/>
            </a:pPr>
            <a:endParaRPr lang="zh-CN" altLang="en-US" sz="1400" b="1"/>
          </a:p>
        </p:txBody>
      </p:sp>
      <p:sp>
        <p:nvSpPr>
          <p:cNvPr id="5" name="Google Shape;511;p62"/>
          <p:cNvSpPr txBox="1"/>
          <p:nvPr/>
        </p:nvSpPr>
        <p:spPr>
          <a:xfrm>
            <a:off x="-2075" y="125"/>
            <a:ext cx="52080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TiDB 核心特性 （2/2）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483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97;p60"/>
          <p:cNvSpPr txBox="1">
            <a:spLocks/>
          </p:cNvSpPr>
          <p:nvPr/>
        </p:nvSpPr>
        <p:spPr>
          <a:xfrm>
            <a:off x="311700" y="219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hangingPunct="1"/>
            <a:r>
              <a:rPr lang="zh-CN" altLang="en-US" sz="3600" b="1" dirty="0" smtClean="0">
                <a:solidFill>
                  <a:srgbClr val="202729"/>
                </a:solidFill>
              </a:rPr>
              <a:t>产品迭代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96090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2;p86"/>
          <p:cNvSpPr txBox="1">
            <a:spLocks/>
          </p:cNvSpPr>
          <p:nvPr/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algn="l" hangingPunct="1"/>
            <a:r>
              <a:rPr lang="en-US" altLang="zh-CN" sz="2200" b="1" dirty="0" smtClean="0">
                <a:solidFill>
                  <a:srgbClr val="23348A"/>
                </a:solidFill>
                <a:latin typeface="Ubuntu"/>
                <a:ea typeface="Ubuntu"/>
                <a:cs typeface="Ubuntu"/>
                <a:sym typeface="Ubuntu"/>
              </a:rPr>
              <a:t>TiDB </a:t>
            </a:r>
            <a:r>
              <a:rPr lang="zh-CN" altLang="en-US" sz="2200" b="1" dirty="0" smtClean="0">
                <a:solidFill>
                  <a:srgbClr val="23348A"/>
                </a:solidFill>
                <a:latin typeface="Ubuntu"/>
                <a:ea typeface="Ubuntu"/>
                <a:cs typeface="Ubuntu"/>
                <a:sym typeface="Ubuntu"/>
              </a:rPr>
              <a:t>产品研发路径</a:t>
            </a:r>
            <a:endParaRPr lang="zh-CN" altLang="en-US" sz="2400" dirty="0"/>
          </a:p>
        </p:txBody>
      </p:sp>
      <p:sp>
        <p:nvSpPr>
          <p:cNvPr id="6" name="Google Shape;373;p86"/>
          <p:cNvSpPr txBox="1">
            <a:spLocks/>
          </p:cNvSpPr>
          <p:nvPr/>
        </p:nvSpPr>
        <p:spPr>
          <a:xfrm>
            <a:off x="213900" y="560525"/>
            <a:ext cx="8769300" cy="42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38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4762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7143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9525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11906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142875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166687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1905000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2143125" marR="0" indent="-238125" algn="l" defTabSz="309245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457200" indent="-311150" hangingPunct="1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SzPts val="1300"/>
              <a:buFontTx/>
              <a:buChar char="❏"/>
            </a:pPr>
            <a:r>
              <a:rPr lang="en-US" altLang="zh-CN" sz="1300" b="1" i="1" u="sng" dirty="0" smtClean="0"/>
              <a:t>May, 2015 ~ Jun, 2019 </a:t>
            </a:r>
            <a:endParaRPr lang="zh-CN" altLang="en-US" sz="1300" b="1" i="1" u="sng" dirty="0" smtClean="0"/>
          </a:p>
          <a:p>
            <a:pPr marL="914400" lvl="1" indent="-311150" hangingPunct="1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SzPts val="1300"/>
              <a:buFontTx/>
              <a:buChar char="❏"/>
            </a:pPr>
            <a:r>
              <a:rPr lang="en-US" altLang="zh-CN" sz="1300" dirty="0" smtClean="0"/>
              <a:t>2015 </a:t>
            </a:r>
            <a:r>
              <a:rPr lang="zh-CN" altLang="en-US" sz="1300" dirty="0" smtClean="0"/>
              <a:t>年 </a:t>
            </a:r>
            <a:r>
              <a:rPr lang="en-US" altLang="zh-CN" sz="1300" dirty="0" smtClean="0"/>
              <a:t>05 </a:t>
            </a:r>
            <a:r>
              <a:rPr lang="zh-CN" altLang="en-US" sz="1300" dirty="0" smtClean="0"/>
              <a:t>月，在 </a:t>
            </a:r>
            <a:r>
              <a:rPr lang="en-US" altLang="zh-CN" sz="1300" dirty="0" smtClean="0"/>
              <a:t>GitHub </a:t>
            </a:r>
            <a:r>
              <a:rPr lang="zh-CN" altLang="en-US" sz="1300" dirty="0" smtClean="0"/>
              <a:t>创建项目；</a:t>
            </a:r>
          </a:p>
          <a:p>
            <a:pPr marL="914400" lvl="1" indent="-311150" hangingPunct="1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SzPts val="1300"/>
              <a:buFontTx/>
              <a:buChar char="❏"/>
            </a:pPr>
            <a:r>
              <a:rPr lang="en-US" altLang="zh-CN" sz="1300" dirty="0" smtClean="0"/>
              <a:t>2017 </a:t>
            </a:r>
            <a:r>
              <a:rPr lang="zh-CN" altLang="en-US" sz="1300" dirty="0" smtClean="0"/>
              <a:t>年 </a:t>
            </a:r>
            <a:r>
              <a:rPr lang="en-US" altLang="zh-CN" sz="1300" dirty="0" smtClean="0"/>
              <a:t>10 </a:t>
            </a:r>
            <a:r>
              <a:rPr lang="zh-CN" altLang="en-US" sz="1300" dirty="0" smtClean="0"/>
              <a:t>月，发布 </a:t>
            </a:r>
            <a:r>
              <a:rPr lang="en-US" altLang="zh-CN" sz="1300" dirty="0" smtClean="0"/>
              <a:t>1.0 GA </a:t>
            </a:r>
            <a:r>
              <a:rPr lang="zh-CN" altLang="en-US" sz="1300" dirty="0" smtClean="0"/>
              <a:t>正式版；</a:t>
            </a:r>
          </a:p>
          <a:p>
            <a:pPr marL="914400" lvl="1" indent="-311150" hangingPunct="1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SzPts val="1300"/>
              <a:buFontTx/>
              <a:buChar char="❏"/>
            </a:pPr>
            <a:r>
              <a:rPr lang="en-US" altLang="zh-CN" sz="1300" dirty="0" smtClean="0"/>
              <a:t>2018 </a:t>
            </a:r>
            <a:r>
              <a:rPr lang="zh-CN" altLang="en-US" sz="1300" dirty="0" smtClean="0"/>
              <a:t>年 </a:t>
            </a:r>
            <a:r>
              <a:rPr lang="en-US" altLang="zh-CN" sz="1300" dirty="0" smtClean="0"/>
              <a:t>04 </a:t>
            </a:r>
            <a:r>
              <a:rPr lang="zh-CN" altLang="en-US" sz="1300" dirty="0" smtClean="0"/>
              <a:t>月，发布 </a:t>
            </a:r>
            <a:r>
              <a:rPr lang="en-US" altLang="zh-CN" sz="1300" dirty="0" smtClean="0"/>
              <a:t>2.0 GA </a:t>
            </a:r>
            <a:r>
              <a:rPr lang="zh-CN" altLang="en-US" sz="1300" dirty="0" smtClean="0"/>
              <a:t>正式版</a:t>
            </a:r>
            <a:r>
              <a:rPr lang="en-US" altLang="zh-CN" sz="1300" dirty="0" smtClean="0"/>
              <a:t>,   </a:t>
            </a:r>
            <a:r>
              <a:rPr lang="zh-CN" altLang="en-US" sz="1300" dirty="0" smtClean="0"/>
              <a:t>重构 </a:t>
            </a:r>
            <a:r>
              <a:rPr lang="en-US" altLang="zh-CN" sz="1300" dirty="0" smtClean="0"/>
              <a:t>SQL </a:t>
            </a:r>
            <a:r>
              <a:rPr lang="zh-CN" altLang="en-US" sz="1300" dirty="0" smtClean="0"/>
              <a:t>优化器，</a:t>
            </a:r>
            <a:r>
              <a:rPr lang="en-US" altLang="zh-CN" sz="1300" dirty="0" smtClean="0"/>
              <a:t>OLAP </a:t>
            </a:r>
            <a:r>
              <a:rPr lang="zh-CN" altLang="en-US" sz="1300" dirty="0" smtClean="0"/>
              <a:t>性能大幅度提升，同月发布 </a:t>
            </a:r>
            <a:r>
              <a:rPr lang="en-US" altLang="zh-CN" sz="1300" dirty="0" err="1" smtClean="0"/>
              <a:t>TiSpark</a:t>
            </a:r>
            <a:r>
              <a:rPr lang="en-US" altLang="zh-CN" sz="1300" dirty="0" smtClean="0"/>
              <a:t> 1.0 GA </a:t>
            </a:r>
            <a:r>
              <a:rPr lang="zh-CN" altLang="en-US" sz="1300" dirty="0" smtClean="0"/>
              <a:t>正式版；</a:t>
            </a:r>
          </a:p>
          <a:p>
            <a:pPr marL="914400" lvl="1" indent="-311150" hangingPunct="1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SzPts val="1300"/>
              <a:buFontTx/>
              <a:buChar char="❏"/>
            </a:pPr>
            <a:r>
              <a:rPr lang="en-US" altLang="zh-CN" sz="1300" dirty="0" smtClean="0"/>
              <a:t>2018 </a:t>
            </a:r>
            <a:r>
              <a:rPr lang="zh-CN" altLang="en-US" sz="1300" dirty="0" smtClean="0"/>
              <a:t>年 </a:t>
            </a:r>
            <a:r>
              <a:rPr lang="en-US" altLang="zh-CN" sz="1300" dirty="0" smtClean="0"/>
              <a:t>11 </a:t>
            </a:r>
            <a:r>
              <a:rPr lang="zh-CN" altLang="en-US" sz="1300" dirty="0" smtClean="0"/>
              <a:t>月，发布 </a:t>
            </a:r>
            <a:r>
              <a:rPr lang="en-US" altLang="zh-CN" sz="1300" dirty="0" smtClean="0"/>
              <a:t>2.1 GA </a:t>
            </a:r>
            <a:r>
              <a:rPr lang="zh-CN" altLang="en-US" sz="1300" dirty="0" smtClean="0"/>
              <a:t>正式版，性能再次大幅提升；</a:t>
            </a:r>
          </a:p>
          <a:p>
            <a:pPr marL="914400" lvl="1" indent="-311150" hangingPunct="1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SzPts val="1300"/>
              <a:buFontTx/>
              <a:buChar char="❏"/>
            </a:pPr>
            <a:r>
              <a:rPr lang="en-US" altLang="zh-CN" sz="1300" dirty="0" smtClean="0"/>
              <a:t>2019 </a:t>
            </a:r>
            <a:r>
              <a:rPr lang="zh-CN" altLang="en-US" sz="1300" dirty="0" smtClean="0"/>
              <a:t>年 </a:t>
            </a:r>
            <a:r>
              <a:rPr lang="en-US" altLang="zh-CN" sz="1300" dirty="0" smtClean="0"/>
              <a:t>06 </a:t>
            </a:r>
            <a:r>
              <a:rPr lang="zh-CN" altLang="en-US" sz="1300" dirty="0" smtClean="0"/>
              <a:t>月，发布 </a:t>
            </a:r>
            <a:r>
              <a:rPr lang="en-US" altLang="zh-CN" sz="1300" dirty="0" smtClean="0"/>
              <a:t>3.0 GA </a:t>
            </a:r>
            <a:r>
              <a:rPr lang="zh-CN" altLang="en-US" sz="1300" dirty="0" smtClean="0"/>
              <a:t>正式版，显著提升了大规模集群的稳定性和易用性，</a:t>
            </a:r>
            <a:r>
              <a:rPr lang="en-US" altLang="zh-CN" sz="1300" dirty="0" smtClean="0"/>
              <a:t>OLTP </a:t>
            </a:r>
            <a:r>
              <a:rPr lang="zh-CN" altLang="en-US" sz="1300" dirty="0" smtClean="0"/>
              <a:t>性能大幅提升，增加了窗口函数、视图（实验特性）、分区表、插件系统、悲观锁（实验特性）等新功能；</a:t>
            </a:r>
          </a:p>
          <a:p>
            <a: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endParaRPr lang="zh-CN" altLang="en-US" sz="1300" dirty="0" smtClean="0"/>
          </a:p>
          <a:p>
            <a:pPr marL="457200" indent="-311150" hangingPunct="1">
              <a:lnSpc>
                <a:spcPct val="130000"/>
              </a:lnSpc>
              <a:spcBef>
                <a:spcPts val="0"/>
              </a:spcBef>
              <a:buClr>
                <a:srgbClr val="FF0000"/>
              </a:buClr>
              <a:buSzPts val="1300"/>
              <a:buFontTx/>
              <a:buChar char="❏"/>
            </a:pPr>
            <a:r>
              <a:rPr lang="en-US" altLang="zh-CN" sz="1300" b="1" i="1" u="sng" dirty="0" smtClean="0">
                <a:solidFill>
                  <a:srgbClr val="FF0000"/>
                </a:solidFill>
              </a:rPr>
              <a:t>Jul, 2019 ~ 2020 </a:t>
            </a:r>
            <a:r>
              <a:rPr lang="zh-CN" altLang="en-US" sz="1300" b="1" i="1" u="sng" dirty="0" smtClean="0">
                <a:solidFill>
                  <a:srgbClr val="FF0000"/>
                </a:solidFill>
              </a:rPr>
              <a:t>（</a:t>
            </a:r>
            <a:r>
              <a:rPr lang="en-US" altLang="zh-CN" sz="1300" b="1" i="1" u="sng" dirty="0" smtClean="0">
                <a:solidFill>
                  <a:srgbClr val="FF0000"/>
                </a:solidFill>
              </a:rPr>
              <a:t>Roadmap</a:t>
            </a:r>
            <a:r>
              <a:rPr lang="zh-CN" altLang="en-US" sz="1300" b="1" i="1" u="sng" dirty="0" smtClean="0">
                <a:solidFill>
                  <a:srgbClr val="FF0000"/>
                </a:solidFill>
              </a:rPr>
              <a:t>）</a:t>
            </a:r>
          </a:p>
          <a:p>
            <a:pPr marL="914400" lvl="1" indent="-311150" hangingPunct="1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SzPts val="1300"/>
              <a:buFontTx/>
              <a:buChar char="❏"/>
            </a:pPr>
            <a:r>
              <a:rPr lang="en-US" altLang="zh-CN" sz="1300" dirty="0" smtClean="0"/>
              <a:t>2019 </a:t>
            </a:r>
            <a:r>
              <a:rPr lang="zh-CN" altLang="en-US" sz="1300" dirty="0" smtClean="0"/>
              <a:t>年 </a:t>
            </a:r>
            <a:r>
              <a:rPr lang="en-US" altLang="zh-CN" sz="1300" dirty="0" smtClean="0"/>
              <a:t>12 </a:t>
            </a:r>
            <a:r>
              <a:rPr lang="zh-CN" altLang="en-US" sz="1300" dirty="0" smtClean="0"/>
              <a:t>月 </a:t>
            </a:r>
            <a:r>
              <a:rPr lang="en-US" altLang="zh-CN" sz="1300" dirty="0" err="1" smtClean="0"/>
              <a:t>TiFlash</a:t>
            </a:r>
            <a:r>
              <a:rPr lang="en-US" altLang="zh-CN" sz="1300" dirty="0" smtClean="0"/>
              <a:t> </a:t>
            </a:r>
            <a:r>
              <a:rPr lang="zh-CN" altLang="en-US" sz="1300" dirty="0" smtClean="0"/>
              <a:t>（列式存储引擎）正式版发布，完整的 </a:t>
            </a:r>
            <a:r>
              <a:rPr lang="en-US" altLang="zh-CN" sz="1300" dirty="0" smtClean="0"/>
              <a:t>HTAP </a:t>
            </a:r>
            <a:r>
              <a:rPr lang="zh-CN" altLang="en-US" sz="1300" dirty="0" smtClean="0"/>
              <a:t>解决方案，并投放商用市场；</a:t>
            </a:r>
          </a:p>
          <a:p>
            <a:pPr marL="914400" lvl="1" indent="-311150" hangingPunct="1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ts val="1300"/>
              <a:buFontTx/>
              <a:buChar char="❏"/>
            </a:pPr>
            <a:r>
              <a:rPr lang="en-US" altLang="zh-CN" sz="1300" dirty="0" smtClean="0">
                <a:solidFill>
                  <a:schemeClr val="dk1"/>
                </a:solidFill>
              </a:rPr>
              <a:t>2019 </a:t>
            </a:r>
            <a:r>
              <a:rPr lang="zh-CN" altLang="en-US" sz="1300" dirty="0" smtClean="0">
                <a:solidFill>
                  <a:schemeClr val="dk1"/>
                </a:solidFill>
              </a:rPr>
              <a:t>年 </a:t>
            </a:r>
            <a:r>
              <a:rPr lang="en-US" altLang="zh-CN" sz="1300" dirty="0" smtClean="0">
                <a:solidFill>
                  <a:schemeClr val="dk1"/>
                </a:solidFill>
              </a:rPr>
              <a:t>12 </a:t>
            </a:r>
            <a:r>
              <a:rPr lang="zh-CN" altLang="en-US" sz="1300" dirty="0" smtClean="0">
                <a:solidFill>
                  <a:schemeClr val="dk1"/>
                </a:solidFill>
              </a:rPr>
              <a:t>月 </a:t>
            </a:r>
            <a:r>
              <a:rPr lang="en-US" altLang="zh-CN" sz="1300" dirty="0" err="1" smtClean="0">
                <a:solidFill>
                  <a:schemeClr val="dk1"/>
                </a:solidFill>
              </a:rPr>
              <a:t>DBaaS</a:t>
            </a:r>
            <a:r>
              <a:rPr lang="en-US" altLang="zh-CN" sz="1300" dirty="0" smtClean="0">
                <a:solidFill>
                  <a:schemeClr val="dk1"/>
                </a:solidFill>
              </a:rPr>
              <a:t> </a:t>
            </a:r>
            <a:r>
              <a:rPr lang="zh-CN" altLang="en-US" sz="1300" dirty="0" smtClean="0">
                <a:solidFill>
                  <a:schemeClr val="dk1"/>
                </a:solidFill>
              </a:rPr>
              <a:t>（公有云数据库平台）进入试点测试；</a:t>
            </a:r>
            <a:endParaRPr lang="zh-CN" altLang="en-US" sz="1300" dirty="0" smtClean="0"/>
          </a:p>
          <a:p>
            <a:pPr marL="914400" lvl="1" indent="-311150" hangingPunct="1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ts val="1300"/>
              <a:buFontTx/>
              <a:buChar char="❏"/>
            </a:pPr>
            <a:r>
              <a:rPr lang="en-US" altLang="zh-CN" sz="1300" dirty="0" smtClean="0">
                <a:solidFill>
                  <a:schemeClr val="dk1"/>
                </a:solidFill>
              </a:rPr>
              <a:t>2020 </a:t>
            </a:r>
            <a:r>
              <a:rPr lang="zh-CN" altLang="en-US" sz="1300" dirty="0" smtClean="0">
                <a:solidFill>
                  <a:schemeClr val="dk1"/>
                </a:solidFill>
              </a:rPr>
              <a:t>年 </a:t>
            </a:r>
            <a:r>
              <a:rPr lang="en-US" altLang="zh-CN" sz="1300" dirty="0" smtClean="0">
                <a:solidFill>
                  <a:schemeClr val="dk1"/>
                </a:solidFill>
              </a:rPr>
              <a:t>06 </a:t>
            </a:r>
            <a:r>
              <a:rPr lang="zh-CN" altLang="en-US" sz="1300" dirty="0" smtClean="0">
                <a:solidFill>
                  <a:schemeClr val="dk1"/>
                </a:solidFill>
              </a:rPr>
              <a:t>月 </a:t>
            </a:r>
            <a:r>
              <a:rPr lang="en-US" altLang="zh-CN" sz="1300" dirty="0" smtClean="0">
                <a:solidFill>
                  <a:schemeClr val="dk1"/>
                </a:solidFill>
              </a:rPr>
              <a:t>4.0 </a:t>
            </a:r>
            <a:r>
              <a:rPr lang="zh-CN" altLang="en-US" sz="1300" dirty="0" smtClean="0">
                <a:solidFill>
                  <a:schemeClr val="dk1"/>
                </a:solidFill>
              </a:rPr>
              <a:t>正式版发布，预计 </a:t>
            </a:r>
            <a:r>
              <a:rPr lang="en-US" altLang="zh-CN" sz="1300" dirty="0" smtClean="0">
                <a:solidFill>
                  <a:schemeClr val="dk1"/>
                </a:solidFill>
              </a:rPr>
              <a:t>OLTP </a:t>
            </a:r>
            <a:r>
              <a:rPr lang="zh-CN" altLang="en-US" sz="1300" dirty="0" smtClean="0">
                <a:solidFill>
                  <a:schemeClr val="dk1"/>
                </a:solidFill>
              </a:rPr>
              <a:t>性能提升 </a:t>
            </a:r>
            <a:r>
              <a:rPr lang="en-US" altLang="zh-CN" sz="1300" dirty="0" smtClean="0">
                <a:solidFill>
                  <a:schemeClr val="dk1"/>
                </a:solidFill>
              </a:rPr>
              <a:t>100% </a:t>
            </a:r>
            <a:r>
              <a:rPr lang="zh-CN" altLang="en-US" sz="1300" dirty="0" smtClean="0">
                <a:solidFill>
                  <a:schemeClr val="dk1"/>
                </a:solidFill>
              </a:rPr>
              <a:t>，</a:t>
            </a:r>
            <a:r>
              <a:rPr lang="en-US" altLang="zh-CN" sz="1300" dirty="0" smtClean="0">
                <a:solidFill>
                  <a:schemeClr val="dk1"/>
                </a:solidFill>
              </a:rPr>
              <a:t>OLAP </a:t>
            </a:r>
            <a:r>
              <a:rPr lang="zh-CN" altLang="en-US" sz="1300" dirty="0" smtClean="0">
                <a:solidFill>
                  <a:schemeClr val="dk1"/>
                </a:solidFill>
              </a:rPr>
              <a:t>性能提升 </a:t>
            </a:r>
            <a:r>
              <a:rPr lang="en-US" altLang="zh-CN" sz="1300" dirty="0" smtClean="0">
                <a:solidFill>
                  <a:schemeClr val="dk1"/>
                </a:solidFill>
              </a:rPr>
              <a:t>300% </a:t>
            </a:r>
            <a:r>
              <a:rPr lang="zh-CN" altLang="en-US" sz="1300" dirty="0" smtClean="0">
                <a:solidFill>
                  <a:schemeClr val="dk1"/>
                </a:solidFill>
              </a:rPr>
              <a:t>（对比 </a:t>
            </a:r>
            <a:r>
              <a:rPr lang="en-US" altLang="zh-CN" sz="1300" dirty="0" smtClean="0">
                <a:solidFill>
                  <a:schemeClr val="dk1"/>
                </a:solidFill>
              </a:rPr>
              <a:t>3.0 </a:t>
            </a:r>
            <a:r>
              <a:rPr lang="zh-CN" altLang="en-US" sz="1300" dirty="0" smtClean="0">
                <a:solidFill>
                  <a:schemeClr val="dk1"/>
                </a:solidFill>
              </a:rPr>
              <a:t>版本）；</a:t>
            </a:r>
            <a:endParaRPr lang="zh-CN" altLang="en-US" sz="1300" dirty="0" smtClean="0"/>
          </a:p>
          <a:p>
            <a:pPr marL="914400" lvl="1" indent="-311150" hangingPunct="1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SzPts val="1300"/>
              <a:buFontTx/>
              <a:buChar char="❏"/>
            </a:pPr>
            <a:r>
              <a:rPr lang="en-US" altLang="zh-CN" sz="1300" dirty="0" smtClean="0"/>
              <a:t>2020 </a:t>
            </a:r>
            <a:r>
              <a:rPr lang="zh-CN" altLang="en-US" sz="1300" dirty="0" smtClean="0"/>
              <a:t>年 </a:t>
            </a:r>
            <a:r>
              <a:rPr lang="en-US" altLang="zh-CN" sz="1300" dirty="0" smtClean="0"/>
              <a:t>08 </a:t>
            </a:r>
            <a:r>
              <a:rPr lang="zh-CN" altLang="en-US" sz="1300" dirty="0" smtClean="0"/>
              <a:t>月 基于 </a:t>
            </a:r>
            <a:r>
              <a:rPr lang="en-US" altLang="zh-CN" sz="1300" dirty="0" smtClean="0"/>
              <a:t>AI Base </a:t>
            </a:r>
            <a:r>
              <a:rPr lang="zh-CN" altLang="en-US" sz="1300" dirty="0" smtClean="0"/>
              <a:t>的调度器进入试点测试；</a:t>
            </a:r>
            <a:endParaRPr lang="en-US" altLang="zh-CN" sz="1300" dirty="0" smtClean="0"/>
          </a:p>
          <a:p>
            <a:pPr marL="914400" lvl="1" indent="-311150" hangingPunct="1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SzPts val="1300"/>
              <a:buFontTx/>
              <a:buChar char="❏"/>
            </a:pPr>
            <a:r>
              <a:rPr lang="en-US" altLang="zh-CN" sz="1300" dirty="0" smtClean="0"/>
              <a:t>2021 </a:t>
            </a:r>
            <a:r>
              <a:rPr lang="zh-CN" altLang="en-US" sz="1300" dirty="0" smtClean="0"/>
              <a:t>年 </a:t>
            </a:r>
            <a:r>
              <a:rPr lang="en-US" altLang="zh-CN" sz="1300" dirty="0" smtClean="0"/>
              <a:t>04 </a:t>
            </a:r>
            <a:r>
              <a:rPr lang="zh-CN" altLang="en-US" sz="1300" dirty="0" smtClean="0"/>
              <a:t>月 预计 </a:t>
            </a:r>
            <a:r>
              <a:rPr lang="en-US" altLang="zh-CN" sz="1300" dirty="0" smtClean="0"/>
              <a:t>5.0 </a:t>
            </a:r>
            <a:r>
              <a:rPr lang="zh-CN" altLang="en-US" sz="1300" dirty="0" smtClean="0"/>
              <a:t>正式版发布；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6947631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7;p35"/>
          <p:cNvSpPr/>
          <p:nvPr/>
        </p:nvSpPr>
        <p:spPr>
          <a:xfrm>
            <a:off x="1703800" y="3880250"/>
            <a:ext cx="1365600" cy="752400"/>
          </a:xfrm>
          <a:prstGeom prst="rect">
            <a:avLst/>
          </a:prstGeom>
          <a:noFill/>
          <a:ln w="19050" cap="flat" cmpd="sng">
            <a:solidFill>
              <a:srgbClr val="FFAB4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18;p35"/>
          <p:cNvSpPr/>
          <p:nvPr/>
        </p:nvSpPr>
        <p:spPr>
          <a:xfrm>
            <a:off x="6048625" y="2001757"/>
            <a:ext cx="1317600" cy="2107200"/>
          </a:xfrm>
          <a:prstGeom prst="rect">
            <a:avLst/>
          </a:prstGeom>
          <a:noFill/>
          <a:ln w="19050" cap="flat" cmpd="sng">
            <a:solidFill>
              <a:srgbClr val="A64D7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319;p35"/>
          <p:cNvSpPr/>
          <p:nvPr/>
        </p:nvSpPr>
        <p:spPr>
          <a:xfrm>
            <a:off x="6168725" y="2448957"/>
            <a:ext cx="1080000" cy="1520700"/>
          </a:xfrm>
          <a:prstGeom prst="rect">
            <a:avLst/>
          </a:prstGeom>
          <a:noFill/>
          <a:ln w="19050" cap="flat" cmpd="sng">
            <a:solidFill>
              <a:srgbClr val="A64D7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20;p35"/>
          <p:cNvSpPr/>
          <p:nvPr/>
        </p:nvSpPr>
        <p:spPr>
          <a:xfrm>
            <a:off x="3710375" y="2001757"/>
            <a:ext cx="1531500" cy="2107200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321;p35"/>
          <p:cNvSpPr/>
          <p:nvPr/>
        </p:nvSpPr>
        <p:spPr>
          <a:xfrm>
            <a:off x="1697300" y="2057582"/>
            <a:ext cx="1080000" cy="15207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322;p35"/>
          <p:cNvSpPr/>
          <p:nvPr/>
        </p:nvSpPr>
        <p:spPr>
          <a:xfrm>
            <a:off x="1799625" y="2943369"/>
            <a:ext cx="863400" cy="3147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323;p35"/>
          <p:cNvSpPr/>
          <p:nvPr/>
        </p:nvSpPr>
        <p:spPr>
          <a:xfrm>
            <a:off x="1799642" y="2145944"/>
            <a:ext cx="863400" cy="3147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24;p35"/>
          <p:cNvSpPr txBox="1"/>
          <p:nvPr/>
        </p:nvSpPr>
        <p:spPr>
          <a:xfrm>
            <a:off x="1989175" y="2136444"/>
            <a:ext cx="4866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TiDB</a:t>
            </a:r>
            <a:endParaRPr sz="9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" name="Google Shape;325;p35"/>
          <p:cNvSpPr/>
          <p:nvPr/>
        </p:nvSpPr>
        <p:spPr>
          <a:xfrm>
            <a:off x="1799625" y="2544649"/>
            <a:ext cx="863400" cy="3147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326;p35"/>
          <p:cNvSpPr txBox="1"/>
          <p:nvPr/>
        </p:nvSpPr>
        <p:spPr>
          <a:xfrm>
            <a:off x="1989175" y="2539894"/>
            <a:ext cx="4866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TiDB</a:t>
            </a:r>
            <a:endParaRPr sz="9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" name="Google Shape;327;p35"/>
          <p:cNvSpPr txBox="1"/>
          <p:nvPr/>
        </p:nvSpPr>
        <p:spPr>
          <a:xfrm>
            <a:off x="1989175" y="2943344"/>
            <a:ext cx="4866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TiDB</a:t>
            </a:r>
            <a:endParaRPr sz="9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" name="Google Shape;328;p35"/>
          <p:cNvSpPr/>
          <p:nvPr/>
        </p:nvSpPr>
        <p:spPr>
          <a:xfrm>
            <a:off x="499050" y="2057582"/>
            <a:ext cx="556500" cy="1520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329;p35"/>
          <p:cNvSpPr txBox="1"/>
          <p:nvPr/>
        </p:nvSpPr>
        <p:spPr>
          <a:xfrm rot="-5400000">
            <a:off x="63300" y="2615144"/>
            <a:ext cx="13314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Application via MySQL Protocol</a:t>
            </a:r>
            <a:endParaRPr sz="10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" name="Google Shape;330;p35"/>
          <p:cNvSpPr/>
          <p:nvPr/>
        </p:nvSpPr>
        <p:spPr>
          <a:xfrm>
            <a:off x="3833650" y="2873869"/>
            <a:ext cx="556500" cy="314700"/>
          </a:xfrm>
          <a:prstGeom prst="roundRect">
            <a:avLst>
              <a:gd name="adj" fmla="val 16667"/>
            </a:avLst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331;p35"/>
          <p:cNvSpPr/>
          <p:nvPr/>
        </p:nvSpPr>
        <p:spPr>
          <a:xfrm>
            <a:off x="3833661" y="2076444"/>
            <a:ext cx="556500" cy="314700"/>
          </a:xfrm>
          <a:prstGeom prst="roundRect">
            <a:avLst>
              <a:gd name="adj" fmla="val 16667"/>
            </a:avLst>
          </a:prstGeom>
          <a:solidFill>
            <a:srgbClr val="E6B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332;p35"/>
          <p:cNvSpPr txBox="1"/>
          <p:nvPr/>
        </p:nvSpPr>
        <p:spPr>
          <a:xfrm>
            <a:off x="3903275" y="2066944"/>
            <a:ext cx="4866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</a:t>
            </a:r>
            <a:endParaRPr sz="9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" name="Google Shape;333;p35"/>
          <p:cNvSpPr/>
          <p:nvPr/>
        </p:nvSpPr>
        <p:spPr>
          <a:xfrm>
            <a:off x="3833650" y="2475149"/>
            <a:ext cx="556500" cy="314700"/>
          </a:xfrm>
          <a:prstGeom prst="roundRect">
            <a:avLst>
              <a:gd name="adj" fmla="val 16667"/>
            </a:avLst>
          </a:prstGeom>
          <a:solidFill>
            <a:srgbClr val="E6B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334;p35"/>
          <p:cNvSpPr txBox="1"/>
          <p:nvPr/>
        </p:nvSpPr>
        <p:spPr>
          <a:xfrm>
            <a:off x="3903275" y="2470394"/>
            <a:ext cx="4866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 b="0" i="0" u="none" strike="noStrike" cap="none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</a:t>
            </a:r>
            <a:endParaRPr sz="900" b="0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" name="Google Shape;335;p35"/>
          <p:cNvSpPr txBox="1"/>
          <p:nvPr/>
        </p:nvSpPr>
        <p:spPr>
          <a:xfrm>
            <a:off x="3860350" y="2876007"/>
            <a:ext cx="5565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0" i="0" u="none" strike="noStrike" cap="none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TiFlash</a:t>
            </a:r>
            <a:endParaRPr sz="800" b="0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800" b="0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800" b="0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" name="Google Shape;336;p35"/>
          <p:cNvSpPr/>
          <p:nvPr/>
        </p:nvSpPr>
        <p:spPr>
          <a:xfrm>
            <a:off x="4562088" y="2878606"/>
            <a:ext cx="556500" cy="314700"/>
          </a:xfrm>
          <a:prstGeom prst="roundRect">
            <a:avLst>
              <a:gd name="adj" fmla="val 16667"/>
            </a:avLst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337;p35"/>
          <p:cNvSpPr/>
          <p:nvPr/>
        </p:nvSpPr>
        <p:spPr>
          <a:xfrm>
            <a:off x="4562099" y="2081182"/>
            <a:ext cx="556500" cy="314700"/>
          </a:xfrm>
          <a:prstGeom prst="roundRect">
            <a:avLst>
              <a:gd name="adj" fmla="val 16667"/>
            </a:avLst>
          </a:prstGeom>
          <a:solidFill>
            <a:srgbClr val="E6B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338;p35"/>
          <p:cNvSpPr txBox="1"/>
          <p:nvPr/>
        </p:nvSpPr>
        <p:spPr>
          <a:xfrm>
            <a:off x="4631713" y="2071682"/>
            <a:ext cx="4866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</a:t>
            </a:r>
            <a:endParaRPr sz="9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" name="Google Shape;339;p35"/>
          <p:cNvSpPr/>
          <p:nvPr/>
        </p:nvSpPr>
        <p:spPr>
          <a:xfrm>
            <a:off x="4562088" y="2479886"/>
            <a:ext cx="556500" cy="314700"/>
          </a:xfrm>
          <a:prstGeom prst="roundRect">
            <a:avLst>
              <a:gd name="adj" fmla="val 16667"/>
            </a:avLst>
          </a:prstGeom>
          <a:solidFill>
            <a:srgbClr val="E6B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40;p35"/>
          <p:cNvSpPr txBox="1"/>
          <p:nvPr/>
        </p:nvSpPr>
        <p:spPr>
          <a:xfrm>
            <a:off x="4631713" y="2475132"/>
            <a:ext cx="4866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</a:t>
            </a:r>
            <a:endParaRPr sz="9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" name="Google Shape;342;p35"/>
          <p:cNvSpPr/>
          <p:nvPr/>
        </p:nvSpPr>
        <p:spPr>
          <a:xfrm>
            <a:off x="1182675" y="2401807"/>
            <a:ext cx="383100" cy="171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3;p35"/>
          <p:cNvSpPr/>
          <p:nvPr/>
        </p:nvSpPr>
        <p:spPr>
          <a:xfrm>
            <a:off x="1192825" y="2759457"/>
            <a:ext cx="383100" cy="171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44;p35"/>
          <p:cNvSpPr/>
          <p:nvPr/>
        </p:nvSpPr>
        <p:spPr>
          <a:xfrm>
            <a:off x="1192825" y="3117107"/>
            <a:ext cx="383100" cy="171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45;p35"/>
          <p:cNvSpPr/>
          <p:nvPr/>
        </p:nvSpPr>
        <p:spPr>
          <a:xfrm>
            <a:off x="2943995" y="2651657"/>
            <a:ext cx="599700" cy="171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46;p35"/>
          <p:cNvSpPr/>
          <p:nvPr/>
        </p:nvSpPr>
        <p:spPr>
          <a:xfrm>
            <a:off x="2943984" y="2968182"/>
            <a:ext cx="599700" cy="171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47;p35"/>
          <p:cNvSpPr txBox="1"/>
          <p:nvPr/>
        </p:nvSpPr>
        <p:spPr>
          <a:xfrm>
            <a:off x="2846487" y="2352682"/>
            <a:ext cx="7947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zh-CN" sz="800" b="0" i="0" u="none" strike="noStrike" cap="none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DistSQL API</a:t>
            </a:r>
            <a:endParaRPr sz="800" b="0" i="0" u="none" strike="noStrike" cap="none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" name="Google Shape;348;p35"/>
          <p:cNvSpPr txBox="1"/>
          <p:nvPr/>
        </p:nvSpPr>
        <p:spPr>
          <a:xfrm>
            <a:off x="2823300" y="2727657"/>
            <a:ext cx="7947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zh-CN" sz="800" b="0" i="0" u="none" strike="noStrike" cap="none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KV API</a:t>
            </a:r>
            <a:endParaRPr sz="800" b="0" i="0" u="none" strike="noStrike" cap="none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" name="Google Shape;350;p35"/>
          <p:cNvSpPr/>
          <p:nvPr/>
        </p:nvSpPr>
        <p:spPr>
          <a:xfrm>
            <a:off x="6282825" y="3307133"/>
            <a:ext cx="863400" cy="274800"/>
          </a:xfrm>
          <a:prstGeom prst="roundRect">
            <a:avLst>
              <a:gd name="adj" fmla="val 16667"/>
            </a:avLst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351;p35"/>
          <p:cNvSpPr/>
          <p:nvPr/>
        </p:nvSpPr>
        <p:spPr>
          <a:xfrm>
            <a:off x="6282850" y="2509730"/>
            <a:ext cx="863400" cy="274800"/>
          </a:xfrm>
          <a:prstGeom prst="roundRect">
            <a:avLst>
              <a:gd name="adj" fmla="val 16667"/>
            </a:avLst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352;p35"/>
          <p:cNvSpPr txBox="1"/>
          <p:nvPr/>
        </p:nvSpPr>
        <p:spPr>
          <a:xfrm>
            <a:off x="6400925" y="2479669"/>
            <a:ext cx="6156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Worker</a:t>
            </a:r>
            <a:endParaRPr sz="9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" name="Google Shape;353;p35"/>
          <p:cNvSpPr/>
          <p:nvPr/>
        </p:nvSpPr>
        <p:spPr>
          <a:xfrm>
            <a:off x="6282825" y="2908431"/>
            <a:ext cx="863400" cy="274800"/>
          </a:xfrm>
          <a:prstGeom prst="roundRect">
            <a:avLst>
              <a:gd name="adj" fmla="val 16667"/>
            </a:avLst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354;p35"/>
          <p:cNvSpPr txBox="1"/>
          <p:nvPr/>
        </p:nvSpPr>
        <p:spPr>
          <a:xfrm>
            <a:off x="6400925" y="2883119"/>
            <a:ext cx="6156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Worker</a:t>
            </a:r>
            <a:endParaRPr sz="9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6" name="Google Shape;355;p35"/>
          <p:cNvSpPr txBox="1"/>
          <p:nvPr/>
        </p:nvSpPr>
        <p:spPr>
          <a:xfrm>
            <a:off x="6400925" y="3286569"/>
            <a:ext cx="6156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Worker</a:t>
            </a:r>
            <a:endParaRPr sz="9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" name="Google Shape;356;p35"/>
          <p:cNvSpPr/>
          <p:nvPr/>
        </p:nvSpPr>
        <p:spPr>
          <a:xfrm>
            <a:off x="6281475" y="2100330"/>
            <a:ext cx="863400" cy="274800"/>
          </a:xfrm>
          <a:prstGeom prst="roundRect">
            <a:avLst>
              <a:gd name="adj" fmla="val 16667"/>
            </a:avLst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357;p35"/>
          <p:cNvSpPr txBox="1"/>
          <p:nvPr/>
        </p:nvSpPr>
        <p:spPr>
          <a:xfrm>
            <a:off x="6280525" y="2060432"/>
            <a:ext cx="9993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Spark Driver</a:t>
            </a:r>
            <a:endParaRPr sz="9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0" name="Google Shape;359;p35"/>
          <p:cNvSpPr/>
          <p:nvPr/>
        </p:nvSpPr>
        <p:spPr>
          <a:xfrm>
            <a:off x="8021750" y="2253306"/>
            <a:ext cx="383100" cy="17163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360;p35"/>
          <p:cNvSpPr txBox="1"/>
          <p:nvPr/>
        </p:nvSpPr>
        <p:spPr>
          <a:xfrm rot="5400000" flipH="1">
            <a:off x="7558600" y="2915007"/>
            <a:ext cx="1331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0" i="0" u="none" strike="noStrike" cap="none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Spark SQL</a:t>
            </a:r>
            <a:endParaRPr sz="1200" b="0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" name="Google Shape;361;p35"/>
          <p:cNvSpPr txBox="1"/>
          <p:nvPr/>
        </p:nvSpPr>
        <p:spPr>
          <a:xfrm>
            <a:off x="6294175" y="3705832"/>
            <a:ext cx="9720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 b="0" i="0" u="none" strike="noStrike" cap="none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Spark Cluster</a:t>
            </a:r>
            <a:endParaRPr sz="900" b="0" i="0" u="none" strike="noStrike" cap="none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3" name="Google Shape;362;p35"/>
          <p:cNvSpPr/>
          <p:nvPr/>
        </p:nvSpPr>
        <p:spPr>
          <a:xfrm>
            <a:off x="7544263" y="2597519"/>
            <a:ext cx="383100" cy="171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363;p35"/>
          <p:cNvSpPr/>
          <p:nvPr/>
        </p:nvSpPr>
        <p:spPr>
          <a:xfrm>
            <a:off x="7544263" y="2955169"/>
            <a:ext cx="383100" cy="171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364;p35"/>
          <p:cNvSpPr/>
          <p:nvPr/>
        </p:nvSpPr>
        <p:spPr>
          <a:xfrm>
            <a:off x="7544263" y="3312819"/>
            <a:ext cx="383100" cy="171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365;p35"/>
          <p:cNvSpPr/>
          <p:nvPr/>
        </p:nvSpPr>
        <p:spPr>
          <a:xfrm>
            <a:off x="5345395" y="2943482"/>
            <a:ext cx="599700" cy="171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366;p35"/>
          <p:cNvSpPr txBox="1"/>
          <p:nvPr/>
        </p:nvSpPr>
        <p:spPr>
          <a:xfrm>
            <a:off x="5257562" y="2625332"/>
            <a:ext cx="7947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zh-CN" sz="800" b="0" i="0" u="none" strike="noStrike" cap="none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DistSQL API</a:t>
            </a:r>
            <a:endParaRPr sz="800" b="0" i="0" u="none" strike="noStrike" cap="none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" name="Google Shape;367;p35"/>
          <p:cNvSpPr/>
          <p:nvPr/>
        </p:nvSpPr>
        <p:spPr>
          <a:xfrm>
            <a:off x="3875525" y="3426107"/>
            <a:ext cx="1234200" cy="595800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368;p35"/>
          <p:cNvSpPr/>
          <p:nvPr/>
        </p:nvSpPr>
        <p:spPr>
          <a:xfrm>
            <a:off x="3973438" y="3542657"/>
            <a:ext cx="274800" cy="274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369;p35"/>
          <p:cNvSpPr/>
          <p:nvPr/>
        </p:nvSpPr>
        <p:spPr>
          <a:xfrm>
            <a:off x="4354988" y="3542657"/>
            <a:ext cx="274800" cy="274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370;p35"/>
          <p:cNvSpPr/>
          <p:nvPr/>
        </p:nvSpPr>
        <p:spPr>
          <a:xfrm>
            <a:off x="4736538" y="3542657"/>
            <a:ext cx="274800" cy="274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371;p35"/>
          <p:cNvSpPr txBox="1"/>
          <p:nvPr/>
        </p:nvSpPr>
        <p:spPr>
          <a:xfrm>
            <a:off x="3953963" y="3526882"/>
            <a:ext cx="3831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PD</a:t>
            </a:r>
            <a:endParaRPr sz="9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" name="Google Shape;372;p35"/>
          <p:cNvSpPr txBox="1"/>
          <p:nvPr/>
        </p:nvSpPr>
        <p:spPr>
          <a:xfrm>
            <a:off x="4334963" y="3526882"/>
            <a:ext cx="3831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PD</a:t>
            </a:r>
            <a:endParaRPr sz="9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4" name="Google Shape;373;p35"/>
          <p:cNvSpPr txBox="1"/>
          <p:nvPr/>
        </p:nvSpPr>
        <p:spPr>
          <a:xfrm>
            <a:off x="4715963" y="3526882"/>
            <a:ext cx="3831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PD</a:t>
            </a:r>
            <a:endParaRPr sz="9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5" name="Google Shape;374;p35"/>
          <p:cNvSpPr txBox="1"/>
          <p:nvPr/>
        </p:nvSpPr>
        <p:spPr>
          <a:xfrm>
            <a:off x="4176275" y="3750957"/>
            <a:ext cx="7038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zh-CN" sz="800" b="0" i="0" u="none" strike="noStrike" cap="none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PD Cluster</a:t>
            </a:r>
            <a:endParaRPr sz="800" b="0" i="0" u="none" strike="noStrike" cap="none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" name="Google Shape;375;p35"/>
          <p:cNvSpPr/>
          <p:nvPr/>
        </p:nvSpPr>
        <p:spPr>
          <a:xfrm>
            <a:off x="1806150" y="3939649"/>
            <a:ext cx="383100" cy="2115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376;p35"/>
          <p:cNvSpPr txBox="1"/>
          <p:nvPr/>
        </p:nvSpPr>
        <p:spPr>
          <a:xfrm>
            <a:off x="1806150" y="3901024"/>
            <a:ext cx="4866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zh-CN" sz="7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TiCDC</a:t>
            </a:r>
            <a:endParaRPr sz="7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" name="Google Shape;377;p35"/>
          <p:cNvSpPr/>
          <p:nvPr/>
        </p:nvSpPr>
        <p:spPr>
          <a:xfrm>
            <a:off x="2284850" y="3939649"/>
            <a:ext cx="383100" cy="2115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378;p35"/>
          <p:cNvSpPr txBox="1"/>
          <p:nvPr/>
        </p:nvSpPr>
        <p:spPr>
          <a:xfrm>
            <a:off x="2284850" y="3901024"/>
            <a:ext cx="4866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zh-CN" sz="7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TiCDC</a:t>
            </a:r>
            <a:endParaRPr sz="7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" name="Google Shape;380;p35"/>
          <p:cNvSpPr/>
          <p:nvPr/>
        </p:nvSpPr>
        <p:spPr>
          <a:xfrm>
            <a:off x="1697300" y="1095557"/>
            <a:ext cx="1584600" cy="723900"/>
          </a:xfrm>
          <a:prstGeom prst="rect">
            <a:avLst/>
          </a:prstGeom>
          <a:noFill/>
          <a:ln w="19050" cap="flat" cmpd="sng">
            <a:solidFill>
              <a:srgbClr val="FFAB4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381;p35"/>
          <p:cNvSpPr/>
          <p:nvPr/>
        </p:nvSpPr>
        <p:spPr>
          <a:xfrm>
            <a:off x="1837100" y="1518357"/>
            <a:ext cx="556500" cy="2115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382;p35"/>
          <p:cNvSpPr txBox="1"/>
          <p:nvPr/>
        </p:nvSpPr>
        <p:spPr>
          <a:xfrm>
            <a:off x="1785825" y="1455057"/>
            <a:ext cx="7038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zh-CN" sz="7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DM Worker</a:t>
            </a:r>
            <a:endParaRPr sz="7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4" name="Google Shape;383;p35"/>
          <p:cNvSpPr/>
          <p:nvPr/>
        </p:nvSpPr>
        <p:spPr>
          <a:xfrm>
            <a:off x="2512900" y="1518357"/>
            <a:ext cx="556500" cy="2115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384;p35"/>
          <p:cNvSpPr txBox="1"/>
          <p:nvPr/>
        </p:nvSpPr>
        <p:spPr>
          <a:xfrm>
            <a:off x="2461625" y="1455057"/>
            <a:ext cx="7038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zh-CN" sz="7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DM Worker</a:t>
            </a:r>
            <a:endParaRPr sz="7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Google Shape;385;p35"/>
          <p:cNvSpPr txBox="1"/>
          <p:nvPr/>
        </p:nvSpPr>
        <p:spPr>
          <a:xfrm>
            <a:off x="2387075" y="1062382"/>
            <a:ext cx="8529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zh-CN" sz="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Data</a:t>
            </a:r>
            <a:endParaRPr sz="8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zh-CN" sz="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Migration</a:t>
            </a:r>
            <a:endParaRPr sz="8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" name="Google Shape;386;p35"/>
          <p:cNvSpPr/>
          <p:nvPr/>
        </p:nvSpPr>
        <p:spPr>
          <a:xfrm>
            <a:off x="1837100" y="1239457"/>
            <a:ext cx="556500" cy="2115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387;p35"/>
          <p:cNvSpPr txBox="1"/>
          <p:nvPr/>
        </p:nvSpPr>
        <p:spPr>
          <a:xfrm>
            <a:off x="1785825" y="1176157"/>
            <a:ext cx="7038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zh-CN" sz="7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DM Master</a:t>
            </a:r>
            <a:endParaRPr sz="7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" name="Google Shape;388;p35"/>
          <p:cNvSpPr/>
          <p:nvPr/>
        </p:nvSpPr>
        <p:spPr>
          <a:xfrm rot="10800000">
            <a:off x="2931050" y="3271225"/>
            <a:ext cx="596400" cy="469500"/>
          </a:xfrm>
          <a:prstGeom prst="bentUpArrow">
            <a:avLst>
              <a:gd name="adj1" fmla="val 17880"/>
              <a:gd name="adj2" fmla="val 20955"/>
              <a:gd name="adj3" fmla="val 26208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89;p35"/>
          <p:cNvSpPr/>
          <p:nvPr/>
        </p:nvSpPr>
        <p:spPr>
          <a:xfrm>
            <a:off x="2106400" y="1780557"/>
            <a:ext cx="178500" cy="27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39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350" y="1095565"/>
            <a:ext cx="459900" cy="23724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391;p35"/>
          <p:cNvSpPr/>
          <p:nvPr/>
        </p:nvSpPr>
        <p:spPr>
          <a:xfrm>
            <a:off x="441900" y="1411957"/>
            <a:ext cx="683186" cy="462300"/>
          </a:xfrm>
          <a:prstGeom prst="flowChartMagneticDisk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zh-CN"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Upstream Database</a:t>
            </a:r>
            <a:br>
              <a:rPr lang="zh-CN"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392;p35"/>
          <p:cNvSpPr/>
          <p:nvPr/>
        </p:nvSpPr>
        <p:spPr>
          <a:xfrm>
            <a:off x="1219638" y="1506807"/>
            <a:ext cx="383100" cy="17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39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588" y="3676278"/>
            <a:ext cx="459900" cy="23724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394;p35"/>
          <p:cNvSpPr/>
          <p:nvPr/>
        </p:nvSpPr>
        <p:spPr>
          <a:xfrm>
            <a:off x="469014" y="3953957"/>
            <a:ext cx="683186" cy="462300"/>
          </a:xfrm>
          <a:prstGeom prst="flowChartMagneticDisk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zh-CN"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Downstream Database</a:t>
            </a:r>
            <a:br>
              <a:rPr lang="zh-CN"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395;p35"/>
          <p:cNvSpPr/>
          <p:nvPr/>
        </p:nvSpPr>
        <p:spPr>
          <a:xfrm rot="10800000">
            <a:off x="1236438" y="4170807"/>
            <a:ext cx="383100" cy="17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396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538" y="4456671"/>
            <a:ext cx="459900" cy="24507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397;p35"/>
          <p:cNvSpPr/>
          <p:nvPr/>
        </p:nvSpPr>
        <p:spPr>
          <a:xfrm>
            <a:off x="3618000" y="1115007"/>
            <a:ext cx="1774500" cy="723900"/>
          </a:xfrm>
          <a:prstGeom prst="rect">
            <a:avLst/>
          </a:prstGeom>
          <a:noFill/>
          <a:ln w="19050" cap="flat" cmpd="sng">
            <a:solidFill>
              <a:srgbClr val="FFAB4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398;p35"/>
          <p:cNvSpPr txBox="1"/>
          <p:nvPr/>
        </p:nvSpPr>
        <p:spPr>
          <a:xfrm>
            <a:off x="4373150" y="1161682"/>
            <a:ext cx="1080000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zh-CN" sz="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Backup &amp; Recovery</a:t>
            </a:r>
            <a:endParaRPr sz="8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" name="Google Shape;399;p35"/>
          <p:cNvSpPr/>
          <p:nvPr/>
        </p:nvSpPr>
        <p:spPr>
          <a:xfrm>
            <a:off x="3818675" y="1524207"/>
            <a:ext cx="556500" cy="2115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400;p35"/>
          <p:cNvSpPr txBox="1"/>
          <p:nvPr/>
        </p:nvSpPr>
        <p:spPr>
          <a:xfrm>
            <a:off x="3815450" y="1470045"/>
            <a:ext cx="7038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zh-CN" sz="7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Lightning</a:t>
            </a:r>
            <a:endParaRPr sz="7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2" name="Google Shape;401;p35"/>
          <p:cNvSpPr/>
          <p:nvPr/>
        </p:nvSpPr>
        <p:spPr>
          <a:xfrm>
            <a:off x="3853625" y="1226025"/>
            <a:ext cx="486600" cy="2115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402;p35"/>
          <p:cNvSpPr txBox="1"/>
          <p:nvPr/>
        </p:nvSpPr>
        <p:spPr>
          <a:xfrm>
            <a:off x="3758947" y="1185584"/>
            <a:ext cx="7038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zh-CN" sz="7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BR</a:t>
            </a:r>
            <a:endParaRPr sz="7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" name="Google Shape;403;p35"/>
          <p:cNvSpPr/>
          <p:nvPr/>
        </p:nvSpPr>
        <p:spPr>
          <a:xfrm>
            <a:off x="4613300" y="1514707"/>
            <a:ext cx="599700" cy="2115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404;p35"/>
          <p:cNvSpPr txBox="1"/>
          <p:nvPr/>
        </p:nvSpPr>
        <p:spPr>
          <a:xfrm>
            <a:off x="4580900" y="1451407"/>
            <a:ext cx="7038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zh-CN" sz="7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Dumpling</a:t>
            </a:r>
            <a:endParaRPr sz="7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6" name="Google Shape;405;p35"/>
          <p:cNvSpPr/>
          <p:nvPr/>
        </p:nvSpPr>
        <p:spPr>
          <a:xfrm>
            <a:off x="4056275" y="1763932"/>
            <a:ext cx="178500" cy="27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406;p35"/>
          <p:cNvSpPr/>
          <p:nvPr/>
        </p:nvSpPr>
        <p:spPr>
          <a:xfrm rot="10800000">
            <a:off x="4785775" y="1761544"/>
            <a:ext cx="178500" cy="27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407;p35"/>
          <p:cNvSpPr/>
          <p:nvPr/>
        </p:nvSpPr>
        <p:spPr>
          <a:xfrm>
            <a:off x="5941100" y="1137375"/>
            <a:ext cx="1584600" cy="688500"/>
          </a:xfrm>
          <a:prstGeom prst="rect">
            <a:avLst/>
          </a:prstGeom>
          <a:noFill/>
          <a:ln w="19050" cap="flat" cmpd="sng">
            <a:solidFill>
              <a:srgbClr val="674EA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408;p35"/>
          <p:cNvSpPr txBox="1"/>
          <p:nvPr/>
        </p:nvSpPr>
        <p:spPr>
          <a:xfrm>
            <a:off x="6760950" y="1091982"/>
            <a:ext cx="7947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zh-CN" sz="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Diagnosis</a:t>
            </a:r>
            <a:endParaRPr sz="8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zh-CN" sz="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Monitoring</a:t>
            </a:r>
            <a:endParaRPr sz="8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" name="Google Shape;409;p35"/>
          <p:cNvSpPr/>
          <p:nvPr/>
        </p:nvSpPr>
        <p:spPr>
          <a:xfrm>
            <a:off x="6018275" y="1196904"/>
            <a:ext cx="703800" cy="2115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410;p35"/>
          <p:cNvSpPr txBox="1"/>
          <p:nvPr/>
        </p:nvSpPr>
        <p:spPr>
          <a:xfrm>
            <a:off x="5943725" y="1155625"/>
            <a:ext cx="8529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zh-CN" sz="7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TiDB </a:t>
            </a:r>
            <a:r>
              <a:rPr lang="zh-CN" sz="7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Dashboard</a:t>
            </a:r>
            <a:endParaRPr sz="7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2" name="Google Shape;411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26863" y="1449932"/>
            <a:ext cx="486600" cy="29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412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60949" y="1523937"/>
            <a:ext cx="676202" cy="20604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413;p35"/>
          <p:cNvSpPr/>
          <p:nvPr/>
        </p:nvSpPr>
        <p:spPr>
          <a:xfrm>
            <a:off x="3641175" y="4271807"/>
            <a:ext cx="972000" cy="297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TiDB Operator</a:t>
            </a:r>
            <a:endParaRPr sz="9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5" name="Google Shape;414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00175" y="4334425"/>
            <a:ext cx="863401" cy="18647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415;p35"/>
          <p:cNvSpPr/>
          <p:nvPr/>
        </p:nvSpPr>
        <p:spPr>
          <a:xfrm>
            <a:off x="6399625" y="4284825"/>
            <a:ext cx="615600" cy="297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</a:t>
            </a:r>
            <a:r>
              <a:rPr lang="zh-CN"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UP</a:t>
            </a:r>
            <a:endParaRPr sz="9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Google Shape;416;p35"/>
          <p:cNvSpPr txBox="1"/>
          <p:nvPr/>
        </p:nvSpPr>
        <p:spPr>
          <a:xfrm>
            <a:off x="4546150" y="2876007"/>
            <a:ext cx="5565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800" b="0" i="0" u="none" strike="noStrike" cap="none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TiFlash</a:t>
            </a:r>
            <a:endParaRPr sz="800" b="0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800" b="0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800" b="0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Google Shape;417;p35"/>
          <p:cNvSpPr/>
          <p:nvPr/>
        </p:nvSpPr>
        <p:spPr>
          <a:xfrm>
            <a:off x="1806150" y="4320649"/>
            <a:ext cx="383100" cy="2115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418;p35"/>
          <p:cNvSpPr txBox="1"/>
          <p:nvPr/>
        </p:nvSpPr>
        <p:spPr>
          <a:xfrm>
            <a:off x="1806150" y="4282024"/>
            <a:ext cx="4866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zh-CN" sz="7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TiCDC</a:t>
            </a:r>
            <a:endParaRPr sz="7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0" name="Google Shape;419;p35"/>
          <p:cNvSpPr txBox="1">
            <a:spLocks/>
          </p:cNvSpPr>
          <p:nvPr/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algn="l" hangingPunct="1">
              <a:buClr>
                <a:schemeClr val="dk1"/>
              </a:buClr>
              <a:buSzPts val="2800"/>
              <a:buFont typeface="Arial"/>
              <a:buNone/>
            </a:pPr>
            <a:r>
              <a:rPr lang="en-US" altLang="zh-CN" sz="2800" b="1" dirty="0" err="1">
                <a:solidFill>
                  <a:srgbClr val="23348A"/>
                </a:solidFill>
                <a:latin typeface="Ubuntu"/>
                <a:ea typeface="Ubuntu"/>
                <a:cs typeface="Ubuntu"/>
              </a:rPr>
              <a:t>LandScape</a:t>
            </a:r>
            <a:endParaRPr lang="en-US" sz="2800" b="1" dirty="0">
              <a:solidFill>
                <a:srgbClr val="23348A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111" name="Google Shape;341;p35"/>
          <p:cNvSpPr txBox="1"/>
          <p:nvPr/>
        </p:nvSpPr>
        <p:spPr>
          <a:xfrm>
            <a:off x="4241275" y="3007881"/>
            <a:ext cx="638800" cy="38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CN" sz="1600" b="0" i="0" u="none" strike="noStrike" cap="none" dirty="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...</a:t>
            </a:r>
            <a:endParaRPr sz="1600" b="0" i="0" u="none" strike="noStrike" cap="none" dirty="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2" name="Google Shape;341;p35"/>
          <p:cNvSpPr txBox="1"/>
          <p:nvPr/>
        </p:nvSpPr>
        <p:spPr>
          <a:xfrm>
            <a:off x="6441550" y="3409391"/>
            <a:ext cx="638800" cy="38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CN" sz="1600" b="0" i="0" u="none" strike="noStrike" cap="none" dirty="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...</a:t>
            </a:r>
            <a:endParaRPr sz="1600" b="0" i="0" u="none" strike="noStrike" cap="none" dirty="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3" name="Google Shape;341;p35"/>
          <p:cNvSpPr txBox="1"/>
          <p:nvPr/>
        </p:nvSpPr>
        <p:spPr>
          <a:xfrm>
            <a:off x="1989303" y="3120467"/>
            <a:ext cx="638800" cy="38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CN" sz="1600" b="0" i="0" u="none" strike="noStrike" cap="none" dirty="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...</a:t>
            </a:r>
            <a:endParaRPr sz="1600" b="0" i="0" u="none" strike="noStrike" cap="none" dirty="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4" name="Google Shape;341;p35"/>
          <p:cNvSpPr txBox="1"/>
          <p:nvPr/>
        </p:nvSpPr>
        <p:spPr>
          <a:xfrm>
            <a:off x="2281094" y="4120918"/>
            <a:ext cx="638800" cy="38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CN" sz="1600" b="0" i="0" u="none" strike="noStrike" cap="none" dirty="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...</a:t>
            </a:r>
            <a:endParaRPr sz="1600" b="0" i="0" u="none" strike="noStrike" cap="none" dirty="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9004493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97;p60"/>
          <p:cNvSpPr txBox="1">
            <a:spLocks/>
          </p:cNvSpPr>
          <p:nvPr/>
        </p:nvSpPr>
        <p:spPr>
          <a:xfrm>
            <a:off x="311700" y="219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0" marR="0" indent="0" algn="ctr" defTabSz="30924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hangingPunct="1"/>
            <a:r>
              <a:rPr lang="en-US" altLang="zh-CN" sz="3600" b="1" dirty="0" smtClean="0">
                <a:solidFill>
                  <a:srgbClr val="202729"/>
                </a:solidFill>
              </a:rPr>
              <a:t>TiDB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565016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14872</TotalTime>
  <Words>3966</Words>
  <Application>Microsoft Office PowerPoint</Application>
  <PresentationFormat>全屏显示(16:9)</PresentationFormat>
  <Paragraphs>593</Paragraphs>
  <Slides>41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7" baseType="lpstr">
      <vt:lpstr>Exo 2</vt:lpstr>
      <vt:lpstr>Gill Sans</vt:lpstr>
      <vt:lpstr>Helvetica Light</vt:lpstr>
      <vt:lpstr>Helvetica Neue</vt:lpstr>
      <vt:lpstr>Inconsolata</vt:lpstr>
      <vt:lpstr>Microsoft YaHei UI Light</vt:lpstr>
      <vt:lpstr>Montserrat</vt:lpstr>
      <vt:lpstr>Ubuntu</vt:lpstr>
      <vt:lpstr>微软雅黑</vt:lpstr>
      <vt:lpstr>微软雅黑 Light</vt:lpstr>
      <vt:lpstr>等线 Light</vt:lpstr>
      <vt:lpstr>Arial</vt:lpstr>
      <vt:lpstr>Calibri</vt:lpstr>
      <vt:lpstr>Helvetica</vt:lpstr>
      <vt:lpstr>Wingdings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Leila</dc:creator>
  <cp:lastModifiedBy>USER-</cp:lastModifiedBy>
  <cp:revision>838</cp:revision>
  <cp:lastPrinted>2018-11-06T06:44:36Z</cp:lastPrinted>
  <dcterms:modified xsi:type="dcterms:W3CDTF">2021-04-02T08:13:06Z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78aa82fa04214b8c95c2c2c06c14b2b3">
    <vt:lpwstr>CWM3LCoim8dwahfBl/GRFZcMiy/N6IVnOhaxvQuElcYgVcfgK19lSSuj+KsWvU89FkkAB/JdM5EE1TxkTBrYqsSQA==</vt:lpwstr>
  </property>
  <property fmtid="{D5CDD505-2E9C-101B-9397-08002B2CF9AE}" pid="3" name="CWMea4a62807d1611ee80007bb500007ab5">
    <vt:lpwstr>CWMlA5+GzYifzOWgWHOuQXKEgbl9iCgw2Z/bsi6REc1Fpv9aHgJLQKvdRxhHvsA7bnLTqxVkZzwpgc1db+XLuZ+6Q==</vt:lpwstr>
  </property>
</Properties>
</file>