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69" r:id="rId4"/>
    <p:sldId id="270" r:id="rId5"/>
    <p:sldId id="271" r:id="rId6"/>
    <p:sldId id="272" r:id="rId7"/>
    <p:sldId id="274" r:id="rId8"/>
    <p:sldId id="273" r:id="rId9"/>
    <p:sldId id="275" r:id="rId10"/>
    <p:sldId id="276" r:id="rId11"/>
    <p:sldId id="277" r:id="rId12"/>
    <p:sldId id="278" r:id="rId13"/>
    <p:sldId id="279" r:id="rId14"/>
    <p:sldId id="283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53" autoAdjust="0"/>
  </p:normalViewPr>
  <p:slideViewPr>
    <p:cSldViewPr snapToGrid="0">
      <p:cViewPr>
        <p:scale>
          <a:sx n="66" d="100"/>
          <a:sy n="66" d="100"/>
        </p:scale>
        <p:origin x="-4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777C-593C-4653-88C6-C81E2FB8BE5F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97D2D-748F-4685-B51C-40512B402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E-R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다이어그램</a:t>
            </a:r>
            <a:r>
              <a:rPr lang="en-US" altLang="ko-KR" baseline="0" dirty="0" smtClean="0"/>
              <a:t>&gt;</a:t>
            </a:r>
            <a:r>
              <a:rPr lang="ko-KR" altLang="en-US" baseline="0" dirty="0" smtClean="0"/>
              <a:t>테이블들이 그림으로 그려지는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88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E-R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다이어그램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최종적</a:t>
            </a:r>
            <a:r>
              <a:rPr lang="en-US" altLang="ko-KR" dirty="0" smtClean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7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 설계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A6C60F-F6D4-8A87-6BA1-F7209BF169D2}"/>
              </a:ext>
            </a:extLst>
          </p:cNvPr>
          <p:cNvSpPr txBox="1"/>
          <p:nvPr/>
        </p:nvSpPr>
        <p:spPr>
          <a:xfrm>
            <a:off x="129309" y="981075"/>
            <a:ext cx="1192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논리적 설계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</a:t>
            </a:r>
            <a:r>
              <a:rPr lang="ko-KR" altLang="en-US" dirty="0"/>
              <a:t>테이블 이름 </a:t>
            </a:r>
            <a:r>
              <a:rPr lang="en-US" altLang="ko-KR" dirty="0"/>
              <a:t>: </a:t>
            </a:r>
            <a:r>
              <a:rPr lang="ko-KR" altLang="en-US" dirty="0"/>
              <a:t>상품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4F856-5E83-7539-B728-D73D040F289C}"/>
              </a:ext>
            </a:extLst>
          </p:cNvPr>
          <p:cNvSpPr txBox="1"/>
          <p:nvPr/>
        </p:nvSpPr>
        <p:spPr>
          <a:xfrm>
            <a:off x="129309" y="332213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논리적 </a:t>
            </a:r>
            <a:r>
              <a:rPr lang="ko-KR" altLang="en-US" b="1" dirty="0"/>
              <a:t>설계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9C44906-7EC9-9194-C642-4091BD62F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212920"/>
              </p:ext>
            </p:extLst>
          </p:nvPr>
        </p:nvGraphicFramePr>
        <p:xfrm>
          <a:off x="1001865" y="2309032"/>
          <a:ext cx="9992983" cy="2928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438">
                  <a:extLst>
                    <a:ext uri="{9D8B030D-6E8A-4147-A177-3AD203B41FA5}">
                      <a16:colId xmlns:a16="http://schemas.microsoft.com/office/drawing/2014/main" val="2099229536"/>
                    </a:ext>
                  </a:extLst>
                </a:gridCol>
                <a:gridCol w="1766170">
                  <a:extLst>
                    <a:ext uri="{9D8B030D-6E8A-4147-A177-3AD203B41FA5}">
                      <a16:colId xmlns:a16="http://schemas.microsoft.com/office/drawing/2014/main" val="20032014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val="4024338082"/>
                    </a:ext>
                  </a:extLst>
                </a:gridCol>
                <a:gridCol w="1540701">
                  <a:extLst>
                    <a:ext uri="{9D8B030D-6E8A-4147-A177-3AD203B41FA5}">
                      <a16:colId xmlns:a16="http://schemas.microsoft.com/office/drawing/2014/main" val="4161294517"/>
                    </a:ext>
                  </a:extLst>
                </a:gridCol>
                <a:gridCol w="989557">
                  <a:extLst>
                    <a:ext uri="{9D8B030D-6E8A-4147-A177-3AD203B41FA5}">
                      <a16:colId xmlns:a16="http://schemas.microsoft.com/office/drawing/2014/main" val="23603836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58041341"/>
                    </a:ext>
                  </a:extLst>
                </a:gridCol>
                <a:gridCol w="2054265">
                  <a:extLst>
                    <a:ext uri="{9D8B030D-6E8A-4147-A177-3AD203B41FA5}">
                      <a16:colId xmlns:a16="http://schemas.microsoft.com/office/drawing/2014/main" val="4072184237"/>
                    </a:ext>
                  </a:extLst>
                </a:gridCol>
              </a:tblGrid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속성이름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데이터타입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널허용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기본키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외래키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제약조건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669616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상품번호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5403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VARCHAR(30)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761625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재고수량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937738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</a:t>
                      </a:r>
                      <a:r>
                        <a:rPr lang="ko-KR" altLang="en-US" dirty="0"/>
                        <a:t>초과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45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49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E24A59-3751-C916-4011-CA2D6B5E0725}"/>
              </a:ext>
            </a:extLst>
          </p:cNvPr>
          <p:cNvSpPr txBox="1"/>
          <p:nvPr/>
        </p:nvSpPr>
        <p:spPr>
          <a:xfrm>
            <a:off x="129309" y="332213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논리적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167280-00CB-35A4-DC42-7EB11D54470A}"/>
              </a:ext>
            </a:extLst>
          </p:cNvPr>
          <p:cNvSpPr txBox="1"/>
          <p:nvPr/>
        </p:nvSpPr>
        <p:spPr>
          <a:xfrm>
            <a:off x="129309" y="990600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1. </a:t>
            </a:r>
            <a:r>
              <a:rPr lang="ko-KR" altLang="en-US" dirty="0" err="1"/>
              <a:t>인스타그램에</a:t>
            </a:r>
            <a:r>
              <a:rPr lang="ko-KR" altLang="en-US" dirty="0"/>
              <a:t> 개발하는데 필요한 데이터베이스를 논리적으로 </a:t>
            </a:r>
            <a:r>
              <a:rPr lang="ko-KR" altLang="en-US" dirty="0" err="1"/>
              <a:t>설계하시오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29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9A1DA6-DCC0-2539-9886-C08A285A69BE}"/>
              </a:ext>
            </a:extLst>
          </p:cNvPr>
          <p:cNvSpPr txBox="1"/>
          <p:nvPr/>
        </p:nvSpPr>
        <p:spPr>
          <a:xfrm>
            <a:off x="129309" y="332213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물리적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A6694-7472-710C-6C97-3FF03DA3C9D9}"/>
              </a:ext>
            </a:extLst>
          </p:cNvPr>
          <p:cNvSpPr txBox="1"/>
          <p:nvPr/>
        </p:nvSpPr>
        <p:spPr>
          <a:xfrm>
            <a:off x="129309" y="981075"/>
            <a:ext cx="1192414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4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물리적 설계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논리적 설계 단계에서 생성된 논리 구조를 기반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데이터베이스에 실제 저장하기 위한 구조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저장 레코드와 인덱스의 구조 등 설계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응답 시간 최소화</a:t>
            </a:r>
            <a:r>
              <a:rPr lang="en-US" altLang="ko-KR" dirty="0"/>
              <a:t>, </a:t>
            </a:r>
            <a:r>
              <a:rPr lang="ko-KR" altLang="en-US" dirty="0"/>
              <a:t>저장공간 효율적 활용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50548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C7D103-D7AF-F7E6-9218-CE3DE9F13423}"/>
              </a:ext>
            </a:extLst>
          </p:cNvPr>
          <p:cNvSpPr txBox="1"/>
          <p:nvPr/>
        </p:nvSpPr>
        <p:spPr>
          <a:xfrm>
            <a:off x="129309" y="981075"/>
            <a:ext cx="1192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물리적 설계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</a:t>
            </a:r>
            <a:r>
              <a:rPr lang="ko-KR" altLang="en-US" dirty="0"/>
              <a:t>테이블 이름 </a:t>
            </a:r>
            <a:r>
              <a:rPr lang="en-US" altLang="ko-KR" dirty="0"/>
              <a:t>: </a:t>
            </a:r>
            <a:r>
              <a:rPr lang="ko-KR" altLang="en-US" dirty="0"/>
              <a:t>상품</a:t>
            </a:r>
            <a:r>
              <a:rPr lang="en-US" altLang="ko-KR" dirty="0"/>
              <a:t>(goods)</a:t>
            </a:r>
            <a:endParaRPr lang="ko-KR" altLang="en-US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B40F0AB-26BA-BCDF-6CE4-A8173FDA8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13653"/>
              </p:ext>
            </p:extLst>
          </p:nvPr>
        </p:nvGraphicFramePr>
        <p:xfrm>
          <a:off x="992340" y="3099607"/>
          <a:ext cx="9992983" cy="2928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438">
                  <a:extLst>
                    <a:ext uri="{9D8B030D-6E8A-4147-A177-3AD203B41FA5}">
                      <a16:colId xmlns:a16="http://schemas.microsoft.com/office/drawing/2014/main" val="2099229536"/>
                    </a:ext>
                  </a:extLst>
                </a:gridCol>
                <a:gridCol w="1766170">
                  <a:extLst>
                    <a:ext uri="{9D8B030D-6E8A-4147-A177-3AD203B41FA5}">
                      <a16:colId xmlns:a16="http://schemas.microsoft.com/office/drawing/2014/main" val="20032014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val="4024338082"/>
                    </a:ext>
                  </a:extLst>
                </a:gridCol>
                <a:gridCol w="1540701">
                  <a:extLst>
                    <a:ext uri="{9D8B030D-6E8A-4147-A177-3AD203B41FA5}">
                      <a16:colId xmlns:a16="http://schemas.microsoft.com/office/drawing/2014/main" val="4161294517"/>
                    </a:ext>
                  </a:extLst>
                </a:gridCol>
                <a:gridCol w="989557">
                  <a:extLst>
                    <a:ext uri="{9D8B030D-6E8A-4147-A177-3AD203B41FA5}">
                      <a16:colId xmlns:a16="http://schemas.microsoft.com/office/drawing/2014/main" val="23603836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58041341"/>
                    </a:ext>
                  </a:extLst>
                </a:gridCol>
                <a:gridCol w="2054265">
                  <a:extLst>
                    <a:ext uri="{9D8B030D-6E8A-4147-A177-3AD203B41FA5}">
                      <a16:colId xmlns:a16="http://schemas.microsoft.com/office/drawing/2014/main" val="4072184237"/>
                    </a:ext>
                  </a:extLst>
                </a:gridCol>
              </a:tblGrid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속성이름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데이터타입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널허용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기본키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외래키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제약조건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669616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Goods_No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5403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Goods_Nm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VARCHAR(30)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761625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Quantity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937738"/>
                  </a:ext>
                </a:extLst>
              </a:tr>
              <a:tr h="585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</a:t>
                      </a:r>
                      <a:r>
                        <a:rPr lang="ko-KR" altLang="en-US" dirty="0"/>
                        <a:t>초과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4538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707EE7E-6FAD-723C-94C1-CD702BEA8E34}"/>
              </a:ext>
            </a:extLst>
          </p:cNvPr>
          <p:cNvSpPr txBox="1"/>
          <p:nvPr/>
        </p:nvSpPr>
        <p:spPr>
          <a:xfrm>
            <a:off x="129309" y="332213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물리적 설계</a:t>
            </a:r>
          </a:p>
        </p:txBody>
      </p:sp>
    </p:spTree>
    <p:extLst>
      <p:ext uri="{BB962C8B-B14F-4D97-AF65-F5344CB8AC3E}">
        <p14:creationId xmlns:p14="http://schemas.microsoft.com/office/powerpoint/2010/main" val="187098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AA8ED0-F16B-0BBE-2897-1A48D894EA77}"/>
              </a:ext>
            </a:extLst>
          </p:cNvPr>
          <p:cNvSpPr txBox="1"/>
          <p:nvPr/>
        </p:nvSpPr>
        <p:spPr>
          <a:xfrm>
            <a:off x="129309" y="332213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물리적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DFB171-8634-3461-A809-D82D46F62FF4}"/>
              </a:ext>
            </a:extLst>
          </p:cNvPr>
          <p:cNvSpPr txBox="1"/>
          <p:nvPr/>
        </p:nvSpPr>
        <p:spPr>
          <a:xfrm>
            <a:off x="129309" y="990600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1. </a:t>
            </a:r>
            <a:r>
              <a:rPr lang="ko-KR" altLang="en-US" dirty="0" err="1"/>
              <a:t>인스타그램에</a:t>
            </a:r>
            <a:r>
              <a:rPr lang="ko-KR" altLang="en-US" dirty="0"/>
              <a:t> 개발하는데 필요한 데이터베이스를 물리적으로 </a:t>
            </a:r>
            <a:r>
              <a:rPr lang="ko-KR" altLang="en-US" dirty="0" err="1"/>
              <a:t>설계하시오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22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E7AF2A-DD5E-7543-D727-0D96EF6E4F39}"/>
              </a:ext>
            </a:extLst>
          </p:cNvPr>
          <p:cNvSpPr txBox="1"/>
          <p:nvPr/>
        </p:nvSpPr>
        <p:spPr>
          <a:xfrm>
            <a:off x="129309" y="332213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43FA5-B301-235C-29FD-74A1C14766FD}"/>
              </a:ext>
            </a:extLst>
          </p:cNvPr>
          <p:cNvSpPr txBox="1"/>
          <p:nvPr/>
        </p:nvSpPr>
        <p:spPr>
          <a:xfrm>
            <a:off x="129309" y="981075"/>
            <a:ext cx="11924146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5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구현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논리</a:t>
            </a:r>
            <a:r>
              <a:rPr lang="en-US" altLang="ko-KR" dirty="0"/>
              <a:t>, </a:t>
            </a:r>
            <a:r>
              <a:rPr lang="ko-KR" altLang="en-US" dirty="0"/>
              <a:t>물리 설계 결과물을 기반으로 </a:t>
            </a:r>
            <a:r>
              <a:rPr lang="en-US" altLang="ko-KR" dirty="0"/>
              <a:t>SQL</a:t>
            </a:r>
            <a:r>
              <a:rPr lang="ko-KR" altLang="en-US" dirty="0"/>
              <a:t>문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테이블이나 인덱스 등을 생성할 때 사용하는 </a:t>
            </a:r>
            <a:r>
              <a:rPr lang="ko-KR" altLang="en-US" dirty="0" err="1"/>
              <a:t>쿼리문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create table goods(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goods_no</a:t>
            </a:r>
            <a:r>
              <a:rPr lang="en-US" altLang="ko-KR" sz="1800" dirty="0"/>
              <a:t> int not null primary key,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goods_nm</a:t>
            </a:r>
            <a:r>
              <a:rPr lang="en-US" altLang="ko-KR" sz="1800" dirty="0"/>
              <a:t> varchar(30) not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quantity int not null default 0,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price int check (price &gt; 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);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98219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985377-B23E-B510-0962-7C46D2630A64}"/>
              </a:ext>
            </a:extLst>
          </p:cNvPr>
          <p:cNvSpPr txBox="1"/>
          <p:nvPr/>
        </p:nvSpPr>
        <p:spPr>
          <a:xfrm>
            <a:off x="129309" y="332213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설계 과정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6FB2842-F662-A75A-88CF-373ED35D6FDC}"/>
              </a:ext>
            </a:extLst>
          </p:cNvPr>
          <p:cNvGrpSpPr/>
          <p:nvPr/>
        </p:nvGrpSpPr>
        <p:grpSpPr>
          <a:xfrm>
            <a:off x="1566014" y="1470459"/>
            <a:ext cx="8755694" cy="4653198"/>
            <a:chOff x="1089764" y="1775259"/>
            <a:chExt cx="8755694" cy="465319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7AB2AF9-1171-B14A-B30C-F1485F823D21}"/>
                </a:ext>
              </a:extLst>
            </p:cNvPr>
            <p:cNvSpPr/>
            <p:nvPr/>
          </p:nvSpPr>
          <p:spPr>
            <a:xfrm>
              <a:off x="1089764" y="1775260"/>
              <a:ext cx="1039660" cy="6881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A52A19E-F862-4A7A-50EB-68BC251871B0}"/>
                </a:ext>
              </a:extLst>
            </p:cNvPr>
            <p:cNvSpPr/>
            <p:nvPr/>
          </p:nvSpPr>
          <p:spPr>
            <a:xfrm>
              <a:off x="2129424" y="1775259"/>
              <a:ext cx="2229634" cy="6881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요구 사항 분석</a:t>
              </a: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DD84EE43-B4FD-B19B-016D-C15D487E200F}"/>
                </a:ext>
              </a:extLst>
            </p:cNvPr>
            <p:cNvCxnSpPr>
              <a:stCxn id="4" idx="2"/>
              <a:endCxn id="8" idx="0"/>
            </p:cNvCxnSpPr>
            <p:nvPr/>
          </p:nvCxnSpPr>
          <p:spPr>
            <a:xfrm>
              <a:off x="3244241" y="2463382"/>
              <a:ext cx="0" cy="293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56CB2C5-922C-C83A-3BBB-AE3B6073869C}"/>
                </a:ext>
              </a:extLst>
            </p:cNvPr>
            <p:cNvSpPr/>
            <p:nvPr/>
          </p:nvSpPr>
          <p:spPr>
            <a:xfrm>
              <a:off x="4359058" y="1775260"/>
              <a:ext cx="5486400" cy="68812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bg1"/>
                  </a:solidFill>
                </a:rPr>
                <a:t>데이터베이스의 용도 파악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bg1"/>
                  </a:solidFill>
                </a:rPr>
                <a:t>결과물 </a:t>
              </a:r>
              <a:r>
                <a:rPr lang="en-US" altLang="ko-KR" dirty="0">
                  <a:solidFill>
                    <a:schemeClr val="bg1"/>
                  </a:solidFill>
                </a:rPr>
                <a:t>: </a:t>
              </a:r>
              <a:r>
                <a:rPr lang="ko-KR" altLang="en-US" dirty="0">
                  <a:solidFill>
                    <a:schemeClr val="bg1"/>
                  </a:solidFill>
                </a:rPr>
                <a:t>요구사항 명세서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73A9FE7-6A33-EF5B-00DA-C992F86F05A9}"/>
                </a:ext>
              </a:extLst>
            </p:cNvPr>
            <p:cNvSpPr/>
            <p:nvPr/>
          </p:nvSpPr>
          <p:spPr>
            <a:xfrm>
              <a:off x="1089764" y="2757134"/>
              <a:ext cx="1039660" cy="6881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9E1061-835E-0D28-8FD9-B81FF891FA1C}"/>
                </a:ext>
              </a:extLst>
            </p:cNvPr>
            <p:cNvSpPr/>
            <p:nvPr/>
          </p:nvSpPr>
          <p:spPr>
            <a:xfrm>
              <a:off x="2129424" y="2757133"/>
              <a:ext cx="2229634" cy="6881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개념적 설계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AF893CB-4D89-582F-774E-2D47C698F6E0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>
              <a:off x="3244241" y="3445256"/>
              <a:ext cx="0" cy="3062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0690093-89E4-C244-D39F-365F364E2841}"/>
                </a:ext>
              </a:extLst>
            </p:cNvPr>
            <p:cNvSpPr/>
            <p:nvPr/>
          </p:nvSpPr>
          <p:spPr>
            <a:xfrm>
              <a:off x="4359058" y="2757134"/>
              <a:ext cx="5486400" cy="68812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/>
                  </a:solidFill>
                </a:rPr>
                <a:t>DBMS</a:t>
              </a:r>
              <a:r>
                <a:rPr lang="ko-KR" altLang="en-US" dirty="0">
                  <a:solidFill>
                    <a:schemeClr val="bg1"/>
                  </a:solidFill>
                </a:rPr>
                <a:t>에 독립적인 개념적 구조 설계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bg1"/>
                  </a:solidFill>
                </a:rPr>
                <a:t>결과물 </a:t>
              </a:r>
              <a:r>
                <a:rPr lang="en-US" altLang="ko-KR" dirty="0">
                  <a:solidFill>
                    <a:schemeClr val="bg1"/>
                  </a:solidFill>
                </a:rPr>
                <a:t>: </a:t>
              </a:r>
              <a:r>
                <a:rPr lang="ko-KR" altLang="en-US" dirty="0">
                  <a:solidFill>
                    <a:schemeClr val="bg1"/>
                  </a:solidFill>
                </a:rPr>
                <a:t>개념적 스키마</a:t>
              </a:r>
              <a:r>
                <a:rPr lang="en-US" altLang="ko-KR" dirty="0">
                  <a:solidFill>
                    <a:schemeClr val="bg1"/>
                  </a:solidFill>
                </a:rPr>
                <a:t>(E-R </a:t>
              </a:r>
              <a:r>
                <a:rPr lang="ko-KR" altLang="en-US" dirty="0">
                  <a:solidFill>
                    <a:schemeClr val="bg1"/>
                  </a:solidFill>
                </a:rPr>
                <a:t>다이어그램</a:t>
              </a:r>
              <a:r>
                <a:rPr lang="en-US" altLang="ko-KR" dirty="0">
                  <a:solidFill>
                    <a:schemeClr val="bg1"/>
                  </a:solidFill>
                </a:rPr>
                <a:t>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8C02946-D99B-EBA7-FC37-2F9E1A52CCE6}"/>
                </a:ext>
              </a:extLst>
            </p:cNvPr>
            <p:cNvSpPr/>
            <p:nvPr/>
          </p:nvSpPr>
          <p:spPr>
            <a:xfrm>
              <a:off x="1089764" y="3751534"/>
              <a:ext cx="1039660" cy="6881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30894AD-48B3-DE9F-2CE0-A1E7E8A98E4B}"/>
                </a:ext>
              </a:extLst>
            </p:cNvPr>
            <p:cNvSpPr/>
            <p:nvPr/>
          </p:nvSpPr>
          <p:spPr>
            <a:xfrm>
              <a:off x="2129424" y="3751533"/>
              <a:ext cx="2229634" cy="6881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논리적 설계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1BB56F1-4784-0357-BE4D-73146A3CDE0E}"/>
                </a:ext>
              </a:extLst>
            </p:cNvPr>
            <p:cNvCxnSpPr>
              <a:stCxn id="12" idx="2"/>
              <a:endCxn id="16" idx="0"/>
            </p:cNvCxnSpPr>
            <p:nvPr/>
          </p:nvCxnSpPr>
          <p:spPr>
            <a:xfrm>
              <a:off x="3244241" y="4439656"/>
              <a:ext cx="0" cy="3062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DF777DB-44B1-1897-EF54-9CBC92CA9106}"/>
                </a:ext>
              </a:extLst>
            </p:cNvPr>
            <p:cNvSpPr/>
            <p:nvPr/>
          </p:nvSpPr>
          <p:spPr>
            <a:xfrm>
              <a:off x="4359058" y="3751534"/>
              <a:ext cx="5486400" cy="68812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/>
                  </a:solidFill>
                </a:rPr>
                <a:t>DBMS</a:t>
              </a:r>
              <a:r>
                <a:rPr lang="ko-KR" altLang="en-US" dirty="0">
                  <a:solidFill>
                    <a:schemeClr val="bg1"/>
                  </a:solidFill>
                </a:rPr>
                <a:t>에 적합한 논리적 구조 설계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bg1"/>
                  </a:solidFill>
                </a:rPr>
                <a:t>결과물 </a:t>
              </a:r>
              <a:r>
                <a:rPr lang="en-US" altLang="ko-KR" dirty="0">
                  <a:solidFill>
                    <a:schemeClr val="bg1"/>
                  </a:solidFill>
                </a:rPr>
                <a:t>: </a:t>
              </a:r>
              <a:r>
                <a:rPr lang="ko-KR" altLang="en-US" dirty="0">
                  <a:solidFill>
                    <a:schemeClr val="bg1"/>
                  </a:solidFill>
                </a:rPr>
                <a:t>논리적 스키마</a:t>
              </a:r>
              <a:r>
                <a:rPr lang="en-US" altLang="ko-KR" dirty="0">
                  <a:solidFill>
                    <a:schemeClr val="bg1"/>
                  </a:solidFill>
                </a:rPr>
                <a:t>(</a:t>
              </a:r>
              <a:r>
                <a:rPr lang="ko-KR" altLang="en-US" dirty="0" err="1">
                  <a:solidFill>
                    <a:schemeClr val="bg1"/>
                  </a:solidFill>
                </a:rPr>
                <a:t>릴레이션</a:t>
              </a:r>
              <a:r>
                <a:rPr lang="ko-KR" altLang="en-US" dirty="0">
                  <a:solidFill>
                    <a:schemeClr val="bg1"/>
                  </a:solidFill>
                </a:rPr>
                <a:t> 스키마</a:t>
              </a:r>
              <a:r>
                <a:rPr lang="en-US" altLang="ko-KR" dirty="0">
                  <a:solidFill>
                    <a:schemeClr val="bg1"/>
                  </a:solidFill>
                </a:rPr>
                <a:t>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67C569E-DCBB-3223-7313-DE0799209B19}"/>
                </a:ext>
              </a:extLst>
            </p:cNvPr>
            <p:cNvSpPr/>
            <p:nvPr/>
          </p:nvSpPr>
          <p:spPr>
            <a:xfrm>
              <a:off x="1089764" y="4745934"/>
              <a:ext cx="1039660" cy="6881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CC9345A-E305-4C1C-8FEE-C1E2CDD94D27}"/>
                </a:ext>
              </a:extLst>
            </p:cNvPr>
            <p:cNvSpPr/>
            <p:nvPr/>
          </p:nvSpPr>
          <p:spPr>
            <a:xfrm>
              <a:off x="2129424" y="4745933"/>
              <a:ext cx="2229634" cy="6881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물리적 설계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8FECDE7-2126-5081-0135-6A69EB79E348}"/>
                </a:ext>
              </a:extLst>
            </p:cNvPr>
            <p:cNvCxnSpPr>
              <a:stCxn id="16" idx="2"/>
              <a:endCxn id="20" idx="0"/>
            </p:cNvCxnSpPr>
            <p:nvPr/>
          </p:nvCxnSpPr>
          <p:spPr>
            <a:xfrm>
              <a:off x="3244241" y="5434056"/>
              <a:ext cx="0" cy="3062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539766A-7B08-B19B-4AC2-2592326DD9EC}"/>
                </a:ext>
              </a:extLst>
            </p:cNvPr>
            <p:cNvSpPr/>
            <p:nvPr/>
          </p:nvSpPr>
          <p:spPr>
            <a:xfrm>
              <a:off x="4359058" y="4745934"/>
              <a:ext cx="5486400" cy="68812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/>
                  </a:solidFill>
                </a:rPr>
                <a:t>DBMS</a:t>
              </a:r>
              <a:r>
                <a:rPr lang="ko-KR" altLang="en-US" dirty="0">
                  <a:solidFill>
                    <a:schemeClr val="bg1"/>
                  </a:solidFill>
                </a:rPr>
                <a:t>로 구현 가능한 물리적 구조 설계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bg1"/>
                  </a:solidFill>
                </a:rPr>
                <a:t>결과물 </a:t>
              </a:r>
              <a:r>
                <a:rPr lang="en-US" altLang="ko-KR" dirty="0">
                  <a:solidFill>
                    <a:schemeClr val="bg1"/>
                  </a:solidFill>
                </a:rPr>
                <a:t>: </a:t>
              </a:r>
              <a:r>
                <a:rPr lang="ko-KR" altLang="en-US" dirty="0">
                  <a:solidFill>
                    <a:schemeClr val="bg1"/>
                  </a:solidFill>
                </a:rPr>
                <a:t>물리적 스키마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2BDAED3-9316-FBF6-CDE9-80AB945085C1}"/>
                </a:ext>
              </a:extLst>
            </p:cNvPr>
            <p:cNvSpPr/>
            <p:nvPr/>
          </p:nvSpPr>
          <p:spPr>
            <a:xfrm>
              <a:off x="1089764" y="5740334"/>
              <a:ext cx="1039660" cy="6881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71E4546-A462-FAD7-E373-80C03D930C87}"/>
                </a:ext>
              </a:extLst>
            </p:cNvPr>
            <p:cNvSpPr/>
            <p:nvPr/>
          </p:nvSpPr>
          <p:spPr>
            <a:xfrm>
              <a:off x="2129424" y="5740333"/>
              <a:ext cx="2229634" cy="6881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구현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D7BE3B9-CB1B-C6BE-6566-A19881EA1108}"/>
                </a:ext>
              </a:extLst>
            </p:cNvPr>
            <p:cNvSpPr/>
            <p:nvPr/>
          </p:nvSpPr>
          <p:spPr>
            <a:xfrm>
              <a:off x="4359058" y="5740334"/>
              <a:ext cx="5486400" cy="68812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/>
                  </a:solidFill>
                </a:rPr>
                <a:t>SQL</a:t>
              </a:r>
              <a:r>
                <a:rPr lang="ko-KR" altLang="en-US" dirty="0">
                  <a:solidFill>
                    <a:schemeClr val="bg1"/>
                  </a:solidFill>
                </a:rPr>
                <a:t>문을 작성한 후 이를 </a:t>
              </a:r>
              <a:r>
                <a:rPr lang="en-US" altLang="ko-KR" dirty="0">
                  <a:solidFill>
                    <a:schemeClr val="bg1"/>
                  </a:solidFill>
                </a:rPr>
                <a:t>DBMS</a:t>
              </a:r>
              <a:r>
                <a:rPr lang="ko-KR" altLang="en-US" dirty="0">
                  <a:solidFill>
                    <a:schemeClr val="bg1"/>
                  </a:solidFill>
                </a:rPr>
                <a:t>에 실행 하여 데이터베이스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178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862E96-D47E-8A7A-DC4F-A300EA9F3B9E}"/>
              </a:ext>
            </a:extLst>
          </p:cNvPr>
          <p:cNvSpPr txBox="1"/>
          <p:nvPr/>
        </p:nvSpPr>
        <p:spPr>
          <a:xfrm>
            <a:off x="129309" y="332213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설계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883DEB-B75D-5148-B7EC-6C5602B5A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724025"/>
            <a:ext cx="60388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9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DBC2A-A5ED-663F-D368-F1BD150243D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137BD-7800-3DC7-0686-936313126323}"/>
              </a:ext>
            </a:extLst>
          </p:cNvPr>
          <p:cNvSpPr txBox="1"/>
          <p:nvPr/>
        </p:nvSpPr>
        <p:spPr>
          <a:xfrm>
            <a:off x="129309" y="923278"/>
            <a:ext cx="11924146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데이터베이스 설계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사용자들의 요구사항을 고려하여 데이터베이스를 생성하는 과정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사용 중 변경은 어려움 </a:t>
            </a:r>
            <a:r>
              <a:rPr lang="en-US" altLang="ko-KR" dirty="0"/>
              <a:t>=&gt; </a:t>
            </a:r>
            <a:r>
              <a:rPr lang="ko-KR" altLang="en-US" b="1" dirty="0">
                <a:solidFill>
                  <a:srgbClr val="FF0000"/>
                </a:solidFill>
              </a:rPr>
              <a:t>설계 중요</a:t>
            </a:r>
            <a:r>
              <a:rPr lang="en-US" altLang="ko-KR" b="1" dirty="0">
                <a:solidFill>
                  <a:srgbClr val="FF0000"/>
                </a:solidFill>
              </a:rPr>
              <a:t>!!!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데이터베이스 </a:t>
            </a:r>
            <a:r>
              <a:rPr lang="ko-KR" altLang="en-US" b="1" dirty="0" err="1"/>
              <a:t>설계시</a:t>
            </a:r>
            <a:r>
              <a:rPr lang="ko-KR" altLang="en-US" b="1" dirty="0"/>
              <a:t> 고려사항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1. </a:t>
            </a:r>
            <a:r>
              <a:rPr lang="ko-KR" altLang="en-US" dirty="0"/>
              <a:t>무결성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2. </a:t>
            </a:r>
            <a:r>
              <a:rPr lang="ko-KR" altLang="en-US" dirty="0"/>
              <a:t>일관성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3. </a:t>
            </a:r>
            <a:r>
              <a:rPr lang="ko-KR" altLang="en-US" dirty="0"/>
              <a:t>효율성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4. </a:t>
            </a:r>
            <a:r>
              <a:rPr lang="ko-KR" altLang="en-US" dirty="0"/>
              <a:t>확장성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28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56FCC-BA2C-D874-E396-38A9095A4F8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설계 과정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A91E43-2730-C21C-C603-9D98BA3DA71D}"/>
              </a:ext>
            </a:extLst>
          </p:cNvPr>
          <p:cNvSpPr/>
          <p:nvPr/>
        </p:nvSpPr>
        <p:spPr>
          <a:xfrm>
            <a:off x="3415430" y="1656567"/>
            <a:ext cx="1039660" cy="425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3F1494-2579-8A44-FB70-AC131804FF8B}"/>
              </a:ext>
            </a:extLst>
          </p:cNvPr>
          <p:cNvSpPr/>
          <p:nvPr/>
        </p:nvSpPr>
        <p:spPr>
          <a:xfrm>
            <a:off x="4455090" y="1656566"/>
            <a:ext cx="3281820" cy="425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요구 사항 분석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3474B-1220-6CA9-7D00-AAD8C871C353}"/>
              </a:ext>
            </a:extLst>
          </p:cNvPr>
          <p:cNvSpPr/>
          <p:nvPr/>
        </p:nvSpPr>
        <p:spPr>
          <a:xfrm>
            <a:off x="3415430" y="2592583"/>
            <a:ext cx="1039660" cy="425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2EB7BD-4D28-8205-A306-05925F8DA744}"/>
              </a:ext>
            </a:extLst>
          </p:cNvPr>
          <p:cNvSpPr/>
          <p:nvPr/>
        </p:nvSpPr>
        <p:spPr>
          <a:xfrm>
            <a:off x="4455090" y="2592582"/>
            <a:ext cx="3281820" cy="425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개념적 설계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109E4-76D0-519A-6C1B-11474FBFE004}"/>
              </a:ext>
            </a:extLst>
          </p:cNvPr>
          <p:cNvSpPr/>
          <p:nvPr/>
        </p:nvSpPr>
        <p:spPr>
          <a:xfrm>
            <a:off x="3415430" y="3528599"/>
            <a:ext cx="1039660" cy="425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66F526-D7CB-D3F6-6321-CA53CFCE5DDA}"/>
              </a:ext>
            </a:extLst>
          </p:cNvPr>
          <p:cNvSpPr/>
          <p:nvPr/>
        </p:nvSpPr>
        <p:spPr>
          <a:xfrm>
            <a:off x="4455090" y="3528598"/>
            <a:ext cx="3281820" cy="425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논리적 설계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0E6EEB-7773-F232-7E3C-5F983C0BD806}"/>
              </a:ext>
            </a:extLst>
          </p:cNvPr>
          <p:cNvSpPr/>
          <p:nvPr/>
        </p:nvSpPr>
        <p:spPr>
          <a:xfrm>
            <a:off x="3415430" y="4464615"/>
            <a:ext cx="1039660" cy="425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F3DCFF-3C2D-76A9-9EC0-97A3C32CD89D}"/>
              </a:ext>
            </a:extLst>
          </p:cNvPr>
          <p:cNvSpPr/>
          <p:nvPr/>
        </p:nvSpPr>
        <p:spPr>
          <a:xfrm>
            <a:off x="4455090" y="4464614"/>
            <a:ext cx="3281820" cy="425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물리적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F5386F-5174-7F8A-141E-84AA5B24BDD1}"/>
              </a:ext>
            </a:extLst>
          </p:cNvPr>
          <p:cNvSpPr/>
          <p:nvPr/>
        </p:nvSpPr>
        <p:spPr>
          <a:xfrm>
            <a:off x="3415430" y="5400631"/>
            <a:ext cx="1039660" cy="425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253DB3-D261-8F0F-A45E-6C38F4A5E900}"/>
              </a:ext>
            </a:extLst>
          </p:cNvPr>
          <p:cNvSpPr/>
          <p:nvPr/>
        </p:nvSpPr>
        <p:spPr>
          <a:xfrm>
            <a:off x="4455090" y="5400630"/>
            <a:ext cx="3281820" cy="425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1A9F7F9-C596-4382-24C8-82147FA59503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96000" y="2082451"/>
            <a:ext cx="0" cy="5101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1AFA4C1-9F67-0A4E-9B16-50EF6BD79EA8}"/>
              </a:ext>
            </a:extLst>
          </p:cNvPr>
          <p:cNvCxnSpPr/>
          <p:nvPr/>
        </p:nvCxnSpPr>
        <p:spPr>
          <a:xfrm>
            <a:off x="6096000" y="3018468"/>
            <a:ext cx="0" cy="5101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293E7A7-D352-CC22-D8C0-ADBD9287F0DF}"/>
              </a:ext>
            </a:extLst>
          </p:cNvPr>
          <p:cNvCxnSpPr/>
          <p:nvPr/>
        </p:nvCxnSpPr>
        <p:spPr>
          <a:xfrm>
            <a:off x="6096000" y="3954485"/>
            <a:ext cx="0" cy="5101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9871EAF-13C0-721A-13EE-0633B01E8736}"/>
              </a:ext>
            </a:extLst>
          </p:cNvPr>
          <p:cNvCxnSpPr/>
          <p:nvPr/>
        </p:nvCxnSpPr>
        <p:spPr>
          <a:xfrm>
            <a:off x="6096000" y="4890502"/>
            <a:ext cx="0" cy="5101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9">
            <a:extLst>
              <a:ext uri="{FF2B5EF4-FFF2-40B4-BE49-F238E27FC236}">
                <a16:creationId xmlns:a16="http://schemas.microsoft.com/office/drawing/2014/main" id="{B4F86213-317A-A5CB-C0DB-1F0AA692BA10}"/>
              </a:ext>
            </a:extLst>
          </p:cNvPr>
          <p:cNvCxnSpPr>
            <a:stCxn id="12" idx="2"/>
            <a:endCxn id="4" idx="0"/>
          </p:cNvCxnSpPr>
          <p:nvPr/>
        </p:nvCxnSpPr>
        <p:spPr>
          <a:xfrm rot="5400000" flipH="1">
            <a:off x="4011025" y="3741541"/>
            <a:ext cx="4169949" cy="12700"/>
          </a:xfrm>
          <a:prstGeom prst="bentConnector5">
            <a:avLst>
              <a:gd name="adj1" fmla="val -5482"/>
              <a:gd name="adj2" fmla="val -17334260"/>
              <a:gd name="adj3" fmla="val 1054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8CF40D7-BACE-6197-8024-A2F82B77B425}"/>
              </a:ext>
            </a:extLst>
          </p:cNvPr>
          <p:cNvCxnSpPr/>
          <p:nvPr/>
        </p:nvCxnSpPr>
        <p:spPr>
          <a:xfrm>
            <a:off x="6102350" y="2358025"/>
            <a:ext cx="212307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C4F51E-9632-C496-76EC-06E59F3C5436}"/>
              </a:ext>
            </a:extLst>
          </p:cNvPr>
          <p:cNvCxnSpPr/>
          <p:nvPr/>
        </p:nvCxnSpPr>
        <p:spPr>
          <a:xfrm>
            <a:off x="6102350" y="3287039"/>
            <a:ext cx="212307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44DAC7F-5450-8B5C-3063-656A7A93194B}"/>
              </a:ext>
            </a:extLst>
          </p:cNvPr>
          <p:cNvCxnSpPr/>
          <p:nvPr/>
        </p:nvCxnSpPr>
        <p:spPr>
          <a:xfrm>
            <a:off x="6102350" y="4216053"/>
            <a:ext cx="212307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8CBBBBD-39F7-EA53-7CD9-ED648A92A866}"/>
              </a:ext>
            </a:extLst>
          </p:cNvPr>
          <p:cNvCxnSpPr/>
          <p:nvPr/>
        </p:nvCxnSpPr>
        <p:spPr>
          <a:xfrm>
            <a:off x="6102350" y="5145067"/>
            <a:ext cx="212307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87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3CE364-FD3E-9DB3-4E37-F8AF4A74086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요구사항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2B681-CFD1-CCBB-6A4D-F727110FAB2B}"/>
              </a:ext>
            </a:extLst>
          </p:cNvPr>
          <p:cNvSpPr txBox="1"/>
          <p:nvPr/>
        </p:nvSpPr>
        <p:spPr>
          <a:xfrm>
            <a:off x="129309" y="1104900"/>
            <a:ext cx="11924146" cy="2393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요구사항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맨 처음 시작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사용 용도 파악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요구사항 수집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요구사항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명세서 작성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DA3C45-88C4-77D3-7C2B-FCB2B118F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201" y="1104900"/>
            <a:ext cx="4030310" cy="3508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B35D4C-9FBF-3C6D-8D77-08B9C1E2C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14" y="3633787"/>
            <a:ext cx="6611786" cy="30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6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1874D8-1484-42FD-46F9-3F23B39B6AB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개념적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FC3F7-7CC1-AE77-C7F5-A943356AEAE5}"/>
              </a:ext>
            </a:extLst>
          </p:cNvPr>
          <p:cNvSpPr txBox="1"/>
          <p:nvPr/>
        </p:nvSpPr>
        <p:spPr>
          <a:xfrm>
            <a:off x="129309" y="1035716"/>
            <a:ext cx="11924146" cy="5717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개념적 설계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- 1</a:t>
            </a:r>
            <a:r>
              <a:rPr lang="ko-KR" altLang="en-US" dirty="0"/>
              <a:t>단계 결과물인 명세서를 이용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요구사항을 개념적 모델에 표현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개발에 사용할 </a:t>
            </a:r>
            <a:r>
              <a:rPr lang="en-US" altLang="ko-KR" dirty="0"/>
              <a:t>DBMS </a:t>
            </a:r>
            <a:r>
              <a:rPr lang="ko-KR" altLang="en-US" dirty="0"/>
              <a:t>종류에 독립적 표현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데이터 요소와 데이터 요소 간의 관계를 표현</a:t>
            </a:r>
            <a:r>
              <a:rPr lang="en-US" altLang="ko-KR" dirty="0"/>
              <a:t>(ERD)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개념적 스키마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과정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1) </a:t>
            </a:r>
            <a:r>
              <a:rPr lang="ko-KR" altLang="en-US" dirty="0"/>
              <a:t>개체 추출</a:t>
            </a:r>
            <a:r>
              <a:rPr lang="en-US" altLang="ko-KR" dirty="0"/>
              <a:t>, </a:t>
            </a:r>
            <a:r>
              <a:rPr lang="ko-KR" altLang="en-US" dirty="0"/>
              <a:t>각 개체의 주요 속성과 키 속성 선별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=&gt; </a:t>
            </a:r>
            <a:r>
              <a:rPr lang="ko-KR" altLang="en-US" dirty="0"/>
              <a:t>요구사항 문장에서 업무와 관련이 깊은 </a:t>
            </a:r>
            <a:r>
              <a:rPr lang="ko-KR" altLang="en-US" dirty="0" err="1"/>
              <a:t>의미있는</a:t>
            </a:r>
            <a:r>
              <a:rPr lang="ko-KR" altLang="en-US" dirty="0"/>
              <a:t> 명사를 찾아라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2) </a:t>
            </a:r>
            <a:r>
              <a:rPr lang="ko-KR" altLang="en-US" dirty="0"/>
              <a:t>개체 간의 관계 결정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=&gt; </a:t>
            </a:r>
            <a:r>
              <a:rPr lang="ko-KR" altLang="en-US" dirty="0"/>
              <a:t>요구사항 문장에서 개체 간의 연관성을 </a:t>
            </a:r>
            <a:r>
              <a:rPr lang="ko-KR" altLang="en-US" dirty="0" err="1"/>
              <a:t>의미있게</a:t>
            </a:r>
            <a:r>
              <a:rPr lang="ko-KR" altLang="en-US" dirty="0"/>
              <a:t> 표현한 동사를 찾아라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3) E-R </a:t>
            </a:r>
            <a:r>
              <a:rPr lang="ko-KR" altLang="en-US" dirty="0"/>
              <a:t>다이어그램으로 표현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=&gt; 1,2)</a:t>
            </a:r>
            <a:r>
              <a:rPr lang="ko-KR" altLang="en-US" dirty="0"/>
              <a:t>에서 도출한 </a:t>
            </a:r>
            <a:r>
              <a:rPr lang="en-US" altLang="ko-KR" dirty="0"/>
              <a:t>E-R </a:t>
            </a:r>
            <a:r>
              <a:rPr lang="ko-KR" altLang="en-US" dirty="0"/>
              <a:t>다이어그램을 최종적으로 연결하여 </a:t>
            </a:r>
            <a:r>
              <a:rPr lang="en-US" altLang="ko-KR" dirty="0"/>
              <a:t>E-R </a:t>
            </a:r>
            <a:r>
              <a:rPr lang="ko-KR" altLang="en-US" dirty="0"/>
              <a:t>다이어그램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979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6DD13-0ACD-EDED-3136-50AD5A8504C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개념적 설계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D27B3C-A1A6-CA44-DA08-45E7343F5322}"/>
              </a:ext>
            </a:extLst>
          </p:cNvPr>
          <p:cNvSpPr/>
          <p:nvPr/>
        </p:nvSpPr>
        <p:spPr>
          <a:xfrm>
            <a:off x="2776033" y="3039259"/>
            <a:ext cx="1315233" cy="53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F98738-403D-5CAA-C35F-A1A0E2A0E62D}"/>
              </a:ext>
            </a:extLst>
          </p:cNvPr>
          <p:cNvSpPr/>
          <p:nvPr/>
        </p:nvSpPr>
        <p:spPr>
          <a:xfrm>
            <a:off x="7379918" y="3039259"/>
            <a:ext cx="1315233" cy="53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73D17A4-E707-E57F-29F9-065985DC8DFA}"/>
              </a:ext>
            </a:extLst>
          </p:cNvPr>
          <p:cNvSpPr/>
          <p:nvPr/>
        </p:nvSpPr>
        <p:spPr>
          <a:xfrm>
            <a:off x="457200" y="1701061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회원이메일</a:t>
            </a:r>
            <a:endParaRPr lang="ko-KR" altLang="en-US" sz="12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2567B95-FA4B-ACA1-3EDC-B87B5E3082F7}"/>
              </a:ext>
            </a:extLst>
          </p:cNvPr>
          <p:cNvSpPr/>
          <p:nvPr/>
        </p:nvSpPr>
        <p:spPr>
          <a:xfrm>
            <a:off x="457200" y="2316924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8DBF8B-4AB3-CA6E-620A-1166510E481F}"/>
              </a:ext>
            </a:extLst>
          </p:cNvPr>
          <p:cNvSpPr/>
          <p:nvPr/>
        </p:nvSpPr>
        <p:spPr>
          <a:xfrm>
            <a:off x="457200" y="2932787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028F0A6-CEA8-6AA2-A5B8-7D8A8F66E2C5}"/>
              </a:ext>
            </a:extLst>
          </p:cNvPr>
          <p:cNvSpPr/>
          <p:nvPr/>
        </p:nvSpPr>
        <p:spPr>
          <a:xfrm>
            <a:off x="457200" y="3548650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연령대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72A9A0B-3469-4292-629C-5F71A160ED1A}"/>
              </a:ext>
            </a:extLst>
          </p:cNvPr>
          <p:cNvSpPr/>
          <p:nvPr/>
        </p:nvSpPr>
        <p:spPr>
          <a:xfrm>
            <a:off x="457200" y="4164513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연락처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78B1025-8CAA-6EFB-87AE-FA83685C1BA2}"/>
              </a:ext>
            </a:extLst>
          </p:cNvPr>
          <p:cNvSpPr/>
          <p:nvPr/>
        </p:nvSpPr>
        <p:spPr>
          <a:xfrm>
            <a:off x="457200" y="4780376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적림금</a:t>
            </a:r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15546AE-A7F1-FE1D-F087-DED17BD05CD8}"/>
              </a:ext>
            </a:extLst>
          </p:cNvPr>
          <p:cNvSpPr/>
          <p:nvPr/>
        </p:nvSpPr>
        <p:spPr>
          <a:xfrm>
            <a:off x="9820786" y="2237592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상품번호</a:t>
            </a:r>
            <a:endParaRPr lang="ko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1417C54-6F89-906E-1457-8748D869EC1A}"/>
              </a:ext>
            </a:extLst>
          </p:cNvPr>
          <p:cNvSpPr/>
          <p:nvPr/>
        </p:nvSpPr>
        <p:spPr>
          <a:xfrm>
            <a:off x="9820786" y="2853455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상품명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5C4A873-D9F1-D881-3141-C5013F121BD1}"/>
              </a:ext>
            </a:extLst>
          </p:cNvPr>
          <p:cNvSpPr/>
          <p:nvPr/>
        </p:nvSpPr>
        <p:spPr>
          <a:xfrm>
            <a:off x="9820786" y="3469318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재고수량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000386C-E838-66BD-9EE8-3AD2308BA640}"/>
              </a:ext>
            </a:extLst>
          </p:cNvPr>
          <p:cNvSpPr/>
          <p:nvPr/>
        </p:nvSpPr>
        <p:spPr>
          <a:xfrm>
            <a:off x="9820786" y="4085181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단</a:t>
            </a:r>
            <a:r>
              <a:rPr lang="ko-KR" altLang="en-US" sz="1200"/>
              <a:t>가</a:t>
            </a:r>
            <a:endParaRPr lang="ko-KR" altLang="en-US" sz="12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370B60-AF37-12FC-F49B-ACC54F33C9D4}"/>
              </a:ext>
            </a:extLst>
          </p:cNvPr>
          <p:cNvCxnSpPr>
            <a:stCxn id="5" idx="6"/>
            <a:endCxn id="3" idx="1"/>
          </p:cNvCxnSpPr>
          <p:nvPr/>
        </p:nvCxnSpPr>
        <p:spPr>
          <a:xfrm>
            <a:off x="1941534" y="1932793"/>
            <a:ext cx="834499" cy="1375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65CA594-E6DA-566C-D000-9ABD19EE4A07}"/>
              </a:ext>
            </a:extLst>
          </p:cNvPr>
          <p:cNvCxnSpPr>
            <a:stCxn id="6" idx="6"/>
            <a:endCxn id="3" idx="1"/>
          </p:cNvCxnSpPr>
          <p:nvPr/>
        </p:nvCxnSpPr>
        <p:spPr>
          <a:xfrm>
            <a:off x="1941534" y="2548656"/>
            <a:ext cx="834499" cy="759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3023048-EA0A-DA12-1D19-B86DBDCC49A2}"/>
              </a:ext>
            </a:extLst>
          </p:cNvPr>
          <p:cNvCxnSpPr>
            <a:stCxn id="7" idx="6"/>
            <a:endCxn id="3" idx="1"/>
          </p:cNvCxnSpPr>
          <p:nvPr/>
        </p:nvCxnSpPr>
        <p:spPr>
          <a:xfrm>
            <a:off x="1941534" y="3164519"/>
            <a:ext cx="834499" cy="144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6A2DF2E-1BB5-AC5C-A119-EF60FD302B32}"/>
              </a:ext>
            </a:extLst>
          </p:cNvPr>
          <p:cNvCxnSpPr>
            <a:stCxn id="8" idx="6"/>
            <a:endCxn id="3" idx="1"/>
          </p:cNvCxnSpPr>
          <p:nvPr/>
        </p:nvCxnSpPr>
        <p:spPr>
          <a:xfrm flipV="1">
            <a:off x="1941534" y="3308569"/>
            <a:ext cx="834499" cy="471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F3188D-B579-CBEC-704B-193F370541A2}"/>
              </a:ext>
            </a:extLst>
          </p:cNvPr>
          <p:cNvCxnSpPr>
            <a:stCxn id="9" idx="6"/>
            <a:endCxn id="3" idx="1"/>
          </p:cNvCxnSpPr>
          <p:nvPr/>
        </p:nvCxnSpPr>
        <p:spPr>
          <a:xfrm flipV="1">
            <a:off x="1941534" y="3308569"/>
            <a:ext cx="834499" cy="10876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3E6EEEA-B579-7299-8A07-FD4C63C53B8C}"/>
              </a:ext>
            </a:extLst>
          </p:cNvPr>
          <p:cNvCxnSpPr>
            <a:stCxn id="10" idx="6"/>
            <a:endCxn id="3" idx="1"/>
          </p:cNvCxnSpPr>
          <p:nvPr/>
        </p:nvCxnSpPr>
        <p:spPr>
          <a:xfrm flipV="1">
            <a:off x="1941534" y="3308569"/>
            <a:ext cx="834499" cy="1703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3F1C28E-2B24-D31C-DC30-53396B4E5999}"/>
              </a:ext>
            </a:extLst>
          </p:cNvPr>
          <p:cNvCxnSpPr>
            <a:stCxn id="4" idx="3"/>
            <a:endCxn id="11" idx="2"/>
          </p:cNvCxnSpPr>
          <p:nvPr/>
        </p:nvCxnSpPr>
        <p:spPr>
          <a:xfrm flipV="1">
            <a:off x="8695151" y="2469324"/>
            <a:ext cx="1125635" cy="8392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DD9A454-14A9-A9B0-C9A5-E0E6E54EEFC4}"/>
              </a:ext>
            </a:extLst>
          </p:cNvPr>
          <p:cNvCxnSpPr>
            <a:stCxn id="4" idx="3"/>
            <a:endCxn id="12" idx="2"/>
          </p:cNvCxnSpPr>
          <p:nvPr/>
        </p:nvCxnSpPr>
        <p:spPr>
          <a:xfrm flipV="1">
            <a:off x="8695151" y="3085187"/>
            <a:ext cx="1125635" cy="223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3DFBC35-8D45-EB67-5882-68B93BB10B9F}"/>
              </a:ext>
            </a:extLst>
          </p:cNvPr>
          <p:cNvCxnSpPr>
            <a:stCxn id="4" idx="3"/>
            <a:endCxn id="13" idx="2"/>
          </p:cNvCxnSpPr>
          <p:nvPr/>
        </p:nvCxnSpPr>
        <p:spPr>
          <a:xfrm>
            <a:off x="8695151" y="3308569"/>
            <a:ext cx="1125635" cy="392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2055576-A32E-9206-A0F0-54433F33DDED}"/>
              </a:ext>
            </a:extLst>
          </p:cNvPr>
          <p:cNvCxnSpPr>
            <a:stCxn id="4" idx="3"/>
            <a:endCxn id="14" idx="2"/>
          </p:cNvCxnSpPr>
          <p:nvPr/>
        </p:nvCxnSpPr>
        <p:spPr>
          <a:xfrm>
            <a:off x="8695151" y="3308569"/>
            <a:ext cx="1125635" cy="1008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C9CE68C4-D9F9-588E-0FE4-12023779E615}"/>
              </a:ext>
            </a:extLst>
          </p:cNvPr>
          <p:cNvSpPr/>
          <p:nvPr/>
        </p:nvSpPr>
        <p:spPr>
          <a:xfrm>
            <a:off x="5200390" y="2768906"/>
            <a:ext cx="1014608" cy="10793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주문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B513506-F91D-560E-0E4B-FCB0D933862D}"/>
              </a:ext>
            </a:extLst>
          </p:cNvPr>
          <p:cNvCxnSpPr>
            <a:stCxn id="3" idx="3"/>
            <a:endCxn id="25" idx="1"/>
          </p:cNvCxnSpPr>
          <p:nvPr/>
        </p:nvCxnSpPr>
        <p:spPr>
          <a:xfrm>
            <a:off x="4091266" y="3308569"/>
            <a:ext cx="11091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5F8F1D-C504-EC2B-92CE-E6CF1EAEF9F8}"/>
              </a:ext>
            </a:extLst>
          </p:cNvPr>
          <p:cNvCxnSpPr>
            <a:stCxn id="25" idx="3"/>
            <a:endCxn id="4" idx="1"/>
          </p:cNvCxnSpPr>
          <p:nvPr/>
        </p:nvCxnSpPr>
        <p:spPr>
          <a:xfrm>
            <a:off x="6214998" y="3308569"/>
            <a:ext cx="1164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F3B30332-60C9-9381-4EE8-14466FECDE98}"/>
              </a:ext>
            </a:extLst>
          </p:cNvPr>
          <p:cNvSpPr/>
          <p:nvPr/>
        </p:nvSpPr>
        <p:spPr>
          <a:xfrm>
            <a:off x="2711726" y="4707369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주문번호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585C543-2144-C19C-4D6A-AE3936562218}"/>
              </a:ext>
            </a:extLst>
          </p:cNvPr>
          <p:cNvSpPr/>
          <p:nvPr/>
        </p:nvSpPr>
        <p:spPr>
          <a:xfrm>
            <a:off x="4368297" y="4695948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주문수량</a:t>
            </a:r>
            <a:endParaRPr lang="ko-KR" altLang="en-US" sz="12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9725C2B-017B-263A-5F9F-7F1F8842C0FD}"/>
              </a:ext>
            </a:extLst>
          </p:cNvPr>
          <p:cNvSpPr/>
          <p:nvPr/>
        </p:nvSpPr>
        <p:spPr>
          <a:xfrm>
            <a:off x="6024868" y="4684527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배송지</a:t>
            </a:r>
            <a:endParaRPr lang="ko-KR" altLang="en-US" sz="12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EEFE47C-9898-6944-3CFF-4AB86C551C02}"/>
              </a:ext>
            </a:extLst>
          </p:cNvPr>
          <p:cNvSpPr/>
          <p:nvPr/>
        </p:nvSpPr>
        <p:spPr>
          <a:xfrm>
            <a:off x="7681439" y="4673106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주문일자</a:t>
            </a:r>
            <a:endParaRPr lang="ko-KR" altLang="en-US" sz="12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0C91170-72FB-BB6C-DA6D-9D2E649E87B0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 flipH="1">
            <a:off x="3453893" y="3848232"/>
            <a:ext cx="2253801" cy="8591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E6488A6-73E3-96D2-20F6-E6FF372FA323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flipH="1">
            <a:off x="5110464" y="3848232"/>
            <a:ext cx="597230" cy="847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CC86A4E-38F7-765C-8528-5C400EE37507}"/>
              </a:ext>
            </a:extLst>
          </p:cNvPr>
          <p:cNvCxnSpPr>
            <a:stCxn id="25" idx="2"/>
            <a:endCxn id="30" idx="0"/>
          </p:cNvCxnSpPr>
          <p:nvPr/>
        </p:nvCxnSpPr>
        <p:spPr>
          <a:xfrm>
            <a:off x="5707694" y="3848232"/>
            <a:ext cx="1059341" cy="8362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0F27035-B2B4-246D-5DB1-67474CB3DB22}"/>
              </a:ext>
            </a:extLst>
          </p:cNvPr>
          <p:cNvCxnSpPr>
            <a:stCxn id="25" idx="2"/>
            <a:endCxn id="31" idx="0"/>
          </p:cNvCxnSpPr>
          <p:nvPr/>
        </p:nvCxnSpPr>
        <p:spPr>
          <a:xfrm>
            <a:off x="5707694" y="3848232"/>
            <a:ext cx="2715912" cy="8248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0ADC71-E638-104D-26F2-46A8B88FC14D}"/>
              </a:ext>
            </a:extLst>
          </p:cNvPr>
          <p:cNvSpPr txBox="1"/>
          <p:nvPr/>
        </p:nvSpPr>
        <p:spPr>
          <a:xfrm>
            <a:off x="129309" y="876300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물건을 주문하여 배송 받을 수 있는 시스템</a:t>
            </a:r>
          </a:p>
        </p:txBody>
      </p:sp>
    </p:spTree>
    <p:extLst>
      <p:ext uri="{BB962C8B-B14F-4D97-AF65-F5344CB8AC3E}">
        <p14:creationId xmlns:p14="http://schemas.microsoft.com/office/powerpoint/2010/main" val="251792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29BD31-0848-2C82-D485-8EDA77A795A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개념적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3E829-CF23-848A-8FE5-0088FA04AA3E}"/>
              </a:ext>
            </a:extLst>
          </p:cNvPr>
          <p:cNvSpPr txBox="1"/>
          <p:nvPr/>
        </p:nvSpPr>
        <p:spPr>
          <a:xfrm>
            <a:off x="129309" y="990600"/>
            <a:ext cx="1192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1. </a:t>
            </a:r>
            <a:r>
              <a:rPr lang="ko-KR" altLang="en-US" dirty="0" err="1"/>
              <a:t>인스타그램에</a:t>
            </a:r>
            <a:r>
              <a:rPr lang="ko-KR" altLang="en-US" dirty="0"/>
              <a:t> 개발하는데 필요한 데이터베이스를 개념적으로 </a:t>
            </a:r>
            <a:r>
              <a:rPr lang="ko-KR" altLang="en-US" dirty="0" err="1"/>
              <a:t>설계하시오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기능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게시글</a:t>
            </a:r>
            <a:r>
              <a:rPr lang="en-US" altLang="ko-KR" dirty="0" smtClean="0"/>
              <a:t>, </a:t>
            </a:r>
            <a:r>
              <a:rPr lang="ko-KR" altLang="en-US" dirty="0"/>
              <a:t>등</a:t>
            </a:r>
            <a:r>
              <a:rPr lang="ko-KR" altLang="en-US" dirty="0" smtClean="0"/>
              <a:t>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사진</a:t>
            </a:r>
            <a:r>
              <a:rPr lang="en-US" altLang="ko-KR" dirty="0" smtClean="0"/>
              <a:t>,</a:t>
            </a:r>
            <a:r>
              <a:rPr lang="ko-KR" altLang="en-US" dirty="0" smtClean="0"/>
              <a:t>동영상 업로드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댓글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D27B3C-A1A6-CA44-DA08-45E7343F5322}"/>
              </a:ext>
            </a:extLst>
          </p:cNvPr>
          <p:cNvSpPr/>
          <p:nvPr/>
        </p:nvSpPr>
        <p:spPr>
          <a:xfrm>
            <a:off x="2814133" y="3710869"/>
            <a:ext cx="1315233" cy="53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73D17A4-E707-E57F-29F9-065985DC8DFA}"/>
              </a:ext>
            </a:extLst>
          </p:cNvPr>
          <p:cNvSpPr/>
          <p:nvPr/>
        </p:nvSpPr>
        <p:spPr>
          <a:xfrm>
            <a:off x="457200" y="3710869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이메일</a:t>
            </a:r>
            <a:endParaRPr lang="ko-KR" altLang="en-US" sz="12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2567B95-FA4B-ACA1-3EDC-B87B5E3082F7}"/>
              </a:ext>
            </a:extLst>
          </p:cNvPr>
          <p:cNvSpPr/>
          <p:nvPr/>
        </p:nvSpPr>
        <p:spPr>
          <a:xfrm>
            <a:off x="457200" y="5623268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패스워드</a:t>
            </a:r>
            <a:endParaRPr lang="ko-KR" altLang="en-US" sz="12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8DBF8B-4AB3-CA6E-620A-1166510E481F}"/>
              </a:ext>
            </a:extLst>
          </p:cNvPr>
          <p:cNvSpPr/>
          <p:nvPr/>
        </p:nvSpPr>
        <p:spPr>
          <a:xfrm>
            <a:off x="457200" y="2479043"/>
            <a:ext cx="1484334" cy="434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028F0A6-CEA8-6AA2-A5B8-7D8A8F66E2C5}"/>
              </a:ext>
            </a:extLst>
          </p:cNvPr>
          <p:cNvSpPr/>
          <p:nvPr/>
        </p:nvSpPr>
        <p:spPr>
          <a:xfrm>
            <a:off x="457200" y="3077844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72A9A0B-3469-4292-629C-5F71A160ED1A}"/>
              </a:ext>
            </a:extLst>
          </p:cNvPr>
          <p:cNvSpPr/>
          <p:nvPr/>
        </p:nvSpPr>
        <p:spPr>
          <a:xfrm>
            <a:off x="457200" y="4347248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연락처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78B1025-8CAA-6EFB-87AE-FA83685C1BA2}"/>
              </a:ext>
            </a:extLst>
          </p:cNvPr>
          <p:cNvSpPr/>
          <p:nvPr/>
        </p:nvSpPr>
        <p:spPr>
          <a:xfrm>
            <a:off x="457200" y="4972928"/>
            <a:ext cx="1484334" cy="477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프로필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이미지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D27B3C-A1A6-CA44-DA08-45E7343F5322}"/>
              </a:ext>
            </a:extLst>
          </p:cNvPr>
          <p:cNvSpPr/>
          <p:nvPr/>
        </p:nvSpPr>
        <p:spPr>
          <a:xfrm>
            <a:off x="5211233" y="3710868"/>
            <a:ext cx="1315233" cy="53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게시글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72A9A0B-3469-4292-629C-5F71A160ED1A}"/>
              </a:ext>
            </a:extLst>
          </p:cNvPr>
          <p:cNvSpPr/>
          <p:nvPr/>
        </p:nvSpPr>
        <p:spPr>
          <a:xfrm>
            <a:off x="3557638" y="5751785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내용</a:t>
            </a:r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72A9A0B-3469-4292-629C-5F71A160ED1A}"/>
              </a:ext>
            </a:extLst>
          </p:cNvPr>
          <p:cNvSpPr/>
          <p:nvPr/>
        </p:nvSpPr>
        <p:spPr>
          <a:xfrm>
            <a:off x="5211233" y="5754499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해시테그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72A9A0B-3469-4292-629C-5F71A160ED1A}"/>
              </a:ext>
            </a:extLst>
          </p:cNvPr>
          <p:cNvSpPr/>
          <p:nvPr/>
        </p:nvSpPr>
        <p:spPr>
          <a:xfrm>
            <a:off x="6864828" y="5751785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좋아요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D27B3C-A1A6-CA44-DA08-45E7343F5322}"/>
              </a:ext>
            </a:extLst>
          </p:cNvPr>
          <p:cNvSpPr/>
          <p:nvPr/>
        </p:nvSpPr>
        <p:spPr>
          <a:xfrm>
            <a:off x="8339800" y="1596262"/>
            <a:ext cx="1315233" cy="53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댓글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72A9A0B-3469-4292-629C-5F71A160ED1A}"/>
              </a:ext>
            </a:extLst>
          </p:cNvPr>
          <p:cNvSpPr/>
          <p:nvPr/>
        </p:nvSpPr>
        <p:spPr>
          <a:xfrm>
            <a:off x="10336364" y="1364530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댓글내용</a:t>
            </a:r>
            <a:endParaRPr lang="ko-KR" altLang="en-US" sz="12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72A9A0B-3469-4292-629C-5F71A160ED1A}"/>
              </a:ext>
            </a:extLst>
          </p:cNvPr>
          <p:cNvSpPr/>
          <p:nvPr/>
        </p:nvSpPr>
        <p:spPr>
          <a:xfrm>
            <a:off x="10336364" y="2195492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좋아요</a:t>
            </a:r>
            <a:endParaRPr lang="ko-KR" altLang="en-US" sz="1200" dirty="0"/>
          </a:p>
        </p:txBody>
      </p:sp>
      <p:cxnSp>
        <p:nvCxnSpPr>
          <p:cNvPr id="19" name="직선 연결선 18"/>
          <p:cNvCxnSpPr>
            <a:stCxn id="7" idx="6"/>
            <a:endCxn id="4" idx="1"/>
          </p:cNvCxnSpPr>
          <p:nvPr/>
        </p:nvCxnSpPr>
        <p:spPr>
          <a:xfrm>
            <a:off x="1941534" y="2696097"/>
            <a:ext cx="872599" cy="1284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6"/>
            <a:endCxn id="4" idx="1"/>
          </p:cNvCxnSpPr>
          <p:nvPr/>
        </p:nvCxnSpPr>
        <p:spPr>
          <a:xfrm>
            <a:off x="1941534" y="3309576"/>
            <a:ext cx="872599" cy="670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6"/>
            <a:endCxn id="4" idx="1"/>
          </p:cNvCxnSpPr>
          <p:nvPr/>
        </p:nvCxnSpPr>
        <p:spPr>
          <a:xfrm>
            <a:off x="1941534" y="3942601"/>
            <a:ext cx="872599" cy="37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0" idx="6"/>
            <a:endCxn id="4" idx="1"/>
          </p:cNvCxnSpPr>
          <p:nvPr/>
        </p:nvCxnSpPr>
        <p:spPr>
          <a:xfrm flipV="1">
            <a:off x="1941534" y="3980179"/>
            <a:ext cx="872599" cy="1231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9" idx="6"/>
            <a:endCxn id="4" idx="1"/>
          </p:cNvCxnSpPr>
          <p:nvPr/>
        </p:nvCxnSpPr>
        <p:spPr>
          <a:xfrm flipV="1">
            <a:off x="1941534" y="3980179"/>
            <a:ext cx="872599" cy="59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6" idx="6"/>
            <a:endCxn id="4" idx="1"/>
          </p:cNvCxnSpPr>
          <p:nvPr/>
        </p:nvCxnSpPr>
        <p:spPr>
          <a:xfrm flipV="1">
            <a:off x="1941534" y="3980179"/>
            <a:ext cx="872599" cy="1874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2"/>
            <a:endCxn id="14" idx="0"/>
          </p:cNvCxnSpPr>
          <p:nvPr/>
        </p:nvCxnSpPr>
        <p:spPr>
          <a:xfrm>
            <a:off x="5868850" y="4249487"/>
            <a:ext cx="1738145" cy="1502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1" idx="2"/>
            <a:endCxn id="13" idx="0"/>
          </p:cNvCxnSpPr>
          <p:nvPr/>
        </p:nvCxnSpPr>
        <p:spPr>
          <a:xfrm>
            <a:off x="5868850" y="4249487"/>
            <a:ext cx="84550" cy="1505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2"/>
            <a:endCxn id="12" idx="0"/>
          </p:cNvCxnSpPr>
          <p:nvPr/>
        </p:nvCxnSpPr>
        <p:spPr>
          <a:xfrm flipH="1">
            <a:off x="4299805" y="4249487"/>
            <a:ext cx="1569045" cy="1502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ED27B3C-A1A6-CA44-DA08-45E7343F5322}"/>
              </a:ext>
            </a:extLst>
          </p:cNvPr>
          <p:cNvSpPr/>
          <p:nvPr/>
        </p:nvSpPr>
        <p:spPr>
          <a:xfrm>
            <a:off x="8349162" y="4455406"/>
            <a:ext cx="1315233" cy="53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파일관</a:t>
            </a:r>
            <a:r>
              <a:rPr lang="ko-KR" altLang="en-US" dirty="0" smtClean="0"/>
              <a:t>리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73D17A4-E707-E57F-29F9-065985DC8DFA}"/>
              </a:ext>
            </a:extLst>
          </p:cNvPr>
          <p:cNvSpPr/>
          <p:nvPr/>
        </p:nvSpPr>
        <p:spPr>
          <a:xfrm>
            <a:off x="10301394" y="4882513"/>
            <a:ext cx="1484334" cy="37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파일명</a:t>
            </a:r>
            <a:endParaRPr lang="ko-KR" altLang="en-US" sz="12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028F0A6-CEA8-6AA2-A5B8-7D8A8F66E2C5}"/>
              </a:ext>
            </a:extLst>
          </p:cNvPr>
          <p:cNvSpPr/>
          <p:nvPr/>
        </p:nvSpPr>
        <p:spPr>
          <a:xfrm>
            <a:off x="10301394" y="4344738"/>
            <a:ext cx="1484334" cy="37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파일경로</a:t>
            </a:r>
            <a:endParaRPr lang="ko-KR" altLang="en-US" sz="1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72A9A0B-3469-4292-629C-5F71A160ED1A}"/>
              </a:ext>
            </a:extLst>
          </p:cNvPr>
          <p:cNvSpPr/>
          <p:nvPr/>
        </p:nvSpPr>
        <p:spPr>
          <a:xfrm>
            <a:off x="10301394" y="5433354"/>
            <a:ext cx="1484334" cy="37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파일확장자</a:t>
            </a:r>
            <a:endParaRPr lang="ko-KR" altLang="en-US" sz="1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78B1025-8CAA-6EFB-87AE-FA83685C1BA2}"/>
              </a:ext>
            </a:extLst>
          </p:cNvPr>
          <p:cNvSpPr/>
          <p:nvPr/>
        </p:nvSpPr>
        <p:spPr>
          <a:xfrm>
            <a:off x="10301394" y="5984195"/>
            <a:ext cx="1484334" cy="38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파일크기</a:t>
            </a:r>
            <a:endParaRPr lang="ko-KR" altLang="en-US" sz="1200" dirty="0"/>
          </a:p>
        </p:txBody>
      </p:sp>
      <p:cxnSp>
        <p:nvCxnSpPr>
          <p:cNvPr id="51" name="직선 연결선 50"/>
          <p:cNvCxnSpPr>
            <a:stCxn id="16" idx="2"/>
            <a:endCxn id="15" idx="3"/>
          </p:cNvCxnSpPr>
          <p:nvPr/>
        </p:nvCxnSpPr>
        <p:spPr>
          <a:xfrm flipH="1">
            <a:off x="9655033" y="1596262"/>
            <a:ext cx="681331" cy="269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7" idx="2"/>
            <a:endCxn id="15" idx="3"/>
          </p:cNvCxnSpPr>
          <p:nvPr/>
        </p:nvCxnSpPr>
        <p:spPr>
          <a:xfrm flipH="1" flipV="1">
            <a:off x="9655033" y="1865572"/>
            <a:ext cx="681331" cy="561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4" idx="3"/>
            <a:endCxn id="47" idx="2"/>
          </p:cNvCxnSpPr>
          <p:nvPr/>
        </p:nvCxnSpPr>
        <p:spPr>
          <a:xfrm flipV="1">
            <a:off x="9664395" y="4529768"/>
            <a:ext cx="636999" cy="194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4" idx="3"/>
            <a:endCxn id="45" idx="2"/>
          </p:cNvCxnSpPr>
          <p:nvPr/>
        </p:nvCxnSpPr>
        <p:spPr>
          <a:xfrm>
            <a:off x="9664395" y="4724716"/>
            <a:ext cx="636999" cy="342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44" idx="3"/>
            <a:endCxn id="48" idx="2"/>
          </p:cNvCxnSpPr>
          <p:nvPr/>
        </p:nvCxnSpPr>
        <p:spPr>
          <a:xfrm>
            <a:off x="9664395" y="4724716"/>
            <a:ext cx="636999" cy="893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44" idx="3"/>
            <a:endCxn id="49" idx="2"/>
          </p:cNvCxnSpPr>
          <p:nvPr/>
        </p:nvCxnSpPr>
        <p:spPr>
          <a:xfrm>
            <a:off x="9664395" y="4724716"/>
            <a:ext cx="636999" cy="1450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4" idx="3"/>
            <a:endCxn id="11" idx="1"/>
          </p:cNvCxnSpPr>
          <p:nvPr/>
        </p:nvCxnSpPr>
        <p:spPr>
          <a:xfrm flipV="1">
            <a:off x="4129366" y="3980178"/>
            <a:ext cx="10818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15" idx="1"/>
            <a:endCxn id="11" idx="3"/>
          </p:cNvCxnSpPr>
          <p:nvPr/>
        </p:nvCxnSpPr>
        <p:spPr>
          <a:xfrm flipH="1">
            <a:off x="6526466" y="1865572"/>
            <a:ext cx="1813334" cy="2114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44" idx="1"/>
            <a:endCxn id="11" idx="3"/>
          </p:cNvCxnSpPr>
          <p:nvPr/>
        </p:nvCxnSpPr>
        <p:spPr>
          <a:xfrm flipH="1" flipV="1">
            <a:off x="6526466" y="3980178"/>
            <a:ext cx="1822696" cy="74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73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C55273-FB99-D576-C70A-2DD90CA5D5D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논리적 </a:t>
            </a:r>
            <a:r>
              <a:rPr lang="ko-KR" altLang="en-US" b="1" dirty="0"/>
              <a:t>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448DF-C2F4-0206-F2F1-2CDB64DC9419}"/>
              </a:ext>
            </a:extLst>
          </p:cNvPr>
          <p:cNvSpPr txBox="1"/>
          <p:nvPr/>
        </p:nvSpPr>
        <p:spPr>
          <a:xfrm>
            <a:off x="129309" y="981075"/>
            <a:ext cx="11924146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3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논리적 설계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개념적 설계에서 생성된 개념적 데이터 스키마로부터 목표 </a:t>
            </a:r>
            <a:r>
              <a:rPr lang="en-US" altLang="ko-KR" dirty="0"/>
              <a:t>DBMS</a:t>
            </a:r>
            <a:r>
              <a:rPr lang="ko-KR" altLang="en-US" dirty="0"/>
              <a:t>가 처리할 수 있는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 </a:t>
            </a:r>
            <a:r>
              <a:rPr lang="ko-KR" altLang="en-US" dirty="0"/>
              <a:t>논리적 데이터 스키마를 설계하는 단계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요구사항 명세서를 만족해야 하고</a:t>
            </a:r>
            <a:r>
              <a:rPr lang="en-US" altLang="ko-KR" dirty="0"/>
              <a:t>, </a:t>
            </a:r>
            <a:r>
              <a:rPr lang="ko-KR" altLang="en-US" dirty="0"/>
              <a:t>무결성</a:t>
            </a:r>
            <a:r>
              <a:rPr lang="en-US" altLang="ko-KR" dirty="0"/>
              <a:t>, </a:t>
            </a:r>
            <a:r>
              <a:rPr lang="ko-KR" altLang="en-US" dirty="0"/>
              <a:t>일관성</a:t>
            </a:r>
            <a:r>
              <a:rPr lang="en-US" altLang="ko-KR" dirty="0"/>
              <a:t>, </a:t>
            </a:r>
            <a:r>
              <a:rPr lang="ko-KR" altLang="en-US" dirty="0"/>
              <a:t>제약조건을 만족해야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ERD</a:t>
            </a:r>
            <a:r>
              <a:rPr lang="ko-KR" altLang="en-US" dirty="0"/>
              <a:t>를 릴레이션 스키마로 변환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9207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B7A24B-F5D9-2F3C-AC07-04A0DCB7DF13}"/>
              </a:ext>
            </a:extLst>
          </p:cNvPr>
          <p:cNvSpPr txBox="1"/>
          <p:nvPr/>
        </p:nvSpPr>
        <p:spPr>
          <a:xfrm>
            <a:off x="129309" y="981075"/>
            <a:ext cx="1192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논리적 설계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C8CA6-41DD-8C13-E6EB-8FD233D4B79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논리적 </a:t>
            </a:r>
            <a:r>
              <a:rPr lang="ko-KR" altLang="en-US" b="1" dirty="0"/>
              <a:t>설계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99E5B3-5C46-A0CF-8A92-D4427FC5EB22}"/>
              </a:ext>
            </a:extLst>
          </p:cNvPr>
          <p:cNvSpPr/>
          <p:nvPr/>
        </p:nvSpPr>
        <p:spPr>
          <a:xfrm>
            <a:off x="4995882" y="2151349"/>
            <a:ext cx="1315233" cy="53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3818D96-0AAE-06EE-73AB-D4E3194F5E84}"/>
              </a:ext>
            </a:extLst>
          </p:cNvPr>
          <p:cNvSpPr/>
          <p:nvPr/>
        </p:nvSpPr>
        <p:spPr>
          <a:xfrm>
            <a:off x="2383162" y="3197270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상품번호</a:t>
            </a:r>
            <a:endParaRPr lang="ko-KR" altLang="en-US" sz="12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A128129-A7CA-DE4C-2EC0-4624B5BB30A3}"/>
              </a:ext>
            </a:extLst>
          </p:cNvPr>
          <p:cNvSpPr/>
          <p:nvPr/>
        </p:nvSpPr>
        <p:spPr>
          <a:xfrm>
            <a:off x="4062977" y="3197269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상품명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9B3431F-D7CB-45B9-DFA6-9363B61BF920}"/>
              </a:ext>
            </a:extLst>
          </p:cNvPr>
          <p:cNvSpPr/>
          <p:nvPr/>
        </p:nvSpPr>
        <p:spPr>
          <a:xfrm>
            <a:off x="5741750" y="3197268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재고수량</a:t>
            </a:r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99480A3-E35B-B2AF-2852-DE816171D81E}"/>
              </a:ext>
            </a:extLst>
          </p:cNvPr>
          <p:cNvSpPr/>
          <p:nvPr/>
        </p:nvSpPr>
        <p:spPr>
          <a:xfrm>
            <a:off x="7420523" y="3192489"/>
            <a:ext cx="1484334" cy="463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단</a:t>
            </a:r>
            <a:r>
              <a:rPr lang="ko-KR" altLang="en-US" sz="1200"/>
              <a:t>가</a:t>
            </a:r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01B925C-730D-3557-29D5-F6A1A26E0B9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125329" y="2689968"/>
            <a:ext cx="2528170" cy="507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FC034A1-517C-601D-608C-53A6966E177F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4805144" y="2689968"/>
            <a:ext cx="848355" cy="50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1D89A95-151A-6782-7788-0CC1CD928BE8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653499" y="2689968"/>
            <a:ext cx="830418" cy="507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18FDE9-ED6E-6F15-5484-4325D50FB5D0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653499" y="2689968"/>
            <a:ext cx="2509191" cy="502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F117B8-D26B-FC7C-8C2B-6BA1F01D492F}"/>
              </a:ext>
            </a:extLst>
          </p:cNvPr>
          <p:cNvSpPr/>
          <p:nvPr/>
        </p:nvSpPr>
        <p:spPr>
          <a:xfrm>
            <a:off x="2862189" y="5032331"/>
            <a:ext cx="1315233" cy="5386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상품번호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65C0A6-7541-CAEE-F0F5-19B35C3AA28E}"/>
              </a:ext>
            </a:extLst>
          </p:cNvPr>
          <p:cNvSpPr/>
          <p:nvPr/>
        </p:nvSpPr>
        <p:spPr>
          <a:xfrm>
            <a:off x="4210824" y="5032331"/>
            <a:ext cx="1315233" cy="5386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B7E1A1-5CAF-332A-B354-27076ED1DAC4}"/>
              </a:ext>
            </a:extLst>
          </p:cNvPr>
          <p:cNvSpPr/>
          <p:nvPr/>
        </p:nvSpPr>
        <p:spPr>
          <a:xfrm>
            <a:off x="5559459" y="5032331"/>
            <a:ext cx="1315233" cy="5386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재고수량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A209FE-D2F2-564E-07C6-7FA13E4D2BD7}"/>
              </a:ext>
            </a:extLst>
          </p:cNvPr>
          <p:cNvSpPr/>
          <p:nvPr/>
        </p:nvSpPr>
        <p:spPr>
          <a:xfrm>
            <a:off x="6908094" y="5032331"/>
            <a:ext cx="1315233" cy="5386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단가</a:t>
            </a:r>
          </a:p>
        </p:txBody>
      </p:sp>
      <p:sp>
        <p:nvSpPr>
          <p:cNvPr id="17" name="아래쪽 화살표 35">
            <a:extLst>
              <a:ext uri="{FF2B5EF4-FFF2-40B4-BE49-F238E27FC236}">
                <a16:creationId xmlns:a16="http://schemas.microsoft.com/office/drawing/2014/main" id="{844AB15A-3D80-6F87-8EE8-9C21E7622E69}"/>
              </a:ext>
            </a:extLst>
          </p:cNvPr>
          <p:cNvSpPr/>
          <p:nvPr/>
        </p:nvSpPr>
        <p:spPr>
          <a:xfrm>
            <a:off x="3125329" y="4005955"/>
            <a:ext cx="4877368" cy="68115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논리적 설계</a:t>
            </a:r>
          </a:p>
        </p:txBody>
      </p:sp>
    </p:spTree>
    <p:extLst>
      <p:ext uri="{BB962C8B-B14F-4D97-AF65-F5344CB8AC3E}">
        <p14:creationId xmlns:p14="http://schemas.microsoft.com/office/powerpoint/2010/main" val="257724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3225</TotalTime>
  <Words>658</Words>
  <Application>Microsoft Office PowerPoint</Application>
  <PresentationFormat>와이드스크린</PresentationFormat>
  <Paragraphs>212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232</cp:revision>
  <dcterms:created xsi:type="dcterms:W3CDTF">2024-06-23T05:25:09Z</dcterms:created>
  <dcterms:modified xsi:type="dcterms:W3CDTF">2024-07-24T02:09:02Z</dcterms:modified>
</cp:coreProperties>
</file>