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72" r:id="rId7"/>
    <p:sldId id="261" r:id="rId8"/>
    <p:sldId id="262" r:id="rId9"/>
    <p:sldId id="273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69" r:id="rId18"/>
    <p:sldId id="27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353" autoAdjust="0"/>
  </p:normalViewPr>
  <p:slideViewPr>
    <p:cSldViewPr snapToGrid="0">
      <p:cViewPr varScale="1">
        <p:scale>
          <a:sx n="104" d="100"/>
          <a:sy n="104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en-US" altLang="ko-KR" sz="2000" kern="0" spc="-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휴먼명조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SELECT,</a:t>
            </a:r>
            <a:r>
              <a:rPr lang="ko-KR" altLang="en-US" sz="2000" kern="0" spc="-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휴먼명조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000" kern="0" spc="-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휴먼명조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UNION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E97F34-9125-2C1C-F61A-B990A90C1C90}"/>
              </a:ext>
            </a:extLst>
          </p:cNvPr>
          <p:cNvSpPr txBox="1"/>
          <p:nvPr/>
        </p:nvSpPr>
        <p:spPr>
          <a:xfrm>
            <a:off x="129309" y="923278"/>
            <a:ext cx="11924146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in</a:t>
            </a:r>
            <a:r>
              <a:rPr lang="ko-KR" altLang="en-US" dirty="0"/>
              <a:t> 조건 조회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</a:t>
            </a:r>
            <a:r>
              <a:rPr lang="ko-KR" altLang="en-US" dirty="0"/>
              <a:t> </a:t>
            </a: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	FROM </a:t>
            </a:r>
            <a:r>
              <a:rPr lang="ko-KR" altLang="en-US" dirty="0"/>
              <a:t>테이블명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WHERE</a:t>
            </a:r>
            <a:r>
              <a:rPr lang="ko-KR" altLang="en-US" dirty="0"/>
              <a:t>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in(a, b, c, …);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not in </a:t>
            </a:r>
            <a:r>
              <a:rPr lang="ko-KR" altLang="en-US" dirty="0"/>
              <a:t>조건 조회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</a:t>
            </a:r>
            <a:r>
              <a:rPr lang="ko-KR" altLang="en-US" dirty="0"/>
              <a:t> </a:t>
            </a: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	FROM </a:t>
            </a:r>
            <a:r>
              <a:rPr lang="ko-KR" altLang="en-US" dirty="0"/>
              <a:t>테이블명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WHERE</a:t>
            </a:r>
            <a:r>
              <a:rPr lang="ko-KR" altLang="en-US" dirty="0"/>
              <a:t>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not</a:t>
            </a:r>
            <a:r>
              <a:rPr lang="ko-KR" altLang="en-US" dirty="0"/>
              <a:t> </a:t>
            </a:r>
            <a:r>
              <a:rPr lang="en-US" altLang="ko-KR" dirty="0"/>
              <a:t>in(a, b, c, …);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D0D3D-50A4-F6FC-AA34-8CFE6378737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BA4AE6-D4F9-46EF-CD56-F9F3AD5CA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863" y="923278"/>
            <a:ext cx="2605799" cy="28657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AAD2C9-893B-1D58-3732-5424C62F3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854" y="3851163"/>
            <a:ext cx="3099631" cy="277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77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15231A-F22E-1E9B-F8EF-B89E4A89AD6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 - </a:t>
            </a:r>
            <a:r>
              <a:rPr lang="ko-KR" altLang="en-US" b="1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563C6A-21D3-C55F-8429-A01F94E583B7}"/>
              </a:ext>
            </a:extLst>
          </p:cNvPr>
          <p:cNvSpPr txBox="1"/>
          <p:nvPr/>
        </p:nvSpPr>
        <p:spPr>
          <a:xfrm>
            <a:off x="129309" y="1080018"/>
            <a:ext cx="119241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학생정보에서 </a:t>
            </a:r>
            <a:r>
              <a:rPr lang="en-US" altLang="ko-KR" dirty="0"/>
              <a:t>3</a:t>
            </a:r>
            <a:r>
              <a:rPr lang="ko-KR" altLang="en-US" dirty="0"/>
              <a:t>학년을 제외한 </a:t>
            </a:r>
            <a:r>
              <a:rPr lang="en-US" altLang="ko-KR" dirty="0"/>
              <a:t>1,2</a:t>
            </a:r>
            <a:r>
              <a:rPr lang="ko-KR" altLang="en-US" dirty="0"/>
              <a:t>학년 학생들의 정보를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학생정보에서 </a:t>
            </a:r>
            <a:r>
              <a:rPr lang="ko-KR" altLang="en-US" dirty="0" err="1"/>
              <a:t>관평고등학교와</a:t>
            </a:r>
            <a:r>
              <a:rPr lang="ko-KR" altLang="en-US" dirty="0"/>
              <a:t> 대전고등학교를 제외한 나머지 학생정보를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대전고등학교와 대전여자고등학교의 학생 수를 </a:t>
            </a:r>
            <a:r>
              <a:rPr lang="ko-KR" altLang="en-US" dirty="0" err="1"/>
              <a:t>출력하시오</a:t>
            </a:r>
            <a:r>
              <a:rPr lang="en-US" altLang="ko-KR" dirty="0" smtClean="0"/>
              <a:t>.</a:t>
            </a:r>
          </a:p>
          <a:p>
            <a:endParaRPr lang="en-US" altLang="ko-KR" smtClean="0"/>
          </a:p>
          <a:p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학생 정보 중 여자 고등학교에 재학중인 </a:t>
            </a:r>
            <a:r>
              <a:rPr lang="en-US" altLang="ko-KR" dirty="0" smtClean="0"/>
              <a:t>3</a:t>
            </a:r>
            <a:r>
              <a:rPr lang="ko-KR" altLang="en-US" dirty="0" smtClean="0"/>
              <a:t>학년 학생들을 </a:t>
            </a:r>
            <a:r>
              <a:rPr lang="ko-KR" altLang="en-US" dirty="0" err="1" smtClean="0"/>
              <a:t>조회하시오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학생들 중 </a:t>
            </a:r>
            <a:r>
              <a:rPr lang="ko-KR" altLang="en-US" dirty="0" err="1" smtClean="0"/>
              <a:t>국어점수가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80</a:t>
            </a:r>
            <a:r>
              <a:rPr lang="ko-KR" altLang="en-US" dirty="0" smtClean="0"/>
              <a:t>점 이상이고 서구에 있는 학교를 다니는 학생들을 </a:t>
            </a:r>
            <a:r>
              <a:rPr lang="ko-KR" altLang="en-US" dirty="0" err="1" smtClean="0"/>
              <a:t>조회하시오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서구에 거주하는 학생들 각자의 </a:t>
            </a:r>
            <a:r>
              <a:rPr lang="ko-KR" altLang="en-US" dirty="0" smtClean="0"/>
              <a:t>평균 점수를 구하시오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2494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4FF0EC-7C2B-92E9-D7BA-D497C9A8147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3B46-5529-845C-BFEC-0D3E39D2C463}"/>
              </a:ext>
            </a:extLst>
          </p:cNvPr>
          <p:cNvSpPr txBox="1"/>
          <p:nvPr/>
        </p:nvSpPr>
        <p:spPr>
          <a:xfrm>
            <a:off x="133927" y="1186895"/>
            <a:ext cx="11924146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b="1" dirty="0"/>
              <a:t>별칭</a:t>
            </a:r>
            <a:r>
              <a:rPr lang="en-US" altLang="ko-KR" b="1" dirty="0"/>
              <a:t>(Alias)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쿼리 사용 중 테이블</a:t>
            </a:r>
            <a:r>
              <a:rPr lang="en-US" altLang="ko-KR" dirty="0"/>
              <a:t>, </a:t>
            </a:r>
            <a:r>
              <a:rPr lang="ko-KR" altLang="en-US" dirty="0"/>
              <a:t>컬럼</a:t>
            </a:r>
            <a:r>
              <a:rPr lang="en-US" altLang="ko-KR" dirty="0"/>
              <a:t>(</a:t>
            </a:r>
            <a:r>
              <a:rPr lang="ko-KR" altLang="en-US" dirty="0" err="1"/>
              <a:t>가상컬럼</a:t>
            </a:r>
            <a:r>
              <a:rPr lang="en-US" altLang="ko-KR" dirty="0"/>
              <a:t>, </a:t>
            </a:r>
            <a:r>
              <a:rPr lang="ko-KR" altLang="en-US" dirty="0"/>
              <a:t>테이블 포함</a:t>
            </a:r>
            <a:r>
              <a:rPr lang="en-US" altLang="ko-KR" dirty="0"/>
              <a:t>)</a:t>
            </a:r>
            <a:r>
              <a:rPr lang="ko-KR" altLang="en-US" dirty="0"/>
              <a:t>에 별칭을 주어 사용 가능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SELECT </a:t>
            </a:r>
            <a:r>
              <a:rPr lang="en-US" altLang="ko-KR" sz="1800" dirty="0" err="1"/>
              <a:t>mst</a:t>
            </a:r>
            <a:r>
              <a:rPr lang="en-US" altLang="ko-KR" sz="1800" dirty="0"/>
              <a:t>.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</a:t>
            </a:r>
            <a:r>
              <a:rPr lang="en-US" altLang="ko-KR" sz="1800" dirty="0"/>
              <a:t>AS A1, </a:t>
            </a:r>
            <a:r>
              <a:rPr lang="en-US" altLang="ko-KR" sz="1800" dirty="0" err="1"/>
              <a:t>mst</a:t>
            </a:r>
            <a:r>
              <a:rPr lang="en-US" altLang="ko-KR" sz="1800" dirty="0"/>
              <a:t>.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</a:t>
            </a:r>
            <a:r>
              <a:rPr lang="en-US" altLang="ko-KR" sz="1800" dirty="0"/>
              <a:t>AS A2…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    FROM </a:t>
            </a:r>
            <a:r>
              <a:rPr lang="ko-KR" altLang="en-US" sz="1800" dirty="0"/>
              <a:t>테이블명 </a:t>
            </a:r>
            <a:r>
              <a:rPr lang="en-US" altLang="ko-KR" sz="1800" dirty="0" err="1"/>
              <a:t>mst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  </a:t>
            </a:r>
            <a:r>
              <a:rPr lang="en-US" altLang="ko-KR" sz="1800" dirty="0"/>
              <a:t>WHERE </a:t>
            </a:r>
            <a:r>
              <a:rPr lang="en-US" altLang="ko-KR" sz="1800" dirty="0" err="1"/>
              <a:t>mst</a:t>
            </a:r>
            <a:r>
              <a:rPr lang="en-US" altLang="ko-KR" sz="1800" dirty="0"/>
              <a:t>.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</a:t>
            </a:r>
            <a:r>
              <a:rPr lang="en-US" altLang="ko-KR" sz="1800" dirty="0"/>
              <a:t>= </a:t>
            </a:r>
            <a:r>
              <a:rPr lang="ko-KR" altLang="en-US" sz="1800" dirty="0"/>
              <a:t>조건</a:t>
            </a:r>
            <a:r>
              <a:rPr lang="en-US" altLang="ko-KR" sz="1800" dirty="0"/>
              <a:t>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C4330A-B57F-A7C1-6345-580596ED3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454" y="2532390"/>
            <a:ext cx="47339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0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962663-BB2F-9C9B-86D0-CF1F4050B15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1DF7B6-3CA3-5480-F32D-A8B9995F35AD}"/>
              </a:ext>
            </a:extLst>
          </p:cNvPr>
          <p:cNvSpPr txBox="1"/>
          <p:nvPr/>
        </p:nvSpPr>
        <p:spPr>
          <a:xfrm>
            <a:off x="129309" y="904960"/>
            <a:ext cx="11924146" cy="585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b="1" dirty="0"/>
              <a:t>정렬</a:t>
            </a:r>
            <a:r>
              <a:rPr lang="en-US" altLang="ko-KR" b="1" dirty="0"/>
              <a:t>(ORDER BY) - </a:t>
            </a:r>
            <a:r>
              <a:rPr lang="ko-KR" altLang="en-US" b="1" dirty="0"/>
              <a:t>오름차순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SELECT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</a:t>
            </a:r>
            <a:r>
              <a:rPr lang="en-US" altLang="ko-KR" sz="1800" dirty="0"/>
              <a:t>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FROM </a:t>
            </a:r>
            <a:r>
              <a:rPr lang="ko-KR" altLang="en-US" sz="1800" dirty="0"/>
              <a:t>테이블명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WHERE </a:t>
            </a:r>
            <a:r>
              <a:rPr lang="ko-KR" altLang="en-US" sz="1800" dirty="0"/>
              <a:t>조건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  </a:t>
            </a:r>
            <a:r>
              <a:rPr lang="en-US" altLang="ko-KR" dirty="0"/>
              <a:t>ORDER BY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DESC;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b="1" dirty="0"/>
              <a:t>정렬</a:t>
            </a:r>
            <a:r>
              <a:rPr lang="en-US" altLang="ko-KR" b="1" dirty="0"/>
              <a:t>(ORDER BY) – </a:t>
            </a:r>
            <a:r>
              <a:rPr lang="ko-KR" altLang="en-US" b="1" dirty="0"/>
              <a:t>내림차순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SELECT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</a:t>
            </a:r>
            <a:r>
              <a:rPr lang="en-US" altLang="ko-KR" sz="1800" dirty="0"/>
              <a:t>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FROM </a:t>
            </a:r>
            <a:r>
              <a:rPr lang="ko-KR" altLang="en-US" sz="1800" dirty="0"/>
              <a:t>테이블명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WHERE </a:t>
            </a:r>
            <a:r>
              <a:rPr lang="ko-KR" altLang="en-US" sz="1800" dirty="0"/>
              <a:t>조건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  </a:t>
            </a:r>
            <a:r>
              <a:rPr lang="en-US" altLang="ko-KR" dirty="0"/>
              <a:t>ORDER BY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ASC;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E60D23-19F5-DF5B-6B6F-242199319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455" y="993005"/>
            <a:ext cx="3128447" cy="2645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D1601D-B0C1-5F8C-B63E-977CDF803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898" y="3832845"/>
            <a:ext cx="3854065" cy="292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79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2F19A2-B486-0F31-716F-50059BBE925B}"/>
              </a:ext>
            </a:extLst>
          </p:cNvPr>
          <p:cNvSpPr txBox="1"/>
          <p:nvPr/>
        </p:nvSpPr>
        <p:spPr>
          <a:xfrm>
            <a:off x="129309" y="904960"/>
            <a:ext cx="11924146" cy="3362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b="1" dirty="0"/>
              <a:t>정렬</a:t>
            </a:r>
            <a:r>
              <a:rPr lang="en-US" altLang="ko-KR" b="1" dirty="0"/>
              <a:t>(ORDER BY) - </a:t>
            </a:r>
            <a:r>
              <a:rPr lang="ko-KR" altLang="en-US" b="1" dirty="0"/>
              <a:t>다중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SELECT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</a:t>
            </a:r>
            <a:r>
              <a:rPr lang="en-US" altLang="ko-KR" sz="1800" dirty="0"/>
              <a:t>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FROM </a:t>
            </a:r>
            <a:r>
              <a:rPr lang="ko-KR" altLang="en-US" sz="1800" dirty="0"/>
              <a:t>테이블명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WHERE </a:t>
            </a:r>
            <a:r>
              <a:rPr lang="ko-KR" altLang="en-US" sz="1800" dirty="0"/>
              <a:t>조건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  </a:t>
            </a:r>
            <a:r>
              <a:rPr lang="en-US" altLang="ko-KR" dirty="0"/>
              <a:t>ORDER BY </a:t>
            </a:r>
            <a:r>
              <a:rPr lang="ko-KR" altLang="en-US" dirty="0" err="1"/>
              <a:t>컬럼명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DESC, </a:t>
            </a:r>
            <a:r>
              <a:rPr lang="ko-KR" altLang="en-US" dirty="0" err="1"/>
              <a:t>컬럼명</a:t>
            </a:r>
            <a:r>
              <a:rPr lang="en-US" altLang="ko-KR" dirty="0"/>
              <a:t>2  ASC;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5F4ED-5F32-CD46-1DC2-AB980B6035F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075A20-584E-23EB-05D6-5DE74A30B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766" y="1146790"/>
            <a:ext cx="48672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95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964420-95E8-C67E-22F6-41356A7493C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 - </a:t>
            </a:r>
            <a:r>
              <a:rPr lang="ko-KR" altLang="en-US" b="1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E3B6B-AEDD-7689-89D6-9D121358CE35}"/>
              </a:ext>
            </a:extLst>
          </p:cNvPr>
          <p:cNvSpPr txBox="1"/>
          <p:nvPr/>
        </p:nvSpPr>
        <p:spPr>
          <a:xfrm>
            <a:off x="129310" y="1194318"/>
            <a:ext cx="119241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10. </a:t>
            </a:r>
            <a:r>
              <a:rPr lang="en-US" altLang="ko-KR" dirty="0" err="1"/>
              <a:t>tb_student_info</a:t>
            </a:r>
            <a:r>
              <a:rPr lang="en-US" altLang="ko-KR" dirty="0"/>
              <a:t> </a:t>
            </a:r>
            <a:r>
              <a:rPr lang="ko-KR" altLang="en-US" dirty="0"/>
              <a:t>테이블에 있는 학생들 정보를 별칭을 주어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(</a:t>
            </a:r>
            <a:r>
              <a:rPr lang="en-US" altLang="ko-KR" dirty="0" err="1"/>
              <a:t>student_id</a:t>
            </a:r>
            <a:r>
              <a:rPr lang="en-US" altLang="ko-KR" dirty="0"/>
              <a:t> : id,</a:t>
            </a:r>
            <a:r>
              <a:rPr lang="ko-KR" altLang="en-US" dirty="0"/>
              <a:t> </a:t>
            </a:r>
            <a:r>
              <a:rPr lang="en-US" altLang="ko-KR" dirty="0" err="1"/>
              <a:t>student_name</a:t>
            </a:r>
            <a:r>
              <a:rPr lang="en-US" altLang="ko-KR" dirty="0"/>
              <a:t> : name, </a:t>
            </a:r>
            <a:r>
              <a:rPr lang="en-US" altLang="ko-KR" dirty="0" err="1"/>
              <a:t>student_school</a:t>
            </a:r>
            <a:r>
              <a:rPr lang="en-US" altLang="ko-KR" dirty="0"/>
              <a:t> : school, </a:t>
            </a:r>
            <a:r>
              <a:rPr lang="en-US" altLang="ko-KR" dirty="0" err="1"/>
              <a:t>student_school_area</a:t>
            </a:r>
            <a:r>
              <a:rPr lang="en-US" altLang="ko-KR" dirty="0"/>
              <a:t> : </a:t>
            </a:r>
            <a:r>
              <a:rPr lang="en-US" altLang="ko-KR" dirty="0" err="1"/>
              <a:t>schoolArea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11. </a:t>
            </a:r>
            <a:r>
              <a:rPr lang="en-US" altLang="ko-KR" dirty="0" err="1"/>
              <a:t>tb_student_info</a:t>
            </a:r>
            <a:r>
              <a:rPr lang="en-US" altLang="ko-KR" dirty="0"/>
              <a:t> </a:t>
            </a:r>
            <a:r>
              <a:rPr lang="ko-KR" altLang="en-US" dirty="0"/>
              <a:t>테이블에 있는 학생들의 학년을 기준으로 </a:t>
            </a:r>
            <a:r>
              <a:rPr lang="ko-KR" altLang="en-US" dirty="0" err="1"/>
              <a:t>정렬하시오</a:t>
            </a:r>
            <a:r>
              <a:rPr lang="en-US" altLang="ko-KR" dirty="0"/>
              <a:t>.(</a:t>
            </a:r>
            <a:r>
              <a:rPr lang="ko-KR" altLang="en-US" dirty="0"/>
              <a:t>내림차순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12. </a:t>
            </a:r>
            <a:r>
              <a:rPr lang="en-US" altLang="ko-KR" dirty="0" err="1"/>
              <a:t>tb_student_info</a:t>
            </a:r>
            <a:r>
              <a:rPr lang="en-US" altLang="ko-KR" dirty="0"/>
              <a:t> </a:t>
            </a:r>
            <a:r>
              <a:rPr lang="ko-KR" altLang="en-US" dirty="0"/>
              <a:t>테이블에 있는 학생들의 학년을 기준으로 </a:t>
            </a:r>
            <a:r>
              <a:rPr lang="ko-KR" altLang="en-US" dirty="0" err="1"/>
              <a:t>정렬하시오</a:t>
            </a:r>
            <a:r>
              <a:rPr lang="en-US" altLang="ko-KR" dirty="0"/>
              <a:t>.(</a:t>
            </a:r>
            <a:r>
              <a:rPr lang="ko-KR" altLang="en-US" dirty="0"/>
              <a:t>오름차순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677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4D1CA3-989A-D813-A07C-AED5FBDE497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28E93-631A-E5BE-7F7F-E0B7D02FEE19}"/>
              </a:ext>
            </a:extLst>
          </p:cNvPr>
          <p:cNvSpPr txBox="1"/>
          <p:nvPr/>
        </p:nvSpPr>
        <p:spPr>
          <a:xfrm>
            <a:off x="129309" y="904960"/>
            <a:ext cx="11924146" cy="5024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b="1" dirty="0"/>
              <a:t>UNION ALL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다른 </a:t>
            </a:r>
            <a:r>
              <a:rPr lang="en-US" altLang="ko-KR" dirty="0"/>
              <a:t>SELECT</a:t>
            </a:r>
            <a:r>
              <a:rPr lang="ko-KR" altLang="en-US" dirty="0"/>
              <a:t>의 결과물을 합쳐서 조회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r>
              <a:rPr lang="en-US" altLang="ko-KR" dirty="0"/>
              <a:t>(UNION)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SELECT T1.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, T1.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</a:t>
            </a:r>
            <a:r>
              <a:rPr lang="en-US" altLang="ko-KR" sz="1800" dirty="0"/>
              <a:t>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FROM </a:t>
            </a:r>
            <a:r>
              <a:rPr lang="ko-KR" altLang="en-US" sz="1800" dirty="0"/>
              <a:t>테이블명 </a:t>
            </a:r>
            <a:r>
              <a:rPr lang="en-US" altLang="ko-KR" sz="1800" dirty="0"/>
              <a:t>T1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WHERE </a:t>
            </a:r>
            <a:r>
              <a:rPr lang="ko-KR" altLang="en-US" sz="1800" dirty="0"/>
              <a:t>조건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dirty="0"/>
              <a:t>     UNION ALL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dirty="0"/>
              <a:t>     SELECT T2.</a:t>
            </a:r>
            <a:r>
              <a:rPr lang="ko-KR" altLang="en-US" dirty="0" err="1"/>
              <a:t>컬럼명</a:t>
            </a:r>
            <a:r>
              <a:rPr lang="en-US" altLang="ko-KR" dirty="0"/>
              <a:t>, T2.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dirty="0"/>
              <a:t>     FROM</a:t>
            </a:r>
            <a:r>
              <a:rPr lang="ko-KR" altLang="en-US" dirty="0"/>
              <a:t> 테이블명 </a:t>
            </a:r>
            <a:r>
              <a:rPr lang="en-US" altLang="ko-KR" dirty="0"/>
              <a:t>T2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dirty="0"/>
              <a:t>     WHERE </a:t>
            </a:r>
            <a:r>
              <a:rPr lang="ko-KR" altLang="en-US" dirty="0"/>
              <a:t>조건</a:t>
            </a:r>
            <a:endParaRPr lang="en-US" altLang="ko-KR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    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CEC362-97D9-464F-E2D1-7AD9C31F6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620" y="1125112"/>
            <a:ext cx="43053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07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40244A-6FB4-B248-CC24-ACD0EF6104C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674842-5281-8163-C41D-B2EE3F45ACFB}"/>
              </a:ext>
            </a:extLst>
          </p:cNvPr>
          <p:cNvSpPr txBox="1"/>
          <p:nvPr/>
        </p:nvSpPr>
        <p:spPr>
          <a:xfrm>
            <a:off x="129309" y="904960"/>
            <a:ext cx="11924146" cy="5024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b="1" dirty="0"/>
              <a:t>UNION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다른 </a:t>
            </a:r>
            <a:r>
              <a:rPr lang="en-US" altLang="ko-KR" dirty="0"/>
              <a:t>SELECT</a:t>
            </a:r>
            <a:r>
              <a:rPr lang="ko-KR" altLang="en-US" dirty="0"/>
              <a:t>의 결과물을 합쳐서 조회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r>
              <a:rPr lang="en-US" altLang="ko-KR" dirty="0"/>
              <a:t>(UNION)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SELECT T1.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, T1.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</a:t>
            </a:r>
            <a:r>
              <a:rPr lang="en-US" altLang="ko-KR" sz="1800" dirty="0"/>
              <a:t>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FROM </a:t>
            </a:r>
            <a:r>
              <a:rPr lang="ko-KR" altLang="en-US" sz="1800" dirty="0"/>
              <a:t>테이블명 </a:t>
            </a:r>
            <a:r>
              <a:rPr lang="en-US" altLang="ko-KR" sz="1800" dirty="0"/>
              <a:t>T1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WHERE </a:t>
            </a:r>
            <a:r>
              <a:rPr lang="ko-KR" altLang="en-US" sz="1800" dirty="0"/>
              <a:t>조건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dirty="0"/>
              <a:t>     UNION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dirty="0"/>
              <a:t>     SELECT T2.</a:t>
            </a:r>
            <a:r>
              <a:rPr lang="ko-KR" altLang="en-US" dirty="0" err="1"/>
              <a:t>컬럼명</a:t>
            </a:r>
            <a:r>
              <a:rPr lang="en-US" altLang="ko-KR" dirty="0"/>
              <a:t>, T2.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dirty="0"/>
              <a:t>     FROM</a:t>
            </a:r>
            <a:r>
              <a:rPr lang="ko-KR" altLang="en-US" dirty="0"/>
              <a:t> 테이블명 </a:t>
            </a:r>
            <a:r>
              <a:rPr lang="en-US" altLang="ko-KR" dirty="0"/>
              <a:t>T2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dirty="0"/>
              <a:t>     WHERE </a:t>
            </a:r>
            <a:r>
              <a:rPr lang="ko-KR" altLang="en-US" dirty="0"/>
              <a:t>조건</a:t>
            </a:r>
            <a:endParaRPr lang="en-US" altLang="ko-KR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    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D3190EA-946A-A769-E3A3-EE9F6825B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687" y="1126583"/>
            <a:ext cx="47434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60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9E2DB1-30D9-0345-377E-86B92A2E273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8192B1-3DB0-87D0-3748-6989F2B227E2}"/>
              </a:ext>
            </a:extLst>
          </p:cNvPr>
          <p:cNvSpPr txBox="1"/>
          <p:nvPr/>
        </p:nvSpPr>
        <p:spPr>
          <a:xfrm>
            <a:off x="129309" y="904960"/>
            <a:ext cx="11924146" cy="4193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b="1" dirty="0"/>
              <a:t>UNION, UNION ALL </a:t>
            </a:r>
            <a:r>
              <a:rPr lang="ko-KR" altLang="en-US" b="1" dirty="0"/>
              <a:t>차이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UNION : 2</a:t>
            </a:r>
            <a:r>
              <a:rPr lang="ko-KR" altLang="en-US" dirty="0"/>
              <a:t>개 이상의 쿼리에서 조회된 결과를 </a:t>
            </a:r>
            <a:r>
              <a:rPr lang="ko-KR" altLang="en-US" b="1" dirty="0">
                <a:solidFill>
                  <a:srgbClr val="FF0000"/>
                </a:solidFill>
              </a:rPr>
              <a:t>중복 제거한 후</a:t>
            </a:r>
            <a:r>
              <a:rPr lang="ko-KR" altLang="en-US" dirty="0"/>
              <a:t> 합쳐서 출력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UNION ALL : 2</a:t>
            </a:r>
            <a:r>
              <a:rPr lang="ko-KR" altLang="en-US" dirty="0"/>
              <a:t>개 이상의 쿼리에서 조회된 결과를 </a:t>
            </a:r>
            <a:r>
              <a:rPr lang="ko-KR" altLang="en-US" b="1" dirty="0">
                <a:solidFill>
                  <a:srgbClr val="FF0000"/>
                </a:solidFill>
              </a:rPr>
              <a:t>중복제거 없이 </a:t>
            </a:r>
            <a:r>
              <a:rPr lang="ko-KR" altLang="en-US" dirty="0"/>
              <a:t>합쳐서 출력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참고사항</a:t>
            </a:r>
            <a:endParaRPr lang="en-US" altLang="ko-KR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dirty="0"/>
              <a:t>- UNION, UNION ALL</a:t>
            </a:r>
            <a:r>
              <a:rPr lang="ko-KR" altLang="en-US" dirty="0"/>
              <a:t>은 좋은 </a:t>
            </a:r>
            <a:r>
              <a:rPr lang="en-US" altLang="ko-KR" dirty="0"/>
              <a:t>SQL </a:t>
            </a:r>
            <a:r>
              <a:rPr lang="ko-KR" altLang="en-US" dirty="0"/>
              <a:t>작성은 아니다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모델링 차원에서 테이블을 </a:t>
            </a:r>
            <a:r>
              <a:rPr lang="ko-KR" altLang="en-US" dirty="0" err="1"/>
              <a:t>통합하는게</a:t>
            </a:r>
            <a:r>
              <a:rPr lang="ko-KR" altLang="en-US" dirty="0"/>
              <a:t> 좋다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800" dirty="0"/>
              <a:t>UNION </a:t>
            </a:r>
            <a:r>
              <a:rPr lang="ko-KR" altLang="en-US" sz="1800" dirty="0"/>
              <a:t>보다는 </a:t>
            </a:r>
            <a:r>
              <a:rPr lang="en-US" altLang="ko-KR" sz="1800" dirty="0"/>
              <a:t>UNION ALL</a:t>
            </a:r>
            <a:r>
              <a:rPr lang="ko-KR" altLang="en-US" sz="1800" dirty="0"/>
              <a:t>을 사용하는 것이 </a:t>
            </a:r>
            <a:r>
              <a:rPr lang="ko-KR" altLang="en-US" dirty="0"/>
              <a:t>데이터 처리속도면에서 좋다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800" dirty="0"/>
              <a:t>UNION</a:t>
            </a:r>
            <a:r>
              <a:rPr lang="ko-KR" altLang="en-US" sz="1800" dirty="0"/>
              <a:t>을 사용한다면</a:t>
            </a:r>
            <a:r>
              <a:rPr lang="en-US" altLang="ko-KR" sz="1800" dirty="0"/>
              <a:t>, </a:t>
            </a:r>
            <a:r>
              <a:rPr lang="ko-KR" altLang="en-US" sz="1800" dirty="0"/>
              <a:t>최소 필요 컬럼만 </a:t>
            </a:r>
            <a:r>
              <a:rPr lang="en-US" altLang="ko-KR" sz="1800" dirty="0"/>
              <a:t>SELECT.     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32683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D655CB-2FBB-A97A-E2B8-6C8BE292AC8B}"/>
              </a:ext>
            </a:extLst>
          </p:cNvPr>
          <p:cNvSpPr txBox="1"/>
          <p:nvPr/>
        </p:nvSpPr>
        <p:spPr>
          <a:xfrm>
            <a:off x="129309" y="923278"/>
            <a:ext cx="11924146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테이블 구조 확인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기본유형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DESC</a:t>
            </a:r>
            <a:r>
              <a:rPr lang="ko-KR" altLang="en-US" dirty="0"/>
              <a:t> 테이블명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4B9CEA-8D5E-0C55-C7DA-091C06591CF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777586-F77A-132B-B784-F1573B3DE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066" y="2896247"/>
            <a:ext cx="43434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5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8AA000-2DFD-30FA-26A7-B5A2D6662F1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4AAC35-4145-9B00-8ED5-058D4C5F4D1D}"/>
              </a:ext>
            </a:extLst>
          </p:cNvPr>
          <p:cNvSpPr txBox="1"/>
          <p:nvPr/>
        </p:nvSpPr>
        <p:spPr>
          <a:xfrm>
            <a:off x="129309" y="923278"/>
            <a:ext cx="11924146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일반 조회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기본유형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SELECT * FROM </a:t>
            </a:r>
            <a:r>
              <a:rPr lang="ko-KR" altLang="en-US" dirty="0"/>
              <a:t>테이블명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권장되는 조회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</a:t>
            </a:r>
            <a:r>
              <a:rPr lang="ko-KR" altLang="en-US" dirty="0"/>
              <a:t> </a:t>
            </a: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 err="1"/>
              <a:t>컬럼명</a:t>
            </a:r>
            <a:r>
              <a:rPr lang="en-US" altLang="ko-KR" dirty="0"/>
              <a:t>… FROM </a:t>
            </a:r>
            <a:r>
              <a:rPr lang="ko-KR" altLang="en-US" dirty="0"/>
              <a:t>테이블명 </a:t>
            </a:r>
            <a:r>
              <a:rPr lang="en-US" altLang="ko-KR" dirty="0"/>
              <a:t>WHERE </a:t>
            </a:r>
            <a:r>
              <a:rPr lang="ko-KR" altLang="en-US" dirty="0"/>
              <a:t>조건</a:t>
            </a:r>
            <a:r>
              <a:rPr lang="en-US" altLang="ko-KR" dirty="0"/>
              <a:t>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1CCC93-5467-77B7-C8CD-89E1C4649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953" y="1207361"/>
            <a:ext cx="4768613" cy="26815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75C107-80A3-D012-CB56-8CC7C48B3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845" y="4306462"/>
            <a:ext cx="28479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7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AAB6C1-E6FC-A16E-4EBC-BDE71F5D30E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9E578-12E1-1CCA-BF7B-E82863CFBCF1}"/>
              </a:ext>
            </a:extLst>
          </p:cNvPr>
          <p:cNvSpPr txBox="1"/>
          <p:nvPr/>
        </p:nvSpPr>
        <p:spPr>
          <a:xfrm>
            <a:off x="129309" y="923278"/>
            <a:ext cx="119241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다중 조건 조회</a:t>
            </a:r>
            <a:r>
              <a:rPr lang="en-US" altLang="ko-KR" dirty="0"/>
              <a:t>(AND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둘다</a:t>
            </a:r>
            <a:r>
              <a:rPr lang="en-US" altLang="ko-KR" dirty="0" smtClean="0"/>
              <a:t> </a:t>
            </a:r>
            <a:r>
              <a:rPr lang="ko-KR" altLang="en-US" dirty="0" smtClean="0"/>
              <a:t>충족해야 함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</a:t>
            </a:r>
            <a:r>
              <a:rPr lang="ko-KR" altLang="en-US" dirty="0"/>
              <a:t> </a:t>
            </a: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	FROM </a:t>
            </a:r>
            <a:r>
              <a:rPr lang="ko-KR" altLang="en-US" dirty="0"/>
              <a:t>테이블명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WHERE</a:t>
            </a:r>
            <a:r>
              <a:rPr lang="ko-KR" altLang="en-US" dirty="0"/>
              <a:t> 조건 </a:t>
            </a:r>
            <a:r>
              <a:rPr lang="en-US" altLang="ko-KR" dirty="0"/>
              <a:t>1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	AND </a:t>
            </a:r>
            <a:r>
              <a:rPr lang="ko-KR" altLang="en-US" dirty="0"/>
              <a:t>조건</a:t>
            </a:r>
            <a:r>
              <a:rPr lang="en-US" altLang="ko-KR" dirty="0"/>
              <a:t>2;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EA4576-84FB-C21D-F554-23131A430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456" y="1540784"/>
            <a:ext cx="35718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8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86B95A-52EE-3C0C-96CB-34C5A604583C}"/>
              </a:ext>
            </a:extLst>
          </p:cNvPr>
          <p:cNvSpPr txBox="1"/>
          <p:nvPr/>
        </p:nvSpPr>
        <p:spPr>
          <a:xfrm>
            <a:off x="129309" y="923278"/>
            <a:ext cx="11924146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다중 조건 조회</a:t>
            </a:r>
            <a:r>
              <a:rPr lang="en-US" altLang="ko-KR" dirty="0"/>
              <a:t>(OR)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</a:t>
            </a:r>
            <a:r>
              <a:rPr lang="ko-KR" altLang="en-US" dirty="0"/>
              <a:t> </a:t>
            </a: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	FROM </a:t>
            </a:r>
            <a:r>
              <a:rPr lang="ko-KR" altLang="en-US" dirty="0"/>
              <a:t>테이블명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WHERE</a:t>
            </a:r>
            <a:r>
              <a:rPr lang="ko-KR" altLang="en-US" dirty="0"/>
              <a:t> 조건 </a:t>
            </a:r>
            <a:r>
              <a:rPr lang="en-US" altLang="ko-KR" dirty="0"/>
              <a:t>1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	OR </a:t>
            </a:r>
            <a:r>
              <a:rPr lang="ko-KR" altLang="en-US" dirty="0"/>
              <a:t>조건</a:t>
            </a:r>
            <a:r>
              <a:rPr lang="en-US" altLang="ko-KR" dirty="0"/>
              <a:t>2;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66418-4D5F-4F49-4AF9-9690300A87C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48A834-4A00-228A-DF8F-88B2B1E7C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7" y="1519237"/>
            <a:ext cx="38576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0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E03076-683D-B321-6E49-CA4C8AB955B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 - </a:t>
            </a:r>
            <a:r>
              <a:rPr lang="ko-KR" altLang="en-US" b="1" dirty="0"/>
              <a:t>실습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F90242-1C81-C3CA-486A-E73258E49367}"/>
              </a:ext>
            </a:extLst>
          </p:cNvPr>
          <p:cNvSpPr txBox="1"/>
          <p:nvPr/>
        </p:nvSpPr>
        <p:spPr>
          <a:xfrm>
            <a:off x="129309" y="1128236"/>
            <a:ext cx="119241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학생들 중 서구에 있는 고등학교에 재학중이고</a:t>
            </a:r>
            <a:r>
              <a:rPr lang="en-US" altLang="ko-KR" dirty="0"/>
              <a:t>, 2</a:t>
            </a:r>
            <a:r>
              <a:rPr lang="ko-KR" altLang="en-US" dirty="0"/>
              <a:t>학년인 학생 정보를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관평고등학교와</a:t>
            </a:r>
            <a:r>
              <a:rPr lang="ko-KR" altLang="en-US" dirty="0"/>
              <a:t> </a:t>
            </a:r>
            <a:r>
              <a:rPr lang="ko-KR" altLang="en-US" dirty="0" err="1"/>
              <a:t>관평여자고등학교의</a:t>
            </a:r>
            <a:r>
              <a:rPr lang="ko-KR" altLang="en-US" dirty="0"/>
              <a:t> 학생 정보를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151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856B31-D2FF-CD64-66AA-06F324EE94A5}"/>
              </a:ext>
            </a:extLst>
          </p:cNvPr>
          <p:cNvSpPr txBox="1"/>
          <p:nvPr/>
        </p:nvSpPr>
        <p:spPr>
          <a:xfrm>
            <a:off x="129309" y="923278"/>
            <a:ext cx="11924146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범위조건</a:t>
            </a:r>
            <a:r>
              <a:rPr lang="en-US" altLang="ko-KR" dirty="0"/>
              <a:t>(between)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</a:t>
            </a:r>
            <a:r>
              <a:rPr lang="ko-KR" altLang="en-US" dirty="0"/>
              <a:t> </a:t>
            </a: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	FROM </a:t>
            </a:r>
            <a:r>
              <a:rPr lang="ko-KR" altLang="en-US" dirty="0"/>
              <a:t>테이블명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WHERE</a:t>
            </a:r>
            <a:r>
              <a:rPr lang="ko-KR" altLang="en-US" dirty="0"/>
              <a:t>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BETWEEN </a:t>
            </a:r>
            <a:r>
              <a:rPr lang="ko-KR" altLang="en-US" dirty="0"/>
              <a:t>조건</a:t>
            </a:r>
            <a:r>
              <a:rPr lang="en-US" altLang="ko-KR" dirty="0"/>
              <a:t>1 AND </a:t>
            </a:r>
            <a:r>
              <a:rPr lang="ko-KR" altLang="en-US" dirty="0"/>
              <a:t>조건</a:t>
            </a:r>
            <a:r>
              <a:rPr lang="en-US" altLang="ko-KR" dirty="0"/>
              <a:t>2;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41D08-F9A4-8BC4-A7A0-477076A7381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2D9F22-2783-9C48-DB51-7DFB8B040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924" y="1171297"/>
            <a:ext cx="40767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4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CE18A3-06C6-DB25-3DE0-8C38848167AC}"/>
              </a:ext>
            </a:extLst>
          </p:cNvPr>
          <p:cNvSpPr txBox="1"/>
          <p:nvPr/>
        </p:nvSpPr>
        <p:spPr>
          <a:xfrm>
            <a:off x="129309" y="923278"/>
            <a:ext cx="11924146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like</a:t>
            </a:r>
            <a:r>
              <a:rPr lang="ko-KR" altLang="en-US" dirty="0"/>
              <a:t> 조건 조회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</a:t>
            </a:r>
            <a:r>
              <a:rPr lang="ko-KR" altLang="en-US" dirty="0"/>
              <a:t> </a:t>
            </a: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	FROM </a:t>
            </a:r>
            <a:r>
              <a:rPr lang="ko-KR" altLang="en-US" dirty="0"/>
              <a:t>테이블명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WHERE</a:t>
            </a:r>
            <a:r>
              <a:rPr lang="ko-KR" altLang="en-US" dirty="0"/>
              <a:t>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like</a:t>
            </a:r>
            <a:r>
              <a:rPr lang="ko-KR" altLang="en-US" dirty="0"/>
              <a:t> </a:t>
            </a:r>
            <a:r>
              <a:rPr lang="en-US" altLang="ko-KR" dirty="0"/>
              <a:t>‘%</a:t>
            </a:r>
            <a:r>
              <a:rPr lang="ko-KR" altLang="en-US" dirty="0" err="1"/>
              <a:t>일부글자</a:t>
            </a:r>
            <a:r>
              <a:rPr lang="en-US" altLang="ko-KR" dirty="0"/>
              <a:t>%’;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2F64F-71D3-AF33-1F5E-1C7724F0DEA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9123B7-98B2-5A1E-FF34-F442F8DA3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988" y="1200427"/>
            <a:ext cx="37719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22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3D601F-B066-313F-C744-347EB6F29633}"/>
              </a:ext>
            </a:extLst>
          </p:cNvPr>
          <p:cNvSpPr txBox="1"/>
          <p:nvPr/>
        </p:nvSpPr>
        <p:spPr>
          <a:xfrm>
            <a:off x="129309" y="972235"/>
            <a:ext cx="1192414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관평고등학교와</a:t>
            </a:r>
            <a:r>
              <a:rPr lang="ko-KR" altLang="en-US" dirty="0"/>
              <a:t> </a:t>
            </a:r>
            <a:r>
              <a:rPr lang="ko-KR" altLang="en-US" dirty="0" err="1"/>
              <a:t>관평여자고등학교의</a:t>
            </a:r>
            <a:r>
              <a:rPr lang="ko-KR" altLang="en-US" dirty="0"/>
              <a:t> 학생 정보를 </a:t>
            </a:r>
            <a:r>
              <a:rPr lang="en-US" altLang="ko-KR" dirty="0"/>
              <a:t>LIKE</a:t>
            </a:r>
            <a:r>
              <a:rPr lang="ko-KR" altLang="en-US" dirty="0"/>
              <a:t>를 사용하여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국어점수가 </a:t>
            </a:r>
            <a:r>
              <a:rPr lang="en-US" altLang="ko-KR" dirty="0"/>
              <a:t>80</a:t>
            </a:r>
            <a:r>
              <a:rPr lang="ko-KR" altLang="en-US" dirty="0"/>
              <a:t>점 이상 </a:t>
            </a:r>
            <a:r>
              <a:rPr lang="en-US" altLang="ko-KR" dirty="0"/>
              <a:t>90</a:t>
            </a:r>
            <a:r>
              <a:rPr lang="ko-KR" altLang="en-US" dirty="0" err="1"/>
              <a:t>점이하인</a:t>
            </a:r>
            <a:r>
              <a:rPr lang="ko-KR" altLang="en-US" dirty="0"/>
              <a:t> 학생수를 </a:t>
            </a:r>
            <a:r>
              <a:rPr lang="ko-KR" altLang="en-US" dirty="0" err="1"/>
              <a:t>구하시오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수학점수가 </a:t>
            </a:r>
            <a:r>
              <a:rPr lang="en-US" altLang="ko-KR" dirty="0"/>
              <a:t>70</a:t>
            </a:r>
            <a:r>
              <a:rPr lang="ko-KR" altLang="en-US" dirty="0"/>
              <a:t>점 이상 </a:t>
            </a:r>
            <a:r>
              <a:rPr lang="en-US" altLang="ko-KR" dirty="0"/>
              <a:t>80</a:t>
            </a:r>
            <a:r>
              <a:rPr lang="ko-KR" altLang="en-US" dirty="0"/>
              <a:t>점 미만이 아닌 학생수를 </a:t>
            </a:r>
            <a:r>
              <a:rPr lang="ko-KR" altLang="en-US" dirty="0" err="1"/>
              <a:t>구하시오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김씨 성을 가진 학생정보를 </a:t>
            </a:r>
            <a:r>
              <a:rPr lang="ko-KR" altLang="en-US" dirty="0" err="1"/>
              <a:t>출력하시오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거주지가 중구인 여학생들을 </a:t>
            </a:r>
            <a:r>
              <a:rPr lang="ko-KR" altLang="en-US" dirty="0" err="1" smtClean="0"/>
              <a:t>조회하시오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84B04-EDBD-3402-0B0E-83308834C10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 - </a:t>
            </a:r>
            <a:r>
              <a:rPr lang="ko-KR" altLang="en-US" b="1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99125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572</Words>
  <Application>Microsoft Office PowerPoint</Application>
  <PresentationFormat>와이드스크린</PresentationFormat>
  <Paragraphs>164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HY강B</vt:lpstr>
      <vt:lpstr>Malgun Gothic Semilight</vt:lpstr>
      <vt:lpstr>맑은 고딕</vt:lpstr>
      <vt:lpstr>함초롬바탕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136</cp:revision>
  <dcterms:created xsi:type="dcterms:W3CDTF">2024-06-23T05:25:09Z</dcterms:created>
  <dcterms:modified xsi:type="dcterms:W3CDTF">2024-07-15T01:39:00Z</dcterms:modified>
</cp:coreProperties>
</file>