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59" d="100"/>
          <a:sy n="5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보안 </a:t>
            </a:r>
          </a:p>
          <a:p>
            <a:r>
              <a:rPr lang="ko-KR" altLang="en-US" dirty="0" smtClean="0"/>
              <a:t>데이터를 다른 사람이 함부로 접근하지 못하도록 보안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정보를  빼갈 수 있는 사람들 증가와 </a:t>
            </a:r>
            <a:r>
              <a:rPr lang="ko-KR" altLang="en-US" dirty="0" err="1" smtClean="0"/>
              <a:t>위헙</a:t>
            </a:r>
            <a:r>
              <a:rPr lang="ko-KR" altLang="en-US" dirty="0" smtClean="0"/>
              <a:t> 증가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5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9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Root </a:t>
            </a:r>
            <a:r>
              <a:rPr lang="ko-KR" altLang="en-US" dirty="0" smtClean="0"/>
              <a:t>모든 관리자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모두 접근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4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 보안 및 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732A-459C-2473-A188-8EE1A6AF803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C3EE7-45BD-7F98-1F76-54E534C98B86}"/>
              </a:ext>
            </a:extLst>
          </p:cNvPr>
          <p:cNvSpPr txBox="1"/>
          <p:nvPr/>
        </p:nvSpPr>
        <p:spPr>
          <a:xfrm>
            <a:off x="129310" y="990600"/>
            <a:ext cx="11924146" cy="28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권한부여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객체의 소유자가 다른 사용자에게 사용 권한 부여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GRANT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시퀀스</a:t>
            </a:r>
            <a:r>
              <a:rPr lang="en-US" altLang="ko-KR" dirty="0"/>
              <a:t>, </a:t>
            </a:r>
            <a:r>
              <a:rPr lang="ko-KR" altLang="en-US" dirty="0"/>
              <a:t>스키마 등의 권한을 부여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- GRANT </a:t>
            </a:r>
            <a:r>
              <a:rPr lang="ko-KR" altLang="en-US" dirty="0"/>
              <a:t>권한 </a:t>
            </a:r>
            <a:r>
              <a:rPr lang="en-US" altLang="ko-KR" dirty="0"/>
              <a:t>ON  </a:t>
            </a:r>
            <a:r>
              <a:rPr lang="ko-KR" altLang="en-US" dirty="0"/>
              <a:t>객체 </a:t>
            </a:r>
            <a:r>
              <a:rPr lang="en-US" altLang="ko-KR" dirty="0"/>
              <a:t>TO </a:t>
            </a:r>
            <a:r>
              <a:rPr lang="ko-KR" altLang="en-US" dirty="0"/>
              <a:t>사용자 </a:t>
            </a:r>
            <a:r>
              <a:rPr lang="en-US" altLang="ko-KR" dirty="0"/>
              <a:t>[WITH GRANT OPTION]</a:t>
            </a:r>
          </a:p>
        </p:txBody>
      </p:sp>
    </p:spTree>
    <p:extLst>
      <p:ext uri="{BB962C8B-B14F-4D97-AF65-F5344CB8AC3E}">
        <p14:creationId xmlns:p14="http://schemas.microsoft.com/office/powerpoint/2010/main" val="22784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C2029-619E-0AC3-6806-8261330FD34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004E4-39AA-65CE-8CED-E2D89F351583}"/>
              </a:ext>
            </a:extLst>
          </p:cNvPr>
          <p:cNvSpPr txBox="1"/>
          <p:nvPr/>
        </p:nvSpPr>
        <p:spPr>
          <a:xfrm>
            <a:off x="129309" y="959516"/>
            <a:ext cx="119241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권한부여 예제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DB</a:t>
            </a:r>
            <a:r>
              <a:rPr lang="ko-KR" altLang="en-US" dirty="0"/>
              <a:t>에 모든 권한 부여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GRANT ALL PRIVILEGES ON *.* TO ‘</a:t>
            </a:r>
            <a:r>
              <a:rPr lang="ko-KR" altLang="en-US" dirty="0" err="1"/>
              <a:t>계정아이디</a:t>
            </a:r>
            <a:r>
              <a:rPr lang="en-US" altLang="ko-KR" dirty="0"/>
              <a:t>’@’</a:t>
            </a:r>
            <a:r>
              <a:rPr lang="ko-KR" altLang="en-US" dirty="0"/>
              <a:t>호스트</a:t>
            </a:r>
            <a:r>
              <a:rPr lang="en-US" altLang="ko-KR" dirty="0"/>
              <a:t>’;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</a:t>
            </a:r>
            <a:r>
              <a:rPr lang="en-US" altLang="ko-KR" dirty="0"/>
              <a:t>DB</a:t>
            </a:r>
            <a:r>
              <a:rPr lang="ko-KR" altLang="en-US" dirty="0"/>
              <a:t>에 모든 권한 부여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GRANT ALL PRIVILEGES ON DB</a:t>
            </a:r>
            <a:r>
              <a:rPr lang="ko-KR" altLang="en-US" dirty="0"/>
              <a:t>명</a:t>
            </a:r>
            <a:r>
              <a:rPr lang="en-US" altLang="ko-KR" dirty="0"/>
              <a:t>.* TO ‘</a:t>
            </a:r>
            <a:r>
              <a:rPr lang="ko-KR" altLang="en-US" dirty="0" err="1"/>
              <a:t>계정아이디</a:t>
            </a:r>
            <a:r>
              <a:rPr lang="en-US" altLang="ko-KR" dirty="0"/>
              <a:t>’@’</a:t>
            </a:r>
            <a:r>
              <a:rPr lang="ko-KR" altLang="en-US" dirty="0"/>
              <a:t>호스트</a:t>
            </a:r>
            <a:r>
              <a:rPr lang="en-US" altLang="ko-KR" dirty="0"/>
              <a:t>’;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</a:t>
            </a:r>
            <a:r>
              <a:rPr lang="en-US" altLang="ko-KR" dirty="0"/>
              <a:t>DB</a:t>
            </a:r>
            <a:r>
              <a:rPr lang="ko-KR" altLang="en-US" dirty="0"/>
              <a:t>에 특정 권한 </a:t>
            </a:r>
            <a:r>
              <a:rPr lang="ko-KR" altLang="en-US" dirty="0" smtClean="0"/>
              <a:t>부여 </a:t>
            </a:r>
            <a:r>
              <a:rPr lang="en-US" altLang="ko-KR" dirty="0" smtClean="0"/>
              <a:t>&gt;</a:t>
            </a:r>
            <a:r>
              <a:rPr lang="en-US" altLang="ko-KR" dirty="0"/>
              <a:t> SELECT, INSERT, UPDATE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GRANT SELECT, INSERT, UPDATE ON DB</a:t>
            </a:r>
            <a:r>
              <a:rPr lang="ko-KR" altLang="en-US" dirty="0"/>
              <a:t>명</a:t>
            </a:r>
            <a:r>
              <a:rPr lang="en-US" altLang="ko-KR" dirty="0"/>
              <a:t>.* TO ‘</a:t>
            </a:r>
            <a:r>
              <a:rPr lang="ko-KR" altLang="en-US" dirty="0" err="1"/>
              <a:t>계정아이디</a:t>
            </a:r>
            <a:r>
              <a:rPr lang="en-US" altLang="ko-KR" dirty="0"/>
              <a:t>’@’</a:t>
            </a:r>
            <a:r>
              <a:rPr lang="ko-KR" altLang="en-US" dirty="0"/>
              <a:t>호스트</a:t>
            </a:r>
            <a:r>
              <a:rPr lang="en-US" altLang="ko-KR" dirty="0"/>
              <a:t>‘;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권한 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FLUSH</a:t>
            </a:r>
            <a:r>
              <a:rPr lang="ko-KR" altLang="en-US" dirty="0"/>
              <a:t> </a:t>
            </a:r>
            <a:r>
              <a:rPr lang="en-US" altLang="ko-KR" dirty="0"/>
              <a:t>PRIVILEGES;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권한 부여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누구에게 </a:t>
            </a:r>
            <a:r>
              <a:rPr lang="ko-KR" altLang="en-US" dirty="0" err="1" smtClean="0"/>
              <a:t>줄건지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SHOW GRANTS FOR ‘</a:t>
            </a:r>
            <a:r>
              <a:rPr lang="ko-KR" altLang="en-US" dirty="0" err="1"/>
              <a:t>계정아이디</a:t>
            </a:r>
            <a:r>
              <a:rPr lang="en-US" altLang="ko-KR" dirty="0"/>
              <a:t>’@’</a:t>
            </a:r>
            <a:r>
              <a:rPr lang="ko-KR" altLang="en-US" dirty="0"/>
              <a:t>호스트</a:t>
            </a:r>
            <a:r>
              <a:rPr lang="en-US" altLang="ko-KR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06369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13D71-B253-06AC-2C2B-52E5311239B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DDA8D-EFA5-9C70-A100-B72A6CBE12FF}"/>
              </a:ext>
            </a:extLst>
          </p:cNvPr>
          <p:cNvSpPr txBox="1"/>
          <p:nvPr/>
        </p:nvSpPr>
        <p:spPr>
          <a:xfrm>
            <a:off x="129310" y="990600"/>
            <a:ext cx="11924146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권한삭제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객체의 소유자가 다른 사용자에게 부여한 권한 취소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REVOKE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- REVOKE </a:t>
            </a:r>
            <a:r>
              <a:rPr lang="ko-KR" altLang="en-US" dirty="0"/>
              <a:t>권한 </a:t>
            </a:r>
            <a:r>
              <a:rPr lang="en-US" altLang="ko-KR" dirty="0"/>
              <a:t>ON  </a:t>
            </a:r>
            <a:r>
              <a:rPr lang="ko-KR" altLang="en-US" dirty="0"/>
              <a:t>객체 </a:t>
            </a:r>
            <a:r>
              <a:rPr lang="en-US" altLang="ko-KR" dirty="0"/>
              <a:t>FROM </a:t>
            </a:r>
            <a:r>
              <a:rPr lang="ko-KR" altLang="en-US" dirty="0"/>
              <a:t>사용자 </a:t>
            </a:r>
            <a:r>
              <a:rPr lang="en-US" altLang="ko-KR" dirty="0"/>
              <a:t>CASCADE | RESTRICT;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FDFE8E-D47B-4D9B-6725-0E00FD1A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3910012"/>
            <a:ext cx="7038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8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보안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데이터베이스 보안이란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저장된 데이터에 대한 인증</a:t>
            </a:r>
            <a:r>
              <a:rPr lang="en-US" altLang="ko-KR" dirty="0"/>
              <a:t>, </a:t>
            </a:r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가용성을 유지하기 위한 관리적</a:t>
            </a:r>
            <a:r>
              <a:rPr lang="en-US" altLang="ko-KR" dirty="0"/>
              <a:t>, </a:t>
            </a:r>
            <a:r>
              <a:rPr lang="ko-KR" altLang="en-US" dirty="0"/>
              <a:t>물리적</a:t>
            </a:r>
            <a:r>
              <a:rPr lang="en-US" altLang="ko-KR" dirty="0"/>
              <a:t>, </a:t>
            </a:r>
            <a:r>
              <a:rPr lang="ko-KR" altLang="en-US" dirty="0"/>
              <a:t>기술적 활동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허가 받지 않은 접근이 무단으로 데이터베이스를 사용하거나 변경</a:t>
            </a:r>
            <a:r>
              <a:rPr lang="en-US" altLang="ko-KR" dirty="0"/>
              <a:t>/</a:t>
            </a:r>
            <a:r>
              <a:rPr lang="ko-KR" altLang="en-US" dirty="0"/>
              <a:t>파괴</a:t>
            </a:r>
            <a:r>
              <a:rPr lang="en-US" altLang="ko-KR" dirty="0"/>
              <a:t>/</a:t>
            </a:r>
            <a:r>
              <a:rPr lang="ko-KR" altLang="en-US" dirty="0"/>
              <a:t>유출하는 행위로부터 보호하기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위한 행위로 기술적 보안관리 기법</a:t>
            </a:r>
            <a:r>
              <a:rPr lang="en-US" altLang="ko-KR" dirty="0"/>
              <a:t>/</a:t>
            </a:r>
            <a:r>
              <a:rPr lang="ko-KR" altLang="en-US" dirty="0"/>
              <a:t>시스템</a:t>
            </a:r>
            <a:r>
              <a:rPr lang="en-US" altLang="ko-KR" dirty="0"/>
              <a:t>/</a:t>
            </a:r>
            <a:r>
              <a:rPr lang="ko-KR" altLang="en-US" dirty="0"/>
              <a:t>프로세스를 말한다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필요성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기업 정보의 </a:t>
            </a:r>
            <a:r>
              <a:rPr lang="ko-KR" altLang="en-US" dirty="0"/>
              <a:t>가치 중요성 증대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정보시스템 보안 위협 증가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보안 미비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실수에 의한 정보 변경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DB </a:t>
            </a:r>
            <a:r>
              <a:rPr lang="ko-KR" altLang="en-US" b="1" dirty="0"/>
              <a:t>보안 요구사항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부적절한 접근 방지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인가된 사용자의 접근만이 허락되고 모든 접근 요청은 </a:t>
            </a:r>
            <a:r>
              <a:rPr lang="en-US" altLang="ko-KR" dirty="0"/>
              <a:t>DBMS</a:t>
            </a:r>
            <a:r>
              <a:rPr lang="ko-KR" altLang="en-US" dirty="0"/>
              <a:t>가 검사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/>
              <a:t>추론 방지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통계적인 데이터 </a:t>
            </a:r>
            <a:r>
              <a:rPr lang="ko-KR" altLang="en-US" dirty="0" err="1"/>
              <a:t>값으로부터</a:t>
            </a:r>
            <a:r>
              <a:rPr lang="ko-KR" altLang="en-US" dirty="0"/>
              <a:t> 개별적인 항목에 대한 정보를 추적하지 못하도록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 </a:t>
            </a:r>
            <a:r>
              <a:rPr lang="ko-KR" altLang="en-US" dirty="0"/>
              <a:t>데이터 무결성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인가되지 않은 사용자의 데이터 변경이나 파괴</a:t>
            </a:r>
            <a:r>
              <a:rPr lang="en-US" altLang="ko-KR" dirty="0"/>
              <a:t>, </a:t>
            </a:r>
            <a:r>
              <a:rPr lang="ko-KR" altLang="en-US" dirty="0"/>
              <a:t>데이터를 손상시킬 수 있는 시스템오류 등으로부터 </a:t>
            </a:r>
            <a:r>
              <a:rPr lang="en-US" altLang="ko-KR" dirty="0"/>
              <a:t>DB </a:t>
            </a:r>
            <a:r>
              <a:rPr lang="ko-KR" altLang="en-US" dirty="0"/>
              <a:t>보호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 </a:t>
            </a:r>
            <a:r>
              <a:rPr lang="ko-KR" altLang="en-US" dirty="0"/>
              <a:t>감사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DB</a:t>
            </a:r>
            <a:r>
              <a:rPr lang="ko-KR" altLang="en-US" dirty="0"/>
              <a:t>에 대한 모든 접근에 대한 감사 기록 생성이 되어야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 </a:t>
            </a:r>
            <a:r>
              <a:rPr lang="ko-KR" altLang="en-US" dirty="0"/>
              <a:t>사용자 인증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별도의 엄격한 사용자 인증 방식이 필요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dirty="0"/>
              <a:t>다단계 보호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데이터에 대한 등급 분류를 통해 기밀성과 무결성을 보장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보안</a:t>
            </a:r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F70FD-C9F0-9F99-1523-563C4FE8400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보안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ABA90-6286-4859-7D78-73B8A894559C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데이터베이스 보안 기능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1. </a:t>
            </a:r>
            <a:r>
              <a:rPr lang="ko-KR" altLang="en-US" dirty="0"/>
              <a:t>접근 제어</a:t>
            </a:r>
            <a:r>
              <a:rPr lang="en-US" altLang="ko-KR" dirty="0"/>
              <a:t>(Access </a:t>
            </a:r>
            <a:r>
              <a:rPr lang="en-US" altLang="ko-KR" dirty="0" err="1"/>
              <a:t>Cotroll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DBMS</a:t>
            </a:r>
            <a:r>
              <a:rPr lang="ko-KR" altLang="en-US" dirty="0"/>
              <a:t>는 로그인 과정을 통제하기 위해 사용자 계정과 비밀번호를 관리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2. </a:t>
            </a:r>
            <a:r>
              <a:rPr lang="ko-KR" altLang="en-US" dirty="0"/>
              <a:t>보안 및 권한 관리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DBMS</a:t>
            </a:r>
            <a:r>
              <a:rPr lang="ko-KR" altLang="en-US" dirty="0"/>
              <a:t>는 특정 사용자 또는 사용자들의 그룹이 지정된 데이터베이스 영역만 접근할 수 있고</a:t>
            </a:r>
            <a:r>
              <a:rPr lang="en-US" altLang="ko-KR" dirty="0"/>
              <a:t>, </a:t>
            </a:r>
            <a:r>
              <a:rPr lang="ko-KR" altLang="en-US" dirty="0"/>
              <a:t>그 외의 영역은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접근할 수 없도록 통제하는 기능을 제공해야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49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9E141-0453-3679-C0E4-950876F5938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EAC86-5786-22BB-3548-D6608691046C}"/>
              </a:ext>
            </a:extLst>
          </p:cNvPr>
          <p:cNvSpPr txBox="1"/>
          <p:nvPr/>
        </p:nvSpPr>
        <p:spPr>
          <a:xfrm>
            <a:off x="195984" y="1114425"/>
            <a:ext cx="11924146" cy="156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 관리의 개념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DBMS</a:t>
            </a:r>
            <a:r>
              <a:rPr lang="ko-KR" altLang="en-US" dirty="0"/>
              <a:t>는 접근제어 기능을 기본으로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접근하는 사용자의 계정관리는 데이터베이스 담당자가 관리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담당자는 모든 권한을 가짐</a:t>
            </a:r>
            <a:r>
              <a:rPr lang="en-US" altLang="ko-KR" dirty="0"/>
              <a:t>(root)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5DD9B7-F951-6A97-B462-FDE84C276472}"/>
              </a:ext>
            </a:extLst>
          </p:cNvPr>
          <p:cNvGrpSpPr/>
          <p:nvPr/>
        </p:nvGrpSpPr>
        <p:grpSpPr>
          <a:xfrm>
            <a:off x="1988395" y="3639670"/>
            <a:ext cx="7971393" cy="2696448"/>
            <a:chOff x="1988395" y="3639670"/>
            <a:chExt cx="7971393" cy="26964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ABB2B5A-9C0A-6121-24C6-F78F37133DA6}"/>
                </a:ext>
              </a:extLst>
            </p:cNvPr>
            <p:cNvGrpSpPr/>
            <p:nvPr/>
          </p:nvGrpSpPr>
          <p:grpSpPr>
            <a:xfrm>
              <a:off x="7487397" y="4011553"/>
              <a:ext cx="1993900" cy="1498600"/>
              <a:chOff x="7086601" y="3683747"/>
              <a:chExt cx="1993900" cy="14986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0EBA002-3E33-6DA6-863D-F345B2F0B565}"/>
                  </a:ext>
                </a:extLst>
              </p:cNvPr>
              <p:cNvSpPr/>
              <p:nvPr/>
            </p:nvSpPr>
            <p:spPr>
              <a:xfrm>
                <a:off x="7086601" y="3683747"/>
                <a:ext cx="1993900" cy="149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7873D1-3E9F-572C-E0B8-437A306B6418}"/>
                  </a:ext>
                </a:extLst>
              </p:cNvPr>
              <p:cNvSpPr/>
              <p:nvPr/>
            </p:nvSpPr>
            <p:spPr>
              <a:xfrm>
                <a:off x="7781363" y="4011705"/>
                <a:ext cx="1192307" cy="842683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400" dirty="0"/>
                  <a:t>테이블</a:t>
                </a:r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DBD3A3-CED2-09B8-86B3-73F29A9D8CE9}"/>
                  </a:ext>
                </a:extLst>
              </p:cNvPr>
              <p:cNvSpPr/>
              <p:nvPr/>
            </p:nvSpPr>
            <p:spPr>
              <a:xfrm>
                <a:off x="7487397" y="4271531"/>
                <a:ext cx="1192307" cy="842683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400" dirty="0"/>
                  <a:t>테이블</a:t>
                </a:r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EA5274-9AA4-87A8-B5A2-EF42AC7B23A9}"/>
                </a:ext>
              </a:extLst>
            </p:cNvPr>
            <p:cNvSpPr/>
            <p:nvPr/>
          </p:nvSpPr>
          <p:spPr>
            <a:xfrm>
              <a:off x="3810000" y="3801033"/>
              <a:ext cx="6149788" cy="189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838F5C-F3C0-909F-DD99-5262AE225F25}"/>
                </a:ext>
              </a:extLst>
            </p:cNvPr>
            <p:cNvCxnSpPr/>
            <p:nvPr/>
          </p:nvCxnSpPr>
          <p:spPr>
            <a:xfrm>
              <a:off x="4715435" y="3801033"/>
              <a:ext cx="0" cy="189155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C770D05-AACB-DC23-80A6-4B2D445918E0}"/>
                </a:ext>
              </a:extLst>
            </p:cNvPr>
            <p:cNvCxnSpPr>
              <a:cxnSpLocks/>
            </p:cNvCxnSpPr>
            <p:nvPr/>
          </p:nvCxnSpPr>
          <p:spPr>
            <a:xfrm>
              <a:off x="6293223" y="3801033"/>
              <a:ext cx="0" cy="189155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6623AB-7CE0-CF20-3D9C-8E2A633C657D}"/>
                </a:ext>
              </a:extLst>
            </p:cNvPr>
            <p:cNvSpPr/>
            <p:nvPr/>
          </p:nvSpPr>
          <p:spPr>
            <a:xfrm>
              <a:off x="6463548" y="3639670"/>
              <a:ext cx="842681" cy="2832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dirty="0"/>
                <a:t>DBMS</a:t>
              </a:r>
              <a:endParaRPr lang="ko-KR" altLang="en-US" sz="14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1FC34E5-89DC-3B3A-3853-46B28423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8395" y="3802826"/>
              <a:ext cx="638264" cy="55252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3A07B-1599-B6F7-437B-D2C7E636B5F1}"/>
                </a:ext>
              </a:extLst>
            </p:cNvPr>
            <p:cNvSpPr/>
            <p:nvPr/>
          </p:nvSpPr>
          <p:spPr>
            <a:xfrm>
              <a:off x="2013215" y="4344827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/>
                <a:t>사용자</a:t>
              </a:r>
              <a:endParaRPr lang="en-US" altLang="ko-KR" sz="1050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1B77F49-C23B-9E39-76E9-2AAE5E6B8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8395" y="4834064"/>
              <a:ext cx="638264" cy="552527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BFA5EE-78A9-4D93-510E-6354CAA87E09}"/>
                </a:ext>
              </a:extLst>
            </p:cNvPr>
            <p:cNvSpPr/>
            <p:nvPr/>
          </p:nvSpPr>
          <p:spPr>
            <a:xfrm>
              <a:off x="2013215" y="5376065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/>
                <a:t>사용자</a:t>
              </a:r>
              <a:endParaRPr lang="en-US" altLang="ko-KR" sz="105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CB72B5A-8865-1108-6525-78DC7D70C7A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626659" y="4079090"/>
              <a:ext cx="5555500" cy="29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7662617-4C21-FF3B-0257-1D59DD38681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626659" y="4079090"/>
              <a:ext cx="3666564" cy="895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880E16-8DFE-1565-EDB4-D3E2A4BF4FB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626659" y="5110328"/>
              <a:ext cx="2029231" cy="4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CAA5BE9-9CF9-5E7E-9E76-AE5ABB2BE20E}"/>
                </a:ext>
              </a:extLst>
            </p:cNvPr>
            <p:cNvSpPr/>
            <p:nvPr/>
          </p:nvSpPr>
          <p:spPr>
            <a:xfrm>
              <a:off x="5045052" y="3988699"/>
              <a:ext cx="842681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/>
                <a:t>허가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ECF989-E2B7-0F38-9148-ED0088DD1BF0}"/>
                </a:ext>
              </a:extLst>
            </p:cNvPr>
            <p:cNvSpPr/>
            <p:nvPr/>
          </p:nvSpPr>
          <p:spPr>
            <a:xfrm>
              <a:off x="4882219" y="4777915"/>
              <a:ext cx="842681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/>
                <a:t>거부</a:t>
              </a:r>
              <a:endParaRPr lang="ko-KR" altLang="en-US" sz="1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6AFA6D-DC1C-FF9E-9124-D5C3FC2EAB8D}"/>
                </a:ext>
              </a:extLst>
            </p:cNvPr>
            <p:cNvSpPr/>
            <p:nvPr/>
          </p:nvSpPr>
          <p:spPr>
            <a:xfrm>
              <a:off x="4013779" y="5226334"/>
              <a:ext cx="842681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/>
                <a:t>거부</a:t>
              </a:r>
              <a:endParaRPr lang="ko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D0067D-EEC4-AC0C-C2C5-1443865EAC67}"/>
                </a:ext>
              </a:extLst>
            </p:cNvPr>
            <p:cNvSpPr/>
            <p:nvPr/>
          </p:nvSpPr>
          <p:spPr>
            <a:xfrm>
              <a:off x="4313891" y="6052832"/>
              <a:ext cx="842681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13C3333-0726-ED3D-962C-4C8C5F61420A}"/>
                </a:ext>
              </a:extLst>
            </p:cNvPr>
            <p:cNvSpPr/>
            <p:nvPr/>
          </p:nvSpPr>
          <p:spPr>
            <a:xfrm>
              <a:off x="5887733" y="6016878"/>
              <a:ext cx="988196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/>
                <a:t>권한 확인</a:t>
              </a:r>
              <a:endParaRPr lang="ko-KR" altLang="en-US" sz="14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8919A5-A07E-9301-DDE8-D488469C31F6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4735232" y="5692585"/>
              <a:ext cx="0" cy="360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78A1058-AED9-336B-3457-69491FE6C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223" y="5692585"/>
              <a:ext cx="0" cy="360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05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34FA6-375D-71B6-A2A4-C3976CE4F00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BC1F5B-40A4-E627-611D-30C2F6D619F2}"/>
              </a:ext>
            </a:extLst>
          </p:cNvPr>
          <p:cNvGrpSpPr/>
          <p:nvPr/>
        </p:nvGrpSpPr>
        <p:grpSpPr>
          <a:xfrm>
            <a:off x="457200" y="1255220"/>
            <a:ext cx="11277600" cy="4854536"/>
            <a:chOff x="457200" y="1255220"/>
            <a:chExt cx="11277600" cy="4854536"/>
          </a:xfrm>
        </p:grpSpPr>
        <p:sp>
          <p:nvSpPr>
            <p:cNvPr id="3" name="내용 개체 틀 2">
              <a:extLst>
                <a:ext uri="{FF2B5EF4-FFF2-40B4-BE49-F238E27FC236}">
                  <a16:creationId xmlns:a16="http://schemas.microsoft.com/office/drawing/2014/main" id="{B39333E2-B1F4-96C9-F56C-500F85821963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1255220"/>
              <a:ext cx="11222182" cy="45259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endParaRPr lang="en-US" altLang="ko-KR" sz="24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936CA9-2C3A-95DA-DB46-CE95641F3195}"/>
                </a:ext>
              </a:extLst>
            </p:cNvPr>
            <p:cNvSpPr/>
            <p:nvPr/>
          </p:nvSpPr>
          <p:spPr>
            <a:xfrm>
              <a:off x="568036" y="3633867"/>
              <a:ext cx="2515808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권한 관리를 통한 보안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5FAEE3-88B3-B0BB-8E5D-D5307BBC1600}"/>
                </a:ext>
              </a:extLst>
            </p:cNvPr>
            <p:cNvSpPr/>
            <p:nvPr/>
          </p:nvSpPr>
          <p:spPr>
            <a:xfrm>
              <a:off x="3966975" y="2385305"/>
              <a:ext cx="1591621" cy="454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 권한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D3B3C2-4D03-825A-BD7F-FA4A0CF86AB4}"/>
                </a:ext>
              </a:extLst>
            </p:cNvPr>
            <p:cNvSpPr/>
            <p:nvPr/>
          </p:nvSpPr>
          <p:spPr>
            <a:xfrm>
              <a:off x="3966975" y="4849572"/>
              <a:ext cx="1591621" cy="454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역할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081F22-0D1A-1FDE-C779-58E466C277DE}"/>
                </a:ext>
              </a:extLst>
            </p:cNvPr>
            <p:cNvSpPr/>
            <p:nvPr/>
          </p:nvSpPr>
          <p:spPr>
            <a:xfrm>
              <a:off x="6803852" y="1687233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권한 부여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4A09D5-2B01-50E4-027B-577DFFB47BAB}"/>
                </a:ext>
              </a:extLst>
            </p:cNvPr>
            <p:cNvSpPr/>
            <p:nvPr/>
          </p:nvSpPr>
          <p:spPr>
            <a:xfrm>
              <a:off x="6803852" y="3044464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권한 취소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BC0FB3-D5BA-95E0-A417-7A8132C1AD5C}"/>
                </a:ext>
              </a:extLst>
            </p:cNvPr>
            <p:cNvSpPr/>
            <p:nvPr/>
          </p:nvSpPr>
          <p:spPr>
            <a:xfrm>
              <a:off x="6803852" y="4022366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역할 생성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BC416A-8E32-34FC-9EEB-6E774DEBB379}"/>
                </a:ext>
              </a:extLst>
            </p:cNvPr>
            <p:cNvSpPr/>
            <p:nvPr/>
          </p:nvSpPr>
          <p:spPr>
            <a:xfrm>
              <a:off x="6803852" y="4838915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역할에 대한 권한 부여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DE1AE3-8618-9981-CF66-3DC0996A776E}"/>
                </a:ext>
              </a:extLst>
            </p:cNvPr>
            <p:cNvSpPr/>
            <p:nvPr/>
          </p:nvSpPr>
          <p:spPr>
            <a:xfrm>
              <a:off x="6803852" y="5655464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역할 부여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4E0155-A49F-FB94-43CF-B8CFAC577324}"/>
                </a:ext>
              </a:extLst>
            </p:cNvPr>
            <p:cNvSpPr/>
            <p:nvPr/>
          </p:nvSpPr>
          <p:spPr>
            <a:xfrm>
              <a:off x="9951121" y="1687233"/>
              <a:ext cx="1783679" cy="454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GRANT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768B9B-53FF-D20E-26FD-6BE658D9615C}"/>
                </a:ext>
              </a:extLst>
            </p:cNvPr>
            <p:cNvSpPr/>
            <p:nvPr/>
          </p:nvSpPr>
          <p:spPr>
            <a:xfrm>
              <a:off x="9951121" y="3044464"/>
              <a:ext cx="1783679" cy="454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REVOKE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00108A-E3FD-394F-D166-FD412C551223}"/>
                </a:ext>
              </a:extLst>
            </p:cNvPr>
            <p:cNvSpPr/>
            <p:nvPr/>
          </p:nvSpPr>
          <p:spPr>
            <a:xfrm>
              <a:off x="9951121" y="4022366"/>
              <a:ext cx="1783679" cy="454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CREATE ROLE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CFB808-BDD5-66A1-20CC-915B4F9DF566}"/>
                </a:ext>
              </a:extLst>
            </p:cNvPr>
            <p:cNvSpPr/>
            <p:nvPr/>
          </p:nvSpPr>
          <p:spPr>
            <a:xfrm>
              <a:off x="9951121" y="5201172"/>
              <a:ext cx="1783679" cy="454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GRANT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0F23F2-EEE1-88B4-3492-00FE9CEAFAE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083844" y="2612451"/>
              <a:ext cx="883131" cy="1248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A9DBF6A-F0C4-A82B-54E1-BC33E5E04D9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083844" y="3861013"/>
              <a:ext cx="883131" cy="1215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7306D5-34D9-9A4D-DD4B-E327F37D7377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5558596" y="1914379"/>
              <a:ext cx="1245256" cy="698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B84C47E-FB86-A845-8C9C-0D9776FE013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558596" y="2612451"/>
              <a:ext cx="1245256" cy="659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96283C-E128-4AED-803A-B230CC546CC0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5558596" y="4249512"/>
              <a:ext cx="1245256" cy="827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0F74589-0835-048E-80A2-8D164FF4CCDB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558596" y="5066061"/>
              <a:ext cx="1245256" cy="106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5EFD211-F950-F46F-26C0-F2309F4C33F0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5558596" y="5076718"/>
              <a:ext cx="1245256" cy="805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60ECBA-5E96-F47B-A440-B4286133CAD0}"/>
                </a:ext>
              </a:extLst>
            </p:cNvPr>
            <p:cNvCxnSpPr>
              <a:cxnSpLocks/>
            </p:cNvCxnSpPr>
            <p:nvPr/>
          </p:nvCxnSpPr>
          <p:spPr>
            <a:xfrm>
              <a:off x="9585312" y="1914379"/>
              <a:ext cx="4278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1EDC21-804A-0815-B73B-0D1295C602EF}"/>
                </a:ext>
              </a:extLst>
            </p:cNvPr>
            <p:cNvCxnSpPr>
              <a:cxnSpLocks/>
            </p:cNvCxnSpPr>
            <p:nvPr/>
          </p:nvCxnSpPr>
          <p:spPr>
            <a:xfrm>
              <a:off x="9585312" y="3271610"/>
              <a:ext cx="4278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5EE44A6-D0DB-E5ED-AD4A-85FF7A6986BA}"/>
                </a:ext>
              </a:extLst>
            </p:cNvPr>
            <p:cNvCxnSpPr>
              <a:cxnSpLocks/>
            </p:cNvCxnSpPr>
            <p:nvPr/>
          </p:nvCxnSpPr>
          <p:spPr>
            <a:xfrm>
              <a:off x="9597896" y="4267979"/>
              <a:ext cx="4278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56A146E-0B10-981D-63FD-287D123D77CF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9585312" y="5066061"/>
              <a:ext cx="365809" cy="362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F7C208E-0EB0-29EB-0D57-E94DD930CA9B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9585312" y="5428318"/>
              <a:ext cx="365809" cy="454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74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8A20C-DD02-9DC3-08BD-C39B33AAE3D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96DF5-89CB-ABC4-7D8C-A794AD737128}"/>
              </a:ext>
            </a:extLst>
          </p:cNvPr>
          <p:cNvSpPr/>
          <p:nvPr/>
        </p:nvSpPr>
        <p:spPr>
          <a:xfrm>
            <a:off x="1245256" y="2709258"/>
            <a:ext cx="2515808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MySQL </a:t>
            </a:r>
            <a:r>
              <a:rPr lang="ko-KR" altLang="en-US" dirty="0"/>
              <a:t>권한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44667F-E3EE-13CB-251C-E5A15D6ECA4E}"/>
              </a:ext>
            </a:extLst>
          </p:cNvPr>
          <p:cNvSpPr/>
          <p:nvPr/>
        </p:nvSpPr>
        <p:spPr>
          <a:xfrm>
            <a:off x="4685251" y="2709258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6B2DB4-B1EB-893A-E115-94E8ABCA797D}"/>
              </a:ext>
            </a:extLst>
          </p:cNvPr>
          <p:cNvSpPr/>
          <p:nvPr/>
        </p:nvSpPr>
        <p:spPr>
          <a:xfrm>
            <a:off x="4685251" y="3901186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768D2F-0BC8-CC1E-5C62-9C90CCF4F141}"/>
              </a:ext>
            </a:extLst>
          </p:cNvPr>
          <p:cNvSpPr/>
          <p:nvPr/>
        </p:nvSpPr>
        <p:spPr>
          <a:xfrm>
            <a:off x="7458193" y="2709258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Sys, </a:t>
            </a:r>
            <a:r>
              <a:rPr lang="en-US" altLang="ko-KR" dirty="0" err="1"/>
              <a:t>mysql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0C90DD-1C18-4A89-DA49-42FFC9757E35}"/>
              </a:ext>
            </a:extLst>
          </p:cNvPr>
          <p:cNvSpPr/>
          <p:nvPr/>
        </p:nvSpPr>
        <p:spPr>
          <a:xfrm>
            <a:off x="7458193" y="3418794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Test_user</a:t>
            </a:r>
            <a:r>
              <a:rPr lang="ko-KR" altLang="en-US" dirty="0"/>
              <a:t>스키마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40862-7658-A695-B6DE-60F664BD5DAE}"/>
              </a:ext>
            </a:extLst>
          </p:cNvPr>
          <p:cNvSpPr/>
          <p:nvPr/>
        </p:nvSpPr>
        <p:spPr>
          <a:xfrm>
            <a:off x="7458193" y="4185575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Work_user</a:t>
            </a:r>
            <a:r>
              <a:rPr lang="ko-KR" altLang="en-US" dirty="0"/>
              <a:t>스키마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A1CD9B-A1FB-3E75-BFCC-7BC908AEB53C}"/>
              </a:ext>
            </a:extLst>
          </p:cNvPr>
          <p:cNvSpPr/>
          <p:nvPr/>
        </p:nvSpPr>
        <p:spPr>
          <a:xfrm>
            <a:off x="7458193" y="4977240"/>
            <a:ext cx="2781460" cy="45429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FA54C1-0EAE-91EF-0074-2DF34F98375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761064" y="2936404"/>
            <a:ext cx="92418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0A6507-B0B5-A502-8112-6DFE6F84B6F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761064" y="2936404"/>
            <a:ext cx="924187" cy="119192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DFF41D-B9F4-82BC-3419-7BED5BC444C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276872" y="2936404"/>
            <a:ext cx="118132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013514-91A1-968F-AAC4-6021C899A18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76872" y="2936404"/>
            <a:ext cx="1181321" cy="70953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9DE555-EA79-1A90-3B64-C60FB16307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276872" y="2936404"/>
            <a:ext cx="1181321" cy="147631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3D4E6C-3994-0FC0-6211-5EB8E720952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276872" y="3645940"/>
            <a:ext cx="1181321" cy="48239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5FB218A-3ECD-1802-F9EC-8D01FBF84C5E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276872" y="4412721"/>
            <a:ext cx="1181321" cy="845695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B7ABEE-46BE-4CF2-6743-127EF3A0558E}"/>
              </a:ext>
            </a:extLst>
          </p:cNvPr>
          <p:cNvSpPr/>
          <p:nvPr/>
        </p:nvSpPr>
        <p:spPr>
          <a:xfrm>
            <a:off x="4685251" y="5031270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E8B6AB-6636-895E-F902-45612BB477C3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3761064" y="2936404"/>
            <a:ext cx="924187" cy="2322012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AF1B21B-6EFB-7864-B72B-1FEAB732F2F6}"/>
              </a:ext>
            </a:extLst>
          </p:cNvPr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root</a:t>
            </a:r>
            <a:r>
              <a:rPr lang="ko-KR" altLang="en-US" sz="1800" dirty="0"/>
              <a:t>는 모두 접근 가능</a:t>
            </a:r>
            <a:r>
              <a:rPr lang="en-US" altLang="ko-KR" sz="1800" dirty="0"/>
              <a:t>, </a:t>
            </a:r>
            <a:r>
              <a:rPr lang="ko-KR" altLang="en-US" sz="1800" dirty="0"/>
              <a:t>추가된 사용자는 주어진 권한에 따라 접근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0620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C18AA-AC56-6EBA-3EBB-B9CC2E660A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CFA35-20AC-F2BE-8306-546276EE894C}"/>
              </a:ext>
            </a:extLst>
          </p:cNvPr>
          <p:cNvSpPr txBox="1">
            <a:spLocks/>
          </p:cNvSpPr>
          <p:nvPr/>
        </p:nvSpPr>
        <p:spPr>
          <a:xfrm>
            <a:off x="129309" y="1000126"/>
            <a:ext cx="11924146" cy="4781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사용자 등록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형식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CREATE USER ‘</a:t>
            </a:r>
            <a:r>
              <a:rPr lang="ko-KR" altLang="en-US" sz="1800" dirty="0"/>
              <a:t>사용자</a:t>
            </a:r>
            <a:r>
              <a:rPr lang="en-US" altLang="ko-KR" sz="1800" dirty="0"/>
              <a:t>’@’localhost’</a:t>
            </a:r>
            <a:r>
              <a:rPr lang="ko-KR" altLang="en-US" sz="1800" dirty="0"/>
              <a:t> </a:t>
            </a:r>
            <a:r>
              <a:rPr lang="en-US" altLang="ko-KR" sz="1800" dirty="0"/>
              <a:t>identified</a:t>
            </a:r>
            <a:r>
              <a:rPr lang="ko-KR" altLang="en-US" sz="1800" dirty="0"/>
              <a:t> </a:t>
            </a:r>
            <a:r>
              <a:rPr lang="en-US" altLang="ko-KR" sz="1800" dirty="0"/>
              <a:t>by</a:t>
            </a:r>
            <a:r>
              <a:rPr lang="ko-KR" altLang="en-US" sz="1800" dirty="0"/>
              <a:t> </a:t>
            </a:r>
            <a:r>
              <a:rPr lang="en-US" altLang="ko-KR" sz="1800" dirty="0"/>
              <a:t>‘</a:t>
            </a:r>
            <a:r>
              <a:rPr lang="ko-KR" altLang="en-US" sz="1800" dirty="0"/>
              <a:t>비밀번호</a:t>
            </a:r>
            <a:r>
              <a:rPr lang="en-US" altLang="ko-KR" sz="1800" dirty="0"/>
              <a:t>’;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예제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CREATE USER </a:t>
            </a:r>
            <a:r>
              <a:rPr lang="en-US" altLang="ko-KR" sz="1800" dirty="0" err="1"/>
              <a:t>tester@localhost</a:t>
            </a:r>
            <a:r>
              <a:rPr lang="en-US" altLang="ko-KR" sz="1800" dirty="0"/>
              <a:t> identified by ‘1234’;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F102A6-9F62-F84A-5709-F8E1F003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66" y="3390655"/>
            <a:ext cx="616353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6AA09-8F60-2DCE-FA2C-3C681EF29D9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25AD9-1941-4C91-84B4-47D139F4E9BE}"/>
              </a:ext>
            </a:extLst>
          </p:cNvPr>
          <p:cNvSpPr txBox="1">
            <a:spLocks/>
          </p:cNvSpPr>
          <p:nvPr/>
        </p:nvSpPr>
        <p:spPr>
          <a:xfrm>
            <a:off x="129309" y="1000126"/>
            <a:ext cx="11924146" cy="4781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사용자 삭제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형식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DROP USER ‘</a:t>
            </a:r>
            <a:r>
              <a:rPr lang="ko-KR" altLang="en-US" sz="1800" dirty="0"/>
              <a:t>사용자</a:t>
            </a:r>
            <a:r>
              <a:rPr lang="en-US" altLang="ko-KR" sz="1800" dirty="0"/>
              <a:t>’@’localhost’;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예제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DROP USER tester2@localhost;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D40DD-1BB5-4AE6-26B7-DBD2CE0B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11" y="1379643"/>
            <a:ext cx="502990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575</Words>
  <Application>Microsoft Office PowerPoint</Application>
  <PresentationFormat>와이드스크린</PresentationFormat>
  <Paragraphs>132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200</cp:revision>
  <dcterms:created xsi:type="dcterms:W3CDTF">2024-06-23T05:25:09Z</dcterms:created>
  <dcterms:modified xsi:type="dcterms:W3CDTF">2024-07-22T02:23:24Z</dcterms:modified>
</cp:coreProperties>
</file>