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59" r:id="rId4"/>
    <p:sldId id="260" r:id="rId5"/>
    <p:sldId id="261" r:id="rId6"/>
    <p:sldId id="262" r:id="rId7"/>
    <p:sldId id="263" r:id="rId8"/>
    <p:sldId id="264" r:id="rId9"/>
    <p:sldId id="265" r:id="rId10"/>
    <p:sldId id="266" r:id="rId11"/>
    <p:sldId id="267" r:id="rId12"/>
    <p:sldId id="271" r:id="rId13"/>
    <p:sldId id="272" r:id="rId14"/>
    <p:sldId id="273" r:id="rId15"/>
    <p:sldId id="274" r:id="rId16"/>
    <p:sldId id="275" r:id="rId17"/>
    <p:sldId id="276" r:id="rId18"/>
    <p:sldId id="277" r:id="rId19"/>
    <p:sldId id="279" r:id="rId20"/>
    <p:sldId id="280" r:id="rId21"/>
    <p:sldId id="268" r:id="rId22"/>
    <p:sldId id="269" r:id="rId23"/>
    <p:sldId id="270" r:id="rId24"/>
    <p:sldId id="281" r:id="rId25"/>
    <p:sldId id="282" r:id="rId26"/>
    <p:sldId id="283" r:id="rId27"/>
    <p:sldId id="285" r:id="rId28"/>
    <p:sldId id="286" r:id="rId29"/>
    <p:sldId id="287" r:id="rId30"/>
    <p:sldId id="288" r:id="rId31"/>
    <p:sldId id="289" r:id="rId32"/>
    <p:sldId id="290" r:id="rId33"/>
    <p:sldId id="291" r:id="rId34"/>
    <p:sldId id="292" r:id="rId35"/>
    <p:sldId id="284" r:id="rId36"/>
    <p:sldId id="293" r:id="rId37"/>
    <p:sldId id="294" r:id="rId38"/>
    <p:sldId id="295" r:id="rId39"/>
    <p:sldId id="296" r:id="rId40"/>
    <p:sldId id="297" r:id="rId41"/>
    <p:sldId id="299" r:id="rId42"/>
    <p:sldId id="300" r:id="rId43"/>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0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682" autoAdjust="0"/>
    <p:restoredTop sz="94660"/>
  </p:normalViewPr>
  <p:slideViewPr>
    <p:cSldViewPr snapToGrid="0">
      <p:cViewPr varScale="1">
        <p:scale>
          <a:sx n="110" d="100"/>
          <a:sy n="110" d="100"/>
        </p:scale>
        <p:origin x="1836" y="108"/>
      </p:cViewPr>
      <p:guideLst>
        <p:guide orient="horz" pos="2160"/>
        <p:guide pos="31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26/08/2016</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26/08/2016</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26/08/2016</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26/08/2016</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85DAA5-6BE2-467A-90B2-00E985D86198}" type="datetimeFigureOut">
              <a:rPr lang="en-AU" smtClean="0"/>
              <a:pPr/>
              <a:t>26/08/2016</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1585DAA5-6BE2-467A-90B2-00E985D86198}" type="datetimeFigureOut">
              <a:rPr lang="en-AU" smtClean="0"/>
              <a:pPr/>
              <a:t>26/08/2016</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1BD7F285-2D84-48C6-B42A-2EA5AB04CBF1}" type="slidenum">
              <a:rPr lang="en-AU" smtClean="0"/>
              <a:pPr/>
              <a:t>‹#›</a:t>
            </a:fld>
            <a:endParaRPr lang="en-AU"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1585DAA5-6BE2-467A-90B2-00E985D86198}" type="datetimeFigureOut">
              <a:rPr lang="en-AU" smtClean="0"/>
              <a:pPr/>
              <a:t>26/08/2016</a:t>
            </a:fld>
            <a:endParaRPr lang="en-AU" dirty="0"/>
          </a:p>
        </p:txBody>
      </p:sp>
      <p:sp>
        <p:nvSpPr>
          <p:cNvPr id="8" name="Footer Placeholder 7"/>
          <p:cNvSpPr>
            <a:spLocks noGrp="1"/>
          </p:cNvSpPr>
          <p:nvPr>
            <p:ph type="ftr" sz="quarter" idx="11"/>
          </p:nvPr>
        </p:nvSpPr>
        <p:spPr/>
        <p:txBody>
          <a:bodyPr/>
          <a:lstStyle/>
          <a:p>
            <a:endParaRPr lang="en-AU" dirty="0"/>
          </a:p>
        </p:txBody>
      </p:sp>
      <p:sp>
        <p:nvSpPr>
          <p:cNvPr id="9" name="Slide Number Placeholder 8"/>
          <p:cNvSpPr>
            <a:spLocks noGrp="1"/>
          </p:cNvSpPr>
          <p:nvPr>
            <p:ph type="sldNum" sz="quarter" idx="12"/>
          </p:nvPr>
        </p:nvSpPr>
        <p:spPr/>
        <p:txBody>
          <a:bodyPr/>
          <a:lstStyle/>
          <a:p>
            <a:fld id="{1BD7F285-2D84-48C6-B42A-2EA5AB04CBF1}" type="slidenum">
              <a:rPr lang="en-AU" smtClean="0"/>
              <a:pPr/>
              <a:t>‹#›</a:t>
            </a:fld>
            <a:endParaRPr lang="en-AU"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1585DAA5-6BE2-467A-90B2-00E985D86198}" type="datetimeFigureOut">
              <a:rPr lang="en-AU" smtClean="0"/>
              <a:pPr/>
              <a:t>26/08/2016</a:t>
            </a:fld>
            <a:endParaRPr lang="en-AU" dirty="0"/>
          </a:p>
        </p:txBody>
      </p:sp>
      <p:sp>
        <p:nvSpPr>
          <p:cNvPr id="4" name="Footer Placeholder 3"/>
          <p:cNvSpPr>
            <a:spLocks noGrp="1"/>
          </p:cNvSpPr>
          <p:nvPr>
            <p:ph type="ftr" sz="quarter" idx="11"/>
          </p:nvPr>
        </p:nvSpPr>
        <p:spPr/>
        <p:txBody>
          <a:bodyPr/>
          <a:lstStyle/>
          <a:p>
            <a:endParaRPr lang="en-AU" dirty="0"/>
          </a:p>
        </p:txBody>
      </p:sp>
      <p:sp>
        <p:nvSpPr>
          <p:cNvPr id="5" name="Slide Number Placeholder 4"/>
          <p:cNvSpPr>
            <a:spLocks noGrp="1"/>
          </p:cNvSpPr>
          <p:nvPr>
            <p:ph type="sldNum" sz="quarter" idx="12"/>
          </p:nvPr>
        </p:nvSpPr>
        <p:spPr/>
        <p:txBody>
          <a:bodyPr/>
          <a:lstStyle/>
          <a:p>
            <a:fld id="{1BD7F285-2D84-48C6-B42A-2EA5AB04CBF1}" type="slidenum">
              <a:rPr lang="en-AU" smtClean="0"/>
              <a:pPr/>
              <a:t>‹#›</a:t>
            </a:fld>
            <a:endParaRPr lang="en-AU"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85DAA5-6BE2-467A-90B2-00E985D86198}" type="datetimeFigureOut">
              <a:rPr lang="en-AU" smtClean="0"/>
              <a:pPr/>
              <a:t>26/08/2016</a:t>
            </a:fld>
            <a:endParaRPr lang="en-AU" dirty="0"/>
          </a:p>
        </p:txBody>
      </p:sp>
      <p:sp>
        <p:nvSpPr>
          <p:cNvPr id="3" name="Footer Placeholder 2"/>
          <p:cNvSpPr>
            <a:spLocks noGrp="1"/>
          </p:cNvSpPr>
          <p:nvPr>
            <p:ph type="ftr" sz="quarter" idx="11"/>
          </p:nvPr>
        </p:nvSpPr>
        <p:spPr/>
        <p:txBody>
          <a:bodyPr/>
          <a:lstStyle/>
          <a:p>
            <a:endParaRPr lang="en-AU" dirty="0"/>
          </a:p>
        </p:txBody>
      </p:sp>
      <p:sp>
        <p:nvSpPr>
          <p:cNvPr id="4" name="Slide Number Placeholder 3"/>
          <p:cNvSpPr>
            <a:spLocks noGrp="1"/>
          </p:cNvSpPr>
          <p:nvPr>
            <p:ph type="sldNum" sz="quarter" idx="12"/>
          </p:nvPr>
        </p:nvSpPr>
        <p:spPr/>
        <p:txBody>
          <a:bodyPr/>
          <a:lstStyle/>
          <a:p>
            <a:fld id="{1BD7F285-2D84-48C6-B42A-2EA5AB04CBF1}" type="slidenum">
              <a:rPr lang="en-AU" smtClean="0"/>
              <a:pPr/>
              <a:t>‹#›</a:t>
            </a:fld>
            <a:endParaRPr lang="en-AU"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85DAA5-6BE2-467A-90B2-00E985D86198}" type="datetimeFigureOut">
              <a:rPr lang="en-AU" smtClean="0"/>
              <a:pPr/>
              <a:t>26/08/2016</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1BD7F285-2D84-48C6-B42A-2EA5AB04CBF1}" type="slidenum">
              <a:rPr lang="en-AU" smtClean="0"/>
              <a:pPr/>
              <a:t>‹#›</a:t>
            </a:fld>
            <a:endParaRPr lang="en-AU"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dirty="0"/>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85DAA5-6BE2-467A-90B2-00E985D86198}" type="datetimeFigureOut">
              <a:rPr lang="en-AU" smtClean="0"/>
              <a:pPr/>
              <a:t>26/08/2016</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1BD7F285-2D84-48C6-B42A-2EA5AB04CBF1}" type="slidenum">
              <a:rPr lang="en-AU" smtClean="0"/>
              <a:pPr/>
              <a:t>‹#›</a:t>
            </a:fld>
            <a:endParaRPr lang="en-AU"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85DAA5-6BE2-467A-90B2-00E985D86198}" type="datetimeFigureOut">
              <a:rPr lang="en-AU" smtClean="0"/>
              <a:pPr/>
              <a:t>26/08/2016</a:t>
            </a:fld>
            <a:endParaRPr lang="en-AU" dirty="0"/>
          </a:p>
        </p:txBody>
      </p:sp>
      <p:sp>
        <p:nvSpPr>
          <p:cNvPr id="5" name="Footer Placeholder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dirty="0"/>
          </a:p>
        </p:txBody>
      </p:sp>
      <p:sp>
        <p:nvSpPr>
          <p:cNvPr id="6" name="Slide Number Placeholder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D7F285-2D84-48C6-B42A-2EA5AB04CBF1}" type="slidenum">
              <a:rPr lang="en-AU" smtClean="0"/>
              <a:pPr/>
              <a:t>‹#›</a:t>
            </a:fld>
            <a:endParaRPr lang="en-AU"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215" y="867509"/>
            <a:ext cx="9585570" cy="5258656"/>
          </a:xfrm>
        </p:spPr>
        <p:txBody>
          <a:bodyPr>
            <a:normAutofit/>
          </a:bodyPr>
          <a:lstStyle/>
          <a:p>
            <a:pPr marL="0" indent="0">
              <a:spcBef>
                <a:spcPts val="900"/>
              </a:spcBef>
              <a:buNone/>
            </a:pPr>
            <a:r>
              <a:rPr lang="en-AU" sz="2000" u="sng" dirty="0"/>
              <a:t>Role 1</a:t>
            </a:r>
            <a:r>
              <a:rPr lang="en-AU" sz="2000" dirty="0"/>
              <a:t> – Brief description</a:t>
            </a:r>
          </a:p>
          <a:p>
            <a:pPr marL="0" indent="0">
              <a:spcBef>
                <a:spcPts val="900"/>
              </a:spcBef>
              <a:buNone/>
            </a:pPr>
            <a:r>
              <a:rPr lang="en-AU" sz="2000" u="sng" dirty="0"/>
              <a:t>Role 2</a:t>
            </a:r>
            <a:r>
              <a:rPr lang="en-AU" sz="2000" dirty="0"/>
              <a:t> – Brief description</a:t>
            </a:r>
          </a:p>
        </p:txBody>
      </p:sp>
      <p:sp>
        <p:nvSpPr>
          <p:cNvPr id="4" name="Rectangle 3"/>
          <p:cNvSpPr/>
          <p:nvPr/>
        </p:nvSpPr>
        <p:spPr>
          <a:xfrm>
            <a:off x="101505" y="109410"/>
            <a:ext cx="9691171"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System Roles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ID : 10</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Teacher database view</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teacher, I want to see a descriptive database of available music materials (such as books, instruments, etc.) so that I know what I can hire or borrow out to lend to my students.</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smtClean="0">
                <a:solidFill>
                  <a:schemeClr val="tx1"/>
                </a:solidFill>
              </a:rPr>
              <a:t>Detailed music material database for renting instruments and materials.</a:t>
            </a:r>
          </a:p>
          <a:p>
            <a:pPr marL="179388" indent="-179388">
              <a:buFont typeface="Arial" pitchFamily="34" charset="0"/>
              <a:buChar char="•"/>
            </a:pPr>
            <a:r>
              <a:rPr lang="en-AU" sz="2000" dirty="0" smtClean="0">
                <a:solidFill>
                  <a:schemeClr val="tx1"/>
                </a:solidFill>
              </a:rPr>
              <a:t>Availability of all instrument would indicate within the database </a:t>
            </a: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4</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Must</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1756510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ID : 11</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Staff viewing contact Details</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teacher, I want to view all teachers’ contact details (such as email and office number) so that I can discuss school related topics with them.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t>
            </a:r>
            <a:r>
              <a:rPr lang="en-AU" sz="2000" dirty="0" smtClean="0">
                <a:solidFill>
                  <a:schemeClr val="tx1"/>
                </a:solidFill>
              </a:rPr>
              <a:t>Staff directory </a:t>
            </a: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2</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Must</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1756510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ID : 12</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Database Organisation</a:t>
            </a:r>
          </a:p>
        </p:txBody>
      </p:sp>
      <p:sp>
        <p:nvSpPr>
          <p:cNvPr id="7" name="Rectangle 6"/>
          <p:cNvSpPr/>
          <p:nvPr/>
        </p:nvSpPr>
        <p:spPr>
          <a:xfrm>
            <a:off x="39153" y="83570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member of the management team, I want to use MySQL as the DBMS so that I use a system that is efficient, effective and familiar and doesn’t allow double entries or data duplication.</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smtClean="0">
                <a:solidFill>
                  <a:schemeClr val="tx1"/>
                </a:solidFill>
              </a:rPr>
              <a:t>Correct </a:t>
            </a:r>
            <a:r>
              <a:rPr lang="en-AU" sz="2000" dirty="0" smtClean="0">
                <a:solidFill>
                  <a:schemeClr val="tx1"/>
                </a:solidFill>
              </a:rPr>
              <a:t>coding of database</a:t>
            </a:r>
          </a:p>
          <a:p>
            <a:pPr marL="179388" indent="-179388">
              <a:buFont typeface="Arial" pitchFamily="34" charset="0"/>
              <a:buChar char="•"/>
            </a:pPr>
            <a:r>
              <a:rPr lang="en-AU" sz="2000" dirty="0" smtClean="0">
                <a:solidFill>
                  <a:schemeClr val="tx1"/>
                </a:solidFill>
              </a:rPr>
              <a:t>Use of MySQL</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2</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Must</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1756510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ID : 13</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Admin Account Access </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member of the management team, I want to be able to access everyone’s accounts in case corrections to there details and scheduling have to be made manually.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t>
            </a:r>
            <a:r>
              <a:rPr lang="en-AU" sz="2000" dirty="0" smtClean="0">
                <a:solidFill>
                  <a:schemeClr val="tx1"/>
                </a:solidFill>
              </a:rPr>
              <a:t>Manual account updates through the admin account access.</a:t>
            </a: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5</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Must</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2441549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ID :14</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Teacher student Alignment</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member of the management team, I want to be able to view the qualifications of teachers and students so that I can match teachers with the right students timetable so that I can fix potential timetable clashes and booking errors.</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t>
            </a:r>
            <a:r>
              <a:rPr lang="en-AU" sz="2000" dirty="0" smtClean="0">
                <a:solidFill>
                  <a:schemeClr val="tx1"/>
                </a:solidFill>
              </a:rPr>
              <a:t>Profile matching for students and teachers </a:t>
            </a:r>
          </a:p>
          <a:p>
            <a:pPr marL="179388" indent="-179388">
              <a:buFont typeface="Arial" pitchFamily="34" charset="0"/>
              <a:buChar char="•"/>
            </a:pPr>
            <a:r>
              <a:rPr lang="en-AU" sz="2000" dirty="0" smtClean="0">
                <a:solidFill>
                  <a:schemeClr val="tx1"/>
                </a:solidFill>
              </a:rPr>
              <a:t> Prevent timetable clash and booking errors.</a:t>
            </a: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4</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Must</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2441549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ID :15</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Teacher Contract Details</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member of the management team, I want to be able to view contract details of teachers and students so that I can ensure they are correct.</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t>
            </a:r>
            <a:r>
              <a:rPr lang="en-AU" sz="2000" dirty="0" smtClean="0">
                <a:solidFill>
                  <a:schemeClr val="tx1"/>
                </a:solidFill>
              </a:rPr>
              <a:t>Contract agreement detail accessible </a:t>
            </a: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2</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Must</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2441549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ID: 16</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Database Searching</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member of the management team, I want to be able to search the database and produce accurate reports on all areas (such as active teachers, classes taken by students, active student numbers etc.) so that I can easily provide status reports to necessary people, and see trends that could help improve the school.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t>
            </a:r>
            <a:r>
              <a:rPr lang="en-AU" sz="2000" dirty="0" smtClean="0">
                <a:solidFill>
                  <a:schemeClr val="tx1"/>
                </a:solidFill>
              </a:rPr>
              <a:t>Produce statistic report of active and non-active students or teachers </a:t>
            </a: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4</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Must</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2441549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ID: 17</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Job applications</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job seeker, I want to be able apply for vacant positions via the careers portal on the website so that I don’t have to drive to the centre and apply in person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smtClean="0">
                <a:solidFill>
                  <a:schemeClr val="tx1"/>
                </a:solidFill>
              </a:rPr>
              <a:t>Online </a:t>
            </a:r>
            <a:r>
              <a:rPr lang="en-AU" sz="2000" dirty="0" smtClean="0">
                <a:solidFill>
                  <a:schemeClr val="tx1"/>
                </a:solidFill>
              </a:rPr>
              <a:t>Application via career </a:t>
            </a:r>
            <a:r>
              <a:rPr lang="en-AU" sz="2000" dirty="0" smtClean="0">
                <a:solidFill>
                  <a:schemeClr val="tx1"/>
                </a:solidFill>
              </a:rPr>
              <a:t>page.</a:t>
            </a:r>
            <a:endParaRPr lang="en-AU" sz="2000" dirty="0" smtClean="0">
              <a:solidFill>
                <a:schemeClr val="tx1"/>
              </a:solidFill>
            </a:endParaRPr>
          </a:p>
          <a:p>
            <a:pPr marL="179388" indent="-179388">
              <a:buFont typeface="Arial" pitchFamily="34" charset="0"/>
              <a:buChar char="•"/>
            </a:pPr>
            <a:r>
              <a:rPr lang="en-AU" sz="2000" dirty="0" smtClean="0">
                <a:solidFill>
                  <a:schemeClr val="tx1"/>
                </a:solidFill>
              </a:rPr>
              <a:t>Job applicants would have to create an account from the career portal to apply and view updates on status.</a:t>
            </a:r>
          </a:p>
          <a:p>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2</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Must</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2441549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ID: 18</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Rental cost association</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rgbClr val="000000"/>
                </a:solidFill>
              </a:rPr>
              <a:t>As a </a:t>
            </a:r>
            <a:r>
              <a:rPr lang="en-AU" sz="2400" b="1" dirty="0">
                <a:solidFill>
                  <a:srgbClr val="000000"/>
                </a:solidFill>
              </a:rPr>
              <a:t>student</a:t>
            </a:r>
            <a:r>
              <a:rPr lang="en-AU" sz="2400" dirty="0">
                <a:solidFill>
                  <a:srgbClr val="000000"/>
                </a:solidFill>
              </a:rPr>
              <a:t> I want to be able to see all costs associated with a rental instrument so I can make the most appropriate choice in selecting my chosen instrument type.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t>
            </a:r>
            <a:r>
              <a:rPr lang="en-AU" sz="2000" dirty="0" smtClean="0">
                <a:solidFill>
                  <a:schemeClr val="tx1"/>
                </a:solidFill>
              </a:rPr>
              <a:t>Catalogue of instruments with pricing alongside it.</a:t>
            </a:r>
          </a:p>
          <a:p>
            <a:pPr marL="179388" indent="-179388">
              <a:buFont typeface="Arial" pitchFamily="34" charset="0"/>
              <a:buChar char="•"/>
            </a:pPr>
            <a:r>
              <a:rPr lang="en-AU" sz="2000" dirty="0">
                <a:solidFill>
                  <a:schemeClr val="tx1"/>
                </a:solidFill>
              </a:rPr>
              <a:t> </a:t>
            </a:r>
            <a:r>
              <a:rPr lang="en-AU" sz="2000" dirty="0" smtClean="0">
                <a:solidFill>
                  <a:schemeClr val="tx1"/>
                </a:solidFill>
              </a:rPr>
              <a:t>Additional chargers per rented musical instrument would be indicated.</a:t>
            </a:r>
          </a:p>
          <a:p>
            <a:endParaRPr lang="en-AU" sz="2000" dirty="0" smtClean="0">
              <a:solidFill>
                <a:schemeClr val="tx1"/>
              </a:solidFill>
            </a:endParaRPr>
          </a:p>
          <a:p>
            <a:r>
              <a:rPr lang="en-AU" sz="2000" dirty="0" smtClean="0">
                <a:solidFill>
                  <a:schemeClr val="tx1"/>
                </a:solidFill>
              </a:rPr>
              <a:t>  </a:t>
            </a: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1</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Should</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24415498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ID:19</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Job application Storage</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member of the management team I want all job applications that are submitted to be stored in a database so I can access potential teachers applications that could work at the centre.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t>
            </a:r>
            <a:r>
              <a:rPr lang="en-AU" sz="2000" dirty="0" smtClean="0">
                <a:solidFill>
                  <a:schemeClr val="tx1"/>
                </a:solidFill>
              </a:rPr>
              <a:t>Applicant’s resumes stored in a database for further evaluation.</a:t>
            </a:r>
          </a:p>
          <a:p>
            <a:pPr marL="179388" indent="-179388">
              <a:buFont typeface="Arial" pitchFamily="34" charset="0"/>
              <a:buChar char="•"/>
            </a:pP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2</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Should</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2441549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Story ID : 1</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Viewing timetable</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r>
              <a:rPr lang="en-AU" sz="2400" dirty="0">
                <a:solidFill>
                  <a:schemeClr val="tx1"/>
                </a:solidFill>
              </a:rPr>
              <a:t>As a</a:t>
            </a:r>
            <a:r>
              <a:rPr lang="en-AU" sz="2400" b="1" dirty="0">
                <a:solidFill>
                  <a:schemeClr val="tx1"/>
                </a:solidFill>
              </a:rPr>
              <a:t> </a:t>
            </a:r>
            <a:r>
              <a:rPr lang="en-AU" sz="2400" dirty="0">
                <a:solidFill>
                  <a:schemeClr val="tx1"/>
                </a:solidFill>
              </a:rPr>
              <a:t>student, I want to be able to easily see my timetable (with start date/end date/time/duration/class teacher) so that I know which classes I’m in and when my classes are.</a:t>
            </a:r>
          </a:p>
          <a:p>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t>
            </a:r>
            <a:r>
              <a:rPr lang="en-AU" sz="2000" dirty="0" smtClean="0">
                <a:solidFill>
                  <a:schemeClr val="tx1"/>
                </a:solidFill>
              </a:rPr>
              <a:t>Access timetable </a:t>
            </a:r>
          </a:p>
          <a:p>
            <a:pPr marL="179388" indent="-179388">
              <a:buFont typeface="Arial" pitchFamily="34" charset="0"/>
              <a:buChar char="•"/>
            </a:pPr>
            <a:r>
              <a:rPr lang="en-AU" sz="2000" dirty="0" smtClean="0">
                <a:solidFill>
                  <a:schemeClr val="tx1"/>
                </a:solidFill>
              </a:rPr>
              <a:t> Retrieve key details from timetable</a:t>
            </a: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4</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Must</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ID :20</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Job notification</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job seeker I want to be notified by email if a position turns up that is relevant to my qualifications.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smtClean="0">
                <a:solidFill>
                  <a:schemeClr val="tx1"/>
                </a:solidFill>
              </a:rPr>
              <a:t>Email </a:t>
            </a:r>
            <a:r>
              <a:rPr lang="en-AU" sz="2000" dirty="0" smtClean="0">
                <a:solidFill>
                  <a:schemeClr val="tx1"/>
                </a:solidFill>
              </a:rPr>
              <a:t>updates for any vacant job opportunity would be sent out to all applicants within the career </a:t>
            </a:r>
            <a:r>
              <a:rPr lang="en-AU" sz="2000" dirty="0" smtClean="0">
                <a:solidFill>
                  <a:schemeClr val="tx1"/>
                </a:solidFill>
              </a:rPr>
              <a:t>page.</a:t>
            </a: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2</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Should</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24415498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ID :21</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Website Design</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user, I want a simple webpage layout so I can view information easily.</a:t>
            </a:r>
          </a:p>
          <a:p>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t>
            </a:r>
            <a:r>
              <a:rPr lang="en-AU" sz="2000" dirty="0" smtClean="0">
                <a:solidFill>
                  <a:schemeClr val="tx1"/>
                </a:solidFill>
              </a:rPr>
              <a:t>User friendly website with clear navigation throughout the site.</a:t>
            </a:r>
            <a:endParaRPr lang="en-AU" sz="2000" dirty="0">
              <a:solidFill>
                <a:schemeClr val="tx1"/>
              </a:solidFill>
            </a:endParaRPr>
          </a:p>
          <a:p>
            <a:pPr marL="179388" indent="-179388">
              <a:buFont typeface="Arial" pitchFamily="34" charset="0"/>
              <a:buChar char="•"/>
            </a:pPr>
            <a:r>
              <a:rPr lang="en-AU" sz="2000" dirty="0" smtClean="0">
                <a:solidFill>
                  <a:schemeClr val="tx1"/>
                </a:solidFill>
              </a:rPr>
              <a:t>Distinct information for all viewers to absorb as much information</a:t>
            </a:r>
            <a:r>
              <a:rPr lang="en-AU" sz="2000" dirty="0" smtClean="0">
                <a:solidFill>
                  <a:schemeClr val="tx1"/>
                </a:solidFill>
              </a:rPr>
              <a:t>.</a:t>
            </a:r>
          </a:p>
          <a:p>
            <a:pPr marL="179388" indent="-179388">
              <a:buFont typeface="Arial" pitchFamily="34" charset="0"/>
              <a:buChar char="•"/>
            </a:pP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5</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Should</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17565102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ID :22</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Website Links</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user, I want a navigation bar with working links so I can easily access all the relevant information available on the website.</a:t>
            </a:r>
          </a:p>
          <a:p>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t>
            </a:r>
            <a:r>
              <a:rPr lang="en-AU" sz="2000" dirty="0" smtClean="0">
                <a:solidFill>
                  <a:schemeClr val="tx1"/>
                </a:solidFill>
              </a:rPr>
              <a:t>Navigational bar linked up to all necessary information.</a:t>
            </a: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2</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Must</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17565102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ID :23</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Website Homepage</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user I want a homepage that tells me all the relevant information about the music school and what they exactly do as a company</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smtClean="0">
                <a:solidFill>
                  <a:schemeClr val="tx1"/>
                </a:solidFill>
              </a:rPr>
              <a:t>A </a:t>
            </a:r>
            <a:r>
              <a:rPr lang="en-AU" sz="2000" dirty="0" smtClean="0">
                <a:solidFill>
                  <a:schemeClr val="tx1"/>
                </a:solidFill>
              </a:rPr>
              <a:t>short backstory would be displayed clearly within the homepage</a:t>
            </a:r>
          </a:p>
          <a:p>
            <a:pPr marL="179388" indent="-179388">
              <a:buFont typeface="Arial" pitchFamily="34" charset="0"/>
              <a:buChar char="•"/>
            </a:pPr>
            <a:r>
              <a:rPr lang="en-AU" sz="2000" dirty="0" smtClean="0">
                <a:solidFill>
                  <a:schemeClr val="tx1"/>
                </a:solidFill>
              </a:rPr>
              <a:t>Company’s mission statements.</a:t>
            </a: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4</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Must</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17565102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ID :24</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About us Page</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user I want to view the about us page and all relevant subpages so I can learn more about the music school as a whole</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smtClean="0">
                <a:solidFill>
                  <a:schemeClr val="tx1"/>
                </a:solidFill>
              </a:rPr>
              <a:t>All </a:t>
            </a:r>
            <a:r>
              <a:rPr lang="en-AU" sz="2000" dirty="0" smtClean="0">
                <a:solidFill>
                  <a:schemeClr val="tx1"/>
                </a:solidFill>
              </a:rPr>
              <a:t>information is correctly laid out</a:t>
            </a:r>
          </a:p>
          <a:p>
            <a:pPr marL="179388" indent="-179388">
              <a:buFont typeface="Arial" pitchFamily="34" charset="0"/>
              <a:buChar char="•"/>
            </a:pPr>
            <a:r>
              <a:rPr lang="en-AU" sz="2000" dirty="0" smtClean="0">
                <a:solidFill>
                  <a:schemeClr val="tx1"/>
                </a:solidFill>
              </a:rPr>
              <a:t>All subpages are formatted correctly</a:t>
            </a:r>
          </a:p>
          <a:p>
            <a:pPr marL="179388" indent="-179388">
              <a:buFont typeface="Arial" pitchFamily="34" charset="0"/>
              <a:buChar char="•"/>
            </a:pPr>
            <a:r>
              <a:rPr lang="en-AU" sz="2000" dirty="0" smtClean="0">
                <a:solidFill>
                  <a:schemeClr val="tx1"/>
                </a:solidFill>
              </a:rPr>
              <a:t>Links between subpages aren’t broken</a:t>
            </a: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0.5</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Must</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579953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ID :25</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Enrolment Page</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user I want to view the course outline and relevant dates for the teaching periods the school provides</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t>
            </a:r>
            <a:r>
              <a:rPr lang="en-AU" sz="2000" dirty="0" smtClean="0">
                <a:solidFill>
                  <a:schemeClr val="tx1"/>
                </a:solidFill>
              </a:rPr>
              <a:t>Within the student portal, the descriptive course outline is easily accessible </a:t>
            </a: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4</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Must</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3429501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ID :26</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Enrolment Consultation</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potential student I want to be able to submit an application to the school showing my interest to be taught</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t>
            </a:r>
            <a:r>
              <a:rPr lang="en-AU" sz="2000" dirty="0" smtClean="0">
                <a:solidFill>
                  <a:schemeClr val="tx1"/>
                </a:solidFill>
              </a:rPr>
              <a:t>Applicants would be contacted for further enquiry.</a:t>
            </a: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2</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Must</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26880749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ID :27</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Login Page</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member of the school I want to able to log into my account through a secure webpage and view my details</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t>
            </a:r>
            <a:r>
              <a:rPr lang="en-AU" sz="2000" dirty="0" smtClean="0">
                <a:solidFill>
                  <a:schemeClr val="tx1"/>
                </a:solidFill>
              </a:rPr>
              <a:t>Secure webpage for all user accounts. </a:t>
            </a:r>
          </a:p>
          <a:p>
            <a:pPr marL="179388" indent="-179388">
              <a:buFont typeface="Arial" pitchFamily="34" charset="0"/>
              <a:buChar char="•"/>
            </a:pPr>
            <a:r>
              <a:rPr lang="en-AU" sz="2000" dirty="0" smtClean="0">
                <a:solidFill>
                  <a:schemeClr val="tx1"/>
                </a:solidFill>
              </a:rPr>
              <a:t>Details of users will be encrypted and stored securely.</a:t>
            </a:r>
          </a:p>
          <a:p>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5</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Must</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39383454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ID :28</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Student Portal Page</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student I want to view all relevant information correlating to me on a land page</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t>
            </a:r>
            <a:r>
              <a:rPr lang="en-AU" sz="2000" dirty="0" smtClean="0">
                <a:solidFill>
                  <a:schemeClr val="tx1"/>
                </a:solidFill>
              </a:rPr>
              <a:t>Relevant information displayed accordingly on the Student portal page.</a:t>
            </a: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4</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Must</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23105184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ID :29</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Bookings page</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student I want to be able to book my classes online through my student portal so I can pick appropriate times that work for me.</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t>
            </a:r>
            <a:r>
              <a:rPr lang="en-AU" sz="2000" dirty="0" smtClean="0">
                <a:solidFill>
                  <a:schemeClr val="tx1"/>
                </a:solidFill>
              </a:rPr>
              <a:t>Student portal class scheduling.</a:t>
            </a:r>
          </a:p>
          <a:p>
            <a:pPr marL="179388" indent="-179388">
              <a:buFont typeface="Arial" pitchFamily="34" charset="0"/>
              <a:buChar char="•"/>
            </a:pP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5</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Must</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3636360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ID: 2</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Viewing database</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nSpc>
                <a:spcPct val="107000"/>
              </a:lnSpc>
              <a:spcAft>
                <a:spcPts val="800"/>
              </a:spcAft>
              <a:tabLst>
                <a:tab pos="4076065" algn="l"/>
              </a:tabLst>
            </a:pPr>
            <a:r>
              <a:rPr lang="en-AU" sz="2400" dirty="0">
                <a:solidFill>
                  <a:srgbClr val="000000"/>
                </a:solidFill>
                <a:latin typeface="Arial"/>
                <a:ea typeface="宋体"/>
                <a:cs typeface="Arial"/>
              </a:rPr>
              <a:t>As a student, I want to see a database of instruments that are available for me to learn so that I know if this music school can teach me the instrument I want.</a:t>
            </a:r>
            <a:endParaRPr lang="en-AU" sz="2400" dirty="0">
              <a:ea typeface="宋体"/>
              <a:cs typeface="Arial"/>
            </a:endParaRPr>
          </a:p>
          <a:p>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t>
            </a:r>
            <a:r>
              <a:rPr lang="en-AU" sz="2000" dirty="0" smtClean="0">
                <a:solidFill>
                  <a:schemeClr val="tx1"/>
                </a:solidFill>
              </a:rPr>
              <a:t>Displayed options of instruments that are available to learn.</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3</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Must</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13685699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ID :30</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Music material rentals</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student I want to be able to view a database of music material available for me to rent so I can acquire the equipment to help me learn my instrument of choice</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smtClean="0">
                <a:solidFill>
                  <a:schemeClr val="tx1"/>
                </a:solidFill>
              </a:rPr>
              <a:t>Database for the </a:t>
            </a:r>
            <a:r>
              <a:rPr lang="en-AU" sz="2000" dirty="0">
                <a:solidFill>
                  <a:schemeClr val="tx1"/>
                </a:solidFill>
              </a:rPr>
              <a:t>a</a:t>
            </a:r>
            <a:r>
              <a:rPr lang="en-AU" sz="2000" dirty="0" smtClean="0">
                <a:solidFill>
                  <a:schemeClr val="tx1"/>
                </a:solidFill>
              </a:rPr>
              <a:t>vailability of </a:t>
            </a:r>
            <a:r>
              <a:rPr lang="en-AU" sz="2000" dirty="0">
                <a:solidFill>
                  <a:schemeClr val="tx1"/>
                </a:solidFill>
              </a:rPr>
              <a:t>m</a:t>
            </a:r>
            <a:r>
              <a:rPr lang="en-AU" sz="2000" dirty="0" smtClean="0">
                <a:solidFill>
                  <a:schemeClr val="tx1"/>
                </a:solidFill>
              </a:rPr>
              <a:t>usic material accessible through the student portal</a:t>
            </a:r>
          </a:p>
          <a:p>
            <a:pPr marL="179388" indent="-179388">
              <a:buFont typeface="Arial" pitchFamily="34" charset="0"/>
              <a:buChar char="•"/>
            </a:pP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4</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Must</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32660885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ID :31</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Student Teacher Contact</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student I want to be able to view and contact my teacher through my student portal so I can ensure I send my message to the correct teacher.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smtClean="0">
                <a:solidFill>
                  <a:schemeClr val="tx1"/>
                </a:solidFill>
              </a:rPr>
              <a:t>Direct access to all assigned teachers contact details.</a:t>
            </a:r>
          </a:p>
          <a:p>
            <a:pPr marL="179388" indent="-179388">
              <a:buFont typeface="Arial" pitchFamily="34" charset="0"/>
              <a:buChar char="•"/>
            </a:pPr>
            <a:r>
              <a:rPr lang="en-AU" sz="2000" dirty="0" smtClean="0">
                <a:solidFill>
                  <a:schemeClr val="tx1"/>
                </a:solidFill>
              </a:rPr>
              <a:t>Direct messaging to assigned teachers  </a:t>
            </a:r>
          </a:p>
          <a:p>
            <a:pPr marL="179388" indent="-179388">
              <a:buFont typeface="Arial" pitchFamily="34" charset="0"/>
              <a:buChar char="•"/>
            </a:pP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4</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Must</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14933688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ID :32</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My materials</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student I want to view what music materials I have rented out through the student portal so I know what I need to return and when it needs to be returned or borrowed again.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smtClean="0">
                <a:solidFill>
                  <a:schemeClr val="tx1"/>
                </a:solidFill>
              </a:rPr>
              <a:t>Student portal displays all instruments borrowed.</a:t>
            </a:r>
          </a:p>
          <a:p>
            <a:pPr marL="179388" indent="-179388">
              <a:buFont typeface="Arial" pitchFamily="34" charset="0"/>
              <a:buChar char="•"/>
            </a:pPr>
            <a:r>
              <a:rPr lang="en-AU" sz="2000" dirty="0" smtClean="0">
                <a:solidFill>
                  <a:schemeClr val="tx1"/>
                </a:solidFill>
              </a:rPr>
              <a:t>Key dates for returning instruments will be displayed.</a:t>
            </a:r>
          </a:p>
          <a:p>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2.5</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Must</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33179606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ID :33</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Teacher student contact</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teacher I want to be able to contact my students through my portal as I may need to inform them of important dates and other relevant information pertaining to there class and schedule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t>
            </a:r>
            <a:r>
              <a:rPr lang="en-AU" sz="2000" dirty="0" smtClean="0">
                <a:solidFill>
                  <a:schemeClr val="tx1"/>
                </a:solidFill>
              </a:rPr>
              <a:t>A general announcement from the teacher where all students attending the class are able to view.</a:t>
            </a: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1</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Must</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22267948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ID :34</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Teacher Timetable	</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teacher I want to be able to view my classes through my portal so I know who I am teaching and when I am teaching them.</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t>
            </a:r>
            <a:r>
              <a:rPr lang="en-AU" sz="2000" dirty="0" smtClean="0">
                <a:solidFill>
                  <a:schemeClr val="tx1"/>
                </a:solidFill>
              </a:rPr>
              <a:t>Detailed timetable for teachers to keep track on which students they are teaching and when.</a:t>
            </a: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3</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Must</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23910475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ID :35</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Teacher Database</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teacher I want to be able to edit the database to show whether music materials have been returned or hired out so other students and teacher will be able to see if they can hire the equipment</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t>
            </a:r>
            <a:r>
              <a:rPr lang="en-AU" sz="2000" dirty="0" smtClean="0">
                <a:solidFill>
                  <a:schemeClr val="tx1"/>
                </a:solidFill>
              </a:rPr>
              <a:t>Inventory database of all hired or available instruments to update teachers and students for its availability or to keep track of instruments that are to return.</a:t>
            </a: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3</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Must</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15206271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ID :36</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Management Database Edit </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member of management I want to have full access to the music </a:t>
            </a:r>
            <a:r>
              <a:rPr lang="en-AU" sz="2400" dirty="0" smtClean="0">
                <a:solidFill>
                  <a:schemeClr val="tx1"/>
                </a:solidFill>
              </a:rPr>
              <a:t>database so that </a:t>
            </a:r>
            <a:r>
              <a:rPr lang="en-AU" sz="2400" dirty="0">
                <a:solidFill>
                  <a:schemeClr val="tx1"/>
                </a:solidFill>
              </a:rPr>
              <a:t>we </a:t>
            </a:r>
            <a:r>
              <a:rPr lang="en-AU" sz="2400" dirty="0" smtClean="0">
                <a:solidFill>
                  <a:schemeClr val="tx1"/>
                </a:solidFill>
              </a:rPr>
              <a:t>can add </a:t>
            </a:r>
            <a:r>
              <a:rPr lang="en-AU" sz="2400" dirty="0">
                <a:solidFill>
                  <a:schemeClr val="tx1"/>
                </a:solidFill>
              </a:rPr>
              <a:t>and remove music material as it becomes available and unavailable.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a:t>
            </a:r>
            <a:r>
              <a:rPr lang="en-AU" sz="2000" dirty="0" smtClean="0">
                <a:solidFill>
                  <a:schemeClr val="tx1"/>
                </a:solidFill>
              </a:rPr>
              <a:t>Criteria</a:t>
            </a:r>
          </a:p>
          <a:p>
            <a:pPr marL="179388" indent="-179388">
              <a:buFont typeface="Arial" pitchFamily="34" charset="0"/>
              <a:buChar char="•"/>
            </a:pPr>
            <a:r>
              <a:rPr lang="en-AU" sz="2000" dirty="0">
                <a:solidFill>
                  <a:schemeClr val="tx1"/>
                </a:solidFill>
              </a:rPr>
              <a:t>Adding and removing music materials through the music database </a:t>
            </a:r>
            <a:endParaRPr lang="en-AU" sz="2000" dirty="0" smtClean="0">
              <a:solidFill>
                <a:schemeClr val="tx1"/>
              </a:solidFill>
            </a:endParaRPr>
          </a:p>
          <a:p>
            <a:pPr marL="179388" indent="-179388">
              <a:buFont typeface="Arial" pitchFamily="34" charset="0"/>
              <a:buChar char="•"/>
            </a:pPr>
            <a:r>
              <a:rPr lang="en-AU" sz="2000" dirty="0" smtClean="0">
                <a:solidFill>
                  <a:schemeClr val="tx1"/>
                </a:solidFill>
              </a:rPr>
              <a:t>Availability of any music material.</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3</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Must</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13794362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ID :37</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Accounts Admin</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member of management team I want full access to the accounts database as we will need to add, remove and edit all accounts that are registered with the school.</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t>
            </a:r>
            <a:r>
              <a:rPr lang="en-AU" sz="2000" dirty="0" smtClean="0">
                <a:solidFill>
                  <a:schemeClr val="tx1"/>
                </a:solidFill>
              </a:rPr>
              <a:t>Account maintenance update from the database accessible through the accounts admin.</a:t>
            </a: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2.5</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Must</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5743236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ID :38</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Full Access to Website</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member of the Management Team I want to be able to edit the full website as I will need to add and remove content that anyone can see.</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t>
            </a:r>
            <a:r>
              <a:rPr lang="en-AU" sz="2000" dirty="0" smtClean="0">
                <a:solidFill>
                  <a:schemeClr val="tx1"/>
                </a:solidFill>
              </a:rPr>
              <a:t>Content management system implemented for adding and removing of content easily.</a:t>
            </a: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3</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Must</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11089347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ID :39</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Edit teacher classes</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member of the Management team I will need to be able to edit teachers schedules as classes may need to be changed due </a:t>
            </a:r>
            <a:r>
              <a:rPr lang="en-AU" sz="2400" dirty="0" smtClean="0">
                <a:solidFill>
                  <a:schemeClr val="tx1"/>
                </a:solidFill>
              </a:rPr>
              <a:t>to unprecedented circumstance</a:t>
            </a:r>
            <a:r>
              <a:rPr lang="en-AU" sz="2400" dirty="0">
                <a:solidFill>
                  <a:schemeClr val="tx1"/>
                </a:solidFill>
              </a:rPr>
              <a:t>.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t>
            </a:r>
            <a:r>
              <a:rPr lang="en-AU" sz="2000" dirty="0" smtClean="0">
                <a:solidFill>
                  <a:schemeClr val="tx1"/>
                </a:solidFill>
              </a:rPr>
              <a:t>Full access for </a:t>
            </a:r>
            <a:r>
              <a:rPr lang="en-AU" sz="2000" dirty="0">
                <a:solidFill>
                  <a:schemeClr val="tx1"/>
                </a:solidFill>
              </a:rPr>
              <a:t>u</a:t>
            </a:r>
            <a:r>
              <a:rPr lang="en-AU" sz="2000" dirty="0" smtClean="0">
                <a:solidFill>
                  <a:schemeClr val="tx1"/>
                </a:solidFill>
              </a:rPr>
              <a:t>pdating or editing teachers timetable </a:t>
            </a:r>
          </a:p>
          <a:p>
            <a:pPr marL="179388" indent="-179388">
              <a:buFont typeface="Arial" pitchFamily="34" charset="0"/>
              <a:buChar char="•"/>
            </a:pPr>
            <a:endParaRPr lang="en-AU" sz="2000" dirty="0" smtClean="0">
              <a:solidFill>
                <a:schemeClr val="tx1"/>
              </a:solidFill>
            </a:endParaRPr>
          </a:p>
          <a:p>
            <a:pPr marL="179388" indent="-179388">
              <a:buFont typeface="Arial" pitchFamily="34" charset="0"/>
              <a:buChar char="•"/>
            </a:pP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3</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Must</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2798596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ID : 4</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Booking classes</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nSpc>
                <a:spcPct val="107000"/>
              </a:lnSpc>
              <a:spcAft>
                <a:spcPts val="800"/>
              </a:spcAft>
              <a:tabLst>
                <a:tab pos="4076065" algn="l"/>
              </a:tabLst>
            </a:pPr>
            <a:r>
              <a:rPr lang="en-AU" sz="2400" dirty="0">
                <a:solidFill>
                  <a:srgbClr val="000000"/>
                </a:solidFill>
                <a:latin typeface="Arial"/>
                <a:ea typeface="宋体"/>
                <a:cs typeface="Arial"/>
              </a:rPr>
              <a:t>As a student, I want a clear and concise way to book (with details on teachers, class length and a cap on students in classes) so that joining new classes is a simple process.</a:t>
            </a:r>
            <a:endParaRPr lang="en-AU" sz="2400" dirty="0">
              <a:ea typeface="宋体"/>
              <a:cs typeface="Arial"/>
            </a:endParaRPr>
          </a:p>
          <a:p>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smtClean="0">
                <a:solidFill>
                  <a:schemeClr val="tx1"/>
                </a:solidFill>
              </a:rPr>
              <a:t>Class schedule of selected instrument displayed. </a:t>
            </a:r>
          </a:p>
          <a:p>
            <a:pPr marL="179388" indent="-179388">
              <a:buFont typeface="Arial" pitchFamily="34" charset="0"/>
              <a:buChar char="•"/>
            </a:pPr>
            <a:r>
              <a:rPr lang="en-AU" sz="2000" dirty="0" smtClean="0">
                <a:solidFill>
                  <a:schemeClr val="tx1"/>
                </a:solidFill>
              </a:rPr>
              <a:t>Availability </a:t>
            </a:r>
            <a:r>
              <a:rPr lang="en-AU" sz="2000" dirty="0">
                <a:solidFill>
                  <a:schemeClr val="tx1"/>
                </a:solidFill>
              </a:rPr>
              <a:t>o</a:t>
            </a:r>
            <a:r>
              <a:rPr lang="en-AU" sz="2000" dirty="0" smtClean="0">
                <a:solidFill>
                  <a:schemeClr val="tx1"/>
                </a:solidFill>
              </a:rPr>
              <a:t>f selected class will be indicated within the option for booking classes.</a:t>
            </a:r>
          </a:p>
          <a:p>
            <a:pPr marL="179388" indent="-179388">
              <a:buFont typeface="Arial" pitchFamily="34" charset="0"/>
              <a:buChar char="•"/>
            </a:pPr>
            <a:r>
              <a:rPr lang="en-AU" sz="2000" dirty="0" smtClean="0">
                <a:solidFill>
                  <a:schemeClr val="tx1"/>
                </a:solidFill>
              </a:rPr>
              <a:t>Choices of class would display the teacher and the length of class.</a:t>
            </a: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5</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Must</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13685699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ID: 40</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Password Reset 	</a:t>
            </a:r>
            <a:endParaRPr lang="en-AU" sz="2800" dirty="0"/>
          </a:p>
        </p:txBody>
      </p:sp>
      <p:sp>
        <p:nvSpPr>
          <p:cNvPr id="7" name="Rectangle 6"/>
          <p:cNvSpPr/>
          <p:nvPr/>
        </p:nvSpPr>
        <p:spPr>
          <a:xfrm>
            <a:off x="39153" y="80924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user I want to be able to reset my password </a:t>
            </a:r>
            <a:r>
              <a:rPr lang="en-AU" sz="2400" dirty="0" smtClean="0">
                <a:solidFill>
                  <a:schemeClr val="tx1"/>
                </a:solidFill>
              </a:rPr>
              <a:t>in </a:t>
            </a:r>
            <a:r>
              <a:rPr lang="en-AU" sz="2400" dirty="0" smtClean="0">
                <a:solidFill>
                  <a:schemeClr val="tx1"/>
                </a:solidFill>
              </a:rPr>
              <a:t>case I forget it and need to access my account. </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t>
            </a:r>
            <a:r>
              <a:rPr lang="en-AU" sz="2000" dirty="0" smtClean="0">
                <a:solidFill>
                  <a:schemeClr val="tx1"/>
                </a:solidFill>
              </a:rPr>
              <a:t>A fully functioning webpage that allows a full reset of a users password successfully. </a:t>
            </a: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5</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Must</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22273866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ID: 41</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Careers Page </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Job seeker I want to be able to view a webpage that shows all jobs available to </a:t>
            </a:r>
            <a:r>
              <a:rPr lang="en-AU" sz="2400" dirty="0" smtClean="0">
                <a:solidFill>
                  <a:schemeClr val="tx1"/>
                </a:solidFill>
              </a:rPr>
              <a:t>apply.</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smtClean="0">
                <a:solidFill>
                  <a:schemeClr val="tx1"/>
                </a:solidFill>
              </a:rPr>
              <a:t>A fully functioning webpage that displays all relevant information </a:t>
            </a: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2</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Should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20935855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ID: 42</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Job Information Webpage</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job seeker I want to be able to view all relevant information pertaining to job openings at the music school and be able to apply for that position on the same page.</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t>
            </a:r>
            <a:r>
              <a:rPr lang="en-AU" sz="2000" dirty="0" smtClean="0">
                <a:solidFill>
                  <a:schemeClr val="tx1"/>
                </a:solidFill>
              </a:rPr>
              <a:t>A fully functioning webpage that displays all relevant information correctly. </a:t>
            </a: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3</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Must</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2093585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ID : 5</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Class </a:t>
            </a:r>
            <a:r>
              <a:rPr lang="en-AU" sz="2800" dirty="0" smtClean="0"/>
              <a:t>attendance capacity</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nSpc>
                <a:spcPct val="107000"/>
              </a:lnSpc>
              <a:spcAft>
                <a:spcPts val="800"/>
              </a:spcAft>
              <a:tabLst>
                <a:tab pos="4076065" algn="l"/>
              </a:tabLst>
            </a:pPr>
            <a:r>
              <a:rPr lang="en-AU" sz="2400" dirty="0">
                <a:solidFill>
                  <a:srgbClr val="000000"/>
                </a:solidFill>
                <a:latin typeface="Arial"/>
                <a:ea typeface="宋体"/>
                <a:cs typeface="Arial"/>
              </a:rPr>
              <a:t>As a student, I want to see how many classes I can take in a week so I know the limitations of my timetable/class allocations.</a:t>
            </a:r>
            <a:endParaRPr lang="en-AU" sz="2400" dirty="0">
              <a:ea typeface="宋体"/>
              <a:cs typeface="Arial"/>
            </a:endParaRPr>
          </a:p>
          <a:p>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t>
            </a:r>
            <a:r>
              <a:rPr lang="en-AU" sz="2000" dirty="0" smtClean="0">
                <a:solidFill>
                  <a:schemeClr val="tx1"/>
                </a:solidFill>
              </a:rPr>
              <a:t>Database would clarify any timetable clashes and limitations of enrolments.</a:t>
            </a: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2</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Must</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1368569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ID : 6</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Teacher Contact Details</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nSpc>
                <a:spcPct val="107000"/>
              </a:lnSpc>
              <a:spcAft>
                <a:spcPts val="800"/>
              </a:spcAft>
              <a:tabLst>
                <a:tab pos="4076065" algn="l"/>
              </a:tabLst>
            </a:pPr>
            <a:r>
              <a:rPr lang="en-AU" sz="2400" dirty="0">
                <a:solidFill>
                  <a:srgbClr val="000000"/>
                </a:solidFill>
                <a:latin typeface="Arial"/>
                <a:ea typeface="宋体"/>
                <a:cs typeface="Arial"/>
              </a:rPr>
              <a:t>As a student, I want to view all teachers’ contact details (such as email and office number) so that I can ask questions about the class.</a:t>
            </a:r>
            <a:endParaRPr lang="en-AU" sz="2400" dirty="0">
              <a:ea typeface="宋体"/>
              <a:cs typeface="Arial"/>
            </a:endParaRPr>
          </a:p>
          <a:p>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t>
            </a:r>
            <a:r>
              <a:rPr lang="en-AU" sz="2000" dirty="0" smtClean="0">
                <a:solidFill>
                  <a:schemeClr val="tx1"/>
                </a:solidFill>
              </a:rPr>
              <a:t>Faculty directory through the student portal</a:t>
            </a: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1</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Must</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1368569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ID : 7</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Teacher Bio</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nSpc>
                <a:spcPct val="107000"/>
              </a:lnSpc>
              <a:spcAft>
                <a:spcPts val="800"/>
              </a:spcAft>
              <a:tabLst>
                <a:tab pos="4076065" algn="l"/>
              </a:tabLst>
            </a:pPr>
            <a:r>
              <a:rPr lang="en-AU" sz="2400" dirty="0">
                <a:solidFill>
                  <a:srgbClr val="000000"/>
                </a:solidFill>
                <a:latin typeface="Arial"/>
                <a:ea typeface="宋体"/>
                <a:cs typeface="Arial"/>
              </a:rPr>
              <a:t>As a </a:t>
            </a:r>
            <a:r>
              <a:rPr lang="en-AU" sz="2400" dirty="0" smtClean="0">
                <a:solidFill>
                  <a:srgbClr val="000000"/>
                </a:solidFill>
                <a:latin typeface="Arial"/>
                <a:ea typeface="宋体"/>
                <a:cs typeface="Arial"/>
              </a:rPr>
              <a:t>user, </a:t>
            </a:r>
            <a:r>
              <a:rPr lang="en-AU" sz="2400" dirty="0">
                <a:solidFill>
                  <a:srgbClr val="000000"/>
                </a:solidFill>
                <a:latin typeface="Arial"/>
                <a:ea typeface="宋体"/>
                <a:cs typeface="Arial"/>
              </a:rPr>
              <a:t>I want to see a description (who they are, passions, what they like/get out of teaching, picture of themselves) of each teacher so that I know who’s who and if they are qualified.</a:t>
            </a:r>
            <a:endParaRPr lang="en-AU" sz="2400" dirty="0">
              <a:ea typeface="宋体"/>
              <a:cs typeface="Arial"/>
            </a:endParaRPr>
          </a:p>
          <a:p>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t>
            </a:r>
            <a:r>
              <a:rPr lang="en-AU" sz="2000" dirty="0" smtClean="0">
                <a:solidFill>
                  <a:schemeClr val="tx1"/>
                </a:solidFill>
              </a:rPr>
              <a:t>Personal profile of each teacher are accessible.</a:t>
            </a: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2</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1368569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ID : 8</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Teacher language Proficiency   </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student, I want to see the language skills of my teacher so I know if I can speak in my preferred language with them.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smtClean="0">
                <a:solidFill>
                  <a:schemeClr val="tx1"/>
                </a:solidFill>
              </a:rPr>
              <a:t>Language preferences </a:t>
            </a:r>
          </a:p>
          <a:p>
            <a:pPr marL="179388" indent="-179388">
              <a:buFont typeface="Arial" pitchFamily="34" charset="0"/>
              <a:buChar char="•"/>
            </a:pPr>
            <a:r>
              <a:rPr lang="en-AU" sz="2000" dirty="0" smtClean="0">
                <a:solidFill>
                  <a:schemeClr val="tx1"/>
                </a:solidFill>
              </a:rPr>
              <a:t>Profile of any teacher would display all spoken language.</a:t>
            </a: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0.5</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Must</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1368569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ID : 9</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Teacher Timetable</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teacher, I want to be able to see my timetable (that has slightly different details to the student timetable) online so that I know when my classes and my free time are.</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smtClean="0">
                <a:solidFill>
                  <a:schemeClr val="tx1"/>
                </a:solidFill>
              </a:rPr>
              <a:t> Teachers can access a detailed timetable online.</a:t>
            </a: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3</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Must</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13685699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2037</TotalTime>
  <Words>2378</Words>
  <Application>Microsoft Office PowerPoint</Application>
  <PresentationFormat>A4 Paper (210x297 mm)</PresentationFormat>
  <Paragraphs>391</Paragraphs>
  <Slides>42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宋体</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Thomaco Consultancies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Richard Thomas</dc:creator>
  <cp:lastModifiedBy>MELT</cp:lastModifiedBy>
  <cp:revision>56</cp:revision>
  <dcterms:created xsi:type="dcterms:W3CDTF">2011-08-10T11:51:47Z</dcterms:created>
  <dcterms:modified xsi:type="dcterms:W3CDTF">2016-08-26T00:24:03Z</dcterms:modified>
</cp:coreProperties>
</file>