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9939325" cy="680560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656875" y="510400"/>
            <a:ext cx="6626524" cy="2552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93925" y="3232650"/>
            <a:ext cx="7951450" cy="3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993925" y="3232650"/>
            <a:ext cx="7951450" cy="30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656875" y="510400"/>
            <a:ext cx="6626524" cy="2552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993925" y="3232650"/>
            <a:ext cx="7951500" cy="30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656875" y="510400"/>
            <a:ext cx="6626400" cy="2552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993925" y="3232650"/>
            <a:ext cx="7951500" cy="30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656875" y="510400"/>
            <a:ext cx="6626400" cy="2552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993925" y="3232650"/>
            <a:ext cx="7951500" cy="30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656875" y="510400"/>
            <a:ext cx="6626400" cy="2552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993925" y="3232650"/>
            <a:ext cx="7951500" cy="30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656875" y="510400"/>
            <a:ext cx="6626400" cy="2552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993925" y="3232650"/>
            <a:ext cx="7951500" cy="30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656875" y="510400"/>
            <a:ext cx="6626400" cy="2552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993925" y="3232650"/>
            <a:ext cx="7951500" cy="30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656875" y="510400"/>
            <a:ext cx="6626400" cy="2552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993925" y="3232650"/>
            <a:ext cx="7951500" cy="30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656875" y="510400"/>
            <a:ext cx="6626400" cy="2552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993925" y="3232650"/>
            <a:ext cx="7951500" cy="30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656875" y="510400"/>
            <a:ext cx="6626400" cy="2552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993925" y="3232650"/>
            <a:ext cx="7951500" cy="30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656875" y="510400"/>
            <a:ext cx="6626400" cy="2552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993925" y="3232650"/>
            <a:ext cx="7951500" cy="30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656875" y="510400"/>
            <a:ext cx="6626400" cy="2552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993925" y="3232650"/>
            <a:ext cx="7951500" cy="30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656875" y="510400"/>
            <a:ext cx="6626400" cy="2552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993925" y="3232650"/>
            <a:ext cx="7951500" cy="30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656875" y="510400"/>
            <a:ext cx="6626400" cy="2552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993925" y="3232650"/>
            <a:ext cx="7951500" cy="30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656875" y="510400"/>
            <a:ext cx="6626400" cy="2552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993925" y="3232650"/>
            <a:ext cx="7951500" cy="30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656875" y="510400"/>
            <a:ext cx="6626400" cy="2552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제목 슬라이드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x="6949546" y="1143000"/>
            <a:ext cx="3200399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1154954" y="685800"/>
            <a:ext cx="8825657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small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95" name="Shape 95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AU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AU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5" type="body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6" type="body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11" name="Shape 111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Shape 112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Shape 113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/>
          <p:nvPr>
            <p:ph idx="2" type="pic"/>
          </p:nvPr>
        </p:nvSpPr>
        <p:spPr>
          <a:xfrm>
            <a:off x="652462" y="2209800"/>
            <a:ext cx="2940049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3" type="body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4" type="body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/>
          <p:nvPr>
            <p:ph idx="5" type="pic"/>
          </p:nvPr>
        </p:nvSpPr>
        <p:spPr>
          <a:xfrm>
            <a:off x="3889373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6" type="body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7" type="body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/>
          <p:nvPr>
            <p:ph idx="8" type="pic"/>
          </p:nvPr>
        </p:nvSpPr>
        <p:spPr>
          <a:xfrm>
            <a:off x="7124699" y="2209800"/>
            <a:ext cx="29321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9" type="body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27" name="Shape 127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Shape 128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Shape 129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154954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1154954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7.xml"/><Relationship Id="rId23" Type="http://schemas.openxmlformats.org/officeDocument/2006/relationships/slideLayout" Target="../slideLayouts/slideLayout18.xml"/><Relationship Id="rId1" Type="http://schemas.openxmlformats.org/officeDocument/2006/relationships/image" Target="../media/image04.png"/><Relationship Id="rId2" Type="http://schemas.openxmlformats.org/officeDocument/2006/relationships/image" Target="../media/image00.png"/><Relationship Id="rId3" Type="http://schemas.openxmlformats.org/officeDocument/2006/relationships/image" Target="../media/image03.png"/><Relationship Id="rId4" Type="http://schemas.openxmlformats.org/officeDocument/2006/relationships/image" Target="../media/image01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02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78C4F1">
                  <a:alpha val="6666"/>
                </a:srgbClr>
              </a:gs>
              <a:gs pos="36000">
                <a:srgbClr val="78C4F1">
                  <a:alpha val="5882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9011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  <p:sldLayoutId id="2147483665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jpg"/><Relationship Id="rId4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jpg"/><Relationship Id="rId4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jpg"/><Relationship Id="rId4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jpg"/><Relationship Id="rId4" Type="http://schemas.openxmlformats.org/officeDocument/2006/relationships/image" Target="../media/image08.png"/><Relationship Id="rId5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jpg"/><Relationship Id="rId4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jpg"/><Relationship Id="rId4" Type="http://schemas.openxmlformats.org/officeDocument/2006/relationships/hyperlink" Target="http://pinelands-music.tk/music_school/home.ph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jpg"/><Relationship Id="rId4" Type="http://schemas.openxmlformats.org/officeDocument/2006/relationships/hyperlink" Target="http://pinelands-music.tk/music_school/home.ph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jpg"/><Relationship Id="rId4" Type="http://schemas.openxmlformats.org/officeDocument/2006/relationships/hyperlink" Target="http://pinelands-music.tk/music_school/home.ph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jpg"/><Relationship Id="rId4" Type="http://schemas.openxmlformats.org/officeDocument/2006/relationships/hyperlink" Target="http://pinelands-music.tk/music_school/home.ph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jpg"/><Relationship Id="rId4" Type="http://schemas.openxmlformats.org/officeDocument/2006/relationships/hyperlink" Target="http://pinelands-music.tk/music_school/home.ph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jpg"/><Relationship Id="rId4" Type="http://schemas.openxmlformats.org/officeDocument/2006/relationships/hyperlink" Target="http://pinelands-music.tk/music_school/home.ph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jpg"/><Relationship Id="rId4" Type="http://schemas.openxmlformats.org/officeDocument/2006/relationships/hyperlink" Target="http://pinelands-music.tk/music_school/home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6673" y="0"/>
            <a:ext cx="122586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8616461" y="4246685"/>
            <a:ext cx="3437937" cy="2259530"/>
          </a:xfrm>
          <a:prstGeom prst="rect">
            <a:avLst/>
          </a:prstGeom>
          <a:solidFill>
            <a:srgbClr val="FFFFFF">
              <a:alpha val="81960"/>
            </a:srgbClr>
          </a:solidFill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8781492" y="4332232"/>
            <a:ext cx="325121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AU" sz="1800" u="none" cap="none" strike="noStrike">
                <a:solidFill>
                  <a:srgbClr val="3A3A3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Darian Brandt 09167901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AU" sz="1800">
                <a:solidFill>
                  <a:srgbClr val="3A3A3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Hang Su 09326448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AU" sz="1800">
                <a:solidFill>
                  <a:srgbClr val="3A3A3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Huisuk GYEONG  09230424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AU" sz="1800">
                <a:solidFill>
                  <a:srgbClr val="3A3A3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Anneyashan Dey 09534849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AU" sz="1800">
                <a:solidFill>
                  <a:srgbClr val="3A3A3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Rick Pham 09579249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AU" sz="1800">
                <a:solidFill>
                  <a:srgbClr val="3A3A3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Ashvin Kanniason 09759522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AU" sz="1800">
                <a:solidFill>
                  <a:srgbClr val="3A3A3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Nicholas Martin 08623465 </a:t>
            </a:r>
          </a:p>
        </p:txBody>
      </p:sp>
      <p:sp>
        <p:nvSpPr>
          <p:cNvPr id="151" name="Shape 151"/>
          <p:cNvSpPr/>
          <p:nvPr/>
        </p:nvSpPr>
        <p:spPr>
          <a:xfrm>
            <a:off x="-66673" y="430822"/>
            <a:ext cx="6652112" cy="465990"/>
          </a:xfrm>
          <a:prstGeom prst="rect">
            <a:avLst/>
          </a:prstGeom>
          <a:solidFill>
            <a:srgbClr val="311349">
              <a:alpha val="83921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KEYBOARD SMASHER</a:t>
            </a:r>
            <a:r>
              <a:rPr lang="en-AU" sz="1800">
                <a:solidFill>
                  <a:schemeClr val="lt1"/>
                </a:solidFill>
              </a:rPr>
              <a:t>S</a:t>
            </a:r>
            <a:r>
              <a:rPr lang="en-A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_presentation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-66675" y="1129298"/>
            <a:ext cx="9131542" cy="1244625"/>
          </a:xfrm>
          <a:prstGeom prst="rect">
            <a:avLst/>
          </a:prstGeom>
          <a:solidFill>
            <a:srgbClr val="311349">
              <a:alpha val="83921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179515" y="1235686"/>
            <a:ext cx="8366608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6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PINELANDS</a:t>
            </a:r>
            <a:r>
              <a:rPr lang="en-AU" sz="6000">
                <a:solidFill>
                  <a:srgbClr val="F5AE7A"/>
                </a:solidFill>
                <a:latin typeface="Impact"/>
                <a:ea typeface="Impact"/>
                <a:cs typeface="Impact"/>
                <a:sym typeface="Impact"/>
              </a:rPr>
              <a:t>MUSICSCHOOL</a:t>
            </a:r>
          </a:p>
        </p:txBody>
      </p:sp>
      <p:sp>
        <p:nvSpPr>
          <p:cNvPr id="154" name="Shape 154"/>
          <p:cNvSpPr/>
          <p:nvPr/>
        </p:nvSpPr>
        <p:spPr>
          <a:xfrm>
            <a:off x="-66673" y="2813767"/>
            <a:ext cx="5500319" cy="1169663"/>
          </a:xfrm>
          <a:prstGeom prst="rect">
            <a:avLst/>
          </a:prstGeom>
          <a:solidFill>
            <a:srgbClr val="311349">
              <a:alpha val="83921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-930903" y="2884103"/>
            <a:ext cx="6443676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6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RELEASE_2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x="665164" y="572795"/>
            <a:ext cx="11253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7000">
                <a:solidFill>
                  <a:srgbClr val="C0590E"/>
                </a:solidFill>
                <a:latin typeface="Impact"/>
                <a:ea typeface="Impact"/>
                <a:cs typeface="Impact"/>
                <a:sym typeface="Impact"/>
              </a:rPr>
              <a:t>Process – Burndown Charts</a:t>
            </a:r>
          </a:p>
        </p:txBody>
      </p:sp>
      <p:sp>
        <p:nvSpPr>
          <p:cNvPr id="225" name="Shape 225"/>
          <p:cNvSpPr/>
          <p:nvPr/>
        </p:nvSpPr>
        <p:spPr>
          <a:xfrm>
            <a:off x="665164" y="2340223"/>
            <a:ext cx="95934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Font typeface="Arial"/>
              <a:buChar char="•"/>
            </a:pPr>
            <a:r>
              <a:t/>
            </a:r>
            <a:endParaRPr/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300" y="1542600"/>
            <a:ext cx="10695400" cy="51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2303443" y="699635"/>
            <a:ext cx="7452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7000">
                <a:solidFill>
                  <a:srgbClr val="C0590E"/>
                </a:solidFill>
                <a:latin typeface="Impact"/>
                <a:ea typeface="Impact"/>
                <a:cs typeface="Impact"/>
                <a:sym typeface="Impact"/>
              </a:rPr>
              <a:t>Process - Velocity</a:t>
            </a:r>
          </a:p>
        </p:txBody>
      </p:sp>
      <p:pic>
        <p:nvPicPr>
          <p:cNvPr descr="14881240_1346096185401202_1551513992_o.png"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162" y="2052175"/>
            <a:ext cx="10407875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hape 2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3944292" y="288187"/>
            <a:ext cx="3967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7000">
                <a:solidFill>
                  <a:srgbClr val="31BA79"/>
                </a:solidFill>
                <a:latin typeface="Impact"/>
                <a:ea typeface="Impact"/>
                <a:cs typeface="Impact"/>
                <a:sym typeface="Impact"/>
              </a:rPr>
              <a:t>Database</a:t>
            </a:r>
          </a:p>
        </p:txBody>
      </p:sp>
      <p:pic>
        <p:nvPicPr>
          <p:cNvPr id="240" name="Shape 2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6344" y="1457737"/>
            <a:ext cx="9467700" cy="51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3917787" y="302137"/>
            <a:ext cx="3967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7000">
                <a:solidFill>
                  <a:srgbClr val="31BA79"/>
                </a:solidFill>
                <a:latin typeface="Impact"/>
                <a:ea typeface="Impact"/>
                <a:cs typeface="Impact"/>
                <a:sym typeface="Impact"/>
              </a:rPr>
              <a:t>Database</a:t>
            </a: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077" y="1467194"/>
            <a:ext cx="5274300" cy="514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23001" y="2165181"/>
            <a:ext cx="5697900" cy="39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2022090" y="342289"/>
            <a:ext cx="8424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7000">
                <a:solidFill>
                  <a:srgbClr val="F5AE7A"/>
                </a:solidFill>
                <a:latin typeface="Impact"/>
                <a:ea typeface="Impact"/>
                <a:cs typeface="Impact"/>
                <a:sym typeface="Impact"/>
              </a:rPr>
              <a:t>System Architecture</a:t>
            </a:r>
          </a:p>
        </p:txBody>
      </p:sp>
      <p:sp>
        <p:nvSpPr>
          <p:cNvPr id="255" name="Shape 255"/>
          <p:cNvSpPr/>
          <p:nvPr/>
        </p:nvSpPr>
        <p:spPr>
          <a:xfrm>
            <a:off x="665164" y="2340223"/>
            <a:ext cx="95934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n-AU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</a:p>
          <a:p>
            <a:pPr indent="-457200" lvl="2" marL="13716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n-AU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Amazon</a:t>
            </a:r>
          </a:p>
          <a:p>
            <a:pPr indent="0" lvl="2" marL="914400" marR="0" rtl="0" algn="l">
              <a:spcBef>
                <a:spcPts val="0"/>
              </a:spcBef>
              <a:buNone/>
            </a:pPr>
            <a:r>
              <a:t/>
            </a:r>
            <a:endParaRPr b="1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n-AU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  <a:p>
            <a:pPr indent="-457200" lvl="2" marL="13716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n-AU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HTML/CSS/Javascript</a:t>
            </a:r>
          </a:p>
          <a:p>
            <a:pPr indent="-457200" lvl="2" marL="13716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n-AU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</a:p>
          <a:p>
            <a:pPr indent="-457200" lvl="2" marL="13716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n-AU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</a:p>
          <a:p>
            <a:pPr indent="-457200" lvl="2" marL="13716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4875223_1317777431573928_37643124_n.jpg"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5525" y="1373500"/>
            <a:ext cx="5500475" cy="495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2022090" y="342289"/>
            <a:ext cx="8424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7000">
                <a:solidFill>
                  <a:srgbClr val="F5AE7A"/>
                </a:solidFill>
                <a:latin typeface="Impact"/>
                <a:ea typeface="Impact"/>
                <a:cs typeface="Impact"/>
                <a:sym typeface="Impact"/>
              </a:rPr>
              <a:t>Future Improvements</a:t>
            </a:r>
          </a:p>
        </p:txBody>
      </p:sp>
      <p:sp>
        <p:nvSpPr>
          <p:cNvPr id="263" name="Shape 263"/>
          <p:cNvSpPr/>
          <p:nvPr/>
        </p:nvSpPr>
        <p:spPr>
          <a:xfrm>
            <a:off x="665164" y="2340223"/>
            <a:ext cx="95934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37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b="1" lang="en-AU" sz="2600">
                <a:solidFill>
                  <a:schemeClr val="lt1"/>
                </a:solidFill>
              </a:rPr>
              <a:t>Add extra checks in the Careers page for reliability</a:t>
            </a:r>
          </a:p>
          <a:p>
            <a:pPr indent="-3937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b="1" lang="en-AU" sz="2600">
                <a:solidFill>
                  <a:schemeClr val="lt1"/>
                </a:solidFill>
              </a:rPr>
              <a:t>Add queries tab for admin search</a:t>
            </a:r>
          </a:p>
          <a:p>
            <a:pPr indent="-3937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b="1" lang="en-AU" sz="2600">
                <a:solidFill>
                  <a:schemeClr val="lt1"/>
                </a:solidFill>
              </a:rPr>
              <a:t>Add access levels in student portal for learning materials</a:t>
            </a:r>
          </a:p>
          <a:p>
            <a:pPr indent="-3937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b="1" lang="en-AU" sz="2600">
                <a:solidFill>
                  <a:schemeClr val="lt1"/>
                </a:solidFill>
              </a:rPr>
              <a:t>Improve password reset feature</a:t>
            </a:r>
          </a:p>
          <a:p>
            <a:pPr indent="-3937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b="1" lang="en-AU" sz="2600">
                <a:solidFill>
                  <a:schemeClr val="lt1"/>
                </a:solidFill>
              </a:rPr>
              <a:t>Fix/Delete the search bar</a:t>
            </a:r>
          </a:p>
          <a:p>
            <a:pPr indent="-3937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b="1" lang="en-AU" sz="2600">
                <a:solidFill>
                  <a:schemeClr val="lt1"/>
                </a:solidFill>
              </a:rPr>
              <a:t>Use salted hash of passwords for authentication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2198453" y="435866"/>
            <a:ext cx="7521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7000">
                <a:solidFill>
                  <a:srgbClr val="92D050"/>
                </a:solidFill>
                <a:latin typeface="Impact"/>
                <a:ea typeface="Impact"/>
                <a:cs typeface="Impact"/>
                <a:sym typeface="Impact"/>
              </a:rPr>
              <a:t>Key Requirements</a:t>
            </a:r>
          </a:p>
        </p:txBody>
      </p:sp>
      <p:sp>
        <p:nvSpPr>
          <p:cNvPr id="162" name="Shape 162"/>
          <p:cNvSpPr/>
          <p:nvPr/>
        </p:nvSpPr>
        <p:spPr>
          <a:xfrm>
            <a:off x="880316" y="2456764"/>
            <a:ext cx="9593400" cy="2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n-AU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Final solution considered stakeholders:</a:t>
            </a:r>
          </a:p>
          <a:p>
            <a:pPr indent="-457200" lvl="2" marL="13716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n-AU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Students</a:t>
            </a:r>
          </a:p>
          <a:p>
            <a:pPr indent="-457200" lvl="2" marL="13716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n-AU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Teachers</a:t>
            </a:r>
          </a:p>
          <a:p>
            <a:pPr indent="-457200" lvl="2" marL="13716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n-AU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Job seekers</a:t>
            </a:r>
          </a:p>
          <a:p>
            <a:pPr indent="-457200" lvl="2" marL="13716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n-AU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Management team</a:t>
            </a:r>
          </a:p>
          <a:p>
            <a:pPr indent="-457200" lvl="2" marL="1371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A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68" name="Shape 168"/>
          <p:cNvSpPr txBox="1"/>
          <p:nvPr/>
        </p:nvSpPr>
        <p:spPr>
          <a:xfrm>
            <a:off x="1759183" y="585335"/>
            <a:ext cx="9209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7000">
                <a:solidFill>
                  <a:srgbClr val="CCE583"/>
                </a:solidFill>
                <a:latin typeface="Impact"/>
                <a:ea typeface="Impact"/>
                <a:cs typeface="Impact"/>
                <a:sym typeface="Impact"/>
              </a:rPr>
              <a:t>Student Requirements</a:t>
            </a:r>
          </a:p>
        </p:txBody>
      </p:sp>
      <p:sp>
        <p:nvSpPr>
          <p:cNvPr id="169" name="Shape 169"/>
          <p:cNvSpPr/>
          <p:nvPr/>
        </p:nvSpPr>
        <p:spPr>
          <a:xfrm>
            <a:off x="665164" y="2340223"/>
            <a:ext cx="95934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 about Pinelands Music School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Enrol as a new student – will have to wait for approval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6694700" y="5887875"/>
            <a:ext cx="4418400" cy="43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u="sng">
                <a:solidFill>
                  <a:schemeClr val="hlink"/>
                </a:solidFill>
                <a:hlinkClick r:id="rId4"/>
              </a:rPr>
              <a:t>http://pinelands-music.tk/music_school/home.php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722845" y="585335"/>
            <a:ext cx="11282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7000">
                <a:solidFill>
                  <a:srgbClr val="CCE583"/>
                </a:solidFill>
                <a:latin typeface="Impact"/>
                <a:ea typeface="Impact"/>
                <a:cs typeface="Impact"/>
                <a:sym typeface="Impact"/>
              </a:rPr>
              <a:t>Management Requirements</a:t>
            </a:r>
          </a:p>
        </p:txBody>
      </p:sp>
      <p:sp>
        <p:nvSpPr>
          <p:cNvPr id="177" name="Shape 177"/>
          <p:cNvSpPr/>
          <p:nvPr/>
        </p:nvSpPr>
        <p:spPr>
          <a:xfrm>
            <a:off x="665164" y="2340223"/>
            <a:ext cx="9938400" cy="16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Approve or reject new student enrolment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Send new student enrolment details – manager must have Microsoft Outlook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6694700" y="5887875"/>
            <a:ext cx="4418400" cy="43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u="sng">
                <a:solidFill>
                  <a:schemeClr val="hlink"/>
                </a:solidFill>
                <a:hlinkClick r:id="rId4"/>
              </a:rPr>
              <a:t>http://pinelands-music.tk/music_school/home.php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1759183" y="585335"/>
            <a:ext cx="9209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7000">
                <a:solidFill>
                  <a:srgbClr val="CCE583"/>
                </a:solidFill>
                <a:latin typeface="Impact"/>
                <a:ea typeface="Impact"/>
                <a:cs typeface="Impact"/>
                <a:sym typeface="Impact"/>
              </a:rPr>
              <a:t>Student Requirements</a:t>
            </a:r>
          </a:p>
        </p:txBody>
      </p:sp>
      <p:sp>
        <p:nvSpPr>
          <p:cNvPr id="185" name="Shape 185"/>
          <p:cNvSpPr/>
          <p:nvPr/>
        </p:nvSpPr>
        <p:spPr>
          <a:xfrm>
            <a:off x="665164" y="2340223"/>
            <a:ext cx="95934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 into student portal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Register into a new class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View timetable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View announcements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Review profile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Hire an instrument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Review the teacher’s details for their classes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 out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6694700" y="5887875"/>
            <a:ext cx="4418400" cy="43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u="sng">
                <a:solidFill>
                  <a:schemeClr val="hlink"/>
                </a:solidFill>
                <a:hlinkClick r:id="rId4"/>
              </a:rPr>
              <a:t>http://pinelands-music.tk/music_school/home.php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1708305" y="585335"/>
            <a:ext cx="9311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7000">
                <a:solidFill>
                  <a:srgbClr val="CCE583"/>
                </a:solidFill>
                <a:latin typeface="Impact"/>
                <a:ea typeface="Impact"/>
                <a:cs typeface="Impact"/>
                <a:sym typeface="Impact"/>
              </a:rPr>
              <a:t>Teacher Requirements</a:t>
            </a:r>
          </a:p>
        </p:txBody>
      </p:sp>
      <p:sp>
        <p:nvSpPr>
          <p:cNvPr id="193" name="Shape 193"/>
          <p:cNvSpPr/>
          <p:nvPr/>
        </p:nvSpPr>
        <p:spPr>
          <a:xfrm>
            <a:off x="665164" y="2340223"/>
            <a:ext cx="95934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 into teacher portal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Review personal details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View timetable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an announcement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View musical instruments that can be hired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See the contact details of their students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 out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6694700" y="5887875"/>
            <a:ext cx="4418400" cy="43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u="sng">
                <a:solidFill>
                  <a:schemeClr val="hlink"/>
                </a:solidFill>
                <a:hlinkClick r:id="rId4"/>
              </a:rPr>
              <a:t>http://pinelands-music.tk/music_school/home.php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1154854" y="585335"/>
            <a:ext cx="10418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7000">
                <a:solidFill>
                  <a:srgbClr val="CCE583"/>
                </a:solidFill>
                <a:latin typeface="Impact"/>
                <a:ea typeface="Impact"/>
                <a:cs typeface="Impact"/>
                <a:sym typeface="Impact"/>
              </a:rPr>
              <a:t>Job Seeker Requirements</a:t>
            </a:r>
          </a:p>
        </p:txBody>
      </p:sp>
      <p:sp>
        <p:nvSpPr>
          <p:cNvPr id="201" name="Shape 201"/>
          <p:cNvSpPr/>
          <p:nvPr/>
        </p:nvSpPr>
        <p:spPr>
          <a:xfrm>
            <a:off x="665164" y="2340223"/>
            <a:ext cx="9593400" cy="16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View available jobs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Apply for a job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6694700" y="5887875"/>
            <a:ext cx="4418400" cy="43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u="sng">
                <a:solidFill>
                  <a:schemeClr val="hlink"/>
                </a:solidFill>
                <a:hlinkClick r:id="rId4"/>
              </a:rPr>
              <a:t>http://pinelands-music.tk/music_school/home.php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722845" y="585335"/>
            <a:ext cx="11282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7000">
                <a:solidFill>
                  <a:srgbClr val="CCE583"/>
                </a:solidFill>
                <a:latin typeface="Impact"/>
                <a:ea typeface="Impact"/>
                <a:cs typeface="Impact"/>
                <a:sym typeface="Impact"/>
              </a:rPr>
              <a:t>Management Requirements</a:t>
            </a:r>
          </a:p>
        </p:txBody>
      </p:sp>
      <p:sp>
        <p:nvSpPr>
          <p:cNvPr id="209" name="Shape 209"/>
          <p:cNvSpPr/>
          <p:nvPr/>
        </p:nvSpPr>
        <p:spPr>
          <a:xfrm>
            <a:off x="665164" y="2340223"/>
            <a:ext cx="9446100" cy="2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View job seeker’s application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Accept or reject application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Email successful applicant their new logon details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Note: New teachers will not have a class to teach until management manually assigns them a class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6694700" y="5887875"/>
            <a:ext cx="4418400" cy="43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u="sng">
                <a:solidFill>
                  <a:schemeClr val="hlink"/>
                </a:solidFill>
                <a:hlinkClick r:id="rId4"/>
              </a:rPr>
              <a:t>http://pinelands-music.tk/music_school/home.php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722845" y="585335"/>
            <a:ext cx="11282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7000">
                <a:solidFill>
                  <a:srgbClr val="CCE583"/>
                </a:solidFill>
                <a:latin typeface="Impact"/>
                <a:ea typeface="Impact"/>
                <a:cs typeface="Impact"/>
                <a:sym typeface="Impact"/>
              </a:rPr>
              <a:t>Management Requirements</a:t>
            </a:r>
          </a:p>
        </p:txBody>
      </p:sp>
      <p:sp>
        <p:nvSpPr>
          <p:cNvPr id="217" name="Shape 217"/>
          <p:cNvSpPr/>
          <p:nvPr/>
        </p:nvSpPr>
        <p:spPr>
          <a:xfrm>
            <a:off x="665164" y="2340223"/>
            <a:ext cx="98241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 in as a manager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Already shown how they accept new students/teachers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Able to view, edit and delete any record on the database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 in details can only be deleted by deleting the relevant user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A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 out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6694700" y="5887875"/>
            <a:ext cx="4418400" cy="43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u="sng">
                <a:solidFill>
                  <a:schemeClr val="hlink"/>
                </a:solidFill>
                <a:hlinkClick r:id="rId4"/>
              </a:rPr>
              <a:t>http://pinelands-music.tk/music_school/home.php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