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ato" charset="1" panose="020F0502020204030203"/>
      <p:regular r:id="rId22"/>
    </p:embeddedFont>
    <p:embeddedFont>
      <p:font typeface="Helios Extended Bold" charset="1" panose="02000805050000020004"/>
      <p:regular r:id="rId23"/>
    </p:embeddedFont>
    <p:embeddedFont>
      <p:font typeface="Heebo Bold" charset="1" panose="00000800000000000000"/>
      <p:regular r:id="rId24"/>
    </p:embeddedFont>
    <p:embeddedFont>
      <p:font typeface="Heebo" charset="1" panose="00000500000000000000"/>
      <p:regular r:id="rId25"/>
    </p:embeddedFont>
    <p:embeddedFont>
      <p:font typeface="Lato Bold" charset="1" panose="020F05020202040302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79130" y="7483573"/>
            <a:ext cx="5129741" cy="804358"/>
            <a:chOff x="0" y="0"/>
            <a:chExt cx="1351043" cy="211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1043" cy="211847"/>
            </a:xfrm>
            <a:custGeom>
              <a:avLst/>
              <a:gdLst/>
              <a:ahLst/>
              <a:cxnLst/>
              <a:rect r="r" b="b" t="t" l="l"/>
              <a:pathLst>
                <a:path h="211847" w="1351043">
                  <a:moveTo>
                    <a:pt x="30184" y="0"/>
                  </a:moveTo>
                  <a:lnTo>
                    <a:pt x="1320858" y="0"/>
                  </a:lnTo>
                  <a:cubicBezTo>
                    <a:pt x="1328864" y="0"/>
                    <a:pt x="1336541" y="3180"/>
                    <a:pt x="1342202" y="8841"/>
                  </a:cubicBezTo>
                  <a:cubicBezTo>
                    <a:pt x="1347863" y="14502"/>
                    <a:pt x="1351043" y="22179"/>
                    <a:pt x="1351043" y="30184"/>
                  </a:cubicBezTo>
                  <a:lnTo>
                    <a:pt x="1351043" y="181663"/>
                  </a:lnTo>
                  <a:cubicBezTo>
                    <a:pt x="1351043" y="189668"/>
                    <a:pt x="1347863" y="197346"/>
                    <a:pt x="1342202" y="203007"/>
                  </a:cubicBezTo>
                  <a:cubicBezTo>
                    <a:pt x="1336541" y="208667"/>
                    <a:pt x="1328864" y="211847"/>
                    <a:pt x="1320858" y="211847"/>
                  </a:cubicBezTo>
                  <a:lnTo>
                    <a:pt x="30184" y="211847"/>
                  </a:lnTo>
                  <a:cubicBezTo>
                    <a:pt x="22179" y="211847"/>
                    <a:pt x="14502" y="208667"/>
                    <a:pt x="8841" y="203007"/>
                  </a:cubicBezTo>
                  <a:cubicBezTo>
                    <a:pt x="3180" y="197346"/>
                    <a:pt x="0" y="189668"/>
                    <a:pt x="0" y="181663"/>
                  </a:cubicBezTo>
                  <a:lnTo>
                    <a:pt x="0" y="30184"/>
                  </a:lnTo>
                  <a:cubicBezTo>
                    <a:pt x="0" y="22179"/>
                    <a:pt x="3180" y="14502"/>
                    <a:pt x="8841" y="8841"/>
                  </a:cubicBezTo>
                  <a:cubicBezTo>
                    <a:pt x="14502" y="3180"/>
                    <a:pt x="22179" y="0"/>
                    <a:pt x="30184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351043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Qemhal Haritskhayru | DTI DS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77077" y="255016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58126" y="3766801"/>
            <a:ext cx="1237174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CUSTOMER LIFETIME VALUE PREDICTION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8126" y="6255258"/>
            <a:ext cx="1237174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MODULE 3 AND 4 CAPSTONE PROJECT SUPERVISED REGRESSION MACHINE LEARNING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Purwadhika Auto Insurance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105378" y="2663093"/>
            <a:ext cx="581799" cy="6595207"/>
            <a:chOff x="0" y="0"/>
            <a:chExt cx="551570" cy="62525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1570" cy="6252536"/>
            </a:xfrm>
            <a:custGeom>
              <a:avLst/>
              <a:gdLst/>
              <a:ahLst/>
              <a:cxnLst/>
              <a:rect r="r" b="b" t="t" l="l"/>
              <a:pathLst>
                <a:path h="6252536" w="551570">
                  <a:moveTo>
                    <a:pt x="275785" y="6252536"/>
                  </a:moveTo>
                  <a:lnTo>
                    <a:pt x="0" y="5846136"/>
                  </a:lnTo>
                  <a:lnTo>
                    <a:pt x="203200" y="5846136"/>
                  </a:lnTo>
                  <a:lnTo>
                    <a:pt x="203200" y="0"/>
                  </a:lnTo>
                  <a:lnTo>
                    <a:pt x="348370" y="0"/>
                  </a:lnTo>
                  <a:lnTo>
                    <a:pt x="348370" y="5846136"/>
                  </a:lnTo>
                  <a:lnTo>
                    <a:pt x="551570" y="5846136"/>
                  </a:lnTo>
                  <a:lnTo>
                    <a:pt x="275785" y="6252536"/>
                  </a:ln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-47625"/>
              <a:ext cx="145170" cy="619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9744252" y="1867497"/>
            <a:ext cx="581799" cy="14448298"/>
            <a:chOff x="0" y="0"/>
            <a:chExt cx="551570" cy="136975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570" cy="13697600"/>
            </a:xfrm>
            <a:custGeom>
              <a:avLst/>
              <a:gdLst/>
              <a:ahLst/>
              <a:cxnLst/>
              <a:rect r="r" b="b" t="t" l="l"/>
              <a:pathLst>
                <a:path h="13697600" w="551570">
                  <a:moveTo>
                    <a:pt x="275785" y="13697600"/>
                  </a:moveTo>
                  <a:lnTo>
                    <a:pt x="0" y="13291200"/>
                  </a:lnTo>
                  <a:lnTo>
                    <a:pt x="203200" y="13291200"/>
                  </a:lnTo>
                  <a:lnTo>
                    <a:pt x="203200" y="0"/>
                  </a:lnTo>
                  <a:lnTo>
                    <a:pt x="348370" y="0"/>
                  </a:lnTo>
                  <a:lnTo>
                    <a:pt x="348370" y="13291200"/>
                  </a:lnTo>
                  <a:lnTo>
                    <a:pt x="551570" y="13291200"/>
                  </a:lnTo>
                  <a:lnTo>
                    <a:pt x="275785" y="13697600"/>
                  </a:ln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-47625"/>
              <a:ext cx="145170" cy="13643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005241" y="2663093"/>
            <a:ext cx="1181869" cy="1105835"/>
            <a:chOff x="0" y="0"/>
            <a:chExt cx="1575826" cy="147444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3005241" y="4254703"/>
            <a:ext cx="1181869" cy="1105835"/>
            <a:chOff x="0" y="0"/>
            <a:chExt cx="1575826" cy="1474447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33" id="3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5" id="3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0" id="4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49" id="49"/>
          <p:cNvGrpSpPr/>
          <p:nvPr/>
        </p:nvGrpSpPr>
        <p:grpSpPr>
          <a:xfrm rot="0">
            <a:off x="4825286" y="4254703"/>
            <a:ext cx="1181869" cy="1105835"/>
            <a:chOff x="0" y="0"/>
            <a:chExt cx="1575826" cy="1474447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53" id="5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5" id="5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58" id="5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0" id="6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69" id="69"/>
          <p:cNvGrpSpPr/>
          <p:nvPr/>
        </p:nvGrpSpPr>
        <p:grpSpPr>
          <a:xfrm rot="0">
            <a:off x="6693893" y="5960696"/>
            <a:ext cx="1181869" cy="1105835"/>
            <a:chOff x="0" y="0"/>
            <a:chExt cx="1575826" cy="1474447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73" id="7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4" id="7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75" id="7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78" id="7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9" id="7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80" id="8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83" id="8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89" id="89"/>
          <p:cNvGrpSpPr/>
          <p:nvPr/>
        </p:nvGrpSpPr>
        <p:grpSpPr>
          <a:xfrm rot="0">
            <a:off x="4825286" y="5960696"/>
            <a:ext cx="1181869" cy="1105835"/>
            <a:chOff x="0" y="0"/>
            <a:chExt cx="1575826" cy="1474447"/>
          </a:xfrm>
        </p:grpSpPr>
        <p:grpSp>
          <p:nvGrpSpPr>
            <p:cNvPr name="Group 90" id="9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93" id="9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4" id="9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5" id="9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96" id="9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97" id="9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98" id="9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9" id="9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0" id="10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03" id="10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09" id="109"/>
          <p:cNvGrpSpPr/>
          <p:nvPr/>
        </p:nvGrpSpPr>
        <p:grpSpPr>
          <a:xfrm rot="0">
            <a:off x="8562499" y="5960696"/>
            <a:ext cx="1181869" cy="1105835"/>
            <a:chOff x="0" y="0"/>
            <a:chExt cx="1575826" cy="1474447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13" id="11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4" id="11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5" id="11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18" id="11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9" id="11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20" id="12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121" id="1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22" id="1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3" id="12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124" id="1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25" id="1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6" id="12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127" id="1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28" id="1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29" id="129"/>
          <p:cNvGrpSpPr/>
          <p:nvPr/>
        </p:nvGrpSpPr>
        <p:grpSpPr>
          <a:xfrm rot="0">
            <a:off x="8562499" y="7380721"/>
            <a:ext cx="1181869" cy="1105835"/>
            <a:chOff x="0" y="0"/>
            <a:chExt cx="1575826" cy="1474447"/>
          </a:xfrm>
        </p:grpSpPr>
        <p:grpSp>
          <p:nvGrpSpPr>
            <p:cNvPr name="Group 130" id="13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31" id="1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32" id="1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33" id="13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4" id="13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5" id="13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36" id="1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37" id="1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38" id="13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9" id="13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40" id="14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49" id="149"/>
          <p:cNvGrpSpPr/>
          <p:nvPr/>
        </p:nvGrpSpPr>
        <p:grpSpPr>
          <a:xfrm rot="0">
            <a:off x="14378934" y="7380721"/>
            <a:ext cx="1181869" cy="1105835"/>
            <a:chOff x="0" y="0"/>
            <a:chExt cx="1575826" cy="1474447"/>
          </a:xfrm>
        </p:grpSpPr>
        <p:grpSp>
          <p:nvGrpSpPr>
            <p:cNvPr name="Group 150" id="15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51" id="1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52" id="1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53" id="15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4" id="15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5" id="15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56" id="1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57" id="15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58" id="15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9" id="15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60" id="16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161" id="1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62" id="16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63" id="16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164" id="1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65" id="16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66" id="16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167" id="16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68" id="16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69" id="169"/>
          <p:cNvGrpSpPr/>
          <p:nvPr/>
        </p:nvGrpSpPr>
        <p:grpSpPr>
          <a:xfrm rot="0">
            <a:off x="12435064" y="7380721"/>
            <a:ext cx="1181869" cy="1105835"/>
            <a:chOff x="0" y="0"/>
            <a:chExt cx="1575826" cy="1474447"/>
          </a:xfrm>
        </p:grpSpPr>
        <p:grpSp>
          <p:nvGrpSpPr>
            <p:cNvPr name="Group 170" id="17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72" id="17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73" id="17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4" id="17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5" id="17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76" id="1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77" id="1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78" id="17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9" id="17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80" id="18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181" id="1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82" id="1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83" id="18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184" id="18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85" id="18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86" id="18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187" id="1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88" id="1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89" id="189"/>
          <p:cNvGrpSpPr/>
          <p:nvPr/>
        </p:nvGrpSpPr>
        <p:grpSpPr>
          <a:xfrm rot="0">
            <a:off x="10490830" y="7380721"/>
            <a:ext cx="1181869" cy="1105835"/>
            <a:chOff x="0" y="0"/>
            <a:chExt cx="1575826" cy="1474447"/>
          </a:xfrm>
        </p:grpSpPr>
        <p:grpSp>
          <p:nvGrpSpPr>
            <p:cNvPr name="Group 190" id="190"/>
            <p:cNvGrpSpPr/>
            <p:nvPr/>
          </p:nvGrpSpPr>
          <p:grpSpPr>
            <a:xfrm rot="0">
              <a:off x="401967" y="0"/>
              <a:ext cx="391286" cy="391286"/>
              <a:chOff x="0" y="0"/>
              <a:chExt cx="812800" cy="812800"/>
            </a:xfrm>
          </p:grpSpPr>
          <p:sp>
            <p:nvSpPr>
              <p:cNvPr name="Freeform 191" id="1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92" id="19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93" id="193"/>
            <p:cNvSpPr/>
            <p:nvPr/>
          </p:nvSpPr>
          <p:spPr>
            <a:xfrm flipV="true">
              <a:off x="160383" y="204604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4" id="194"/>
            <p:cNvSpPr/>
            <p:nvPr/>
          </p:nvSpPr>
          <p:spPr>
            <a:xfrm flipH="true" flipV="true">
              <a:off x="586929" y="140405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95" id="195"/>
            <p:cNvGrpSpPr/>
            <p:nvPr/>
          </p:nvGrpSpPr>
          <p:grpSpPr>
            <a:xfrm rot="0">
              <a:off x="793253" y="576684"/>
              <a:ext cx="391286" cy="391286"/>
              <a:chOff x="0" y="0"/>
              <a:chExt cx="812800" cy="812800"/>
            </a:xfrm>
          </p:grpSpPr>
          <p:sp>
            <p:nvSpPr>
              <p:cNvPr name="Freeform 196" id="19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197" id="19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98" id="198"/>
            <p:cNvSpPr/>
            <p:nvPr/>
          </p:nvSpPr>
          <p:spPr>
            <a:xfrm flipV="true">
              <a:off x="506574" y="736237"/>
              <a:ext cx="483169" cy="530326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9" id="199"/>
            <p:cNvSpPr/>
            <p:nvPr/>
          </p:nvSpPr>
          <p:spPr>
            <a:xfrm flipH="true" flipV="true">
              <a:off x="978216" y="672038"/>
              <a:ext cx="412648" cy="586873"/>
            </a:xfrm>
            <a:prstGeom prst="line">
              <a:avLst/>
            </a:prstGeom>
            <a:ln cap="flat" w="26609">
              <a:solidFill>
                <a:srgbClr val="4E6E81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0" id="200"/>
            <p:cNvGrpSpPr/>
            <p:nvPr/>
          </p:nvGrpSpPr>
          <p:grpSpPr>
            <a:xfrm rot="0">
              <a:off x="1184540" y="1070920"/>
              <a:ext cx="391286" cy="391286"/>
              <a:chOff x="0" y="0"/>
              <a:chExt cx="812800" cy="812800"/>
            </a:xfrm>
          </p:grpSpPr>
          <p:sp>
            <p:nvSpPr>
              <p:cNvPr name="Freeform 201" id="20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02" id="20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03" id="203"/>
            <p:cNvGrpSpPr/>
            <p:nvPr/>
          </p:nvGrpSpPr>
          <p:grpSpPr>
            <a:xfrm rot="0">
              <a:off x="391286" y="1083161"/>
              <a:ext cx="391286" cy="391286"/>
              <a:chOff x="0" y="0"/>
              <a:chExt cx="812800" cy="812800"/>
            </a:xfrm>
          </p:grpSpPr>
          <p:sp>
            <p:nvSpPr>
              <p:cNvPr name="Freeform 204" id="20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05" id="20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06" id="206"/>
            <p:cNvGrpSpPr/>
            <p:nvPr/>
          </p:nvGrpSpPr>
          <p:grpSpPr>
            <a:xfrm rot="0">
              <a:off x="0" y="576684"/>
              <a:ext cx="391286" cy="391286"/>
              <a:chOff x="0" y="0"/>
              <a:chExt cx="812800" cy="812800"/>
            </a:xfrm>
          </p:grpSpPr>
          <p:sp>
            <p:nvSpPr>
              <p:cNvPr name="Freeform 207" id="20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E6E81"/>
              </a:solidFill>
            </p:spPr>
          </p:sp>
          <p:sp>
            <p:nvSpPr>
              <p:cNvPr name="TextBox 208" id="20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Freeform 209" id="209"/>
          <p:cNvSpPr/>
          <p:nvPr/>
        </p:nvSpPr>
        <p:spPr>
          <a:xfrm flipH="false" flipV="false" rot="0">
            <a:off x="4343184" y="4644607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8" y="0"/>
                </a:lnTo>
                <a:lnTo>
                  <a:pt x="326028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0" id="210"/>
          <p:cNvSpPr txBox="true"/>
          <p:nvPr/>
        </p:nvSpPr>
        <p:spPr>
          <a:xfrm rot="0">
            <a:off x="1028700" y="933450"/>
            <a:ext cx="9358955" cy="108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GRADIENT BOOSTING REGRESSION: CLV PREDICTION</a:t>
            </a:r>
          </a:p>
        </p:txBody>
      </p:sp>
      <p:sp>
        <p:nvSpPr>
          <p:cNvPr name="Freeform 211" id="211"/>
          <p:cNvSpPr/>
          <p:nvPr/>
        </p:nvSpPr>
        <p:spPr>
          <a:xfrm flipH="false" flipV="false" rot="0">
            <a:off x="6187510" y="6350600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8" y="0"/>
                </a:lnTo>
                <a:lnTo>
                  <a:pt x="326028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2" id="212"/>
          <p:cNvSpPr/>
          <p:nvPr/>
        </p:nvSpPr>
        <p:spPr>
          <a:xfrm flipH="false" flipV="false" rot="0">
            <a:off x="8056737" y="6350600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8" y="0"/>
                </a:lnTo>
                <a:lnTo>
                  <a:pt x="326028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3" id="213"/>
          <p:cNvSpPr/>
          <p:nvPr/>
        </p:nvSpPr>
        <p:spPr>
          <a:xfrm flipH="false" flipV="false" rot="0">
            <a:off x="9847336" y="7770625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9" y="0"/>
                </a:lnTo>
                <a:lnTo>
                  <a:pt x="326029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4" id="214"/>
          <p:cNvSpPr/>
          <p:nvPr/>
        </p:nvSpPr>
        <p:spPr>
          <a:xfrm flipH="false" flipV="false" rot="0">
            <a:off x="11794711" y="7770625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8" y="0"/>
                </a:lnTo>
                <a:lnTo>
                  <a:pt x="326028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5" id="215"/>
          <p:cNvSpPr/>
          <p:nvPr/>
        </p:nvSpPr>
        <p:spPr>
          <a:xfrm flipH="false" flipV="false" rot="0">
            <a:off x="13856330" y="7770625"/>
            <a:ext cx="326028" cy="326028"/>
          </a:xfrm>
          <a:custGeom>
            <a:avLst/>
            <a:gdLst/>
            <a:ahLst/>
            <a:cxnLst/>
            <a:rect r="r" b="b" t="t" l="l"/>
            <a:pathLst>
              <a:path h="326028" w="326028">
                <a:moveTo>
                  <a:pt x="0" y="0"/>
                </a:moveTo>
                <a:lnTo>
                  <a:pt x="326028" y="0"/>
                </a:lnTo>
                <a:lnTo>
                  <a:pt x="326028" y="326028"/>
                </a:lnTo>
                <a:lnTo>
                  <a:pt x="0" y="326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6" id="216"/>
          <p:cNvSpPr txBox="true"/>
          <p:nvPr/>
        </p:nvSpPr>
        <p:spPr>
          <a:xfrm rot="0">
            <a:off x="445558" y="5274813"/>
            <a:ext cx="1873884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ERROR/</a:t>
            </a:r>
          </a:p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RESIDUAL</a:t>
            </a:r>
          </a:p>
        </p:txBody>
      </p:sp>
      <p:sp>
        <p:nvSpPr>
          <p:cNvPr name="TextBox 217" id="217"/>
          <p:cNvSpPr txBox="true"/>
          <p:nvPr/>
        </p:nvSpPr>
        <p:spPr>
          <a:xfrm rot="0">
            <a:off x="8807427" y="9296820"/>
            <a:ext cx="1873884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ITERATION</a:t>
            </a:r>
          </a:p>
        </p:txBody>
      </p:sp>
      <p:sp>
        <p:nvSpPr>
          <p:cNvPr name="TextBox 218" id="218"/>
          <p:cNvSpPr txBox="true"/>
          <p:nvPr/>
        </p:nvSpPr>
        <p:spPr>
          <a:xfrm rot="0">
            <a:off x="12310803" y="2469250"/>
            <a:ext cx="3417083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Initial start with weak</a:t>
            </a:r>
          </a:p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models: Decision Tree</a:t>
            </a:r>
          </a:p>
        </p:txBody>
      </p:sp>
      <p:sp>
        <p:nvSpPr>
          <p:cNvPr name="TextBox 219" id="219"/>
          <p:cNvSpPr txBox="true"/>
          <p:nvPr/>
        </p:nvSpPr>
        <p:spPr>
          <a:xfrm rot="0">
            <a:off x="11081765" y="2606410"/>
            <a:ext cx="118186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220" id="220"/>
          <p:cNvSpPr txBox="true"/>
          <p:nvPr/>
        </p:nvSpPr>
        <p:spPr>
          <a:xfrm rot="0">
            <a:off x="12310803" y="3618433"/>
            <a:ext cx="3417083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residual/error</a:t>
            </a:r>
          </a:p>
        </p:txBody>
      </p:sp>
      <p:sp>
        <p:nvSpPr>
          <p:cNvPr name="TextBox 221" id="221"/>
          <p:cNvSpPr txBox="true"/>
          <p:nvPr/>
        </p:nvSpPr>
        <p:spPr>
          <a:xfrm rot="0">
            <a:off x="11081765" y="3574618"/>
            <a:ext cx="118186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222" id="222"/>
          <p:cNvSpPr txBox="true"/>
          <p:nvPr/>
        </p:nvSpPr>
        <p:spPr>
          <a:xfrm rot="0">
            <a:off x="12310803" y="4301713"/>
            <a:ext cx="4151875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New Model predicts error</a:t>
            </a:r>
          </a:p>
        </p:txBody>
      </p:sp>
      <p:sp>
        <p:nvSpPr>
          <p:cNvPr name="TextBox 223" id="223"/>
          <p:cNvSpPr txBox="true"/>
          <p:nvPr/>
        </p:nvSpPr>
        <p:spPr>
          <a:xfrm rot="0">
            <a:off x="11081765" y="4292188"/>
            <a:ext cx="118186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224" id="224"/>
          <p:cNvSpPr txBox="true"/>
          <p:nvPr/>
        </p:nvSpPr>
        <p:spPr>
          <a:xfrm rot="0">
            <a:off x="12310803" y="5019283"/>
            <a:ext cx="4151875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Combine the prediction</a:t>
            </a:r>
          </a:p>
        </p:txBody>
      </p:sp>
      <p:sp>
        <p:nvSpPr>
          <p:cNvPr name="TextBox 225" id="225"/>
          <p:cNvSpPr txBox="true"/>
          <p:nvPr/>
        </p:nvSpPr>
        <p:spPr>
          <a:xfrm rot="0">
            <a:off x="11100815" y="5009758"/>
            <a:ext cx="118186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226" id="226"/>
          <p:cNvSpPr txBox="true"/>
          <p:nvPr/>
        </p:nvSpPr>
        <p:spPr>
          <a:xfrm rot="0">
            <a:off x="12310803" y="5733658"/>
            <a:ext cx="4151875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Iteration</a:t>
            </a:r>
          </a:p>
        </p:txBody>
      </p:sp>
      <p:sp>
        <p:nvSpPr>
          <p:cNvPr name="TextBox 227" id="227"/>
          <p:cNvSpPr txBox="true"/>
          <p:nvPr/>
        </p:nvSpPr>
        <p:spPr>
          <a:xfrm rot="0">
            <a:off x="11110340" y="5724133"/>
            <a:ext cx="118186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0872146" y="3448050"/>
          <a:ext cx="5162145" cy="2524125"/>
        </p:xfrm>
        <a:graphic>
          <a:graphicData uri="http://schemas.openxmlformats.org/drawingml/2006/table">
            <a:tbl>
              <a:tblPr/>
              <a:tblGrid>
                <a:gridCol w="1720715"/>
                <a:gridCol w="1720715"/>
                <a:gridCol w="1720715"/>
              </a:tblGrid>
              <a:tr h="841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</a:tr>
              <a:tr h="841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Base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1702.73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41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1668.07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13.28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7151678" y="3227646"/>
          <a:ext cx="1217983" cy="5838825"/>
        </p:xfrm>
        <a:graphic>
          <a:graphicData uri="http://schemas.openxmlformats.org/drawingml/2006/table">
            <a:tbl>
              <a:tblPr/>
              <a:tblGrid>
                <a:gridCol w="1150795"/>
              </a:tblGrid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4458101" y="5628118"/>
            <a:ext cx="2075761" cy="1037880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RandomSearch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2876" y="3448050"/>
            <a:ext cx="3086100" cy="5359363"/>
            <a:chOff x="0" y="0"/>
            <a:chExt cx="812800" cy="1411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411520"/>
            </a:xfrm>
            <a:custGeom>
              <a:avLst/>
              <a:gdLst/>
              <a:ahLst/>
              <a:cxnLst/>
              <a:rect r="r" b="b" t="t" l="l"/>
              <a:pathLst>
                <a:path h="141152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11520"/>
                  </a:lnTo>
                  <a:lnTo>
                    <a:pt x="0" y="1411520"/>
                  </a:lnTo>
                  <a:close/>
                </a:path>
              </a:pathLst>
            </a:custGeom>
            <a:solidFill>
              <a:srgbClr val="ACCB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1459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30189" y="1387028"/>
            <a:ext cx="15227622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GRADIENT BOOST WITH HYPERPARAMETER TUNING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2876" y="2647573"/>
            <a:ext cx="4642023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PARAMETER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0210" y="3507998"/>
            <a:ext cx="3060073" cy="4982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Learning rate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N-Estimators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 depth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Min sample split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Min sample leaf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Subsample</a:t>
            </a:r>
          </a:p>
          <a:p>
            <a:pPr algn="l" marL="496569" indent="-248284" lvl="1">
              <a:lnSpc>
                <a:spcPts val="5749"/>
              </a:lnSpc>
              <a:buFont typeface="Arial"/>
              <a:buChar char="•"/>
            </a:pPr>
            <a:r>
              <a:rPr lang="en-US" sz="2299" spc="1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 features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72146" y="2647573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RESULT AFTER TUNING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72146" y="6677025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ADJUSTED R-SQUARED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72146" y="7442200"/>
            <a:ext cx="945100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0.83</a:t>
            </a:r>
          </a:p>
        </p:txBody>
      </p:sp>
      <p:sp>
        <p:nvSpPr>
          <p:cNvPr name="AutoShape 22" id="22"/>
          <p:cNvSpPr/>
          <p:nvPr/>
        </p:nvSpPr>
        <p:spPr>
          <a:xfrm>
            <a:off x="3840284" y="6147058"/>
            <a:ext cx="6178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6533861" y="6146782"/>
            <a:ext cx="6178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08186" y="132643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822584" y="2796831"/>
            <a:ext cx="10642831" cy="5409942"/>
          </a:xfrm>
          <a:custGeom>
            <a:avLst/>
            <a:gdLst/>
            <a:ahLst/>
            <a:cxnLst/>
            <a:rect r="r" b="b" t="t" l="l"/>
            <a:pathLst>
              <a:path h="5409942" w="10642831">
                <a:moveTo>
                  <a:pt x="0" y="0"/>
                </a:moveTo>
                <a:lnTo>
                  <a:pt x="10642832" y="0"/>
                </a:lnTo>
                <a:lnTo>
                  <a:pt x="10642832" y="5409942"/>
                </a:lnTo>
                <a:lnTo>
                  <a:pt x="0" y="5409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79470" y="1967783"/>
            <a:ext cx="1552906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FEATURE IMPORTANCE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842696" cy="8229600"/>
            <a:chOff x="0" y="0"/>
            <a:chExt cx="1076050" cy="12941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050" cy="1294148"/>
            </a:xfrm>
            <a:custGeom>
              <a:avLst/>
              <a:gdLst/>
              <a:ahLst/>
              <a:cxnLst/>
              <a:rect r="r" b="b" t="t" l="l"/>
              <a:pathLst>
                <a:path h="1294148" w="1076050">
                  <a:moveTo>
                    <a:pt x="0" y="0"/>
                  </a:moveTo>
                  <a:lnTo>
                    <a:pt x="1076050" y="0"/>
                  </a:lnTo>
                  <a:lnTo>
                    <a:pt x="1076050" y="1294148"/>
                  </a:lnTo>
                  <a:lnTo>
                    <a:pt x="0" y="1294148"/>
                  </a:lnTo>
                  <a:close/>
                </a:path>
              </a:pathLst>
            </a:custGeom>
            <a:blipFill>
              <a:blip r:embed="rId2"/>
              <a:stretch>
                <a:fillRect l="-40257" t="0" r="-4025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759618" y="933450"/>
            <a:ext cx="424984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59618" y="2634802"/>
            <a:ext cx="8499682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GRADIENT BOOSTING WITH HYPERPARAMETER TUNING ACHIVE THE BEST SCORE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THE MODEL HAS LIMITATION. USE IT ACCORDINGLY.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NUMBER OF POLICIES HAS THE HIGHEST IMPORTANCE FOLLOWED BY MONTHLY PREMIUM AUTO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CUSTOMERS HOLDS TWO POLICIES EQUAL TO HIGH CLV. HOLD ONE IS LOW CLV.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MONTHLY PREMIUM AUTO INCREASE CLV.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THE MODEL MEATS EXPECTATION.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842696" cy="8229600"/>
            <a:chOff x="0" y="0"/>
            <a:chExt cx="1076050" cy="12941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050" cy="1294148"/>
            </a:xfrm>
            <a:custGeom>
              <a:avLst/>
              <a:gdLst/>
              <a:ahLst/>
              <a:cxnLst/>
              <a:rect r="r" b="b" t="t" l="l"/>
              <a:pathLst>
                <a:path h="1294148" w="1076050">
                  <a:moveTo>
                    <a:pt x="0" y="0"/>
                  </a:moveTo>
                  <a:lnTo>
                    <a:pt x="1076050" y="0"/>
                  </a:lnTo>
                  <a:lnTo>
                    <a:pt x="1076050" y="1294148"/>
                  </a:lnTo>
                  <a:lnTo>
                    <a:pt x="0" y="1294148"/>
                  </a:lnTo>
                  <a:close/>
                </a:path>
              </a:pathLst>
            </a:custGeom>
            <a:blipFill>
              <a:blip r:embed="rId2"/>
              <a:stretch>
                <a:fillRect l="-40257" t="0" r="-4025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759618" y="933450"/>
            <a:ext cx="491574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RECOMMENDATION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59618" y="4032250"/>
            <a:ext cx="8499682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UTILIZE IT TO RETAIN CUSTOMERS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UTILIZE IT TO IDENTIFY HIGH POTENTIAL CUSTOMERS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REFINE THE MODEL PERFORMANCE</a:t>
            </a:r>
          </a:p>
          <a:p>
            <a:pPr algn="l" marL="539748" indent="-269874" lvl="1">
              <a:lnSpc>
                <a:spcPts val="3499"/>
              </a:lnSpc>
              <a:buAutoNum type="arabicPeriod" startAt="1"/>
            </a:pPr>
            <a:r>
              <a:rPr lang="en-US" sz="2499" spc="249">
                <a:solidFill>
                  <a:srgbClr val="4E6E81"/>
                </a:solidFill>
                <a:latin typeface="Lato"/>
                <a:ea typeface="Lato"/>
                <a:cs typeface="Lato"/>
                <a:sym typeface="Lato"/>
              </a:rPr>
              <a:t>ADDRESS DATA SKEWNESS.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0138282" cy="7634140"/>
            <a:chOff x="0" y="0"/>
            <a:chExt cx="10720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2052" cy="406400"/>
            </a:xfrm>
            <a:custGeom>
              <a:avLst/>
              <a:gdLst/>
              <a:ahLst/>
              <a:cxnLst/>
              <a:rect r="r" b="b" t="t" l="l"/>
              <a:pathLst>
                <a:path h="406400" w="1072052">
                  <a:moveTo>
                    <a:pt x="868852" y="0"/>
                  </a:moveTo>
                  <a:cubicBezTo>
                    <a:pt x="981077" y="0"/>
                    <a:pt x="1072052" y="90976"/>
                    <a:pt x="1072052" y="203200"/>
                  </a:cubicBezTo>
                  <a:cubicBezTo>
                    <a:pt x="1072052" y="315424"/>
                    <a:pt x="981077" y="406400"/>
                    <a:pt x="8688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720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977048" y="2819490"/>
            <a:ext cx="641012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ML MODEL IMPACT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34296" y="3642500"/>
            <a:ext cx="13252874" cy="417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By deploying this refined CLV prediction model, Purwadhika Auto Insurance can transform its customer management approach. It empowers the company to strategically prioritize retention efforts, nurture high-potential customers, and personalize interactions for optimal engagement. This data-driven approach not only reduces churn and boosts profitability but also fosters stronger customer relationships and long-term loyalty. Ultimately, this positions Purwadhika Auto Insurance as a customer-centric leader in the market, with a sustainable competitive advantage driven by deep customer insights and tailored strategies.</a:t>
            </a:r>
          </a:p>
          <a:p>
            <a:pPr algn="just">
              <a:lnSpc>
                <a:spcPts val="367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333392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877077" y="255016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Purwadhika Auto Insurance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223215" y="6754728"/>
            <a:ext cx="5841570" cy="1447301"/>
            <a:chOff x="0" y="0"/>
            <a:chExt cx="1538521" cy="3811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38521" cy="381182"/>
            </a:xfrm>
            <a:custGeom>
              <a:avLst/>
              <a:gdLst/>
              <a:ahLst/>
              <a:cxnLst/>
              <a:rect r="r" b="b" t="t" l="l"/>
              <a:pathLst>
                <a:path h="381182" w="1538521">
                  <a:moveTo>
                    <a:pt x="26506" y="0"/>
                  </a:moveTo>
                  <a:lnTo>
                    <a:pt x="1512014" y="0"/>
                  </a:lnTo>
                  <a:cubicBezTo>
                    <a:pt x="1526653" y="0"/>
                    <a:pt x="1538521" y="11867"/>
                    <a:pt x="1538521" y="26506"/>
                  </a:cubicBezTo>
                  <a:lnTo>
                    <a:pt x="1538521" y="354676"/>
                  </a:lnTo>
                  <a:cubicBezTo>
                    <a:pt x="1538521" y="361706"/>
                    <a:pt x="1535728" y="368448"/>
                    <a:pt x="1530757" y="373419"/>
                  </a:cubicBezTo>
                  <a:cubicBezTo>
                    <a:pt x="1525786" y="378390"/>
                    <a:pt x="1519044" y="381182"/>
                    <a:pt x="1512014" y="381182"/>
                  </a:cubicBezTo>
                  <a:lnTo>
                    <a:pt x="26506" y="381182"/>
                  </a:lnTo>
                  <a:cubicBezTo>
                    <a:pt x="19476" y="381182"/>
                    <a:pt x="12734" y="378390"/>
                    <a:pt x="7764" y="373419"/>
                  </a:cubicBezTo>
                  <a:cubicBezTo>
                    <a:pt x="2793" y="368448"/>
                    <a:pt x="0" y="361706"/>
                    <a:pt x="0" y="354676"/>
                  </a:cubicBezTo>
                  <a:lnTo>
                    <a:pt x="0" y="26506"/>
                  </a:lnTo>
                  <a:cubicBezTo>
                    <a:pt x="0" y="19476"/>
                    <a:pt x="2793" y="12734"/>
                    <a:pt x="7764" y="7764"/>
                  </a:cubicBezTo>
                  <a:cubicBezTo>
                    <a:pt x="12734" y="2793"/>
                    <a:pt x="19476" y="0"/>
                    <a:pt x="26506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538521" cy="428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Next: Demo the model ability to predict on Google Cloud Service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1991" y="9154708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90519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1991" y="2221806"/>
            <a:ext cx="6447128" cy="644712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41786" t="0" r="-830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51487" y="9338459"/>
            <a:ext cx="625662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Purwadhika Auto Insurance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1991" y="1181940"/>
            <a:ext cx="6996120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BUSINESS BACKGROUND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42005" y="4023800"/>
            <a:ext cx="8693050" cy="324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CLV helps identify a potential high-value customers and prioritize retention efforts.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Reduce churn, save on acquisition costs, and foster stronger relationships.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Drive sustainable growth and maintain a loyal customer base.</a:t>
            </a:r>
          </a:p>
          <a:p>
            <a:pPr algn="l" marL="0" indent="0" lvl="0">
              <a:lnSpc>
                <a:spcPts val="36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579779" y="2375977"/>
            <a:ext cx="6996120" cy="108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WHAT IS CLV? HOW CLV HELP THE BUSINESS?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9470" y="1420535"/>
            <a:ext cx="15529061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BUSINESS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53720" y="2396276"/>
            <a:ext cx="4775418" cy="89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</a:pPr>
            <a:r>
              <a:rPr lang="en-US" sz="5000" spc="2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53720" y="3514178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COST OPTIMIZATION</a:t>
            </a:r>
          </a:p>
          <a:p>
            <a:pPr algn="ctr" marL="0" indent="0" lvl="0">
              <a:lnSpc>
                <a:spcPts val="32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153720" y="3879109"/>
            <a:ext cx="4775418" cy="184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Minimizing customer acquisition costs and reducing churn.</a:t>
            </a:r>
          </a:p>
          <a:p>
            <a:pPr algn="ctr" marL="0" indent="0" lvl="0">
              <a:lnSpc>
                <a:spcPts val="367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0358863" y="2396276"/>
            <a:ext cx="4775418" cy="89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</a:pPr>
            <a:r>
              <a:rPr lang="en-US" sz="5000" spc="2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58863" y="3514178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CUSTOMER RETENTION</a:t>
            </a:r>
          </a:p>
          <a:p>
            <a:pPr algn="ctr" marL="0" indent="0" lvl="0">
              <a:lnSpc>
                <a:spcPts val="32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358863" y="3879109"/>
            <a:ext cx="4775418" cy="231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Identifying and retaining high-value customers who are likely to generate significant revenue over time.</a:t>
            </a:r>
          </a:p>
          <a:p>
            <a:pPr algn="ctr" marL="0" indent="0" lvl="0">
              <a:lnSpc>
                <a:spcPts val="36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153720" y="5919999"/>
            <a:ext cx="4775418" cy="89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</a:pPr>
            <a:r>
              <a:rPr lang="en-US" sz="5000" spc="2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53720" y="7037901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RESOURCE ALLOCATION</a:t>
            </a:r>
          </a:p>
          <a:p>
            <a:pPr algn="ctr" marL="0" indent="0" lvl="0">
              <a:lnSpc>
                <a:spcPts val="32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153720" y="7402832"/>
            <a:ext cx="4775418" cy="231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Determining where to invest marketing and service efforts for the highest return on investment.</a:t>
            </a:r>
          </a:p>
          <a:p>
            <a:pPr algn="ctr" marL="0" indent="0" lvl="0">
              <a:lnSpc>
                <a:spcPts val="36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358863" y="5919999"/>
            <a:ext cx="4775418" cy="89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</a:pPr>
            <a:r>
              <a:rPr lang="en-US" sz="5000" spc="2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8863" y="7037901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PERSONALIZATION</a:t>
            </a:r>
          </a:p>
          <a:p>
            <a:pPr algn="ctr" marL="0" indent="0" lvl="0">
              <a:lnSpc>
                <a:spcPts val="321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358863" y="7402832"/>
            <a:ext cx="4775418" cy="231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Tailoring products, services, and pricing strategies to individual customer needs and preferences.</a:t>
            </a:r>
          </a:p>
          <a:p>
            <a:pPr algn="ctr" marL="0" indent="0" lvl="0">
              <a:lnSpc>
                <a:spcPts val="36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9470" y="1420535"/>
            <a:ext cx="15529061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GOAL OF THE ML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712669" y="3447741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43649" y="3519009"/>
            <a:ext cx="266289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REDUCE CHURN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3144" y="4174964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43649" y="4241639"/>
            <a:ext cx="583168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IDENTIFY HIGH-VALUE CUSTOMERS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12669" y="4964904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43649" y="5051264"/>
            <a:ext cx="583168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OPTIMIZE RESOURCE ALLOCATION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12669" y="5707854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72224" y="5803104"/>
            <a:ext cx="583168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INCREASE PROFITABILITY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12669" y="6479379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72224" y="6574629"/>
            <a:ext cx="583168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GAIN A COMPETITIVE EDGE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888" y="866893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90519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025207" y="0"/>
            <a:ext cx="9262793" cy="10287000"/>
            <a:chOff x="0" y="0"/>
            <a:chExt cx="2439583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958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39583">
                  <a:moveTo>
                    <a:pt x="0" y="0"/>
                  </a:moveTo>
                  <a:lnTo>
                    <a:pt x="2439583" y="0"/>
                  </a:lnTo>
                  <a:lnTo>
                    <a:pt x="243958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43958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44383" y="8852684"/>
            <a:ext cx="50855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Purwadhika Auto Insurance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4888" y="1420535"/>
            <a:ext cx="6996120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STAKEHOLDERS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58544" y="1181940"/>
            <a:ext cx="6996120" cy="108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ANALYTICAL AND METRICS EVALUATION APPROACH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10079" y="3228967"/>
            <a:ext cx="8693050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Since the goal is to predict a continous numerical (CLV), the approach is to use a supervised machine learning method which is regression model. A number of regression model will be explored such as linear regression, lasso, ridge, KNN, and tree based regressor model.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17776" y="2572765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38077" y="3324217"/>
            <a:ext cx="5129741" cy="804358"/>
            <a:chOff x="0" y="0"/>
            <a:chExt cx="1351043" cy="2118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1043" cy="211847"/>
            </a:xfrm>
            <a:custGeom>
              <a:avLst/>
              <a:gdLst/>
              <a:ahLst/>
              <a:cxnLst/>
              <a:rect r="r" b="b" t="t" l="l"/>
              <a:pathLst>
                <a:path h="211847" w="1351043">
                  <a:moveTo>
                    <a:pt x="30184" y="0"/>
                  </a:moveTo>
                  <a:lnTo>
                    <a:pt x="1320858" y="0"/>
                  </a:lnTo>
                  <a:cubicBezTo>
                    <a:pt x="1328864" y="0"/>
                    <a:pt x="1336541" y="3180"/>
                    <a:pt x="1342202" y="8841"/>
                  </a:cubicBezTo>
                  <a:cubicBezTo>
                    <a:pt x="1347863" y="14502"/>
                    <a:pt x="1351043" y="22179"/>
                    <a:pt x="1351043" y="30184"/>
                  </a:cubicBezTo>
                  <a:lnTo>
                    <a:pt x="1351043" y="181663"/>
                  </a:lnTo>
                  <a:cubicBezTo>
                    <a:pt x="1351043" y="189668"/>
                    <a:pt x="1347863" y="197346"/>
                    <a:pt x="1342202" y="203007"/>
                  </a:cubicBezTo>
                  <a:cubicBezTo>
                    <a:pt x="1336541" y="208667"/>
                    <a:pt x="1328864" y="211847"/>
                    <a:pt x="1320858" y="211847"/>
                  </a:cubicBezTo>
                  <a:lnTo>
                    <a:pt x="30184" y="211847"/>
                  </a:lnTo>
                  <a:cubicBezTo>
                    <a:pt x="22179" y="211847"/>
                    <a:pt x="14502" y="208667"/>
                    <a:pt x="8841" y="203007"/>
                  </a:cubicBezTo>
                  <a:cubicBezTo>
                    <a:pt x="3180" y="197346"/>
                    <a:pt x="0" y="189668"/>
                    <a:pt x="0" y="181663"/>
                  </a:cubicBezTo>
                  <a:lnTo>
                    <a:pt x="0" y="30184"/>
                  </a:lnTo>
                  <a:cubicBezTo>
                    <a:pt x="0" y="22179"/>
                    <a:pt x="3180" y="14502"/>
                    <a:pt x="8841" y="8841"/>
                  </a:cubicBezTo>
                  <a:cubicBezTo>
                    <a:pt x="14502" y="3180"/>
                    <a:pt x="22179" y="0"/>
                    <a:pt x="30184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51043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Marketing Manager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38077" y="5333300"/>
            <a:ext cx="5129741" cy="804358"/>
            <a:chOff x="0" y="0"/>
            <a:chExt cx="1351043" cy="211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1043" cy="211847"/>
            </a:xfrm>
            <a:custGeom>
              <a:avLst/>
              <a:gdLst/>
              <a:ahLst/>
              <a:cxnLst/>
              <a:rect r="r" b="b" t="t" l="l"/>
              <a:pathLst>
                <a:path h="211847" w="1351043">
                  <a:moveTo>
                    <a:pt x="30184" y="0"/>
                  </a:moveTo>
                  <a:lnTo>
                    <a:pt x="1320858" y="0"/>
                  </a:lnTo>
                  <a:cubicBezTo>
                    <a:pt x="1328864" y="0"/>
                    <a:pt x="1336541" y="3180"/>
                    <a:pt x="1342202" y="8841"/>
                  </a:cubicBezTo>
                  <a:cubicBezTo>
                    <a:pt x="1347863" y="14502"/>
                    <a:pt x="1351043" y="22179"/>
                    <a:pt x="1351043" y="30184"/>
                  </a:cubicBezTo>
                  <a:lnTo>
                    <a:pt x="1351043" y="181663"/>
                  </a:lnTo>
                  <a:cubicBezTo>
                    <a:pt x="1351043" y="189668"/>
                    <a:pt x="1347863" y="197346"/>
                    <a:pt x="1342202" y="203007"/>
                  </a:cubicBezTo>
                  <a:cubicBezTo>
                    <a:pt x="1336541" y="208667"/>
                    <a:pt x="1328864" y="211847"/>
                    <a:pt x="1320858" y="211847"/>
                  </a:cubicBezTo>
                  <a:lnTo>
                    <a:pt x="30184" y="211847"/>
                  </a:lnTo>
                  <a:cubicBezTo>
                    <a:pt x="22179" y="211847"/>
                    <a:pt x="14502" y="208667"/>
                    <a:pt x="8841" y="203007"/>
                  </a:cubicBezTo>
                  <a:cubicBezTo>
                    <a:pt x="3180" y="197346"/>
                    <a:pt x="0" y="189668"/>
                    <a:pt x="0" y="181663"/>
                  </a:cubicBezTo>
                  <a:lnTo>
                    <a:pt x="0" y="30184"/>
                  </a:lnTo>
                  <a:cubicBezTo>
                    <a:pt x="0" y="22179"/>
                    <a:pt x="3180" y="14502"/>
                    <a:pt x="8841" y="8841"/>
                  </a:cubicBezTo>
                  <a:cubicBezTo>
                    <a:pt x="14502" y="3180"/>
                    <a:pt x="22179" y="0"/>
                    <a:pt x="30184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351043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Lead Data Scientist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17776" y="4580825"/>
            <a:ext cx="117034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79583" y="6675747"/>
            <a:ext cx="1354042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RMSE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79583" y="7314269"/>
            <a:ext cx="1354042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RMSPE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51102" y="7952792"/>
            <a:ext cx="3811003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ADJUSTED R-SQUARED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87087" y="2474911"/>
            <a:ext cx="17113826" cy="6295889"/>
          </a:xfrm>
          <a:custGeom>
            <a:avLst/>
            <a:gdLst/>
            <a:ahLst/>
            <a:cxnLst/>
            <a:rect r="r" b="b" t="t" l="l"/>
            <a:pathLst>
              <a:path h="6295889" w="17113826">
                <a:moveTo>
                  <a:pt x="0" y="0"/>
                </a:moveTo>
                <a:lnTo>
                  <a:pt x="17113826" y="0"/>
                </a:lnTo>
                <a:lnTo>
                  <a:pt x="17113826" y="6295890"/>
                </a:lnTo>
                <a:lnTo>
                  <a:pt x="0" y="6295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82226" y="1002504"/>
            <a:ext cx="14523548" cy="70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</a:pPr>
            <a:r>
              <a:rPr lang="en-US" sz="4000" spc="2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 UNDERSTANDING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747822" cy="10287000"/>
            <a:chOff x="0" y="0"/>
            <a:chExt cx="204057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05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0579">
                  <a:moveTo>
                    <a:pt x="0" y="0"/>
                  </a:moveTo>
                  <a:lnTo>
                    <a:pt x="2040579" y="0"/>
                  </a:lnTo>
                  <a:lnTo>
                    <a:pt x="20405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057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59618" y="2049021"/>
            <a:ext cx="8474066" cy="5303075"/>
          </a:xfrm>
          <a:custGeom>
            <a:avLst/>
            <a:gdLst/>
            <a:ahLst/>
            <a:cxnLst/>
            <a:rect r="r" b="b" t="t" l="l"/>
            <a:pathLst>
              <a:path h="5303075" w="8474066">
                <a:moveTo>
                  <a:pt x="0" y="0"/>
                </a:moveTo>
                <a:lnTo>
                  <a:pt x="8474066" y="0"/>
                </a:lnTo>
                <a:lnTo>
                  <a:pt x="8474066" y="5303075"/>
                </a:lnTo>
                <a:lnTo>
                  <a:pt x="0" y="5303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11625" y="7864796"/>
            <a:ext cx="992643" cy="985199"/>
          </a:xfrm>
          <a:custGeom>
            <a:avLst/>
            <a:gdLst/>
            <a:ahLst/>
            <a:cxnLst/>
            <a:rect r="r" b="b" t="t" l="l"/>
            <a:pathLst>
              <a:path h="985199" w="992643">
                <a:moveTo>
                  <a:pt x="0" y="0"/>
                </a:moveTo>
                <a:lnTo>
                  <a:pt x="992643" y="0"/>
                </a:lnTo>
                <a:lnTo>
                  <a:pt x="992643" y="985199"/>
                </a:lnTo>
                <a:lnTo>
                  <a:pt x="0" y="985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2074" y="1085055"/>
            <a:ext cx="5394673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INSIGHTS FROM EDA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2074" y="5676041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59618" y="1370804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NUMBER OF POLICIES FEATURE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2074" y="2260189"/>
            <a:ext cx="45272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NO NULL VALUES IN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2074" y="3354041"/>
            <a:ext cx="45272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620 DUPLICATED DATA REMOVED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074" y="4452591"/>
            <a:ext cx="45272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499 OUTLIER IN TARGET (CLV)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2074" y="6091965"/>
            <a:ext cx="331021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 spc="249">
                <a:solidFill>
                  <a:srgbClr val="4E6E81"/>
                </a:solidFill>
                <a:latin typeface="Heebo"/>
                <a:ea typeface="Heebo"/>
                <a:cs typeface="Heebo"/>
                <a:sym typeface="Heebo"/>
              </a:rPr>
              <a:t>HIGHEST AVG CLV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2074" y="6705126"/>
            <a:ext cx="3861307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Luxury SUV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Premium Coverage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Offer 1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Employed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Married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606478" y="7864796"/>
            <a:ext cx="992643" cy="985199"/>
          </a:xfrm>
          <a:custGeom>
            <a:avLst/>
            <a:gdLst/>
            <a:ahLst/>
            <a:cxnLst/>
            <a:rect r="r" b="b" t="t" l="l"/>
            <a:pathLst>
              <a:path h="985199" w="992643">
                <a:moveTo>
                  <a:pt x="0" y="0"/>
                </a:moveTo>
                <a:lnTo>
                  <a:pt x="992643" y="0"/>
                </a:lnTo>
                <a:lnTo>
                  <a:pt x="992643" y="985199"/>
                </a:lnTo>
                <a:lnTo>
                  <a:pt x="0" y="985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599121" y="7864796"/>
            <a:ext cx="992643" cy="985199"/>
          </a:xfrm>
          <a:custGeom>
            <a:avLst/>
            <a:gdLst/>
            <a:ahLst/>
            <a:cxnLst/>
            <a:rect r="r" b="b" t="t" l="l"/>
            <a:pathLst>
              <a:path h="985199" w="992643">
                <a:moveTo>
                  <a:pt x="0" y="0"/>
                </a:moveTo>
                <a:lnTo>
                  <a:pt x="992644" y="0"/>
                </a:lnTo>
                <a:lnTo>
                  <a:pt x="992644" y="985199"/>
                </a:lnTo>
                <a:lnTo>
                  <a:pt x="0" y="985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1756" y="8980331"/>
            <a:ext cx="2506534" cy="91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Hold one </a:t>
            </a:r>
          </a:p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Low CLV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45854" y="8980331"/>
            <a:ext cx="2506534" cy="91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Holds two </a:t>
            </a:r>
          </a:p>
          <a:p>
            <a:pPr algn="ctr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High</a:t>
            </a: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99" spc="2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CLV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4018367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97117" y="3218267"/>
            <a:ext cx="2002674" cy="1543050"/>
            <a:chOff x="0" y="0"/>
            <a:chExt cx="105490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OUTLIER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19465" y="3218267"/>
            <a:ext cx="2002674" cy="1543050"/>
            <a:chOff x="0" y="0"/>
            <a:chExt cx="105490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ENCODING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63965" y="3218267"/>
            <a:ext cx="2530805" cy="1543050"/>
            <a:chOff x="0" y="0"/>
            <a:chExt cx="1333099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3099" cy="812800"/>
            </a:xfrm>
            <a:custGeom>
              <a:avLst/>
              <a:gdLst/>
              <a:ahLst/>
              <a:cxnLst/>
              <a:rect r="r" b="b" t="t" l="l"/>
              <a:pathLst>
                <a:path h="812800" w="1333099">
                  <a:moveTo>
                    <a:pt x="0" y="0"/>
                  </a:moveTo>
                  <a:lnTo>
                    <a:pt x="1333099" y="0"/>
                  </a:lnTo>
                  <a:lnTo>
                    <a:pt x="13330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333099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POLYNOMIAL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41617" y="3218267"/>
            <a:ext cx="2002674" cy="1543050"/>
            <a:chOff x="0" y="0"/>
            <a:chExt cx="105490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SCALING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8088" y="780210"/>
            <a:ext cx="248490" cy="2484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66578" y="4904192"/>
            <a:ext cx="3863752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Removing the outlier in target (CLV) above 95 percentile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88926" y="4904192"/>
            <a:ext cx="3863752" cy="37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One Hot Encoding: On features employment status, marital status, and number of policies (only on linear).</a:t>
            </a:r>
          </a:p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Ordinal Encoding: On vehicle class, coverage, renew offer, and education.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1077" y="4904192"/>
            <a:ext cx="3863752" cy="249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MinMax Scalling: On monthly premium auto, total claim amount, and income. Applied only on linear model and KNN.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333426" y="4904192"/>
            <a:ext cx="3863752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Applied Polynomial with 3 degrees only on linear models.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7959" y="1420535"/>
            <a:ext cx="15872082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FEATURE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1083" y="1277190"/>
            <a:ext cx="25050166" cy="9009810"/>
            <a:chOff x="0" y="0"/>
            <a:chExt cx="1333534" cy="4796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534" cy="479633"/>
            </a:xfrm>
            <a:custGeom>
              <a:avLst/>
              <a:gdLst/>
              <a:ahLst/>
              <a:cxnLst/>
              <a:rect r="r" b="b" t="t" l="l"/>
              <a:pathLst>
                <a:path h="479633" w="1333534">
                  <a:moveTo>
                    <a:pt x="1130334" y="0"/>
                  </a:moveTo>
                  <a:cubicBezTo>
                    <a:pt x="1242558" y="0"/>
                    <a:pt x="1333534" y="107370"/>
                    <a:pt x="1333534" y="239817"/>
                  </a:cubicBezTo>
                  <a:cubicBezTo>
                    <a:pt x="1333534" y="372264"/>
                    <a:pt x="1242558" y="479633"/>
                    <a:pt x="1130334" y="479633"/>
                  </a:cubicBezTo>
                  <a:lnTo>
                    <a:pt x="203200" y="479633"/>
                  </a:lnTo>
                  <a:cubicBezTo>
                    <a:pt x="90976" y="479633"/>
                    <a:pt x="0" y="372264"/>
                    <a:pt x="0" y="239817"/>
                  </a:cubicBezTo>
                  <a:cubicBezTo>
                    <a:pt x="0" y="10737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33534" cy="527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10114" y="3150510"/>
          <a:ext cx="5162145" cy="3705225"/>
        </p:xfrm>
        <a:graphic>
          <a:graphicData uri="http://schemas.openxmlformats.org/drawingml/2006/table">
            <a:tbl>
              <a:tblPr/>
              <a:tblGrid>
                <a:gridCol w="1720715"/>
                <a:gridCol w="1720715"/>
                <a:gridCol w="1720715"/>
              </a:tblGrid>
              <a:tr h="8372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</a:tr>
              <a:tr h="8372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Lasso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1773.18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72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Ridge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1773.39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1193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1773.52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210114" y="8064140"/>
          <a:ext cx="5162145" cy="1695450"/>
        </p:xfrm>
        <a:graphic>
          <a:graphicData uri="http://schemas.openxmlformats.org/drawingml/2006/table">
            <a:tbl>
              <a:tblPr/>
              <a:tblGrid>
                <a:gridCol w="1720715"/>
                <a:gridCol w="1720715"/>
                <a:gridCol w="1720715"/>
              </a:tblGrid>
              <a:tr h="847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Neighbors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</a:tr>
              <a:tr h="847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2626.04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906756" y="3150510"/>
          <a:ext cx="5162145" cy="5838825"/>
        </p:xfrm>
        <a:graphic>
          <a:graphicData uri="http://schemas.openxmlformats.org/drawingml/2006/table">
            <a:tbl>
              <a:tblPr/>
              <a:tblGrid>
                <a:gridCol w="2229641"/>
                <a:gridCol w="1544242"/>
                <a:gridCol w="1388262"/>
              </a:tblGrid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RMSPE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BDD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1702.73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1754.95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1779.17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LightGBM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1834.64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1896.01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  <a:tr h="8341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2348.83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1"/>
                    </a:solidFill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15308385" y="3715859"/>
            <a:ext cx="2538500" cy="1287263"/>
            <a:chOff x="0" y="0"/>
            <a:chExt cx="1842733" cy="9344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42733" cy="934443"/>
            </a:xfrm>
            <a:custGeom>
              <a:avLst/>
              <a:gdLst/>
              <a:ahLst/>
              <a:cxnLst/>
              <a:rect r="r" b="b" t="t" l="l"/>
              <a:pathLst>
                <a:path h="934443" w="1842733">
                  <a:moveTo>
                    <a:pt x="0" y="467221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842733" y="203200"/>
                  </a:lnTo>
                  <a:lnTo>
                    <a:pt x="1842733" y="731243"/>
                  </a:lnTo>
                  <a:lnTo>
                    <a:pt x="406400" y="731243"/>
                  </a:lnTo>
                  <a:lnTo>
                    <a:pt x="406400" y="934443"/>
                  </a:lnTo>
                  <a:lnTo>
                    <a:pt x="0" y="467221"/>
                  </a:ln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146050"/>
              <a:ext cx="1741133" cy="585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spc="22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Best Model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79470" y="1420535"/>
            <a:ext cx="15529061" cy="552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5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ML MODEL RESULTS SUMMARY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10114" y="2554595"/>
            <a:ext cx="376507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LINEAR MODEL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10114" y="7465335"/>
            <a:ext cx="376507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KNN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06756" y="2554595"/>
            <a:ext cx="376507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9"/>
              </a:lnSpc>
            </a:pPr>
            <a:r>
              <a:rPr lang="en-US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TREE BASED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DAGLK-kIrZI</dc:identifier>
  <dcterms:modified xsi:type="dcterms:W3CDTF">2011-08-01T06:04:30Z</dcterms:modified>
  <cp:revision>1</cp:revision>
  <dc:title>Clv prediction</dc:title>
</cp:coreProperties>
</file>