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FFF9-B5F6-4D5A-839C-AF2696447360}" type="datetimeFigureOut">
              <a:rPr lang="nl-NL" smtClean="0"/>
              <a:t>27-6-2011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1B88-6A5C-479B-A582-82E70CF79DB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FFF9-B5F6-4D5A-839C-AF2696447360}" type="datetimeFigureOut">
              <a:rPr lang="nl-NL" smtClean="0"/>
              <a:t>27-6-2011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1B88-6A5C-479B-A582-82E70CF79DB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FFF9-B5F6-4D5A-839C-AF2696447360}" type="datetimeFigureOut">
              <a:rPr lang="nl-NL" smtClean="0"/>
              <a:t>27-6-2011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1B88-6A5C-479B-A582-82E70CF79DB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FFF9-B5F6-4D5A-839C-AF2696447360}" type="datetimeFigureOut">
              <a:rPr lang="nl-NL" smtClean="0"/>
              <a:t>27-6-2011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1B88-6A5C-479B-A582-82E70CF79DB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FFF9-B5F6-4D5A-839C-AF2696447360}" type="datetimeFigureOut">
              <a:rPr lang="nl-NL" smtClean="0"/>
              <a:t>27-6-2011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1B88-6A5C-479B-A582-82E70CF79DB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FFF9-B5F6-4D5A-839C-AF2696447360}" type="datetimeFigureOut">
              <a:rPr lang="nl-NL" smtClean="0"/>
              <a:t>27-6-2011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1B88-6A5C-479B-A582-82E70CF79DB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FFF9-B5F6-4D5A-839C-AF2696447360}" type="datetimeFigureOut">
              <a:rPr lang="nl-NL" smtClean="0"/>
              <a:t>27-6-2011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1B88-6A5C-479B-A582-82E70CF79DB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FFF9-B5F6-4D5A-839C-AF2696447360}" type="datetimeFigureOut">
              <a:rPr lang="nl-NL" smtClean="0"/>
              <a:t>27-6-2011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1B88-6A5C-479B-A582-82E70CF79DB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FFF9-B5F6-4D5A-839C-AF2696447360}" type="datetimeFigureOut">
              <a:rPr lang="nl-NL" smtClean="0"/>
              <a:t>27-6-2011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1B88-6A5C-479B-A582-82E70CF79DB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FFF9-B5F6-4D5A-839C-AF2696447360}" type="datetimeFigureOut">
              <a:rPr lang="nl-NL" smtClean="0"/>
              <a:t>27-6-2011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1B88-6A5C-479B-A582-82E70CF79DB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FFF9-B5F6-4D5A-839C-AF2696447360}" type="datetimeFigureOut">
              <a:rPr lang="nl-NL" smtClean="0"/>
              <a:t>27-6-2011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01B88-6A5C-479B-A582-82E70CF79DB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0FFF9-B5F6-4D5A-839C-AF2696447360}" type="datetimeFigureOut">
              <a:rPr lang="nl-NL" smtClean="0"/>
              <a:t>27-6-2011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01B88-6A5C-479B-A582-82E70CF79DB1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tockfotos\Landscapes\shutterstock_50058175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 l="11521"/>
          <a:stretch>
            <a:fillRect/>
          </a:stretch>
        </p:blipFill>
        <p:spPr bwMode="auto">
          <a:xfrm>
            <a:off x="0" y="-37137"/>
            <a:ext cx="9144000" cy="6895137"/>
          </a:xfrm>
          <a:prstGeom prst="rect">
            <a:avLst/>
          </a:prstGeom>
          <a:noFill/>
        </p:spPr>
      </p:pic>
      <p:cxnSp>
        <p:nvCxnSpPr>
          <p:cNvPr id="9" name="Rechte verbindingslijn 8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smtClean="0"/>
              <a:t>Timmerfabriekstraat 16 | 2861 GV </a:t>
            </a:r>
            <a:r>
              <a:rPr lang="de-DE" sz="1050" dirty="0" err="1" smtClean="0"/>
              <a:t>Bergambacht</a:t>
            </a:r>
            <a:r>
              <a:rPr lang="de-DE" sz="1050" dirty="0" smtClean="0"/>
              <a:t> | T +31 (0)85 878 51 71 | M +31 (0)6 4643 81 56 | info@qern.nl | www.qern.nl</a:t>
            </a:r>
            <a:endParaRPr lang="nl-NL" sz="1050" dirty="0"/>
          </a:p>
        </p:txBody>
      </p:sp>
      <p:sp>
        <p:nvSpPr>
          <p:cNvPr id="47" name="Tekstvak 46"/>
          <p:cNvSpPr txBox="1"/>
          <p:nvPr/>
        </p:nvSpPr>
        <p:spPr>
          <a:xfrm>
            <a:off x="3635896" y="1844824"/>
            <a:ext cx="194421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l-NL" sz="1200" i="1" dirty="0" smtClean="0">
                <a:solidFill>
                  <a:schemeClr val="bg1">
                    <a:lumMod val="85000"/>
                  </a:schemeClr>
                </a:solidFill>
              </a:rPr>
              <a:t>Naam</a:t>
            </a:r>
            <a:endParaRPr lang="nl-NL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Tekstvak 50"/>
          <p:cNvSpPr txBox="1"/>
          <p:nvPr/>
        </p:nvSpPr>
        <p:spPr>
          <a:xfrm>
            <a:off x="40394" y="88868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Maandag 27 juni 2011</a:t>
            </a:r>
            <a:endParaRPr lang="nl-NL" sz="1200" dirty="0">
              <a:solidFill>
                <a:schemeClr val="bg1"/>
              </a:solidFill>
            </a:endParaRPr>
          </a:p>
        </p:txBody>
      </p:sp>
      <p:pic>
        <p:nvPicPr>
          <p:cNvPr id="1027" name="Picture 3" descr="D:\Qern logo's\qracht\qracht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9280" y="115950"/>
            <a:ext cx="1347044" cy="259218"/>
          </a:xfrm>
          <a:prstGeom prst="rect">
            <a:avLst/>
          </a:prstGeom>
          <a:noFill/>
        </p:spPr>
      </p:pic>
      <p:sp>
        <p:nvSpPr>
          <p:cNvPr id="75" name="Tekstvak 74"/>
          <p:cNvSpPr txBox="1"/>
          <p:nvPr/>
        </p:nvSpPr>
        <p:spPr>
          <a:xfrm>
            <a:off x="3635896" y="2214156"/>
            <a:ext cx="1944216" cy="2769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l-NL" sz="1200" i="1" dirty="0" smtClean="0">
                <a:solidFill>
                  <a:schemeClr val="bg1">
                    <a:lumMod val="85000"/>
                  </a:schemeClr>
                </a:solidFill>
              </a:rPr>
              <a:t>Wachtwoord</a:t>
            </a:r>
            <a:endParaRPr lang="nl-NL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Tekstvak 77"/>
          <p:cNvSpPr txBox="1"/>
          <p:nvPr/>
        </p:nvSpPr>
        <p:spPr>
          <a:xfrm>
            <a:off x="3563888" y="1311151"/>
            <a:ext cx="2292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tx2"/>
                </a:solidFill>
              </a:rPr>
              <a:t>Welkom bij </a:t>
            </a:r>
            <a:r>
              <a:rPr lang="nl-NL" sz="1200" dirty="0" err="1" smtClean="0">
                <a:solidFill>
                  <a:schemeClr val="tx2"/>
                </a:solidFill>
              </a:rPr>
              <a:t>qracht</a:t>
            </a:r>
            <a:r>
              <a:rPr lang="nl-NL" sz="1200" dirty="0" smtClean="0">
                <a:solidFill>
                  <a:schemeClr val="tx2"/>
                </a:solidFill>
              </a:rPr>
              <a:t>!</a:t>
            </a:r>
          </a:p>
          <a:p>
            <a:r>
              <a:rPr lang="nl-NL" sz="1200" dirty="0" smtClean="0">
                <a:solidFill>
                  <a:schemeClr val="tx2"/>
                </a:solidFill>
              </a:rPr>
              <a:t>Vul hieronder je inloggegevens in.</a:t>
            </a:r>
            <a:endParaRPr lang="nl-NL" sz="1200" dirty="0">
              <a:solidFill>
                <a:schemeClr val="tx2"/>
              </a:solidFill>
            </a:endParaRPr>
          </a:p>
        </p:txBody>
      </p:sp>
      <p:sp>
        <p:nvSpPr>
          <p:cNvPr id="79" name="Tekstvak 78"/>
          <p:cNvSpPr txBox="1"/>
          <p:nvPr/>
        </p:nvSpPr>
        <p:spPr>
          <a:xfrm>
            <a:off x="3534078" y="256490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ym typeface="Wingdings"/>
              </a:rPr>
              <a:t></a:t>
            </a:r>
            <a:endParaRPr lang="nl-NL" dirty="0"/>
          </a:p>
        </p:txBody>
      </p:sp>
      <p:sp>
        <p:nvSpPr>
          <p:cNvPr id="80" name="Tekstvak 79"/>
          <p:cNvSpPr txBox="1"/>
          <p:nvPr/>
        </p:nvSpPr>
        <p:spPr>
          <a:xfrm>
            <a:off x="3851920" y="2594400"/>
            <a:ext cx="1755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tx2"/>
                </a:solidFill>
              </a:rPr>
              <a:t>Onthoudt mijn gegevens.</a:t>
            </a:r>
            <a:endParaRPr lang="nl-NL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echte verbindingslijn 8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smtClean="0"/>
              <a:t>Timmerfabriekstraat 16 | 2861 GV </a:t>
            </a:r>
            <a:r>
              <a:rPr lang="de-DE" sz="1050" dirty="0" err="1" smtClean="0"/>
              <a:t>Bergambacht</a:t>
            </a:r>
            <a:r>
              <a:rPr lang="de-DE" sz="1050" dirty="0" smtClean="0"/>
              <a:t> | T +31 (0)85 878 51 71 | M +31 (0)6 4643 81 56 | info@qern.nl | www.qern.nl</a:t>
            </a:r>
            <a:endParaRPr lang="nl-NL" sz="1050" dirty="0"/>
          </a:p>
        </p:txBody>
      </p:sp>
      <p:sp>
        <p:nvSpPr>
          <p:cNvPr id="16" name="Rechthoek 15"/>
          <p:cNvSpPr/>
          <p:nvPr/>
        </p:nvSpPr>
        <p:spPr>
          <a:xfrm>
            <a:off x="7005484" y="2910195"/>
            <a:ext cx="1959004" cy="3197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/>
              <a:t>Uren bijwerken</a:t>
            </a:r>
            <a:endParaRPr lang="nl-NL" sz="1100" b="1" dirty="0"/>
          </a:p>
        </p:txBody>
      </p:sp>
      <p:sp>
        <p:nvSpPr>
          <p:cNvPr id="28" name="Rechthoek 27"/>
          <p:cNvSpPr/>
          <p:nvPr/>
        </p:nvSpPr>
        <p:spPr>
          <a:xfrm>
            <a:off x="7005524" y="1196752"/>
            <a:ext cx="1944216" cy="16561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hthoek 30"/>
          <p:cNvSpPr/>
          <p:nvPr/>
        </p:nvSpPr>
        <p:spPr>
          <a:xfrm>
            <a:off x="7005524" y="1772816"/>
            <a:ext cx="1944216" cy="2880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Maandag 27 juni 2011</a:t>
            </a:r>
            <a:endParaRPr lang="nl-NL" sz="1200" dirty="0" smtClean="0">
              <a:solidFill>
                <a:schemeClr val="bg1"/>
              </a:solidFill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7005524" y="1484784"/>
            <a:ext cx="1428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/>
              <a:t>Vrijdag 24 juni 2011</a:t>
            </a:r>
            <a:endParaRPr lang="nl-NL" sz="1200" dirty="0" smtClean="0"/>
          </a:p>
        </p:txBody>
      </p:sp>
      <p:sp>
        <p:nvSpPr>
          <p:cNvPr id="33" name="Rechthoek 32"/>
          <p:cNvSpPr/>
          <p:nvPr/>
        </p:nvSpPr>
        <p:spPr>
          <a:xfrm>
            <a:off x="7005524" y="1196752"/>
            <a:ext cx="1684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/>
              <a:t>Donderdag 23 juni 2011</a:t>
            </a:r>
            <a:endParaRPr lang="nl-NL" sz="1200" dirty="0" smtClean="0"/>
          </a:p>
        </p:txBody>
      </p:sp>
      <p:sp>
        <p:nvSpPr>
          <p:cNvPr id="34" name="Tekstvak 33"/>
          <p:cNvSpPr txBox="1"/>
          <p:nvPr/>
        </p:nvSpPr>
        <p:spPr>
          <a:xfrm>
            <a:off x="7005524" y="764704"/>
            <a:ext cx="194421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Dagen</a:t>
            </a:r>
            <a:endParaRPr lang="nl-NL" b="1" dirty="0"/>
          </a:p>
        </p:txBody>
      </p:sp>
      <p:sp>
        <p:nvSpPr>
          <p:cNvPr id="41" name="Tekstvak 40"/>
          <p:cNvSpPr txBox="1"/>
          <p:nvPr/>
        </p:nvSpPr>
        <p:spPr>
          <a:xfrm>
            <a:off x="6977215" y="83421"/>
            <a:ext cx="2131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tx2"/>
                </a:solidFill>
              </a:rPr>
              <a:t>Welkom, Bram Slob | uitloggen</a:t>
            </a:r>
            <a:endParaRPr lang="nl-NL" sz="1200" dirty="0">
              <a:solidFill>
                <a:schemeClr val="tx2"/>
              </a:solidFill>
            </a:endParaRPr>
          </a:p>
        </p:txBody>
      </p:sp>
      <p:sp>
        <p:nvSpPr>
          <p:cNvPr id="42" name="Rechthoek 41"/>
          <p:cNvSpPr/>
          <p:nvPr/>
        </p:nvSpPr>
        <p:spPr>
          <a:xfrm>
            <a:off x="179512" y="2348880"/>
            <a:ext cx="8640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 smtClean="0"/>
              <a:t>Urentool</a:t>
            </a:r>
            <a:endParaRPr lang="nl-NL" sz="1200" dirty="0" smtClean="0"/>
          </a:p>
        </p:txBody>
      </p:sp>
      <p:sp>
        <p:nvSpPr>
          <p:cNvPr id="43" name="Rechthoek 42"/>
          <p:cNvSpPr/>
          <p:nvPr/>
        </p:nvSpPr>
        <p:spPr>
          <a:xfrm>
            <a:off x="179512" y="2060848"/>
            <a:ext cx="721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/>
              <a:t>Planning</a:t>
            </a:r>
            <a:endParaRPr lang="nl-NL" sz="1200" dirty="0" smtClean="0"/>
          </a:p>
        </p:txBody>
      </p:sp>
      <p:sp>
        <p:nvSpPr>
          <p:cNvPr id="44" name="Rechthoek 43"/>
          <p:cNvSpPr/>
          <p:nvPr/>
        </p:nvSpPr>
        <p:spPr>
          <a:xfrm>
            <a:off x="179512" y="1772816"/>
            <a:ext cx="864096" cy="2880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Home</a:t>
            </a:r>
            <a:endParaRPr lang="nl-NL" sz="1200" dirty="0" smtClean="0">
              <a:solidFill>
                <a:schemeClr val="bg1"/>
              </a:solidFill>
            </a:endParaRPr>
          </a:p>
        </p:txBody>
      </p:sp>
      <p:sp>
        <p:nvSpPr>
          <p:cNvPr id="45" name="Rechthoek 44"/>
          <p:cNvSpPr/>
          <p:nvPr/>
        </p:nvSpPr>
        <p:spPr>
          <a:xfrm>
            <a:off x="179512" y="2638644"/>
            <a:ext cx="7954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/>
              <a:t>Acquisitie</a:t>
            </a:r>
            <a:endParaRPr lang="nl-NL" sz="1200" dirty="0" smtClean="0"/>
          </a:p>
        </p:txBody>
      </p:sp>
      <p:sp>
        <p:nvSpPr>
          <p:cNvPr id="46" name="Rechthoek 45"/>
          <p:cNvSpPr/>
          <p:nvPr/>
        </p:nvSpPr>
        <p:spPr>
          <a:xfrm>
            <a:off x="179512" y="2935977"/>
            <a:ext cx="590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/>
              <a:t>Profiel</a:t>
            </a:r>
            <a:endParaRPr lang="nl-NL" sz="1200" dirty="0" smtClean="0"/>
          </a:p>
        </p:txBody>
      </p:sp>
      <p:sp>
        <p:nvSpPr>
          <p:cNvPr id="51" name="Tekstvak 50"/>
          <p:cNvSpPr txBox="1"/>
          <p:nvPr/>
        </p:nvSpPr>
        <p:spPr>
          <a:xfrm>
            <a:off x="40394" y="88868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tx2"/>
                </a:solidFill>
              </a:rPr>
              <a:t>Maandag 27 juni 2011</a:t>
            </a:r>
            <a:endParaRPr lang="nl-NL" sz="1200" dirty="0">
              <a:solidFill>
                <a:schemeClr val="tx2"/>
              </a:solidFill>
            </a:endParaRPr>
          </a:p>
        </p:txBody>
      </p:sp>
      <p:pic>
        <p:nvPicPr>
          <p:cNvPr id="1027" name="Picture 3" descr="D:\Qern logo's\qracht\qracht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9280" y="115950"/>
            <a:ext cx="1347044" cy="259218"/>
          </a:xfrm>
          <a:prstGeom prst="rect">
            <a:avLst/>
          </a:prstGeom>
          <a:noFill/>
        </p:spPr>
      </p:pic>
      <p:pic>
        <p:nvPicPr>
          <p:cNvPr id="75" name="Afbeelding 74" descr="bram.jpg"/>
          <p:cNvPicPr>
            <a:picLocks noChangeAspect="1"/>
          </p:cNvPicPr>
          <p:nvPr/>
        </p:nvPicPr>
        <p:blipFill>
          <a:blip r:embed="rId3" cstate="print"/>
          <a:srcRect r="16667"/>
          <a:stretch>
            <a:fillRect/>
          </a:stretch>
        </p:blipFill>
        <p:spPr>
          <a:xfrm>
            <a:off x="179512" y="749610"/>
            <a:ext cx="864096" cy="777686"/>
          </a:xfrm>
          <a:prstGeom prst="rect">
            <a:avLst/>
          </a:prstGeom>
        </p:spPr>
      </p:pic>
      <p:sp>
        <p:nvSpPr>
          <p:cNvPr id="78" name="Rechthoek 77"/>
          <p:cNvSpPr/>
          <p:nvPr/>
        </p:nvSpPr>
        <p:spPr>
          <a:xfrm>
            <a:off x="1748900" y="2910195"/>
            <a:ext cx="4637152" cy="3027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/>
              <a:t>Ga naar de planning</a:t>
            </a:r>
            <a:endParaRPr lang="nl-NL" sz="1100" b="1" dirty="0"/>
          </a:p>
        </p:txBody>
      </p:sp>
      <p:sp>
        <p:nvSpPr>
          <p:cNvPr id="79" name="Rechthoek 78"/>
          <p:cNvSpPr/>
          <p:nvPr/>
        </p:nvSpPr>
        <p:spPr>
          <a:xfrm>
            <a:off x="1748940" y="1196752"/>
            <a:ext cx="4623260" cy="16561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Tekstvak 82"/>
          <p:cNvSpPr txBox="1"/>
          <p:nvPr/>
        </p:nvSpPr>
        <p:spPr>
          <a:xfrm>
            <a:off x="1748940" y="764704"/>
            <a:ext cx="462326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Jouw actielijst</a:t>
            </a:r>
            <a:endParaRPr lang="nl-NL" b="1" dirty="0"/>
          </a:p>
        </p:txBody>
      </p:sp>
      <p:sp>
        <p:nvSpPr>
          <p:cNvPr id="84" name="Tekstvak 83"/>
          <p:cNvSpPr txBox="1"/>
          <p:nvPr/>
        </p:nvSpPr>
        <p:spPr>
          <a:xfrm>
            <a:off x="1763688" y="1196752"/>
            <a:ext cx="51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Klant</a:t>
            </a:r>
            <a:endParaRPr lang="nl-NL" sz="1200" b="1" dirty="0"/>
          </a:p>
        </p:txBody>
      </p:sp>
      <p:sp>
        <p:nvSpPr>
          <p:cNvPr id="85" name="Tekstvak 84"/>
          <p:cNvSpPr txBox="1"/>
          <p:nvPr/>
        </p:nvSpPr>
        <p:spPr>
          <a:xfrm>
            <a:off x="3506107" y="1196752"/>
            <a:ext cx="811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Actiepunt</a:t>
            </a:r>
            <a:endParaRPr lang="nl-NL" sz="1200" b="1" dirty="0"/>
          </a:p>
        </p:txBody>
      </p:sp>
      <p:sp>
        <p:nvSpPr>
          <p:cNvPr id="87" name="Tekstvak 86"/>
          <p:cNvSpPr txBox="1"/>
          <p:nvPr/>
        </p:nvSpPr>
        <p:spPr>
          <a:xfrm>
            <a:off x="1835696" y="1466320"/>
            <a:ext cx="165917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Vink Koeltechniek</a:t>
            </a:r>
          </a:p>
          <a:p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3566882" y="1466320"/>
            <a:ext cx="237626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PDF </a:t>
            </a:r>
            <a:r>
              <a:rPr lang="nl-NL" sz="1200" dirty="0" err="1" smtClean="0"/>
              <a:t>merger</a:t>
            </a:r>
            <a:r>
              <a:rPr lang="nl-NL" sz="1200" dirty="0" smtClean="0"/>
              <a:t> maken voor </a:t>
            </a:r>
            <a:r>
              <a:rPr lang="nl-NL" sz="1200" dirty="0" err="1" smtClean="0"/>
              <a:t>werkbontool</a:t>
            </a:r>
            <a:endParaRPr lang="nl-NL" sz="1200" dirty="0"/>
          </a:p>
        </p:txBody>
      </p:sp>
      <p:sp>
        <p:nvSpPr>
          <p:cNvPr id="89" name="Tekstvak 88"/>
          <p:cNvSpPr txBox="1"/>
          <p:nvPr/>
        </p:nvSpPr>
        <p:spPr>
          <a:xfrm>
            <a:off x="1838690" y="1970377"/>
            <a:ext cx="165917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err="1"/>
              <a:t>q</a:t>
            </a:r>
            <a:r>
              <a:rPr lang="nl-NL" sz="1200" dirty="0" err="1" smtClean="0"/>
              <a:t>aas</a:t>
            </a:r>
            <a:r>
              <a:rPr lang="nl-NL" sz="1200" dirty="0" smtClean="0"/>
              <a:t> demosites</a:t>
            </a:r>
          </a:p>
          <a:p>
            <a:endParaRPr lang="nl-NL" sz="1200" dirty="0" smtClean="0"/>
          </a:p>
        </p:txBody>
      </p:sp>
      <p:sp>
        <p:nvSpPr>
          <p:cNvPr id="90" name="Tekstvak 89"/>
          <p:cNvSpPr txBox="1"/>
          <p:nvPr/>
        </p:nvSpPr>
        <p:spPr>
          <a:xfrm>
            <a:off x="3569876" y="1970376"/>
            <a:ext cx="237626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Inrichten van demo site voor van der Speld</a:t>
            </a:r>
            <a:endParaRPr lang="nl-NL" sz="1200" dirty="0"/>
          </a:p>
        </p:txBody>
      </p:sp>
      <p:sp>
        <p:nvSpPr>
          <p:cNvPr id="91" name="Rechthoek 90"/>
          <p:cNvSpPr/>
          <p:nvPr/>
        </p:nvSpPr>
        <p:spPr>
          <a:xfrm>
            <a:off x="6012160" y="1958197"/>
            <a:ext cx="298864" cy="4744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Rechthoek 91"/>
          <p:cNvSpPr/>
          <p:nvPr/>
        </p:nvSpPr>
        <p:spPr>
          <a:xfrm>
            <a:off x="6011608" y="1457020"/>
            <a:ext cx="298864" cy="459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3" name="Afbeelding 92" descr="gtk-edi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5290" y="1548166"/>
            <a:ext cx="218399" cy="218399"/>
          </a:xfrm>
          <a:prstGeom prst="rect">
            <a:avLst/>
          </a:prstGeom>
        </p:spPr>
      </p:pic>
      <p:pic>
        <p:nvPicPr>
          <p:cNvPr id="94" name="Afbeelding 93" descr="gtk-edi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66916" y="2049847"/>
            <a:ext cx="218399" cy="2183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hoek 78"/>
          <p:cNvSpPr/>
          <p:nvPr/>
        </p:nvSpPr>
        <p:spPr>
          <a:xfrm>
            <a:off x="3059832" y="2924944"/>
            <a:ext cx="288032" cy="2754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hthoek 38"/>
          <p:cNvSpPr/>
          <p:nvPr/>
        </p:nvSpPr>
        <p:spPr>
          <a:xfrm>
            <a:off x="8579912" y="1988841"/>
            <a:ext cx="298864" cy="275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hthoek 37"/>
          <p:cNvSpPr/>
          <p:nvPr/>
        </p:nvSpPr>
        <p:spPr>
          <a:xfrm>
            <a:off x="8579360" y="1484783"/>
            <a:ext cx="298864" cy="452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3630818" y="2924944"/>
            <a:ext cx="172819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 smtClean="0">
                <a:solidFill>
                  <a:schemeClr val="tx1"/>
                </a:solidFill>
              </a:rPr>
              <a:t>Bouw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3616591" y="1196752"/>
            <a:ext cx="51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Klant</a:t>
            </a:r>
            <a:endParaRPr lang="nl-NL" sz="1200" b="1" dirty="0"/>
          </a:p>
        </p:txBody>
      </p:sp>
      <p:sp>
        <p:nvSpPr>
          <p:cNvPr id="6" name="Tekstvak 5"/>
          <p:cNvSpPr txBox="1"/>
          <p:nvPr/>
        </p:nvSpPr>
        <p:spPr>
          <a:xfrm>
            <a:off x="5359010" y="1196752"/>
            <a:ext cx="1262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Werkzaamheden</a:t>
            </a:r>
            <a:endParaRPr lang="nl-NL" sz="1200" b="1" dirty="0"/>
          </a:p>
        </p:txBody>
      </p:sp>
      <p:sp>
        <p:nvSpPr>
          <p:cNvPr id="7" name="Tekstvak 6"/>
          <p:cNvSpPr txBox="1"/>
          <p:nvPr/>
        </p:nvSpPr>
        <p:spPr>
          <a:xfrm>
            <a:off x="8167322" y="1196752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200" b="1" dirty="0" smtClean="0"/>
              <a:t>Uur</a:t>
            </a:r>
            <a:endParaRPr lang="nl-NL" sz="1200" b="1" dirty="0"/>
          </a:p>
        </p:txBody>
      </p:sp>
      <p:cxnSp>
        <p:nvCxnSpPr>
          <p:cNvPr id="9" name="Rechte verbindingslijn 8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 smtClean="0"/>
              <a:t>Timmerfabriekstraat 16 | 2861 GV </a:t>
            </a:r>
            <a:r>
              <a:rPr lang="de-DE" sz="1050" dirty="0" err="1" smtClean="0"/>
              <a:t>Bergambacht</a:t>
            </a:r>
            <a:r>
              <a:rPr lang="de-DE" sz="1050" dirty="0" smtClean="0"/>
              <a:t> | T +31 (0)85 878 51 71 | M +31 (0)6 4643 81 56 | info@qern.nl | www.qern.nl</a:t>
            </a:r>
            <a:endParaRPr lang="nl-NL" sz="1050" dirty="0"/>
          </a:p>
        </p:txBody>
      </p:sp>
      <p:sp>
        <p:nvSpPr>
          <p:cNvPr id="14" name="Rechthoek 13"/>
          <p:cNvSpPr/>
          <p:nvPr/>
        </p:nvSpPr>
        <p:spPr>
          <a:xfrm>
            <a:off x="5431018" y="2924944"/>
            <a:ext cx="2376264" cy="6480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7879290" y="2924944"/>
            <a:ext cx="1080120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7879290" y="3284984"/>
            <a:ext cx="1085198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/>
              <a:t>TOEVOEGEN</a:t>
            </a:r>
            <a:endParaRPr lang="nl-NL" sz="1100" b="1" dirty="0"/>
          </a:p>
        </p:txBody>
      </p:sp>
      <p:sp>
        <p:nvSpPr>
          <p:cNvPr id="17" name="Rechthoek 16"/>
          <p:cNvSpPr/>
          <p:nvPr/>
        </p:nvSpPr>
        <p:spPr>
          <a:xfrm>
            <a:off x="3630818" y="1196752"/>
            <a:ext cx="5328592" cy="16561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/>
          <p:cNvSpPr txBox="1"/>
          <p:nvPr/>
        </p:nvSpPr>
        <p:spPr>
          <a:xfrm>
            <a:off x="3699832" y="1484784"/>
            <a:ext cx="165917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Vink Koeltechniek</a:t>
            </a:r>
          </a:p>
          <a:p>
            <a:endParaRPr lang="nl-NL" sz="1200" dirty="0"/>
          </a:p>
        </p:txBody>
      </p:sp>
      <p:sp>
        <p:nvSpPr>
          <p:cNvPr id="20" name="Tekstvak 19"/>
          <p:cNvSpPr txBox="1"/>
          <p:nvPr/>
        </p:nvSpPr>
        <p:spPr>
          <a:xfrm>
            <a:off x="5431018" y="1484784"/>
            <a:ext cx="237626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Aanpassingen website, zoekmachine optimalisatie, overleg</a:t>
            </a:r>
            <a:endParaRPr lang="nl-NL" sz="1200" dirty="0"/>
          </a:p>
        </p:txBody>
      </p:sp>
      <p:sp>
        <p:nvSpPr>
          <p:cNvPr id="21" name="Tekstvak 20"/>
          <p:cNvSpPr txBox="1"/>
          <p:nvPr/>
        </p:nvSpPr>
        <p:spPr>
          <a:xfrm>
            <a:off x="7879290" y="1484784"/>
            <a:ext cx="64807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/>
              <a:t>3</a:t>
            </a:r>
          </a:p>
          <a:p>
            <a:pPr algn="r"/>
            <a:endParaRPr lang="nl-NL" sz="1200" dirty="0"/>
          </a:p>
        </p:txBody>
      </p:sp>
      <p:sp>
        <p:nvSpPr>
          <p:cNvPr id="22" name="Tekstvak 21"/>
          <p:cNvSpPr txBox="1"/>
          <p:nvPr/>
        </p:nvSpPr>
        <p:spPr>
          <a:xfrm>
            <a:off x="3702826" y="1988841"/>
            <a:ext cx="165917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err="1"/>
              <a:t>q</a:t>
            </a:r>
            <a:r>
              <a:rPr lang="nl-NL" sz="1200" dirty="0" err="1" smtClean="0"/>
              <a:t>aas</a:t>
            </a:r>
            <a:r>
              <a:rPr lang="nl-NL" sz="1200" dirty="0" smtClean="0"/>
              <a:t> demosites</a:t>
            </a:r>
          </a:p>
        </p:txBody>
      </p:sp>
      <p:sp>
        <p:nvSpPr>
          <p:cNvPr id="23" name="Tekstvak 22"/>
          <p:cNvSpPr txBox="1"/>
          <p:nvPr/>
        </p:nvSpPr>
        <p:spPr>
          <a:xfrm>
            <a:off x="5434012" y="1988840"/>
            <a:ext cx="237626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Inrichting</a:t>
            </a:r>
            <a:endParaRPr lang="nl-NL" sz="1200" dirty="0"/>
          </a:p>
        </p:txBody>
      </p:sp>
      <p:sp>
        <p:nvSpPr>
          <p:cNvPr id="24" name="Tekstvak 23"/>
          <p:cNvSpPr txBox="1"/>
          <p:nvPr/>
        </p:nvSpPr>
        <p:spPr>
          <a:xfrm>
            <a:off x="7882284" y="1988841"/>
            <a:ext cx="64507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nl-NL" sz="1200" dirty="0"/>
              <a:t>4</a:t>
            </a:r>
            <a:endParaRPr lang="nl-NL" sz="1200" dirty="0" smtClean="0"/>
          </a:p>
        </p:txBody>
      </p:sp>
      <p:sp>
        <p:nvSpPr>
          <p:cNvPr id="25" name="Tekstvak 24"/>
          <p:cNvSpPr txBox="1"/>
          <p:nvPr/>
        </p:nvSpPr>
        <p:spPr>
          <a:xfrm>
            <a:off x="3630818" y="764704"/>
            <a:ext cx="5328592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Maandag 27 juni 2011</a:t>
            </a:r>
            <a:endParaRPr lang="nl-NL" b="1" dirty="0"/>
          </a:p>
        </p:txBody>
      </p:sp>
      <p:sp>
        <p:nvSpPr>
          <p:cNvPr id="26" name="Tekstvak 25"/>
          <p:cNvSpPr txBox="1"/>
          <p:nvPr/>
        </p:nvSpPr>
        <p:spPr>
          <a:xfrm>
            <a:off x="3630818" y="3212976"/>
            <a:ext cx="1728192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chemeClr val="tx2"/>
                </a:solidFill>
              </a:rPr>
              <a:t>Bouw</a:t>
            </a:r>
            <a:r>
              <a:rPr lang="nl-NL" sz="1200" dirty="0" smtClean="0"/>
              <a:t>bedrijf Jansen</a:t>
            </a:r>
          </a:p>
          <a:p>
            <a:r>
              <a:rPr lang="nl-NL" sz="1200" dirty="0" smtClean="0"/>
              <a:t>Van de Ende </a:t>
            </a:r>
            <a:r>
              <a:rPr lang="nl-NL" sz="1200" b="1" dirty="0" smtClean="0">
                <a:solidFill>
                  <a:schemeClr val="tx2"/>
                </a:solidFill>
              </a:rPr>
              <a:t>bouw</a:t>
            </a:r>
          </a:p>
          <a:p>
            <a:r>
              <a:rPr lang="nl-NL" sz="1200" b="1" dirty="0" smtClean="0">
                <a:solidFill>
                  <a:schemeClr val="tx2"/>
                </a:solidFill>
              </a:rPr>
              <a:t>Bouw</a:t>
            </a:r>
            <a:r>
              <a:rPr lang="nl-NL" sz="1200" dirty="0" smtClean="0"/>
              <a:t>end Nederland</a:t>
            </a:r>
          </a:p>
          <a:p>
            <a:r>
              <a:rPr lang="nl-NL" sz="1200" dirty="0" smtClean="0"/>
              <a:t>Gouda ge</a:t>
            </a:r>
            <a:r>
              <a:rPr lang="nl-NL" sz="1200" b="1" dirty="0" smtClean="0">
                <a:solidFill>
                  <a:schemeClr val="tx2"/>
                </a:solidFill>
              </a:rPr>
              <a:t>bouw</a:t>
            </a:r>
            <a:r>
              <a:rPr lang="nl-NL" sz="1200" dirty="0" smtClean="0"/>
              <a:t>en</a:t>
            </a:r>
            <a:endParaRPr lang="nl-NL" sz="1200" dirty="0"/>
          </a:p>
        </p:txBody>
      </p:sp>
      <p:sp>
        <p:nvSpPr>
          <p:cNvPr id="28" name="Rechthoek 27"/>
          <p:cNvSpPr/>
          <p:nvPr/>
        </p:nvSpPr>
        <p:spPr>
          <a:xfrm>
            <a:off x="1398570" y="1196752"/>
            <a:ext cx="1944216" cy="16561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hthoek 30"/>
          <p:cNvSpPr/>
          <p:nvPr/>
        </p:nvSpPr>
        <p:spPr>
          <a:xfrm>
            <a:off x="1398570" y="1772816"/>
            <a:ext cx="1944216" cy="2880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Maandag 27 juni 2011</a:t>
            </a:r>
            <a:endParaRPr lang="nl-NL" sz="1200" dirty="0" smtClean="0">
              <a:solidFill>
                <a:schemeClr val="bg1"/>
              </a:solidFill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1398570" y="1484784"/>
            <a:ext cx="1428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/>
              <a:t>Vrijdag 24 juni 2011</a:t>
            </a:r>
            <a:endParaRPr lang="nl-NL" sz="1200" dirty="0" smtClean="0"/>
          </a:p>
        </p:txBody>
      </p:sp>
      <p:sp>
        <p:nvSpPr>
          <p:cNvPr id="33" name="Rechthoek 32"/>
          <p:cNvSpPr/>
          <p:nvPr/>
        </p:nvSpPr>
        <p:spPr>
          <a:xfrm>
            <a:off x="1398570" y="1196752"/>
            <a:ext cx="1684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/>
              <a:t>Donderdag 23 juni 2011</a:t>
            </a:r>
            <a:endParaRPr lang="nl-NL" sz="1200" dirty="0" smtClean="0"/>
          </a:p>
        </p:txBody>
      </p:sp>
      <p:sp>
        <p:nvSpPr>
          <p:cNvPr id="34" name="Tekstvak 33"/>
          <p:cNvSpPr txBox="1"/>
          <p:nvPr/>
        </p:nvSpPr>
        <p:spPr>
          <a:xfrm>
            <a:off x="1398570" y="764704"/>
            <a:ext cx="194421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Dagen</a:t>
            </a:r>
            <a:endParaRPr lang="nl-NL" b="1" dirty="0"/>
          </a:p>
        </p:txBody>
      </p:sp>
      <p:pic>
        <p:nvPicPr>
          <p:cNvPr id="36" name="Afbeelding 35" descr="action_dele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45742" y="1556792"/>
            <a:ext cx="152400" cy="152400"/>
          </a:xfrm>
          <a:prstGeom prst="rect">
            <a:avLst/>
          </a:prstGeom>
        </p:spPr>
      </p:pic>
      <p:pic>
        <p:nvPicPr>
          <p:cNvPr id="37" name="Afbeelding 36" descr="action_dele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45742" y="2060848"/>
            <a:ext cx="152400" cy="152400"/>
          </a:xfrm>
          <a:prstGeom prst="rect">
            <a:avLst/>
          </a:prstGeom>
        </p:spPr>
      </p:pic>
      <p:sp>
        <p:nvSpPr>
          <p:cNvPr id="41" name="Tekstvak 40"/>
          <p:cNvSpPr txBox="1"/>
          <p:nvPr/>
        </p:nvSpPr>
        <p:spPr>
          <a:xfrm>
            <a:off x="6977215" y="83421"/>
            <a:ext cx="2131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tx2"/>
                </a:solidFill>
              </a:rPr>
              <a:t>Welkom, Bram Slob | uitloggen</a:t>
            </a:r>
            <a:endParaRPr lang="nl-NL" sz="1200" dirty="0">
              <a:solidFill>
                <a:schemeClr val="tx2"/>
              </a:solidFill>
            </a:endParaRPr>
          </a:p>
        </p:txBody>
      </p:sp>
      <p:sp>
        <p:nvSpPr>
          <p:cNvPr id="42" name="Rechthoek 41"/>
          <p:cNvSpPr/>
          <p:nvPr/>
        </p:nvSpPr>
        <p:spPr>
          <a:xfrm>
            <a:off x="179512" y="2348880"/>
            <a:ext cx="864096" cy="27699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Urentool</a:t>
            </a:r>
            <a:endParaRPr lang="nl-NL" sz="1200" dirty="0" smtClean="0">
              <a:solidFill>
                <a:schemeClr val="bg1"/>
              </a:solidFill>
            </a:endParaRPr>
          </a:p>
        </p:txBody>
      </p:sp>
      <p:sp>
        <p:nvSpPr>
          <p:cNvPr id="43" name="Rechthoek 42"/>
          <p:cNvSpPr/>
          <p:nvPr/>
        </p:nvSpPr>
        <p:spPr>
          <a:xfrm>
            <a:off x="179512" y="2060848"/>
            <a:ext cx="721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/>
              <a:t>Planning</a:t>
            </a:r>
            <a:endParaRPr lang="nl-NL" sz="1200" dirty="0" smtClean="0"/>
          </a:p>
        </p:txBody>
      </p:sp>
      <p:sp>
        <p:nvSpPr>
          <p:cNvPr id="44" name="Rechthoek 43"/>
          <p:cNvSpPr/>
          <p:nvPr/>
        </p:nvSpPr>
        <p:spPr>
          <a:xfrm>
            <a:off x="179512" y="1772816"/>
            <a:ext cx="562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/>
              <a:t>Home</a:t>
            </a:r>
            <a:endParaRPr lang="nl-NL" sz="1200" dirty="0" smtClean="0"/>
          </a:p>
        </p:txBody>
      </p:sp>
      <p:sp>
        <p:nvSpPr>
          <p:cNvPr id="45" name="Rechthoek 44"/>
          <p:cNvSpPr/>
          <p:nvPr/>
        </p:nvSpPr>
        <p:spPr>
          <a:xfrm>
            <a:off x="179512" y="2638644"/>
            <a:ext cx="7954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/>
              <a:t>Acquisitie</a:t>
            </a:r>
            <a:endParaRPr lang="nl-NL" sz="1200" dirty="0" smtClean="0"/>
          </a:p>
        </p:txBody>
      </p:sp>
      <p:sp>
        <p:nvSpPr>
          <p:cNvPr id="46" name="Rechthoek 45"/>
          <p:cNvSpPr/>
          <p:nvPr/>
        </p:nvSpPr>
        <p:spPr>
          <a:xfrm>
            <a:off x="179512" y="2935977"/>
            <a:ext cx="590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/>
              <a:t>Profiel</a:t>
            </a:r>
            <a:endParaRPr lang="nl-NL" sz="1200" dirty="0" smtClean="0"/>
          </a:p>
        </p:txBody>
      </p:sp>
      <p:sp>
        <p:nvSpPr>
          <p:cNvPr id="47" name="Tekstvak 46"/>
          <p:cNvSpPr txBox="1"/>
          <p:nvPr/>
        </p:nvSpPr>
        <p:spPr>
          <a:xfrm>
            <a:off x="1403648" y="2924944"/>
            <a:ext cx="1944216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i="1" dirty="0" smtClean="0">
                <a:solidFill>
                  <a:schemeClr val="bg1">
                    <a:lumMod val="85000"/>
                  </a:schemeClr>
                </a:solidFill>
              </a:rPr>
              <a:t>Ga naar datum</a:t>
            </a:r>
            <a:endParaRPr lang="nl-NL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kstvak 48"/>
          <p:cNvSpPr txBox="1"/>
          <p:nvPr/>
        </p:nvSpPr>
        <p:spPr>
          <a:xfrm>
            <a:off x="5436096" y="2924944"/>
            <a:ext cx="2001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i="1" dirty="0" smtClean="0">
                <a:solidFill>
                  <a:schemeClr val="bg1">
                    <a:lumMod val="85000"/>
                  </a:schemeClr>
                </a:solidFill>
              </a:rPr>
              <a:t>Beschrijving werkzaamheden</a:t>
            </a:r>
            <a:endParaRPr lang="nl-NL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kstvak 49"/>
          <p:cNvSpPr txBox="1"/>
          <p:nvPr/>
        </p:nvSpPr>
        <p:spPr>
          <a:xfrm>
            <a:off x="7880662" y="2924944"/>
            <a:ext cx="838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i="1" dirty="0" smtClean="0">
                <a:solidFill>
                  <a:schemeClr val="bg1">
                    <a:lumMod val="85000"/>
                  </a:schemeClr>
                </a:solidFill>
              </a:rPr>
              <a:t>Aantal uur</a:t>
            </a:r>
            <a:endParaRPr lang="nl-NL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Tekstvak 50"/>
          <p:cNvSpPr txBox="1"/>
          <p:nvPr/>
        </p:nvSpPr>
        <p:spPr>
          <a:xfrm>
            <a:off x="40394" y="88868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tx2"/>
                </a:solidFill>
              </a:rPr>
              <a:t>Maandag 27 juni 2011</a:t>
            </a:r>
            <a:endParaRPr lang="nl-NL" sz="1200" dirty="0">
              <a:solidFill>
                <a:schemeClr val="tx2"/>
              </a:solidFill>
            </a:endParaRPr>
          </a:p>
        </p:txBody>
      </p:sp>
      <p:pic>
        <p:nvPicPr>
          <p:cNvPr id="1027" name="Picture 3" descr="D:\Qern logo's\qracht\qracht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9280" y="115950"/>
            <a:ext cx="1347044" cy="259218"/>
          </a:xfrm>
          <a:prstGeom prst="rect">
            <a:avLst/>
          </a:prstGeom>
          <a:noFill/>
        </p:spPr>
      </p:pic>
      <p:sp>
        <p:nvSpPr>
          <p:cNvPr id="53" name="Tekstvak 52"/>
          <p:cNvSpPr txBox="1"/>
          <p:nvPr/>
        </p:nvSpPr>
        <p:spPr>
          <a:xfrm>
            <a:off x="1403648" y="4437112"/>
            <a:ext cx="756084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juni 2011</a:t>
            </a:r>
            <a:endParaRPr lang="nl-NL" b="1" dirty="0"/>
          </a:p>
        </p:txBody>
      </p:sp>
      <p:sp>
        <p:nvSpPr>
          <p:cNvPr id="54" name="Tekstvak 53"/>
          <p:cNvSpPr txBox="1"/>
          <p:nvPr/>
        </p:nvSpPr>
        <p:spPr>
          <a:xfrm>
            <a:off x="8676456" y="443711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»</a:t>
            </a:r>
          </a:p>
        </p:txBody>
      </p:sp>
      <p:sp>
        <p:nvSpPr>
          <p:cNvPr id="55" name="Tekstvak 54"/>
          <p:cNvSpPr txBox="1"/>
          <p:nvPr/>
        </p:nvSpPr>
        <p:spPr>
          <a:xfrm>
            <a:off x="1403648" y="443711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«</a:t>
            </a:r>
            <a:endParaRPr lang="nl-NL" dirty="0"/>
          </a:p>
        </p:txBody>
      </p:sp>
      <p:sp>
        <p:nvSpPr>
          <p:cNvPr id="56" name="Rechthoek 55"/>
          <p:cNvSpPr/>
          <p:nvPr/>
        </p:nvSpPr>
        <p:spPr>
          <a:xfrm>
            <a:off x="1403648" y="4869160"/>
            <a:ext cx="7560840" cy="15121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Tekstvak 56"/>
          <p:cNvSpPr txBox="1"/>
          <p:nvPr/>
        </p:nvSpPr>
        <p:spPr>
          <a:xfrm>
            <a:off x="1403648" y="4869160"/>
            <a:ext cx="51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Klant</a:t>
            </a:r>
            <a:endParaRPr lang="nl-NL" sz="1200" b="1" dirty="0"/>
          </a:p>
        </p:txBody>
      </p:sp>
      <p:sp>
        <p:nvSpPr>
          <p:cNvPr id="58" name="Tekstvak 57"/>
          <p:cNvSpPr txBox="1"/>
          <p:nvPr/>
        </p:nvSpPr>
        <p:spPr>
          <a:xfrm>
            <a:off x="4572000" y="486916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200" b="1" dirty="0" smtClean="0"/>
              <a:t>Uur</a:t>
            </a:r>
            <a:endParaRPr lang="nl-NL" sz="1200" b="1" dirty="0"/>
          </a:p>
        </p:txBody>
      </p:sp>
      <p:sp>
        <p:nvSpPr>
          <p:cNvPr id="59" name="Tekstvak 58"/>
          <p:cNvSpPr txBox="1"/>
          <p:nvPr/>
        </p:nvSpPr>
        <p:spPr>
          <a:xfrm>
            <a:off x="5349861" y="4869160"/>
            <a:ext cx="51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Klant</a:t>
            </a:r>
            <a:endParaRPr lang="nl-NL" sz="1200" b="1" dirty="0"/>
          </a:p>
        </p:txBody>
      </p:sp>
      <p:sp>
        <p:nvSpPr>
          <p:cNvPr id="60" name="Tekstvak 59"/>
          <p:cNvSpPr txBox="1"/>
          <p:nvPr/>
        </p:nvSpPr>
        <p:spPr>
          <a:xfrm>
            <a:off x="8540974" y="486916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200" b="1" dirty="0" smtClean="0"/>
              <a:t>Uur</a:t>
            </a:r>
            <a:endParaRPr lang="nl-NL" sz="1200" b="1" dirty="0"/>
          </a:p>
        </p:txBody>
      </p:sp>
      <p:cxnSp>
        <p:nvCxnSpPr>
          <p:cNvPr id="62" name="Rechte verbindingslijn 61"/>
          <p:cNvCxnSpPr/>
          <p:nvPr/>
        </p:nvCxnSpPr>
        <p:spPr>
          <a:xfrm rot="5400000">
            <a:off x="4535996" y="5625244"/>
            <a:ext cx="1224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/>
          <p:cNvSpPr txBox="1"/>
          <p:nvPr/>
        </p:nvSpPr>
        <p:spPr>
          <a:xfrm>
            <a:off x="1472662" y="5168225"/>
            <a:ext cx="281130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Aannemersbedrijf Jansen</a:t>
            </a:r>
          </a:p>
        </p:txBody>
      </p:sp>
      <p:sp>
        <p:nvSpPr>
          <p:cNvPr id="64" name="Tekstvak 63"/>
          <p:cNvSpPr txBox="1"/>
          <p:nvPr/>
        </p:nvSpPr>
        <p:spPr>
          <a:xfrm>
            <a:off x="4355976" y="5172074"/>
            <a:ext cx="58444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/>
              <a:t>8</a:t>
            </a:r>
          </a:p>
        </p:txBody>
      </p:sp>
      <p:sp>
        <p:nvSpPr>
          <p:cNvPr id="65" name="Tekstvak 64"/>
          <p:cNvSpPr txBox="1"/>
          <p:nvPr/>
        </p:nvSpPr>
        <p:spPr>
          <a:xfrm>
            <a:off x="1475656" y="5528265"/>
            <a:ext cx="281130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Beter Horen</a:t>
            </a:r>
          </a:p>
        </p:txBody>
      </p:sp>
      <p:sp>
        <p:nvSpPr>
          <p:cNvPr id="66" name="Tekstvak 65"/>
          <p:cNvSpPr txBox="1"/>
          <p:nvPr/>
        </p:nvSpPr>
        <p:spPr>
          <a:xfrm>
            <a:off x="4355976" y="5517233"/>
            <a:ext cx="587442" cy="2880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/>
              <a:t>19,5</a:t>
            </a:r>
          </a:p>
        </p:txBody>
      </p:sp>
      <p:sp>
        <p:nvSpPr>
          <p:cNvPr id="67" name="Tekstvak 66"/>
          <p:cNvSpPr txBox="1"/>
          <p:nvPr/>
        </p:nvSpPr>
        <p:spPr>
          <a:xfrm>
            <a:off x="1475656" y="5873446"/>
            <a:ext cx="281130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err="1"/>
              <a:t>q</a:t>
            </a:r>
            <a:r>
              <a:rPr lang="nl-NL" sz="1200" dirty="0" err="1" smtClean="0"/>
              <a:t>aas</a:t>
            </a:r>
            <a:r>
              <a:rPr lang="nl-NL" sz="1200" dirty="0" smtClean="0"/>
              <a:t> demosites</a:t>
            </a:r>
          </a:p>
        </p:txBody>
      </p:sp>
      <p:sp>
        <p:nvSpPr>
          <p:cNvPr id="68" name="Tekstvak 67"/>
          <p:cNvSpPr txBox="1"/>
          <p:nvPr/>
        </p:nvSpPr>
        <p:spPr>
          <a:xfrm>
            <a:off x="4355976" y="5871939"/>
            <a:ext cx="58744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/>
              <a:t>44,25</a:t>
            </a:r>
          </a:p>
        </p:txBody>
      </p:sp>
      <p:sp>
        <p:nvSpPr>
          <p:cNvPr id="69" name="Tekstvak 68"/>
          <p:cNvSpPr txBox="1"/>
          <p:nvPr/>
        </p:nvSpPr>
        <p:spPr>
          <a:xfrm>
            <a:off x="5424718" y="5168225"/>
            <a:ext cx="281130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err="1"/>
              <a:t>q</a:t>
            </a:r>
            <a:r>
              <a:rPr lang="nl-NL" sz="1200" dirty="0" err="1" smtClean="0"/>
              <a:t>ern</a:t>
            </a:r>
            <a:r>
              <a:rPr lang="nl-NL" sz="1200" dirty="0" smtClean="0"/>
              <a:t> intern</a:t>
            </a:r>
          </a:p>
        </p:txBody>
      </p:sp>
      <p:sp>
        <p:nvSpPr>
          <p:cNvPr id="70" name="Tekstvak 69"/>
          <p:cNvSpPr txBox="1"/>
          <p:nvPr/>
        </p:nvSpPr>
        <p:spPr>
          <a:xfrm>
            <a:off x="8308032" y="5157193"/>
            <a:ext cx="584448" cy="2880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/>
              <a:t>8</a:t>
            </a:r>
          </a:p>
        </p:txBody>
      </p:sp>
      <p:sp>
        <p:nvSpPr>
          <p:cNvPr id="71" name="Tekstvak 70"/>
          <p:cNvSpPr txBox="1"/>
          <p:nvPr/>
        </p:nvSpPr>
        <p:spPr>
          <a:xfrm>
            <a:off x="5426571" y="5859730"/>
            <a:ext cx="281130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Vink Koeltechniek</a:t>
            </a:r>
          </a:p>
        </p:txBody>
      </p:sp>
      <p:sp>
        <p:nvSpPr>
          <p:cNvPr id="72" name="Tekstvak 71"/>
          <p:cNvSpPr txBox="1"/>
          <p:nvPr/>
        </p:nvSpPr>
        <p:spPr>
          <a:xfrm>
            <a:off x="8309885" y="5848698"/>
            <a:ext cx="584448" cy="2880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nl-NL" sz="1200" dirty="0"/>
              <a:t>3</a:t>
            </a:r>
            <a:endParaRPr lang="nl-NL" sz="1200" dirty="0" smtClean="0"/>
          </a:p>
        </p:txBody>
      </p:sp>
      <p:sp>
        <p:nvSpPr>
          <p:cNvPr id="73" name="Tekstvak 72"/>
          <p:cNvSpPr txBox="1"/>
          <p:nvPr/>
        </p:nvSpPr>
        <p:spPr>
          <a:xfrm>
            <a:off x="5426571" y="5517232"/>
            <a:ext cx="281130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Vakantie / Verlof</a:t>
            </a:r>
          </a:p>
        </p:txBody>
      </p:sp>
      <p:sp>
        <p:nvSpPr>
          <p:cNvPr id="74" name="Tekstvak 73"/>
          <p:cNvSpPr txBox="1"/>
          <p:nvPr/>
        </p:nvSpPr>
        <p:spPr>
          <a:xfrm>
            <a:off x="8309885" y="5506200"/>
            <a:ext cx="584448" cy="2880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/>
              <a:t>12</a:t>
            </a:r>
          </a:p>
        </p:txBody>
      </p:sp>
      <p:sp>
        <p:nvSpPr>
          <p:cNvPr id="76" name="Tekstvak 75"/>
          <p:cNvSpPr txBox="1"/>
          <p:nvPr/>
        </p:nvSpPr>
        <p:spPr>
          <a:xfrm>
            <a:off x="8332392" y="808948"/>
            <a:ext cx="617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tx2"/>
                </a:solidFill>
              </a:rPr>
              <a:t>gereed</a:t>
            </a:r>
            <a:endParaRPr lang="nl-NL" sz="1200" dirty="0">
              <a:solidFill>
                <a:schemeClr val="tx2"/>
              </a:solidFill>
            </a:endParaRPr>
          </a:p>
        </p:txBody>
      </p:sp>
      <p:sp>
        <p:nvSpPr>
          <p:cNvPr id="77" name="Tekstvak 76"/>
          <p:cNvSpPr txBox="1"/>
          <p:nvPr/>
        </p:nvSpPr>
        <p:spPr>
          <a:xfrm>
            <a:off x="3062547" y="28719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»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78" name="Afbeelding 77" descr="bram.jpg"/>
          <p:cNvPicPr>
            <a:picLocks noChangeAspect="1"/>
          </p:cNvPicPr>
          <p:nvPr/>
        </p:nvPicPr>
        <p:blipFill>
          <a:blip r:embed="rId4" cstate="print"/>
          <a:srcRect r="16667"/>
          <a:stretch>
            <a:fillRect/>
          </a:stretch>
        </p:blipFill>
        <p:spPr>
          <a:xfrm>
            <a:off x="179512" y="749610"/>
            <a:ext cx="864096" cy="7776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Afbeelding 22" descr="jquery-ui-datepick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000" y="2636912"/>
            <a:ext cx="2193246" cy="1902816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256598" y="2483604"/>
            <a:ext cx="1944216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i="1" dirty="0" smtClean="0">
                <a:solidFill>
                  <a:schemeClr val="bg1">
                    <a:lumMod val="85000"/>
                  </a:schemeClr>
                </a:solidFill>
              </a:rPr>
              <a:t>Ga naar datum</a:t>
            </a:r>
            <a:endParaRPr lang="nl-NL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Rechthoek 24"/>
          <p:cNvSpPr/>
          <p:nvPr/>
        </p:nvSpPr>
        <p:spPr>
          <a:xfrm>
            <a:off x="1917229" y="2492896"/>
            <a:ext cx="288032" cy="2754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987824" y="1196752"/>
            <a:ext cx="5760640" cy="446449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1800" dirty="0" smtClean="0"/>
              <a:t>De datums onder [Dagen] zijn de datums waarvan de uren nog ingevuld moeten worden of waarvan de dag nog niet volledig ingevuld is.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800" dirty="0" smtClean="0"/>
              <a:t>Automatisch wordt de huidige dag toegevoegd aan het lijstje.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800" dirty="0" smtClean="0"/>
              <a:t>Toekomstige datums zijn nooit zichtbaar.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800" dirty="0" smtClean="0"/>
              <a:t>Het [Ga naar datum] veld opent een kalender waarin je een datum kan selecteren waarmee je naar een willekeurige datum kan gaan.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800" dirty="0" smtClean="0"/>
              <a:t>Als je een dag selecteert dan wordt automatisch het urenoverzicht van die desbetreffende dag geopend (bij voorkeur via AJAX)</a:t>
            </a:r>
            <a:endParaRPr lang="nl-NL" sz="1800" dirty="0"/>
          </a:p>
        </p:txBody>
      </p:sp>
      <p:sp>
        <p:nvSpPr>
          <p:cNvPr id="14" name="Tekstvak 13"/>
          <p:cNvSpPr txBox="1"/>
          <p:nvPr/>
        </p:nvSpPr>
        <p:spPr>
          <a:xfrm>
            <a:off x="7164288" y="260648"/>
            <a:ext cx="1691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4000" dirty="0" smtClean="0"/>
              <a:t>DAGEN</a:t>
            </a:r>
            <a:endParaRPr lang="nl-NL" sz="4000" dirty="0"/>
          </a:p>
        </p:txBody>
      </p:sp>
      <p:sp>
        <p:nvSpPr>
          <p:cNvPr id="15" name="Rechthoek 14"/>
          <p:cNvSpPr/>
          <p:nvPr/>
        </p:nvSpPr>
        <p:spPr>
          <a:xfrm>
            <a:off x="251520" y="764704"/>
            <a:ext cx="1944216" cy="16561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251520" y="1340768"/>
            <a:ext cx="1944216" cy="2880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nl-NL" sz="1200" dirty="0" smtClean="0">
                <a:solidFill>
                  <a:schemeClr val="bg1"/>
                </a:solidFill>
              </a:rPr>
              <a:t>Maandag 27 juni 2011</a:t>
            </a:r>
            <a:endParaRPr lang="nl-NL" sz="1200" dirty="0" smtClean="0">
              <a:solidFill>
                <a:schemeClr val="bg1"/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251520" y="1052736"/>
            <a:ext cx="1428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/>
              <a:t>Vrijdag 24 juni 2011</a:t>
            </a:r>
            <a:endParaRPr lang="nl-NL" sz="1200" dirty="0" smtClean="0"/>
          </a:p>
        </p:txBody>
      </p:sp>
      <p:sp>
        <p:nvSpPr>
          <p:cNvPr id="18" name="Rechthoek 17"/>
          <p:cNvSpPr/>
          <p:nvPr/>
        </p:nvSpPr>
        <p:spPr>
          <a:xfrm>
            <a:off x="251520" y="764704"/>
            <a:ext cx="1684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 smtClean="0"/>
              <a:t>Donderdag 23 juni 2011</a:t>
            </a:r>
            <a:endParaRPr lang="nl-NL" sz="1200" dirty="0" smtClean="0"/>
          </a:p>
        </p:txBody>
      </p:sp>
      <p:sp>
        <p:nvSpPr>
          <p:cNvPr id="19" name="Tekstvak 18"/>
          <p:cNvSpPr txBox="1"/>
          <p:nvPr/>
        </p:nvSpPr>
        <p:spPr>
          <a:xfrm>
            <a:off x="251520" y="332656"/>
            <a:ext cx="194421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Dagen</a:t>
            </a:r>
            <a:endParaRPr lang="nl-NL" b="1" dirty="0"/>
          </a:p>
        </p:txBody>
      </p:sp>
      <p:pic>
        <p:nvPicPr>
          <p:cNvPr id="22" name="Picture 3" descr="D:\Qern logo's\qracht\qracht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6381328"/>
            <a:ext cx="1347044" cy="259218"/>
          </a:xfrm>
          <a:prstGeom prst="rect">
            <a:avLst/>
          </a:prstGeom>
          <a:noFill/>
        </p:spPr>
      </p:pic>
      <p:sp>
        <p:nvSpPr>
          <p:cNvPr id="24" name="Rechthoek 23"/>
          <p:cNvSpPr/>
          <p:nvPr/>
        </p:nvSpPr>
        <p:spPr>
          <a:xfrm>
            <a:off x="1907704" y="2439938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»</a:t>
            </a:r>
            <a:endParaRPr lang="nl-NL" dirty="0"/>
          </a:p>
        </p:txBody>
      </p:sp>
      <p:sp>
        <p:nvSpPr>
          <p:cNvPr id="26" name="Tekstvak 25"/>
          <p:cNvSpPr txBox="1"/>
          <p:nvPr/>
        </p:nvSpPr>
        <p:spPr>
          <a:xfrm>
            <a:off x="6607274" y="3606924"/>
            <a:ext cx="1944216" cy="2769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18-04-2011</a:t>
            </a:r>
            <a:endParaRPr lang="nl-NL" sz="1200" dirty="0"/>
          </a:p>
        </p:txBody>
      </p:sp>
      <p:sp>
        <p:nvSpPr>
          <p:cNvPr id="27" name="Rechthoek 26"/>
          <p:cNvSpPr/>
          <p:nvPr/>
        </p:nvSpPr>
        <p:spPr>
          <a:xfrm>
            <a:off x="8267905" y="3616216"/>
            <a:ext cx="288032" cy="2754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27"/>
          <p:cNvSpPr/>
          <p:nvPr/>
        </p:nvSpPr>
        <p:spPr>
          <a:xfrm>
            <a:off x="8258380" y="3563258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»</a:t>
            </a:r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3528" y="3645024"/>
            <a:ext cx="8280920" cy="29523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1800" dirty="0" smtClean="0"/>
              <a:t>Het selectie veld voor de klant wordt automatisch aangevuld op basis van de ingevulde waarden (AJAX of </a:t>
            </a:r>
            <a:r>
              <a:rPr lang="nl-NL" sz="1800" dirty="0" err="1"/>
              <a:t>j</a:t>
            </a:r>
            <a:r>
              <a:rPr lang="nl-NL" sz="1800" dirty="0" err="1" smtClean="0"/>
              <a:t>Query</a:t>
            </a:r>
            <a:r>
              <a:rPr lang="nl-NL" sz="1800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800" dirty="0" smtClean="0"/>
              <a:t>De beschrijving is een vrij tekst veld.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800" dirty="0" smtClean="0"/>
              <a:t>Het aantal uur wordt geregistreerd als getal. Je mag alleen een getal invoeren.</a:t>
            </a:r>
          </a:p>
          <a:p>
            <a:pPr marL="914400" lvl="1" indent="-280988">
              <a:buFont typeface="+mj-lt"/>
              <a:buAutoNum type="alphaLcParenR"/>
            </a:pPr>
            <a:r>
              <a:rPr lang="nl-NL" sz="1400" dirty="0" smtClean="0"/>
              <a:t>1,25 = 1 uur en 15 minuten</a:t>
            </a:r>
          </a:p>
          <a:p>
            <a:pPr marL="914400" lvl="1" indent="-280988">
              <a:buFont typeface="+mj-lt"/>
              <a:buAutoNum type="alphaLcParenR"/>
            </a:pPr>
            <a:r>
              <a:rPr lang="nl-NL" sz="1400" dirty="0" smtClean="0"/>
              <a:t>3,75 = 3 uur en 45 minuten</a:t>
            </a:r>
          </a:p>
          <a:p>
            <a:pPr marL="530225" indent="-530225">
              <a:buFont typeface="+mj-lt"/>
              <a:buAutoNum type="arabicPeriod"/>
            </a:pPr>
            <a:r>
              <a:rPr lang="nl-NL" sz="1800" dirty="0" smtClean="0"/>
              <a:t>Door op { gereed } te drukken wordt de dag opgenomen in het archief en verdwijnt deze uit de lijst met [ Dagen ]</a:t>
            </a:r>
            <a:endParaRPr lang="nl-NL" sz="1800" dirty="0"/>
          </a:p>
        </p:txBody>
      </p:sp>
      <p:sp>
        <p:nvSpPr>
          <p:cNvPr id="14" name="Tekstvak 13"/>
          <p:cNvSpPr txBox="1"/>
          <p:nvPr/>
        </p:nvSpPr>
        <p:spPr>
          <a:xfrm>
            <a:off x="6046867" y="188640"/>
            <a:ext cx="28088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4000" dirty="0" smtClean="0"/>
              <a:t>UREN</a:t>
            </a:r>
          </a:p>
          <a:p>
            <a:pPr algn="r"/>
            <a:r>
              <a:rPr lang="nl-NL" sz="4000" dirty="0" smtClean="0"/>
              <a:t>REGISTRATIE</a:t>
            </a:r>
            <a:endParaRPr lang="nl-NL" sz="4000" dirty="0"/>
          </a:p>
        </p:txBody>
      </p:sp>
      <p:sp>
        <p:nvSpPr>
          <p:cNvPr id="11" name="Rechthoek 10"/>
          <p:cNvSpPr/>
          <p:nvPr/>
        </p:nvSpPr>
        <p:spPr>
          <a:xfrm>
            <a:off x="5286849" y="1484785"/>
            <a:ext cx="298864" cy="275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/>
          <p:cNvSpPr/>
          <p:nvPr/>
        </p:nvSpPr>
        <p:spPr>
          <a:xfrm>
            <a:off x="5286297" y="980727"/>
            <a:ext cx="298864" cy="452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/>
          <p:cNvSpPr/>
          <p:nvPr/>
        </p:nvSpPr>
        <p:spPr>
          <a:xfrm>
            <a:off x="337755" y="2420888"/>
            <a:ext cx="172819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 smtClean="0">
                <a:solidFill>
                  <a:schemeClr val="tx1"/>
                </a:solidFill>
              </a:rPr>
              <a:t>Bouw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323528" y="692696"/>
            <a:ext cx="51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Klant</a:t>
            </a:r>
            <a:endParaRPr lang="nl-NL" sz="1200" b="1" dirty="0"/>
          </a:p>
        </p:txBody>
      </p:sp>
      <p:sp>
        <p:nvSpPr>
          <p:cNvPr id="23" name="Tekstvak 22"/>
          <p:cNvSpPr txBox="1"/>
          <p:nvPr/>
        </p:nvSpPr>
        <p:spPr>
          <a:xfrm>
            <a:off x="2065947" y="692696"/>
            <a:ext cx="1262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Werkzaamheden</a:t>
            </a:r>
            <a:endParaRPr lang="nl-NL" sz="1200" b="1" dirty="0"/>
          </a:p>
        </p:txBody>
      </p:sp>
      <p:sp>
        <p:nvSpPr>
          <p:cNvPr id="24" name="Tekstvak 23"/>
          <p:cNvSpPr txBox="1"/>
          <p:nvPr/>
        </p:nvSpPr>
        <p:spPr>
          <a:xfrm>
            <a:off x="4874259" y="692696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200" b="1" dirty="0" smtClean="0"/>
              <a:t>Uur</a:t>
            </a:r>
            <a:endParaRPr lang="nl-NL" sz="1200" b="1" dirty="0"/>
          </a:p>
        </p:txBody>
      </p:sp>
      <p:sp>
        <p:nvSpPr>
          <p:cNvPr id="25" name="Rechthoek 24"/>
          <p:cNvSpPr/>
          <p:nvPr/>
        </p:nvSpPr>
        <p:spPr>
          <a:xfrm>
            <a:off x="2137955" y="2420888"/>
            <a:ext cx="2376264" cy="6480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hthoek 25"/>
          <p:cNvSpPr/>
          <p:nvPr/>
        </p:nvSpPr>
        <p:spPr>
          <a:xfrm>
            <a:off x="4586227" y="2420888"/>
            <a:ext cx="1080120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hthoek 26"/>
          <p:cNvSpPr/>
          <p:nvPr/>
        </p:nvSpPr>
        <p:spPr>
          <a:xfrm>
            <a:off x="4586227" y="2780928"/>
            <a:ext cx="1085198" cy="2880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/>
              <a:t>TOEVOEGEN</a:t>
            </a:r>
            <a:endParaRPr lang="nl-NL" sz="1100" b="1" dirty="0"/>
          </a:p>
        </p:txBody>
      </p:sp>
      <p:sp>
        <p:nvSpPr>
          <p:cNvPr id="28" name="Rechthoek 27"/>
          <p:cNvSpPr/>
          <p:nvPr/>
        </p:nvSpPr>
        <p:spPr>
          <a:xfrm>
            <a:off x="337755" y="692696"/>
            <a:ext cx="5328592" cy="16561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kstvak 28"/>
          <p:cNvSpPr txBox="1"/>
          <p:nvPr/>
        </p:nvSpPr>
        <p:spPr>
          <a:xfrm>
            <a:off x="406769" y="980728"/>
            <a:ext cx="165917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Vink Koeltechniek</a:t>
            </a:r>
          </a:p>
          <a:p>
            <a:endParaRPr lang="nl-NL" sz="1200" dirty="0"/>
          </a:p>
        </p:txBody>
      </p:sp>
      <p:sp>
        <p:nvSpPr>
          <p:cNvPr id="30" name="Tekstvak 29"/>
          <p:cNvSpPr txBox="1"/>
          <p:nvPr/>
        </p:nvSpPr>
        <p:spPr>
          <a:xfrm>
            <a:off x="2137955" y="980728"/>
            <a:ext cx="237626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Aanpassingen website, zoekmachine optimalisatie, overleg</a:t>
            </a:r>
            <a:endParaRPr lang="nl-NL" sz="1200" dirty="0"/>
          </a:p>
        </p:txBody>
      </p:sp>
      <p:sp>
        <p:nvSpPr>
          <p:cNvPr id="31" name="Tekstvak 30"/>
          <p:cNvSpPr txBox="1"/>
          <p:nvPr/>
        </p:nvSpPr>
        <p:spPr>
          <a:xfrm>
            <a:off x="4586227" y="980728"/>
            <a:ext cx="64807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/>
              <a:t>3</a:t>
            </a:r>
          </a:p>
          <a:p>
            <a:pPr algn="r"/>
            <a:endParaRPr lang="nl-NL" sz="1200" dirty="0"/>
          </a:p>
        </p:txBody>
      </p:sp>
      <p:sp>
        <p:nvSpPr>
          <p:cNvPr id="32" name="Tekstvak 31"/>
          <p:cNvSpPr txBox="1"/>
          <p:nvPr/>
        </p:nvSpPr>
        <p:spPr>
          <a:xfrm>
            <a:off x="409763" y="1484785"/>
            <a:ext cx="165917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err="1"/>
              <a:t>q</a:t>
            </a:r>
            <a:r>
              <a:rPr lang="nl-NL" sz="1200" dirty="0" err="1" smtClean="0"/>
              <a:t>aas</a:t>
            </a:r>
            <a:r>
              <a:rPr lang="nl-NL" sz="1200" dirty="0" smtClean="0"/>
              <a:t> demosites</a:t>
            </a:r>
          </a:p>
        </p:txBody>
      </p:sp>
      <p:sp>
        <p:nvSpPr>
          <p:cNvPr id="33" name="Tekstvak 32"/>
          <p:cNvSpPr txBox="1"/>
          <p:nvPr/>
        </p:nvSpPr>
        <p:spPr>
          <a:xfrm>
            <a:off x="2140949" y="1484784"/>
            <a:ext cx="237626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Inrichting</a:t>
            </a:r>
            <a:endParaRPr lang="nl-NL" sz="1200" dirty="0"/>
          </a:p>
        </p:txBody>
      </p:sp>
      <p:sp>
        <p:nvSpPr>
          <p:cNvPr id="34" name="Tekstvak 33"/>
          <p:cNvSpPr txBox="1"/>
          <p:nvPr/>
        </p:nvSpPr>
        <p:spPr>
          <a:xfrm>
            <a:off x="4589221" y="1484785"/>
            <a:ext cx="64507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nl-NL" sz="1200" dirty="0"/>
              <a:t>4</a:t>
            </a:r>
            <a:endParaRPr lang="nl-NL" sz="1200" dirty="0" smtClean="0"/>
          </a:p>
        </p:txBody>
      </p:sp>
      <p:sp>
        <p:nvSpPr>
          <p:cNvPr id="35" name="Tekstvak 34"/>
          <p:cNvSpPr txBox="1"/>
          <p:nvPr/>
        </p:nvSpPr>
        <p:spPr>
          <a:xfrm>
            <a:off x="337755" y="260648"/>
            <a:ext cx="5328592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Maandag 27 juni 2011</a:t>
            </a:r>
            <a:endParaRPr lang="nl-NL" b="1" dirty="0"/>
          </a:p>
        </p:txBody>
      </p:sp>
      <p:sp>
        <p:nvSpPr>
          <p:cNvPr id="36" name="Tekstvak 35"/>
          <p:cNvSpPr txBox="1"/>
          <p:nvPr/>
        </p:nvSpPr>
        <p:spPr>
          <a:xfrm>
            <a:off x="337755" y="2708920"/>
            <a:ext cx="1728192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chemeClr val="tx2"/>
                </a:solidFill>
              </a:rPr>
              <a:t>Bouw</a:t>
            </a:r>
            <a:r>
              <a:rPr lang="nl-NL" sz="1200" dirty="0" smtClean="0"/>
              <a:t>bedrijf Jansen</a:t>
            </a:r>
          </a:p>
          <a:p>
            <a:r>
              <a:rPr lang="nl-NL" sz="1200" dirty="0" smtClean="0"/>
              <a:t>Van de Ende </a:t>
            </a:r>
            <a:r>
              <a:rPr lang="nl-NL" sz="1200" b="1" dirty="0" smtClean="0">
                <a:solidFill>
                  <a:schemeClr val="tx2"/>
                </a:solidFill>
              </a:rPr>
              <a:t>bouw</a:t>
            </a:r>
          </a:p>
          <a:p>
            <a:r>
              <a:rPr lang="nl-NL" sz="1200" b="1" dirty="0" smtClean="0">
                <a:solidFill>
                  <a:schemeClr val="tx2"/>
                </a:solidFill>
              </a:rPr>
              <a:t>Bouw</a:t>
            </a:r>
            <a:r>
              <a:rPr lang="nl-NL" sz="1200" dirty="0" smtClean="0"/>
              <a:t>end Nederland</a:t>
            </a:r>
          </a:p>
          <a:p>
            <a:r>
              <a:rPr lang="nl-NL" sz="1200" dirty="0" smtClean="0"/>
              <a:t>Gouda ge</a:t>
            </a:r>
            <a:r>
              <a:rPr lang="nl-NL" sz="1200" b="1" dirty="0" smtClean="0">
                <a:solidFill>
                  <a:schemeClr val="tx2"/>
                </a:solidFill>
              </a:rPr>
              <a:t>bouw</a:t>
            </a:r>
            <a:r>
              <a:rPr lang="nl-NL" sz="1200" dirty="0" smtClean="0"/>
              <a:t>en</a:t>
            </a:r>
            <a:endParaRPr lang="nl-NL" sz="1200" dirty="0"/>
          </a:p>
        </p:txBody>
      </p:sp>
      <p:pic>
        <p:nvPicPr>
          <p:cNvPr id="37" name="Afbeelding 36" descr="action_dele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2679" y="1052736"/>
            <a:ext cx="152400" cy="152400"/>
          </a:xfrm>
          <a:prstGeom prst="rect">
            <a:avLst/>
          </a:prstGeom>
        </p:spPr>
      </p:pic>
      <p:pic>
        <p:nvPicPr>
          <p:cNvPr id="38" name="Afbeelding 37" descr="action_dele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2679" y="1556792"/>
            <a:ext cx="152400" cy="152400"/>
          </a:xfrm>
          <a:prstGeom prst="rect">
            <a:avLst/>
          </a:prstGeom>
        </p:spPr>
      </p:pic>
      <p:sp>
        <p:nvSpPr>
          <p:cNvPr id="39" name="Tekstvak 38"/>
          <p:cNvSpPr txBox="1"/>
          <p:nvPr/>
        </p:nvSpPr>
        <p:spPr>
          <a:xfrm>
            <a:off x="2143033" y="2420888"/>
            <a:ext cx="2001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i="1" dirty="0" smtClean="0">
                <a:solidFill>
                  <a:schemeClr val="bg1">
                    <a:lumMod val="85000"/>
                  </a:schemeClr>
                </a:solidFill>
              </a:rPr>
              <a:t>Beschrijving werkzaamheden</a:t>
            </a:r>
            <a:endParaRPr lang="nl-NL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4587599" y="2420888"/>
            <a:ext cx="838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i="1" dirty="0" smtClean="0">
                <a:solidFill>
                  <a:schemeClr val="bg1">
                    <a:lumMod val="85000"/>
                  </a:schemeClr>
                </a:solidFill>
              </a:rPr>
              <a:t>Aantal uur</a:t>
            </a:r>
            <a:endParaRPr lang="nl-NL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kstvak 40"/>
          <p:cNvSpPr txBox="1"/>
          <p:nvPr/>
        </p:nvSpPr>
        <p:spPr>
          <a:xfrm>
            <a:off x="5039329" y="304892"/>
            <a:ext cx="617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>
                <a:solidFill>
                  <a:schemeClr val="tx2"/>
                </a:solidFill>
              </a:rPr>
              <a:t>gereed</a:t>
            </a:r>
            <a:endParaRPr lang="nl-NL" sz="1200" dirty="0">
              <a:solidFill>
                <a:schemeClr val="tx2"/>
              </a:solidFill>
            </a:endParaRPr>
          </a:p>
        </p:txBody>
      </p:sp>
      <p:pic>
        <p:nvPicPr>
          <p:cNvPr id="43" name="Picture 3" descr="D:\Qern logo's\qracht\qracht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6381328"/>
            <a:ext cx="1347044" cy="2592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3528" y="3068960"/>
            <a:ext cx="8280920" cy="29523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1800" dirty="0" smtClean="0"/>
              <a:t>Een overzicht van het totaal aantal uur per klant, per maand.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800" dirty="0" smtClean="0"/>
              <a:t>Het overzicht is alfabetisch geordend.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800" dirty="0" smtClean="0"/>
              <a:t>Met de « en » navigeer je tussen de verschillende maanden waarmee je kan zien hoeveel uur je geschreven hebt.</a:t>
            </a:r>
            <a:endParaRPr lang="nl-NL" sz="1800" dirty="0"/>
          </a:p>
        </p:txBody>
      </p:sp>
      <p:pic>
        <p:nvPicPr>
          <p:cNvPr id="43" name="Picture 3" descr="D:\Qern logo's\qracht\qracht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381328"/>
            <a:ext cx="1347044" cy="259218"/>
          </a:xfrm>
          <a:prstGeom prst="rect">
            <a:avLst/>
          </a:prstGeom>
          <a:noFill/>
        </p:spPr>
      </p:pic>
      <p:sp>
        <p:nvSpPr>
          <p:cNvPr id="42" name="Tekstvak 41"/>
          <p:cNvSpPr txBox="1"/>
          <p:nvPr/>
        </p:nvSpPr>
        <p:spPr>
          <a:xfrm>
            <a:off x="323528" y="260648"/>
            <a:ext cx="756084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juni 2011</a:t>
            </a:r>
            <a:endParaRPr lang="nl-NL" b="1" dirty="0"/>
          </a:p>
        </p:txBody>
      </p:sp>
      <p:sp>
        <p:nvSpPr>
          <p:cNvPr id="44" name="Tekstvak 43"/>
          <p:cNvSpPr txBox="1"/>
          <p:nvPr/>
        </p:nvSpPr>
        <p:spPr>
          <a:xfrm>
            <a:off x="7596336" y="26064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»</a:t>
            </a:r>
          </a:p>
        </p:txBody>
      </p:sp>
      <p:sp>
        <p:nvSpPr>
          <p:cNvPr id="45" name="Tekstvak 44"/>
          <p:cNvSpPr txBox="1"/>
          <p:nvPr/>
        </p:nvSpPr>
        <p:spPr>
          <a:xfrm>
            <a:off x="323528" y="26064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«</a:t>
            </a:r>
            <a:endParaRPr lang="nl-NL" dirty="0"/>
          </a:p>
        </p:txBody>
      </p:sp>
      <p:sp>
        <p:nvSpPr>
          <p:cNvPr id="46" name="Rechthoek 45"/>
          <p:cNvSpPr/>
          <p:nvPr/>
        </p:nvSpPr>
        <p:spPr>
          <a:xfrm>
            <a:off x="323528" y="692696"/>
            <a:ext cx="7560840" cy="15121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Tekstvak 46"/>
          <p:cNvSpPr txBox="1"/>
          <p:nvPr/>
        </p:nvSpPr>
        <p:spPr>
          <a:xfrm>
            <a:off x="323528" y="692696"/>
            <a:ext cx="51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Klant</a:t>
            </a:r>
            <a:endParaRPr lang="nl-NL" sz="1200" b="1" dirty="0"/>
          </a:p>
        </p:txBody>
      </p:sp>
      <p:sp>
        <p:nvSpPr>
          <p:cNvPr id="48" name="Tekstvak 47"/>
          <p:cNvSpPr txBox="1"/>
          <p:nvPr/>
        </p:nvSpPr>
        <p:spPr>
          <a:xfrm>
            <a:off x="3491880" y="692696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200" b="1" dirty="0" smtClean="0"/>
              <a:t>Uur</a:t>
            </a:r>
            <a:endParaRPr lang="nl-NL" sz="1200" b="1" dirty="0"/>
          </a:p>
        </p:txBody>
      </p:sp>
      <p:sp>
        <p:nvSpPr>
          <p:cNvPr id="49" name="Tekstvak 48"/>
          <p:cNvSpPr txBox="1"/>
          <p:nvPr/>
        </p:nvSpPr>
        <p:spPr>
          <a:xfrm>
            <a:off x="4269741" y="692696"/>
            <a:ext cx="51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 smtClean="0"/>
              <a:t>Klant</a:t>
            </a:r>
            <a:endParaRPr lang="nl-NL" sz="1200" b="1" dirty="0"/>
          </a:p>
        </p:txBody>
      </p:sp>
      <p:sp>
        <p:nvSpPr>
          <p:cNvPr id="50" name="Tekstvak 49"/>
          <p:cNvSpPr txBox="1"/>
          <p:nvPr/>
        </p:nvSpPr>
        <p:spPr>
          <a:xfrm>
            <a:off x="7460854" y="692696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200" b="1" dirty="0" smtClean="0"/>
              <a:t>Uur</a:t>
            </a:r>
            <a:endParaRPr lang="nl-NL" sz="1200" b="1" dirty="0"/>
          </a:p>
        </p:txBody>
      </p:sp>
      <p:cxnSp>
        <p:nvCxnSpPr>
          <p:cNvPr id="51" name="Rechte verbindingslijn 50"/>
          <p:cNvCxnSpPr/>
          <p:nvPr/>
        </p:nvCxnSpPr>
        <p:spPr>
          <a:xfrm rot="5400000">
            <a:off x="3455876" y="1448780"/>
            <a:ext cx="1224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392542" y="991761"/>
            <a:ext cx="281130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Aannemersbedrijf Jansen</a:t>
            </a:r>
          </a:p>
        </p:txBody>
      </p:sp>
      <p:sp>
        <p:nvSpPr>
          <p:cNvPr id="53" name="Tekstvak 52"/>
          <p:cNvSpPr txBox="1"/>
          <p:nvPr/>
        </p:nvSpPr>
        <p:spPr>
          <a:xfrm>
            <a:off x="3275856" y="995610"/>
            <a:ext cx="58444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/>
              <a:t>8</a:t>
            </a:r>
          </a:p>
        </p:txBody>
      </p:sp>
      <p:sp>
        <p:nvSpPr>
          <p:cNvPr id="54" name="Tekstvak 53"/>
          <p:cNvSpPr txBox="1"/>
          <p:nvPr/>
        </p:nvSpPr>
        <p:spPr>
          <a:xfrm>
            <a:off x="395536" y="1351801"/>
            <a:ext cx="281130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Beter Horen</a:t>
            </a:r>
          </a:p>
        </p:txBody>
      </p:sp>
      <p:sp>
        <p:nvSpPr>
          <p:cNvPr id="55" name="Tekstvak 54"/>
          <p:cNvSpPr txBox="1"/>
          <p:nvPr/>
        </p:nvSpPr>
        <p:spPr>
          <a:xfrm>
            <a:off x="3275856" y="1340769"/>
            <a:ext cx="587442" cy="2880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/>
              <a:t>19,5</a:t>
            </a:r>
          </a:p>
        </p:txBody>
      </p:sp>
      <p:sp>
        <p:nvSpPr>
          <p:cNvPr id="56" name="Tekstvak 55"/>
          <p:cNvSpPr txBox="1"/>
          <p:nvPr/>
        </p:nvSpPr>
        <p:spPr>
          <a:xfrm>
            <a:off x="395536" y="1696982"/>
            <a:ext cx="281130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err="1"/>
              <a:t>q</a:t>
            </a:r>
            <a:r>
              <a:rPr lang="nl-NL" sz="1200" dirty="0" err="1" smtClean="0"/>
              <a:t>aas</a:t>
            </a:r>
            <a:r>
              <a:rPr lang="nl-NL" sz="1200" dirty="0" smtClean="0"/>
              <a:t> demosites</a:t>
            </a:r>
          </a:p>
        </p:txBody>
      </p:sp>
      <p:sp>
        <p:nvSpPr>
          <p:cNvPr id="57" name="Tekstvak 56"/>
          <p:cNvSpPr txBox="1"/>
          <p:nvPr/>
        </p:nvSpPr>
        <p:spPr>
          <a:xfrm>
            <a:off x="3275856" y="1695475"/>
            <a:ext cx="58744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/>
              <a:t>44,25</a:t>
            </a:r>
          </a:p>
        </p:txBody>
      </p:sp>
      <p:sp>
        <p:nvSpPr>
          <p:cNvPr id="58" name="Tekstvak 57"/>
          <p:cNvSpPr txBox="1"/>
          <p:nvPr/>
        </p:nvSpPr>
        <p:spPr>
          <a:xfrm>
            <a:off x="4344598" y="991761"/>
            <a:ext cx="281130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err="1"/>
              <a:t>q</a:t>
            </a:r>
            <a:r>
              <a:rPr lang="nl-NL" sz="1200" dirty="0" err="1" smtClean="0"/>
              <a:t>ern</a:t>
            </a:r>
            <a:r>
              <a:rPr lang="nl-NL" sz="1200" dirty="0" smtClean="0"/>
              <a:t> intern</a:t>
            </a:r>
          </a:p>
        </p:txBody>
      </p:sp>
      <p:sp>
        <p:nvSpPr>
          <p:cNvPr id="59" name="Tekstvak 58"/>
          <p:cNvSpPr txBox="1"/>
          <p:nvPr/>
        </p:nvSpPr>
        <p:spPr>
          <a:xfrm>
            <a:off x="7227912" y="980729"/>
            <a:ext cx="584448" cy="2880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/>
              <a:t>8</a:t>
            </a:r>
          </a:p>
        </p:txBody>
      </p:sp>
      <p:sp>
        <p:nvSpPr>
          <p:cNvPr id="60" name="Tekstvak 59"/>
          <p:cNvSpPr txBox="1"/>
          <p:nvPr/>
        </p:nvSpPr>
        <p:spPr>
          <a:xfrm>
            <a:off x="4346451" y="1683266"/>
            <a:ext cx="281130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Vink Koeltechniek</a:t>
            </a:r>
          </a:p>
        </p:txBody>
      </p:sp>
      <p:sp>
        <p:nvSpPr>
          <p:cNvPr id="61" name="Tekstvak 60"/>
          <p:cNvSpPr txBox="1"/>
          <p:nvPr/>
        </p:nvSpPr>
        <p:spPr>
          <a:xfrm>
            <a:off x="7229765" y="1672234"/>
            <a:ext cx="584448" cy="2880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nl-NL" sz="1200" dirty="0"/>
              <a:t>3</a:t>
            </a:r>
            <a:endParaRPr lang="nl-NL" sz="1200" dirty="0" smtClean="0"/>
          </a:p>
        </p:txBody>
      </p:sp>
      <p:sp>
        <p:nvSpPr>
          <p:cNvPr id="62" name="Tekstvak 61"/>
          <p:cNvSpPr txBox="1"/>
          <p:nvPr/>
        </p:nvSpPr>
        <p:spPr>
          <a:xfrm>
            <a:off x="4346451" y="1340768"/>
            <a:ext cx="281130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Vakantie / Verlof</a:t>
            </a:r>
          </a:p>
        </p:txBody>
      </p:sp>
      <p:sp>
        <p:nvSpPr>
          <p:cNvPr id="63" name="Tekstvak 62"/>
          <p:cNvSpPr txBox="1"/>
          <p:nvPr/>
        </p:nvSpPr>
        <p:spPr>
          <a:xfrm>
            <a:off x="7229765" y="1329736"/>
            <a:ext cx="584448" cy="2880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/>
              <a:t>12</a:t>
            </a:r>
          </a:p>
        </p:txBody>
      </p:sp>
      <p:sp>
        <p:nvSpPr>
          <p:cNvPr id="64" name="Tekstvak 63"/>
          <p:cNvSpPr txBox="1"/>
          <p:nvPr/>
        </p:nvSpPr>
        <p:spPr>
          <a:xfrm>
            <a:off x="2483768" y="2276872"/>
            <a:ext cx="6331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4000" dirty="0" smtClean="0"/>
              <a:t>ARCHIEF / TOTAALOVERZICHT</a:t>
            </a:r>
            <a:endParaRPr lang="nl-NL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6413306" y="188640"/>
            <a:ext cx="2473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4000" dirty="0" smtClean="0"/>
              <a:t>Datamodel</a:t>
            </a:r>
            <a:endParaRPr lang="nl-NL" sz="4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323528" y="1124744"/>
          <a:ext cx="139181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</a:tblGrid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gebruikers</a:t>
                      </a:r>
                      <a:endParaRPr lang="nl-NL" sz="1200" dirty="0"/>
                    </a:p>
                  </a:txBody>
                  <a:tcPr/>
                </a:tc>
              </a:tr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ID</a:t>
                      </a:r>
                      <a:endParaRPr lang="nl-NL" sz="1200" dirty="0"/>
                    </a:p>
                  </a:txBody>
                  <a:tcPr/>
                </a:tc>
              </a:tr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Gebruikersnaam</a:t>
                      </a:r>
                      <a:endParaRPr lang="nl-NL" sz="1200" dirty="0"/>
                    </a:p>
                  </a:txBody>
                  <a:tcPr/>
                </a:tc>
              </a:tr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Wachtwoord</a:t>
                      </a:r>
                      <a:endParaRPr lang="nl-NL" sz="1200" dirty="0"/>
                    </a:p>
                  </a:txBody>
                  <a:tcPr/>
                </a:tc>
              </a:tr>
              <a:tr h="247982"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Etc</a:t>
                      </a:r>
                      <a:r>
                        <a:rPr lang="nl-NL" sz="1200" dirty="0" smtClean="0"/>
                        <a:t>…</a:t>
                      </a:r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2843808" y="1988840"/>
          <a:ext cx="252028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40"/>
                <a:gridCol w="1260140"/>
              </a:tblGrid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ut_datums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opmerking</a:t>
                      </a:r>
                      <a:endParaRPr lang="nl-NL" sz="1200" dirty="0"/>
                    </a:p>
                  </a:txBody>
                  <a:tcPr/>
                </a:tc>
              </a:tr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</a:tr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Datum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Date</a:t>
                      </a:r>
                      <a:endParaRPr lang="nl-NL" sz="1200" dirty="0"/>
                    </a:p>
                  </a:txBody>
                  <a:tcPr/>
                </a:tc>
              </a:tr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Dag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Getal (01 – 31)</a:t>
                      </a:r>
                      <a:endParaRPr lang="nl-NL" sz="1200" dirty="0"/>
                    </a:p>
                  </a:txBody>
                  <a:tcPr/>
                </a:tc>
              </a:tr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Maand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Getal (01 – 12)</a:t>
                      </a:r>
                      <a:endParaRPr lang="nl-NL" sz="1200" dirty="0"/>
                    </a:p>
                  </a:txBody>
                  <a:tcPr/>
                </a:tc>
              </a:tr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Jaar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Getal ( </a:t>
                      </a:r>
                      <a:r>
                        <a:rPr lang="nl-NL" sz="1200" dirty="0" err="1" smtClean="0"/>
                        <a:t>xxxx</a:t>
                      </a:r>
                      <a:r>
                        <a:rPr lang="nl-NL" sz="1200" dirty="0" smtClean="0"/>
                        <a:t>)</a:t>
                      </a:r>
                      <a:endParaRPr lang="nl-NL" sz="1200" dirty="0"/>
                    </a:p>
                  </a:txBody>
                  <a:tcPr/>
                </a:tc>
              </a:tr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Gebruikers_</a:t>
                      </a:r>
                      <a:r>
                        <a:rPr lang="nl-NL" sz="1200" dirty="0" err="1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</a:tr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Gereed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Boolean</a:t>
                      </a:r>
                      <a:endParaRPr lang="nl-NL" sz="1200" dirty="0"/>
                    </a:p>
                  </a:txBody>
                  <a:tcPr/>
                </a:tc>
              </a:tr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Etc.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/>
        </p:nvGraphicFramePr>
        <p:xfrm>
          <a:off x="755576" y="4653136"/>
          <a:ext cx="139181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/>
              </a:tblGrid>
              <a:tr h="274320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klanten</a:t>
                      </a:r>
                      <a:endParaRPr lang="nl-NL" sz="1200" dirty="0"/>
                    </a:p>
                  </a:txBody>
                  <a:tcPr/>
                </a:tc>
              </a:tr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ID</a:t>
                      </a:r>
                      <a:endParaRPr lang="nl-NL" sz="1200" dirty="0"/>
                    </a:p>
                  </a:txBody>
                  <a:tcPr/>
                </a:tc>
              </a:tr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Klantnaam</a:t>
                      </a:r>
                      <a:endParaRPr lang="nl-NL" sz="1200" dirty="0"/>
                    </a:p>
                  </a:txBody>
                  <a:tcPr/>
                </a:tc>
              </a:tr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Adres</a:t>
                      </a:r>
                      <a:endParaRPr lang="nl-NL" sz="1200" dirty="0"/>
                    </a:p>
                  </a:txBody>
                  <a:tcPr/>
                </a:tc>
              </a:tr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Contactpersoon</a:t>
                      </a:r>
                      <a:endParaRPr lang="nl-NL" sz="1200" dirty="0"/>
                    </a:p>
                  </a:txBody>
                  <a:tcPr/>
                </a:tc>
              </a:tr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Etc.</a:t>
                      </a:r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6372200" y="2780928"/>
          <a:ext cx="25202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40"/>
                <a:gridCol w="1260140"/>
              </a:tblGrid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ut_registratie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Opmerking</a:t>
                      </a:r>
                      <a:endParaRPr lang="nl-NL" sz="1200" dirty="0"/>
                    </a:p>
                  </a:txBody>
                  <a:tcPr/>
                </a:tc>
              </a:tr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</a:tr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Ut_datums_</a:t>
                      </a:r>
                      <a:r>
                        <a:rPr lang="nl-NL" sz="1200" dirty="0" err="1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</a:tr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Klanten_</a:t>
                      </a:r>
                      <a:r>
                        <a:rPr lang="nl-NL" sz="1200" dirty="0" err="1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</a:tr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Werkzaamheden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Tekst</a:t>
                      </a:r>
                      <a:endParaRPr lang="nl-NL" sz="1200" dirty="0"/>
                    </a:p>
                  </a:txBody>
                  <a:tcPr/>
                </a:tc>
              </a:tr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Uur_aantal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Getal</a:t>
                      </a:r>
                      <a:endParaRPr lang="nl-NL" sz="1200" dirty="0"/>
                    </a:p>
                  </a:txBody>
                  <a:tcPr/>
                </a:tc>
              </a:tr>
              <a:tr h="247982">
                <a:tc>
                  <a:txBody>
                    <a:bodyPr/>
                    <a:lstStyle/>
                    <a:p>
                      <a:r>
                        <a:rPr lang="nl-NL" sz="1200" dirty="0" smtClean="0"/>
                        <a:t>Etc.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1691680" y="137026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ym typeface="Wingdings"/>
              </a:rPr>
              <a:t>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2411760" y="3606236"/>
            <a:ext cx="4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ym typeface="Wingdings"/>
              </a:rPr>
              <a:t>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5292080" y="220486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ym typeface="Wingdings"/>
              </a:rPr>
              <a:t></a:t>
            </a:r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6012160" y="3284984"/>
            <a:ext cx="4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ym typeface="Wingdings"/>
              </a:rPr>
              <a:t>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2267744" y="486916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ym typeface="Wingdings"/>
              </a:rPr>
              <a:t>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6013886" y="3563724"/>
            <a:ext cx="40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ym typeface="Wingdings"/>
              </a:rPr>
              <a:t></a:t>
            </a:r>
            <a:endParaRPr lang="nl-NL" dirty="0"/>
          </a:p>
        </p:txBody>
      </p:sp>
      <p:cxnSp>
        <p:nvCxnSpPr>
          <p:cNvPr id="18" name="Vorm 17"/>
          <p:cNvCxnSpPr>
            <a:stCxn id="9" idx="3"/>
            <a:endCxn id="10" idx="1"/>
          </p:cNvCxnSpPr>
          <p:nvPr/>
        </p:nvCxnSpPr>
        <p:spPr>
          <a:xfrm>
            <a:off x="2049470" y="1554930"/>
            <a:ext cx="362290" cy="22359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orm 20"/>
          <p:cNvCxnSpPr>
            <a:stCxn id="11" idx="3"/>
            <a:endCxn id="12" idx="1"/>
          </p:cNvCxnSpPr>
          <p:nvPr/>
        </p:nvCxnSpPr>
        <p:spPr>
          <a:xfrm>
            <a:off x="5649870" y="2389530"/>
            <a:ext cx="362290" cy="10801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bogen verbindingslijn 23"/>
          <p:cNvCxnSpPr>
            <a:stCxn id="14" idx="1"/>
            <a:endCxn id="13" idx="3"/>
          </p:cNvCxnSpPr>
          <p:nvPr/>
        </p:nvCxnSpPr>
        <p:spPr>
          <a:xfrm rot="10800000" flipV="1">
            <a:off x="2625534" y="3748390"/>
            <a:ext cx="3388352" cy="1305436"/>
          </a:xfrm>
          <a:prstGeom prst="bentConnector3">
            <a:avLst>
              <a:gd name="adj1" fmla="val 130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/>
          <p:cNvSpPr txBox="1"/>
          <p:nvPr/>
        </p:nvSpPr>
        <p:spPr>
          <a:xfrm>
            <a:off x="7308304" y="908720"/>
            <a:ext cx="14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ut = </a:t>
            </a:r>
            <a:r>
              <a:rPr lang="nl-NL" dirty="0" err="1" smtClean="0"/>
              <a:t>UrenTool</a:t>
            </a:r>
            <a:endParaRPr lang="nl-NL" dirty="0"/>
          </a:p>
        </p:txBody>
      </p:sp>
      <p:sp>
        <p:nvSpPr>
          <p:cNvPr id="31" name="Tekstvak 30"/>
          <p:cNvSpPr txBox="1"/>
          <p:nvPr/>
        </p:nvSpPr>
        <p:spPr>
          <a:xfrm>
            <a:off x="2627784" y="5373216"/>
            <a:ext cx="63055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400" b="1" dirty="0" smtClean="0"/>
              <a:t>ut_datums</a:t>
            </a:r>
            <a:r>
              <a:rPr lang="nl-NL" sz="1400" dirty="0" smtClean="0"/>
              <a:t> wordt vooraf handmatig gevuld met datums. Deze wordt per medewerker gevuld met de datums voor de komende periode. Hiermee kunnen tijdelijke krachten/stagiaires/inhuur/</a:t>
            </a:r>
            <a:r>
              <a:rPr lang="nl-NL" sz="1400" dirty="0" err="1" smtClean="0"/>
              <a:t>ZZP’rs</a:t>
            </a:r>
            <a:r>
              <a:rPr lang="nl-NL" sz="1400" dirty="0" smtClean="0"/>
              <a:t> eenvoudig gebruik maken van de tool.</a:t>
            </a:r>
            <a:endParaRPr lang="nl-NL" sz="1400" dirty="0"/>
          </a:p>
        </p:txBody>
      </p:sp>
      <p:pic>
        <p:nvPicPr>
          <p:cNvPr id="32" name="Picture 3" descr="D:\Qern logo's\qracht\qracht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381328"/>
            <a:ext cx="1347044" cy="2592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Diavoorstelling (4:3)</PresentationFormat>
  <Paragraphs>190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Office-thema</vt:lpstr>
      <vt:lpstr>Dia 1</vt:lpstr>
      <vt:lpstr>Dia 2</vt:lpstr>
      <vt:lpstr>Dia 3</vt:lpstr>
      <vt:lpstr>Dia 4</vt:lpstr>
      <vt:lpstr>Dia 5</vt:lpstr>
      <vt:lpstr>Dia 6</vt:lpstr>
      <vt:lpstr>Dia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Junus</dc:creator>
  <cp:lastModifiedBy>Junus</cp:lastModifiedBy>
  <cp:revision>84</cp:revision>
  <dcterms:created xsi:type="dcterms:W3CDTF">2011-06-27T14:37:17Z</dcterms:created>
  <dcterms:modified xsi:type="dcterms:W3CDTF">2011-06-27T21:03:51Z</dcterms:modified>
</cp:coreProperties>
</file>