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1" r:id="rId3"/>
    <p:sldId id="260" r:id="rId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4"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102" autoAdjust="0"/>
  </p:normalViewPr>
  <p:slideViewPr>
    <p:cSldViewPr>
      <p:cViewPr>
        <p:scale>
          <a:sx n="50" d="100"/>
          <a:sy n="50" d="100"/>
        </p:scale>
        <p:origin x="-165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6-14T09:46:57.015" idx="1">
    <p:pos x="3551" y="1861"/>
    <p:text>Iets zoals hieronder:
http://www.caloriechecker.nl/productchecker/invoer.html
Ik denk dat dit wel in te laden is? Het mooiste is dat we iets kunnen maken dat mensen invlullen wat ze die dag gegeten hebben en dat er dan uit komt hoeveel Kcal ze gegeten hebben...</p:text>
  </p:cm>
  <p:cm authorId="0" dt="2011-06-10T12:57:35.383" idx="2">
    <p:pos x="3928" y="2210"/>
    <p:text>Hierin kan men alle persoonlijke gegevens beheren.
Onder andere 
- login gegevens
- privacy settings (delen met vrienden, andere social media)</p:text>
  </p:cm>
  <p:cm authorId="0" dt="2011-06-14T09:49:31.343" idx="3">
    <p:pos x="1066" y="2976"/>
    <p:text>In deze vakken kan het huidige gewicht ingevoerd worden</p:text>
  </p:cm>
  <p:cm authorId="0" dt="2011-06-14T09:50:57.546" idx="4">
    <p:pos x="5719" y="935"/>
    <p:text>grafiek van parameter die aangeklikt is
dit laat dus het verloop van gewicht vet% conditie bloeddruk of kracht zien. Deze worden niet in 1 grafiek 'gepropt' dit wordt te druk en onoverzichtelijk (ivm verschillende schaal)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7382F-EC65-4188-BE6E-FADFB126E417}" type="datetimeFigureOut">
              <a:rPr lang="nl-NL" smtClean="0"/>
              <a:pPr/>
              <a:t>14-6-2011</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2F71D4-B677-4706-B58D-1845264A0BDE}" type="slidenum">
              <a:rPr lang="nl-NL" smtClean="0"/>
              <a:pPr/>
              <a:t>‹#›</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baseline="0" dirty="0" smtClean="0"/>
              <a:t>Mensen </a:t>
            </a:r>
            <a:r>
              <a:rPr lang="nl-NL" baseline="0" dirty="0" smtClean="0"/>
              <a:t>moeten zelf aan kunnen geven wat er in het dashboard komt. Met </a:t>
            </a:r>
            <a:r>
              <a:rPr lang="nl-NL" baseline="0" dirty="0" smtClean="0"/>
              <a:t>als </a:t>
            </a:r>
            <a:r>
              <a:rPr lang="nl-NL" baseline="0" dirty="0" smtClean="0"/>
              <a:t>standaard </a:t>
            </a:r>
            <a:r>
              <a:rPr lang="nl-NL" baseline="0" dirty="0" smtClean="0"/>
              <a:t>gewicht </a:t>
            </a:r>
            <a:r>
              <a:rPr lang="nl-NL" baseline="0" dirty="0" smtClean="0"/>
              <a:t>en bmi </a:t>
            </a:r>
          </a:p>
          <a:p>
            <a:r>
              <a:rPr lang="nl-NL" dirty="0" smtClean="0"/>
              <a:t>Vet</a:t>
            </a:r>
            <a:r>
              <a:rPr lang="nl-NL" dirty="0" smtClean="0"/>
              <a:t>% is </a:t>
            </a:r>
            <a:r>
              <a:rPr lang="nl-NL" baseline="0" dirty="0" smtClean="0"/>
              <a:t>moeilijk </a:t>
            </a:r>
            <a:r>
              <a:rPr lang="nl-NL" baseline="0" dirty="0" smtClean="0"/>
              <a:t>meten </a:t>
            </a:r>
            <a:r>
              <a:rPr lang="nl-NL" baseline="0" dirty="0" smtClean="0"/>
              <a:t>(heb je een speciale weegschaal of huidplooimeter voor nodig) dit </a:t>
            </a:r>
            <a:r>
              <a:rPr lang="nl-NL" baseline="0" dirty="0" smtClean="0"/>
              <a:t>geld zeker voor kracht (1rm test)</a:t>
            </a:r>
          </a:p>
          <a:p>
            <a:r>
              <a:rPr lang="nl-NL" baseline="0" dirty="0" smtClean="0"/>
              <a:t>Conditie kan met hartslagmeter</a:t>
            </a:r>
          </a:p>
          <a:p>
            <a:r>
              <a:rPr lang="nl-NL" baseline="0" dirty="0" smtClean="0"/>
              <a:t>Bloeddruk kan alleen met </a:t>
            </a:r>
            <a:r>
              <a:rPr lang="nl-NL" baseline="0" dirty="0" smtClean="0"/>
              <a:t>bloeddrukmeter</a:t>
            </a:r>
          </a:p>
          <a:p>
            <a:r>
              <a:rPr lang="nl-NL" baseline="0" dirty="0" smtClean="0"/>
              <a:t>Meetapparatuur is weer een commercieele kans</a:t>
            </a:r>
          </a:p>
          <a:p>
            <a:endParaRPr lang="nl-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Pop up mogelijkheid voor toelichting op verschillende parameters met informatie over wat men er in moet vullen en hoe het er nu mee staat. Deze informatie moet men ook direct kunnen delen via zijn of haar social media kanalen.</a:t>
            </a:r>
          </a:p>
          <a:p>
            <a:endParaRPr lang="nl-NL" baseline="0" dirty="0" smtClean="0"/>
          </a:p>
          <a:p>
            <a:r>
              <a:rPr lang="nl-NL" baseline="0" dirty="0" smtClean="0"/>
              <a:t>Aan de hand van ingevoerde gegevens van de mensen moeten de zogenaamde ‘business rules’ opgesteld worden. Dit is een aanzienlijke klus. Wat moet er gebeuren als parameters veranderen? Deze zijn allemaal afhankelijk van elkaar. Als we ver genoeg zijn met het ontwikkelen van dit project kom ik graag naar Bergambacht om te bekijken hoe dit in zijn werk gaat en hoe ik deze regels op moet stellen.</a:t>
            </a:r>
          </a:p>
        </p:txBody>
      </p:sp>
      <p:sp>
        <p:nvSpPr>
          <p:cNvPr id="4" name="Slide Number Placeholder 3"/>
          <p:cNvSpPr>
            <a:spLocks noGrp="1"/>
          </p:cNvSpPr>
          <p:nvPr>
            <p:ph type="sldNum" sz="quarter" idx="10"/>
          </p:nvPr>
        </p:nvSpPr>
        <p:spPr/>
        <p:txBody>
          <a:bodyPr/>
          <a:lstStyle/>
          <a:p>
            <a:fld id="{522F71D4-B677-4706-B58D-1845264A0BDE}" type="slidenum">
              <a:rPr lang="nl-NL" smtClean="0"/>
              <a:pPr/>
              <a:t>1</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522F71D4-B677-4706-B58D-1845264A0BDE}" type="slidenum">
              <a:rPr lang="nl-NL" smtClean="0"/>
              <a:pPr/>
              <a:t>2</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9C3EBEB-6BEF-4001-88C0-079D3CA440AB}" type="datetimeFigureOut">
              <a:rPr lang="nl-NL" smtClean="0"/>
              <a:pPr/>
              <a:t>14-6-2011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9C3EBEB-6BEF-4001-88C0-079D3CA440AB}" type="datetimeFigureOut">
              <a:rPr lang="nl-NL" smtClean="0"/>
              <a:pPr/>
              <a:t>14-6-2011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9C3EBEB-6BEF-4001-88C0-079D3CA440AB}" type="datetimeFigureOut">
              <a:rPr lang="nl-NL" smtClean="0"/>
              <a:pPr/>
              <a:t>14-6-2011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9C3EBEB-6BEF-4001-88C0-079D3CA440AB}" type="datetimeFigureOut">
              <a:rPr lang="nl-NL" smtClean="0"/>
              <a:pPr/>
              <a:t>14-6-2011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3EBEB-6BEF-4001-88C0-079D3CA440AB}" type="datetimeFigureOut">
              <a:rPr lang="nl-NL" smtClean="0"/>
              <a:pPr/>
              <a:t>14-6-2011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E9C3EBEB-6BEF-4001-88C0-079D3CA440AB}" type="datetimeFigureOut">
              <a:rPr lang="nl-NL" smtClean="0"/>
              <a:pPr/>
              <a:t>14-6-2011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E9C3EBEB-6BEF-4001-88C0-079D3CA440AB}" type="datetimeFigureOut">
              <a:rPr lang="nl-NL" smtClean="0"/>
              <a:pPr/>
              <a:t>14-6-2011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E9C3EBEB-6BEF-4001-88C0-079D3CA440AB}" type="datetimeFigureOut">
              <a:rPr lang="nl-NL" smtClean="0"/>
              <a:pPr/>
              <a:t>14-6-2011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3EBEB-6BEF-4001-88C0-079D3CA440AB}" type="datetimeFigureOut">
              <a:rPr lang="nl-NL" smtClean="0"/>
              <a:pPr/>
              <a:t>14-6-2011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3EBEB-6BEF-4001-88C0-079D3CA440AB}" type="datetimeFigureOut">
              <a:rPr lang="nl-NL" smtClean="0"/>
              <a:pPr/>
              <a:t>14-6-2011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3EBEB-6BEF-4001-88C0-079D3CA440AB}" type="datetimeFigureOut">
              <a:rPr lang="nl-NL" smtClean="0"/>
              <a:pPr/>
              <a:t>14-6-2011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AB8D925-C991-47DE-974C-B668CD3548C0}"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3EBEB-6BEF-4001-88C0-079D3CA440AB}" type="datetimeFigureOut">
              <a:rPr lang="nl-NL" smtClean="0"/>
              <a:pPr/>
              <a:t>14-6-2011</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8D925-C991-47DE-974C-B668CD3548C0}"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eedmeter-md.png"/>
          <p:cNvPicPr>
            <a:picLocks noChangeAspect="1"/>
          </p:cNvPicPr>
          <p:nvPr/>
        </p:nvPicPr>
        <p:blipFill>
          <a:blip r:embed="rId3" cstate="print"/>
          <a:stretch>
            <a:fillRect/>
          </a:stretch>
        </p:blipFill>
        <p:spPr>
          <a:xfrm flipH="1">
            <a:off x="415296" y="5074720"/>
            <a:ext cx="1371080" cy="1371080"/>
          </a:xfrm>
          <a:prstGeom prst="rect">
            <a:avLst/>
          </a:prstGeom>
        </p:spPr>
      </p:pic>
      <p:pic>
        <p:nvPicPr>
          <p:cNvPr id="5" name="Picture 4" descr="speedmeter-md.png"/>
          <p:cNvPicPr>
            <a:picLocks noChangeAspect="1"/>
          </p:cNvPicPr>
          <p:nvPr/>
        </p:nvPicPr>
        <p:blipFill>
          <a:blip r:embed="rId3" cstate="print"/>
          <a:stretch>
            <a:fillRect/>
          </a:stretch>
        </p:blipFill>
        <p:spPr>
          <a:xfrm flipH="1">
            <a:off x="2154208" y="5093770"/>
            <a:ext cx="1371080" cy="1371080"/>
          </a:xfrm>
          <a:prstGeom prst="rect">
            <a:avLst/>
          </a:prstGeom>
        </p:spPr>
      </p:pic>
      <p:pic>
        <p:nvPicPr>
          <p:cNvPr id="6" name="Picture 5" descr="speedmeter-md.png"/>
          <p:cNvPicPr>
            <a:picLocks noChangeAspect="1"/>
          </p:cNvPicPr>
          <p:nvPr/>
        </p:nvPicPr>
        <p:blipFill>
          <a:blip r:embed="rId3" cstate="print"/>
          <a:stretch>
            <a:fillRect/>
          </a:stretch>
        </p:blipFill>
        <p:spPr>
          <a:xfrm flipH="1">
            <a:off x="3880056" y="5092304"/>
            <a:ext cx="1371080" cy="1371080"/>
          </a:xfrm>
          <a:prstGeom prst="rect">
            <a:avLst/>
          </a:prstGeom>
        </p:spPr>
      </p:pic>
      <p:sp>
        <p:nvSpPr>
          <p:cNvPr id="7" name="TextBox 6"/>
          <p:cNvSpPr txBox="1"/>
          <p:nvPr/>
        </p:nvSpPr>
        <p:spPr>
          <a:xfrm>
            <a:off x="415296" y="6473096"/>
            <a:ext cx="1368152" cy="338554"/>
          </a:xfrm>
          <a:prstGeom prst="rect">
            <a:avLst/>
          </a:prstGeom>
          <a:noFill/>
        </p:spPr>
        <p:txBody>
          <a:bodyPr wrap="square" rtlCol="0">
            <a:spAutoFit/>
          </a:bodyPr>
          <a:lstStyle/>
          <a:p>
            <a:pPr algn="ctr"/>
            <a:r>
              <a:rPr lang="nl-NL" sz="1600" dirty="0" smtClean="0">
                <a:latin typeface="Arial Rounded MT Bold" pitchFamily="34" charset="0"/>
              </a:rPr>
              <a:t>gewicht</a:t>
            </a:r>
            <a:endParaRPr lang="nl-NL" sz="1600" dirty="0">
              <a:latin typeface="Arial Rounded MT Bold" pitchFamily="34" charset="0"/>
            </a:endParaRPr>
          </a:p>
        </p:txBody>
      </p:sp>
      <p:sp>
        <p:nvSpPr>
          <p:cNvPr id="8" name="TextBox 7"/>
          <p:cNvSpPr txBox="1"/>
          <p:nvPr/>
        </p:nvSpPr>
        <p:spPr>
          <a:xfrm>
            <a:off x="2013120" y="6473096"/>
            <a:ext cx="1656184" cy="338554"/>
          </a:xfrm>
          <a:prstGeom prst="rect">
            <a:avLst/>
          </a:prstGeom>
          <a:noFill/>
        </p:spPr>
        <p:txBody>
          <a:bodyPr wrap="square" rtlCol="0">
            <a:spAutoFit/>
          </a:bodyPr>
          <a:lstStyle/>
          <a:p>
            <a:pPr algn="ctr"/>
            <a:r>
              <a:rPr lang="nl-NL" sz="1600" dirty="0" smtClean="0">
                <a:latin typeface="Arial Rounded MT Bold" pitchFamily="34" charset="0"/>
              </a:rPr>
              <a:t>vetpercentage</a:t>
            </a:r>
            <a:endParaRPr lang="nl-NL" sz="1600" dirty="0">
              <a:latin typeface="Arial Rounded MT Bold" pitchFamily="34" charset="0"/>
            </a:endParaRPr>
          </a:p>
        </p:txBody>
      </p:sp>
      <p:sp>
        <p:nvSpPr>
          <p:cNvPr id="9" name="TextBox 8"/>
          <p:cNvSpPr txBox="1"/>
          <p:nvPr/>
        </p:nvSpPr>
        <p:spPr>
          <a:xfrm>
            <a:off x="3738968" y="6477452"/>
            <a:ext cx="1656184" cy="338554"/>
          </a:xfrm>
          <a:prstGeom prst="rect">
            <a:avLst/>
          </a:prstGeom>
          <a:noFill/>
        </p:spPr>
        <p:txBody>
          <a:bodyPr wrap="square" rtlCol="0">
            <a:spAutoFit/>
          </a:bodyPr>
          <a:lstStyle/>
          <a:p>
            <a:pPr algn="ctr"/>
            <a:r>
              <a:rPr lang="nl-NL" sz="1600" dirty="0" smtClean="0">
                <a:latin typeface="Arial Rounded MT Bold" pitchFamily="34" charset="0"/>
              </a:rPr>
              <a:t>bloeddruk</a:t>
            </a:r>
            <a:endParaRPr lang="nl-NL" sz="1600" dirty="0">
              <a:latin typeface="Arial Rounded MT Bold" pitchFamily="34" charset="0"/>
            </a:endParaRPr>
          </a:p>
        </p:txBody>
      </p:sp>
      <p:sp>
        <p:nvSpPr>
          <p:cNvPr id="10" name="TextBox 9"/>
          <p:cNvSpPr txBox="1"/>
          <p:nvPr/>
        </p:nvSpPr>
        <p:spPr>
          <a:xfrm>
            <a:off x="5473272" y="6473096"/>
            <a:ext cx="1656184" cy="338554"/>
          </a:xfrm>
          <a:prstGeom prst="rect">
            <a:avLst/>
          </a:prstGeom>
          <a:noFill/>
        </p:spPr>
        <p:txBody>
          <a:bodyPr wrap="square" rtlCol="0">
            <a:spAutoFit/>
          </a:bodyPr>
          <a:lstStyle/>
          <a:p>
            <a:pPr algn="ctr"/>
            <a:r>
              <a:rPr lang="nl-NL" sz="1600" dirty="0" smtClean="0">
                <a:latin typeface="Arial Rounded MT Bold" pitchFamily="34" charset="0"/>
              </a:rPr>
              <a:t>conditie</a:t>
            </a:r>
            <a:endParaRPr lang="nl-NL" sz="1600" dirty="0">
              <a:latin typeface="Arial Rounded MT Bold" pitchFamily="34" charset="0"/>
            </a:endParaRPr>
          </a:p>
        </p:txBody>
      </p:sp>
      <p:pic>
        <p:nvPicPr>
          <p:cNvPr id="11" name="Picture 10" descr="speedmeter-md.png"/>
          <p:cNvPicPr>
            <a:picLocks noChangeAspect="1"/>
          </p:cNvPicPr>
          <p:nvPr/>
        </p:nvPicPr>
        <p:blipFill>
          <a:blip r:embed="rId3" cstate="print"/>
          <a:stretch>
            <a:fillRect/>
          </a:stretch>
        </p:blipFill>
        <p:spPr>
          <a:xfrm flipH="1">
            <a:off x="5614360" y="5084245"/>
            <a:ext cx="1371080" cy="1371080"/>
          </a:xfrm>
          <a:prstGeom prst="rect">
            <a:avLst/>
          </a:prstGeom>
        </p:spPr>
      </p:pic>
      <p:pic>
        <p:nvPicPr>
          <p:cNvPr id="12" name="Picture 11" descr="speedmeter-md.png"/>
          <p:cNvPicPr>
            <a:picLocks noChangeAspect="1"/>
          </p:cNvPicPr>
          <p:nvPr/>
        </p:nvPicPr>
        <p:blipFill>
          <a:blip r:embed="rId3" cstate="print"/>
          <a:stretch>
            <a:fillRect/>
          </a:stretch>
        </p:blipFill>
        <p:spPr>
          <a:xfrm flipH="1">
            <a:off x="7338784" y="5084245"/>
            <a:ext cx="1371080" cy="1371080"/>
          </a:xfrm>
          <a:prstGeom prst="rect">
            <a:avLst/>
          </a:prstGeom>
        </p:spPr>
      </p:pic>
      <p:sp>
        <p:nvSpPr>
          <p:cNvPr id="13" name="TextBox 12"/>
          <p:cNvSpPr txBox="1"/>
          <p:nvPr/>
        </p:nvSpPr>
        <p:spPr>
          <a:xfrm>
            <a:off x="7217456" y="6473096"/>
            <a:ext cx="1656184" cy="338554"/>
          </a:xfrm>
          <a:prstGeom prst="rect">
            <a:avLst/>
          </a:prstGeom>
          <a:noFill/>
        </p:spPr>
        <p:txBody>
          <a:bodyPr wrap="square" rtlCol="0">
            <a:spAutoFit/>
          </a:bodyPr>
          <a:lstStyle/>
          <a:p>
            <a:pPr algn="ctr"/>
            <a:r>
              <a:rPr lang="nl-NL" sz="1600" dirty="0" smtClean="0">
                <a:latin typeface="Arial Rounded MT Bold" pitchFamily="34" charset="0"/>
              </a:rPr>
              <a:t>kracht</a:t>
            </a:r>
            <a:endParaRPr lang="nl-NL" sz="1600" dirty="0">
              <a:latin typeface="Arial Rounded MT Bold" pitchFamily="34" charset="0"/>
            </a:endParaRPr>
          </a:p>
        </p:txBody>
      </p:sp>
      <p:pic>
        <p:nvPicPr>
          <p:cNvPr id="1028" name="Picture 4"/>
          <p:cNvPicPr>
            <a:picLocks noChangeAspect="1" noChangeArrowheads="1"/>
          </p:cNvPicPr>
          <p:nvPr/>
        </p:nvPicPr>
        <p:blipFill>
          <a:blip r:embed="rId4" cstate="print"/>
          <a:srcRect l="25030" t="9609" b="6406"/>
          <a:stretch>
            <a:fillRect/>
          </a:stretch>
        </p:blipFill>
        <p:spPr bwMode="auto">
          <a:xfrm>
            <a:off x="3679328" y="1484784"/>
            <a:ext cx="5400000" cy="945464"/>
          </a:xfrm>
          <a:prstGeom prst="rect">
            <a:avLst/>
          </a:prstGeom>
          <a:noFill/>
          <a:ln w="28575">
            <a:solidFill>
              <a:schemeClr val="accent1">
                <a:lumMod val="50000"/>
              </a:schemeClr>
            </a:solidFill>
            <a:miter lim="800000"/>
            <a:headEnd/>
            <a:tailEnd/>
          </a:ln>
        </p:spPr>
      </p:pic>
      <p:pic>
        <p:nvPicPr>
          <p:cNvPr id="26" name="Picture 25" descr="untitled.bmp"/>
          <p:cNvPicPr>
            <a:picLocks noChangeAspect="1"/>
          </p:cNvPicPr>
          <p:nvPr/>
        </p:nvPicPr>
        <p:blipFill>
          <a:blip r:embed="rId5" cstate="print"/>
          <a:stretch>
            <a:fillRect/>
          </a:stretch>
        </p:blipFill>
        <p:spPr>
          <a:xfrm flipH="1">
            <a:off x="467544" y="692696"/>
            <a:ext cx="648072" cy="828260"/>
          </a:xfrm>
          <a:prstGeom prst="rect">
            <a:avLst/>
          </a:prstGeom>
        </p:spPr>
      </p:pic>
      <p:sp>
        <p:nvSpPr>
          <p:cNvPr id="27" name="TextBox 26"/>
          <p:cNvSpPr txBox="1"/>
          <p:nvPr/>
        </p:nvSpPr>
        <p:spPr>
          <a:xfrm>
            <a:off x="1043608" y="620688"/>
            <a:ext cx="5256584" cy="369332"/>
          </a:xfrm>
          <a:prstGeom prst="rect">
            <a:avLst/>
          </a:prstGeom>
          <a:noFill/>
        </p:spPr>
        <p:txBody>
          <a:bodyPr wrap="square" rtlCol="0">
            <a:spAutoFit/>
          </a:bodyPr>
          <a:lstStyle/>
          <a:p>
            <a:r>
              <a:rPr lang="nl-NL" dirty="0" smtClean="0">
                <a:latin typeface="Arial Rounded MT Bold" pitchFamily="34" charset="0"/>
              </a:rPr>
              <a:t>Welkom Roeland,</a:t>
            </a:r>
            <a:endParaRPr lang="nl-NL" dirty="0">
              <a:latin typeface="Arial Rounded MT Bold" pitchFamily="34" charset="0"/>
            </a:endParaRPr>
          </a:p>
        </p:txBody>
      </p:sp>
      <p:sp>
        <p:nvSpPr>
          <p:cNvPr id="30" name="Rectangle 29"/>
          <p:cNvSpPr/>
          <p:nvPr/>
        </p:nvSpPr>
        <p:spPr>
          <a:xfrm>
            <a:off x="539552" y="4725144"/>
            <a:ext cx="1152128" cy="288032"/>
          </a:xfrm>
          <a:prstGeom prst="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cxnSp>
        <p:nvCxnSpPr>
          <p:cNvPr id="32" name="Straight Connector 31"/>
          <p:cNvCxnSpPr/>
          <p:nvPr/>
        </p:nvCxnSpPr>
        <p:spPr>
          <a:xfrm rot="5400000">
            <a:off x="539552" y="4869160"/>
            <a:ext cx="144016"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1392" y="4725144"/>
            <a:ext cx="1152128" cy="288032"/>
          </a:xfrm>
          <a:prstGeom prst="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34" name="Rectangle 33"/>
          <p:cNvSpPr/>
          <p:nvPr/>
        </p:nvSpPr>
        <p:spPr>
          <a:xfrm>
            <a:off x="3995936" y="4725144"/>
            <a:ext cx="1152128" cy="288032"/>
          </a:xfrm>
          <a:prstGeom prst="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35" name="Rectangle 34"/>
          <p:cNvSpPr/>
          <p:nvPr/>
        </p:nvSpPr>
        <p:spPr>
          <a:xfrm>
            <a:off x="5724128" y="4725144"/>
            <a:ext cx="1152128" cy="288032"/>
          </a:xfrm>
          <a:prstGeom prst="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36" name="Rectangle 35"/>
          <p:cNvSpPr/>
          <p:nvPr/>
        </p:nvSpPr>
        <p:spPr>
          <a:xfrm>
            <a:off x="7452320" y="4725144"/>
            <a:ext cx="1152128" cy="288032"/>
          </a:xfrm>
          <a:prstGeom prst="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38" name="TextBox 37"/>
          <p:cNvSpPr txBox="1"/>
          <p:nvPr/>
        </p:nvSpPr>
        <p:spPr>
          <a:xfrm>
            <a:off x="3666960" y="2649687"/>
            <a:ext cx="5436000"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nl-NL" dirty="0" smtClean="0">
                <a:latin typeface="Arial Rounded MT Bold" pitchFamily="34" charset="0"/>
              </a:rPr>
              <a:t>Voedingsschema’s</a:t>
            </a:r>
          </a:p>
          <a:p>
            <a:r>
              <a:rPr lang="nl-NL" dirty="0" smtClean="0">
                <a:latin typeface="Arial Rounded MT Bold" pitchFamily="34" charset="0"/>
              </a:rPr>
              <a:t>Calorienchecker</a:t>
            </a:r>
          </a:p>
          <a:p>
            <a:r>
              <a:rPr lang="nl-NL" dirty="0" smtClean="0">
                <a:latin typeface="Arial Rounded MT Bold" pitchFamily="34" charset="0"/>
              </a:rPr>
              <a:t>Trainingsschema’s</a:t>
            </a:r>
          </a:p>
          <a:p>
            <a:r>
              <a:rPr lang="nl-NL" dirty="0" smtClean="0">
                <a:latin typeface="Arial Rounded MT Bold" pitchFamily="34" charset="0"/>
              </a:rPr>
              <a:t>Persoonlijke </a:t>
            </a:r>
            <a:r>
              <a:rPr lang="nl-NL" dirty="0" smtClean="0">
                <a:latin typeface="Arial Rounded MT Bold" pitchFamily="34" charset="0"/>
              </a:rPr>
              <a:t>gegevens</a:t>
            </a:r>
            <a:endParaRPr lang="nl-NL" dirty="0" smtClean="0">
              <a:latin typeface="Arial Rounded MT Bold" pitchFamily="34" charset="0"/>
            </a:endParaRPr>
          </a:p>
          <a:p>
            <a:endParaRPr lang="nl-NL" dirty="0"/>
          </a:p>
        </p:txBody>
      </p:sp>
      <p:sp>
        <p:nvSpPr>
          <p:cNvPr id="23" name="TextBox 22"/>
          <p:cNvSpPr txBox="1"/>
          <p:nvPr/>
        </p:nvSpPr>
        <p:spPr>
          <a:xfrm>
            <a:off x="467544" y="2651594"/>
            <a:ext cx="248367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nl-NL" dirty="0" smtClean="0">
                <a:latin typeface="Arial Rounded MT Bold" pitchFamily="34" charset="0"/>
              </a:rPr>
              <a:t>Welkomst tekst,</a:t>
            </a:r>
          </a:p>
          <a:p>
            <a:endParaRPr lang="nl-NL" dirty="0" smtClean="0">
              <a:latin typeface="Arial Rounded MT Bold" pitchFamily="34" charset="0"/>
            </a:endParaRPr>
          </a:p>
          <a:p>
            <a:r>
              <a:rPr lang="nl-NL" dirty="0" smtClean="0">
                <a:latin typeface="Arial Rounded MT Bold" pitchFamily="34" charset="0"/>
              </a:rPr>
              <a:t>Laatste login: 14 juni 2011. Vul nu je gewicht en..... In.</a:t>
            </a:r>
            <a:endParaRPr lang="nl-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welkomstkaart</a:t>
            </a:r>
            <a:endParaRPr lang="nl-NL" dirty="0"/>
          </a:p>
        </p:txBody>
      </p:sp>
      <p:sp>
        <p:nvSpPr>
          <p:cNvPr id="3" name="Content Placeholder 2"/>
          <p:cNvSpPr>
            <a:spLocks noGrp="1"/>
          </p:cNvSpPr>
          <p:nvPr>
            <p:ph idx="1"/>
          </p:nvPr>
        </p:nvSpPr>
        <p:spPr/>
        <p:txBody>
          <a:bodyPr>
            <a:normAutofit/>
          </a:bodyPr>
          <a:lstStyle/>
          <a:p>
            <a:r>
              <a:rPr lang="nl-NL" dirty="0" smtClean="0"/>
              <a:t>Bij het lid worden zijn een aantal zaken voor ons van belang: (hoe meer info hoe beter maar een te uitgebreide ‘intake’ kan de drempel verhogen)</a:t>
            </a:r>
          </a:p>
          <a:p>
            <a:pPr lvl="1"/>
            <a:r>
              <a:rPr lang="nl-NL" dirty="0" smtClean="0"/>
              <a:t>Medische beperkingen</a:t>
            </a:r>
          </a:p>
          <a:p>
            <a:pPr lvl="1"/>
            <a:r>
              <a:rPr lang="nl-NL" dirty="0" smtClean="0"/>
              <a:t>Welke sporten doet men</a:t>
            </a:r>
          </a:p>
          <a:p>
            <a:pPr lvl="1"/>
            <a:r>
              <a:rPr lang="nl-NL" dirty="0" smtClean="0"/>
              <a:t>Wat voor werk doet men (fysiek zwaar / zittend)</a:t>
            </a:r>
          </a:p>
          <a:p>
            <a:pPr lvl="1"/>
            <a:r>
              <a:rPr lang="nl-NL" dirty="0" smtClean="0"/>
              <a:t>Doelen  van de persoon(leeftijd geslacht lengte nodig)</a:t>
            </a:r>
          </a:p>
          <a:p>
            <a:pPr lvl="1"/>
            <a:endParaRPr lang="nl-NL" dirty="0" smtClean="0"/>
          </a:p>
          <a:p>
            <a:pPr lvl="1"/>
            <a:endParaRPr lang="nl-NL" dirty="0" smtClean="0"/>
          </a:p>
          <a:p>
            <a:pPr lvl="1"/>
            <a:endParaRPr lang="nl-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ger.nl/files/2011/05/Facebook_Like_Button.gif"/>
          <p:cNvPicPr>
            <a:picLocks noChangeAspect="1" noChangeArrowheads="1"/>
          </p:cNvPicPr>
          <p:nvPr/>
        </p:nvPicPr>
        <p:blipFill>
          <a:blip r:embed="rId2" cstate="print"/>
          <a:srcRect/>
          <a:stretch>
            <a:fillRect/>
          </a:stretch>
        </p:blipFill>
        <p:spPr bwMode="auto">
          <a:xfrm>
            <a:off x="683568" y="1916832"/>
            <a:ext cx="1312481" cy="648072"/>
          </a:xfrm>
          <a:prstGeom prst="rect">
            <a:avLst/>
          </a:prstGeom>
          <a:noFill/>
        </p:spPr>
      </p:pic>
      <p:pic>
        <p:nvPicPr>
          <p:cNvPr id="4098" name="Picture 2" descr="http://edublogs.org/files/2010/07/twitter-bird-300x300.png"/>
          <p:cNvPicPr>
            <a:picLocks noChangeAspect="1" noChangeArrowheads="1"/>
          </p:cNvPicPr>
          <p:nvPr/>
        </p:nvPicPr>
        <p:blipFill>
          <a:blip r:embed="rId3" cstate="print"/>
          <a:srcRect/>
          <a:stretch>
            <a:fillRect/>
          </a:stretch>
        </p:blipFill>
        <p:spPr bwMode="auto">
          <a:xfrm>
            <a:off x="3563888" y="1628800"/>
            <a:ext cx="1368152" cy="1368152"/>
          </a:xfrm>
          <a:prstGeom prst="rect">
            <a:avLst/>
          </a:prstGeom>
          <a:noFill/>
        </p:spPr>
      </p:pic>
      <p:sp>
        <p:nvSpPr>
          <p:cNvPr id="6" name="Title 1"/>
          <p:cNvSpPr>
            <a:spLocks noGrp="1"/>
          </p:cNvSpPr>
          <p:nvPr>
            <p:ph type="title"/>
          </p:nvPr>
        </p:nvSpPr>
        <p:spPr>
          <a:xfrm>
            <a:off x="457200" y="274638"/>
            <a:ext cx="8229600" cy="1143000"/>
          </a:xfrm>
        </p:spPr>
        <p:txBody>
          <a:bodyPr>
            <a:normAutofit fontScale="90000"/>
          </a:bodyPr>
          <a:lstStyle/>
          <a:p>
            <a:r>
              <a:rPr lang="nl-NL" dirty="0" smtClean="0"/>
              <a:t>Koppelingen die volgens mij noodzakelijk zijn:</a:t>
            </a:r>
            <a:endParaRPr lang="nl-NL" dirty="0"/>
          </a:p>
        </p:txBody>
      </p:sp>
      <p:pic>
        <p:nvPicPr>
          <p:cNvPr id="4100" name="Picture 4" descr="http://www.csnblog.nl/wp-content/uploads/2010/04/linkedin-logo.jpg"/>
          <p:cNvPicPr>
            <a:picLocks noChangeAspect="1" noChangeArrowheads="1"/>
          </p:cNvPicPr>
          <p:nvPr/>
        </p:nvPicPr>
        <p:blipFill>
          <a:blip r:embed="rId4" cstate="print"/>
          <a:srcRect/>
          <a:stretch>
            <a:fillRect/>
          </a:stretch>
        </p:blipFill>
        <p:spPr bwMode="auto">
          <a:xfrm>
            <a:off x="5220072" y="1556792"/>
            <a:ext cx="1224136" cy="1224136"/>
          </a:xfrm>
          <a:prstGeom prst="rect">
            <a:avLst/>
          </a:prstGeom>
          <a:noFill/>
        </p:spPr>
      </p:pic>
      <p:pic>
        <p:nvPicPr>
          <p:cNvPr id="4102" name="Picture 6" descr="http://www.pauwr.nl/images/Facebook-logo.png"/>
          <p:cNvPicPr>
            <a:picLocks noChangeAspect="1" noChangeArrowheads="1"/>
          </p:cNvPicPr>
          <p:nvPr/>
        </p:nvPicPr>
        <p:blipFill>
          <a:blip r:embed="rId5" cstate="print"/>
          <a:srcRect/>
          <a:stretch>
            <a:fillRect/>
          </a:stretch>
        </p:blipFill>
        <p:spPr bwMode="auto">
          <a:xfrm>
            <a:off x="2339752" y="1772816"/>
            <a:ext cx="1080120" cy="1080120"/>
          </a:xfrm>
          <a:prstGeom prst="rect">
            <a:avLst/>
          </a:prstGeom>
          <a:noFill/>
        </p:spPr>
      </p:pic>
      <p:pic>
        <p:nvPicPr>
          <p:cNvPr id="4104" name="Picture 8" descr="http://onlinejournalistiek.files.wordpress.com/2010/12/delicious-1.jpg"/>
          <p:cNvPicPr>
            <a:picLocks noChangeAspect="1" noChangeArrowheads="1"/>
          </p:cNvPicPr>
          <p:nvPr/>
        </p:nvPicPr>
        <p:blipFill>
          <a:blip r:embed="rId6" cstate="print"/>
          <a:srcRect/>
          <a:stretch>
            <a:fillRect/>
          </a:stretch>
        </p:blipFill>
        <p:spPr bwMode="auto">
          <a:xfrm>
            <a:off x="251520" y="4999230"/>
            <a:ext cx="2478360" cy="1858770"/>
          </a:xfrm>
          <a:prstGeom prst="rect">
            <a:avLst/>
          </a:prstGeom>
          <a:noFill/>
        </p:spPr>
      </p:pic>
      <p:sp>
        <p:nvSpPr>
          <p:cNvPr id="10" name="Title 1"/>
          <p:cNvSpPr txBox="1">
            <a:spLocks/>
          </p:cNvSpPr>
          <p:nvPr/>
        </p:nvSpPr>
        <p:spPr>
          <a:xfrm>
            <a:off x="461846" y="3078088"/>
            <a:ext cx="8229600" cy="11430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4400" b="0" i="0" u="none" strike="noStrike" kern="1200" cap="none" spc="0" normalizeH="0" baseline="0" noProof="0" dirty="0" smtClean="0">
                <a:ln>
                  <a:noFill/>
                </a:ln>
                <a:solidFill>
                  <a:schemeClr val="tx1"/>
                </a:solidFill>
                <a:effectLst/>
                <a:uLnTx/>
                <a:uFillTx/>
                <a:latin typeface="+mj-lt"/>
                <a:ea typeface="+mj-ea"/>
                <a:cs typeface="+mj-cs"/>
              </a:rPr>
              <a:t>Koppelingen die volgens mij NIET nodig zijn omdat het amper gebruikt</a:t>
            </a:r>
            <a:r>
              <a:rPr kumimoji="0" lang="nl-NL" sz="4400" b="0" i="0" u="none" strike="noStrike" kern="1200" cap="none" spc="0" normalizeH="0" noProof="0" dirty="0" smtClean="0">
                <a:ln>
                  <a:noFill/>
                </a:ln>
                <a:solidFill>
                  <a:schemeClr val="tx1"/>
                </a:solidFill>
                <a:effectLst/>
                <a:uLnTx/>
                <a:uFillTx/>
                <a:latin typeface="+mj-lt"/>
                <a:ea typeface="+mj-ea"/>
                <a:cs typeface="+mj-cs"/>
              </a:rPr>
              <a:t> wordt: of denken jullie hier anders over?</a:t>
            </a:r>
            <a:endParaRPr kumimoji="0" lang="nl-NL"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106" name="Picture 10" descr="http://www.softmyhard.com/wp-content/uploads/2010/11/myspace_logo.png"/>
          <p:cNvPicPr>
            <a:picLocks noChangeAspect="1" noChangeArrowheads="1"/>
          </p:cNvPicPr>
          <p:nvPr/>
        </p:nvPicPr>
        <p:blipFill>
          <a:blip r:embed="rId7" cstate="print"/>
          <a:srcRect/>
          <a:stretch>
            <a:fillRect/>
          </a:stretch>
        </p:blipFill>
        <p:spPr bwMode="auto">
          <a:xfrm>
            <a:off x="251520" y="4221088"/>
            <a:ext cx="1358280" cy="1358280"/>
          </a:xfrm>
          <a:prstGeom prst="rect">
            <a:avLst/>
          </a:prstGeom>
          <a:noFill/>
        </p:spPr>
      </p:pic>
      <p:pic>
        <p:nvPicPr>
          <p:cNvPr id="4108" name="Picture 12" descr="http://2.bp.blogspot.com/--oZl8IH-ujg/TZMLS5HTDrI/AAAAAAAAAOw/Vcb4znQdPv0/s1600/Hyves.png"/>
          <p:cNvPicPr>
            <a:picLocks noChangeAspect="1" noChangeArrowheads="1"/>
          </p:cNvPicPr>
          <p:nvPr/>
        </p:nvPicPr>
        <p:blipFill>
          <a:blip r:embed="rId8" cstate="print"/>
          <a:srcRect/>
          <a:stretch>
            <a:fillRect/>
          </a:stretch>
        </p:blipFill>
        <p:spPr bwMode="auto">
          <a:xfrm>
            <a:off x="6444208" y="1700808"/>
            <a:ext cx="1157114" cy="1157114"/>
          </a:xfrm>
          <a:prstGeom prst="rect">
            <a:avLst/>
          </a:prstGeom>
          <a:noFill/>
        </p:spPr>
      </p:pic>
      <p:sp>
        <p:nvSpPr>
          <p:cNvPr id="13" name="Title 1"/>
          <p:cNvSpPr txBox="1">
            <a:spLocks/>
          </p:cNvSpPr>
          <p:nvPr/>
        </p:nvSpPr>
        <p:spPr>
          <a:xfrm>
            <a:off x="5148064" y="4365104"/>
            <a:ext cx="3621088" cy="1935088"/>
          </a:xfrm>
          <a:prstGeom prst="rect">
            <a:avLst/>
          </a:prstGeom>
        </p:spPr>
        <p:txBody>
          <a:bodyPr vert="horz" lIns="91440" tIns="45720" rIns="91440" bIns="45720" rtlCol="0" anchor="ctr">
            <a:normAutofit fontScale="4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4400" b="0" i="0" u="none" strike="noStrike" kern="1200" cap="none" spc="0" normalizeH="0" baseline="0" noProof="0" dirty="0" smtClean="0">
                <a:ln>
                  <a:noFill/>
                </a:ln>
                <a:solidFill>
                  <a:schemeClr val="tx1"/>
                </a:solidFill>
                <a:effectLst/>
                <a:uLnTx/>
                <a:uFillTx/>
                <a:latin typeface="+mj-lt"/>
                <a:ea typeface="+mj-ea"/>
                <a:cs typeface="+mj-cs"/>
              </a:rPr>
              <a:t>Delicious</a:t>
            </a:r>
            <a:endParaRPr lang="nl-NL" sz="44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4400" b="0" i="0" u="none" strike="noStrike" kern="1200" cap="none" spc="0" normalizeH="0" noProof="0" dirty="0" smtClean="0">
                <a:ln>
                  <a:noFill/>
                </a:ln>
                <a:solidFill>
                  <a:schemeClr val="tx1"/>
                </a:solidFill>
                <a:effectLst/>
                <a:uLnTx/>
                <a:uFillTx/>
                <a:latin typeface="+mj-lt"/>
                <a:ea typeface="+mj-ea"/>
                <a:cs typeface="+mj-cs"/>
              </a:rPr>
              <a:t>Myspace</a:t>
            </a:r>
            <a:endParaRPr lang="nl-NL" sz="44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4400" b="0" i="0" u="none" strike="noStrike" kern="1200" cap="none" spc="0" normalizeH="0" noProof="0" dirty="0" smtClean="0">
                <a:ln>
                  <a:noFill/>
                </a:ln>
                <a:solidFill>
                  <a:schemeClr val="tx1"/>
                </a:solidFill>
                <a:effectLst/>
                <a:uLnTx/>
                <a:uFillTx/>
                <a:latin typeface="+mj-lt"/>
                <a:ea typeface="+mj-ea"/>
                <a:cs typeface="+mj-cs"/>
              </a:rPr>
              <a:t>Nujij</a:t>
            </a:r>
          </a:p>
          <a:p>
            <a:pPr marL="0" marR="0" lvl="0" indent="0" algn="ctr" defTabSz="914400" rtl="0" eaLnBrk="1" fontAlgn="auto" latinLnBrk="0" hangingPunct="1">
              <a:lnSpc>
                <a:spcPct val="100000"/>
              </a:lnSpc>
              <a:spcBef>
                <a:spcPct val="0"/>
              </a:spcBef>
              <a:spcAft>
                <a:spcPts val="0"/>
              </a:spcAft>
              <a:buClrTx/>
              <a:buSzTx/>
              <a:buFontTx/>
              <a:buNone/>
              <a:tabLst/>
              <a:defRPr/>
            </a:pPr>
            <a:r>
              <a:rPr lang="nl-NL" sz="4400" dirty="0" smtClean="0">
                <a:latin typeface="+mj-lt"/>
                <a:ea typeface="+mj-ea"/>
                <a:cs typeface="+mj-cs"/>
              </a:rPr>
              <a:t>Google Bookmarks?</a:t>
            </a:r>
            <a:endParaRPr kumimoji="0" lang="nl-NL" sz="4400" b="0" i="0" u="none" strike="noStrike" kern="1200" cap="none" spc="0" normalizeH="0" noProof="0" dirty="0" smtClean="0">
              <a:ln>
                <a:noFill/>
              </a:ln>
              <a:solidFill>
                <a:schemeClr val="tx1"/>
              </a:solidFill>
              <a:effectLst/>
              <a:uLnTx/>
              <a:uFillTx/>
              <a:latin typeface="+mj-lt"/>
              <a:ea typeface="+mj-ea"/>
              <a:cs typeface="+mj-cs"/>
            </a:endParaRPr>
          </a:p>
          <a:p>
            <a:pPr algn="ctr">
              <a:spcBef>
                <a:spcPct val="0"/>
              </a:spcBef>
            </a:pPr>
            <a:r>
              <a:rPr lang="nl-NL" sz="4400" dirty="0" smtClean="0"/>
              <a:t>MSN Reporter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nl-NL"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nl-NL" sz="4400" dirty="0" smtClean="0">
                <a:latin typeface="+mj-lt"/>
                <a:ea typeface="+mj-ea"/>
                <a:cs typeface="+mj-cs"/>
              </a:rPr>
              <a:t>ETC.</a:t>
            </a:r>
            <a:endParaRPr kumimoji="0" lang="nl-NL"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301</Words>
  <Application>Microsoft Office PowerPoint</Application>
  <PresentationFormat>On-screen Show (4:3)</PresentationFormat>
  <Paragraphs>40</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welkomstkaart</vt:lpstr>
      <vt:lpstr>Koppelingen die volgens mij noodzakelijk zijn:</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29</cp:revision>
  <dcterms:created xsi:type="dcterms:W3CDTF">2011-06-03T05:58:43Z</dcterms:created>
  <dcterms:modified xsi:type="dcterms:W3CDTF">2011-06-14T08:07:34Z</dcterms:modified>
</cp:coreProperties>
</file>