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7" r:id="rId4"/>
    <p:sldId id="263" r:id="rId5"/>
    <p:sldId id="262" r:id="rId6"/>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het opmaakprofiel van de modelondertitel te bewerken</a:t>
            </a:r>
            <a:endParaRPr lang="nl-NL"/>
          </a:p>
        </p:txBody>
      </p:sp>
      <p:sp>
        <p:nvSpPr>
          <p:cNvPr id="4" name="Tijdelijke aanduiding voor datum 3"/>
          <p:cNvSpPr>
            <a:spLocks noGrp="1"/>
          </p:cNvSpPr>
          <p:nvPr>
            <p:ph type="dt" sz="half" idx="10"/>
          </p:nvPr>
        </p:nvSpPr>
        <p:spPr/>
        <p:txBody>
          <a:bodyPr/>
          <a:lstStyle/>
          <a:p>
            <a:fld id="{6A10FFF9-B5F6-4D5A-839C-AF2696447360}" type="datetimeFigureOut">
              <a:rPr lang="nl-NL" smtClean="0"/>
              <a:pPr/>
              <a:t>29-6-2011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5601B88-6A5C-479B-A582-82E70CF79DB1}" type="slidenum">
              <a:rPr lang="nl-NL" smtClean="0"/>
              <a:pPr/>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A10FFF9-B5F6-4D5A-839C-AF2696447360}" type="datetimeFigureOut">
              <a:rPr lang="nl-NL" smtClean="0"/>
              <a:pPr/>
              <a:t>29-6-2011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5601B88-6A5C-479B-A582-82E70CF79DB1}"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A10FFF9-B5F6-4D5A-839C-AF2696447360}" type="datetimeFigureOut">
              <a:rPr lang="nl-NL" smtClean="0"/>
              <a:pPr/>
              <a:t>29-6-2011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5601B88-6A5C-479B-A582-82E70CF79DB1}"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A10FFF9-B5F6-4D5A-839C-AF2696447360}" type="datetimeFigureOut">
              <a:rPr lang="nl-NL" smtClean="0"/>
              <a:pPr/>
              <a:t>29-6-2011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5601B88-6A5C-479B-A582-82E70CF79DB1}" type="slidenum">
              <a:rPr lang="nl-NL" smtClean="0"/>
              <a:pPr/>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6A10FFF9-B5F6-4D5A-839C-AF2696447360}" type="datetimeFigureOut">
              <a:rPr lang="nl-NL" smtClean="0"/>
              <a:pPr/>
              <a:t>29-6-2011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5601B88-6A5C-479B-A582-82E70CF79DB1}" type="slidenum">
              <a:rPr lang="nl-NL" smtClean="0"/>
              <a:pPr/>
              <a:t>‹nr.›</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6A10FFF9-B5F6-4D5A-839C-AF2696447360}" type="datetimeFigureOut">
              <a:rPr lang="nl-NL" smtClean="0"/>
              <a:pPr/>
              <a:t>29-6-2011</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5601B88-6A5C-479B-A582-82E70CF79DB1}" type="slidenum">
              <a:rPr lang="nl-NL" smtClean="0"/>
              <a:pPr/>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6A10FFF9-B5F6-4D5A-839C-AF2696447360}" type="datetimeFigureOut">
              <a:rPr lang="nl-NL" smtClean="0"/>
              <a:pPr/>
              <a:t>29-6-2011</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35601B88-6A5C-479B-A582-82E70CF79DB1}" type="slidenum">
              <a:rPr lang="nl-NL" smtClean="0"/>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6A10FFF9-B5F6-4D5A-839C-AF2696447360}" type="datetimeFigureOut">
              <a:rPr lang="nl-NL" smtClean="0"/>
              <a:pPr/>
              <a:t>29-6-2011</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35601B88-6A5C-479B-A582-82E70CF79DB1}" type="slidenum">
              <a:rPr lang="nl-NL" smtClean="0"/>
              <a:pPr/>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A10FFF9-B5F6-4D5A-839C-AF2696447360}" type="datetimeFigureOut">
              <a:rPr lang="nl-NL" smtClean="0"/>
              <a:pPr/>
              <a:t>29-6-2011</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35601B88-6A5C-479B-A582-82E70CF79DB1}"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6A10FFF9-B5F6-4D5A-839C-AF2696447360}" type="datetimeFigureOut">
              <a:rPr lang="nl-NL" smtClean="0"/>
              <a:pPr/>
              <a:t>29-6-2011</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5601B88-6A5C-479B-A582-82E70CF79DB1}"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6A10FFF9-B5F6-4D5A-839C-AF2696447360}" type="datetimeFigureOut">
              <a:rPr lang="nl-NL" smtClean="0"/>
              <a:pPr/>
              <a:t>29-6-2011</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5601B88-6A5C-479B-A582-82E70CF79DB1}"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0FFF9-B5F6-4D5A-839C-AF2696447360}" type="datetimeFigureOut">
              <a:rPr lang="nl-NL" smtClean="0"/>
              <a:pPr/>
              <a:t>29-6-2011</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01B88-6A5C-479B-A582-82E70CF79DB1}" type="slidenum">
              <a:rPr lang="nl-NL" smtClean="0"/>
              <a:pPr/>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jpe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jpeg"/><Relationship Id="rId2" Type="http://schemas.openxmlformats.org/officeDocument/2006/relationships/image" Target="../media/image2.png"/><Relationship Id="rId16" Type="http://schemas.openxmlformats.org/officeDocument/2006/relationships/image" Target="../media/image16.jpeg"/><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5" Type="http://schemas.openxmlformats.org/officeDocument/2006/relationships/image" Target="../media/image15.jpe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stockfotos\Landscapes\shutterstock_50058175.jpg"/>
          <p:cNvPicPr>
            <a:picLocks noChangeAspect="1" noChangeArrowheads="1"/>
          </p:cNvPicPr>
          <p:nvPr/>
        </p:nvPicPr>
        <p:blipFill>
          <a:blip r:embed="rId2" cstate="print">
            <a:lum/>
          </a:blip>
          <a:srcRect l="11521"/>
          <a:stretch>
            <a:fillRect/>
          </a:stretch>
        </p:blipFill>
        <p:spPr bwMode="auto">
          <a:xfrm>
            <a:off x="0" y="-37137"/>
            <a:ext cx="9144000" cy="6895137"/>
          </a:xfrm>
          <a:prstGeom prst="rect">
            <a:avLst/>
          </a:prstGeom>
          <a:noFill/>
        </p:spPr>
      </p:pic>
      <p:cxnSp>
        <p:nvCxnSpPr>
          <p:cNvPr id="9" name="Rechte verbindingslijn 8"/>
          <p:cNvCxnSpPr/>
          <p:nvPr/>
        </p:nvCxnSpPr>
        <p:spPr>
          <a:xfrm>
            <a:off x="0" y="476672"/>
            <a:ext cx="9144000" cy="0"/>
          </a:xfrm>
          <a:prstGeom prst="line">
            <a:avLst/>
          </a:prstGeom>
          <a:ln w="254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Rechthoek 9"/>
          <p:cNvSpPr/>
          <p:nvPr/>
        </p:nvSpPr>
        <p:spPr>
          <a:xfrm>
            <a:off x="0" y="6597352"/>
            <a:ext cx="914400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50" dirty="0" smtClean="0"/>
              <a:t>Timmerfabriekstraat 16 | 2861 GV </a:t>
            </a:r>
            <a:r>
              <a:rPr lang="de-DE" sz="1050" dirty="0" err="1" smtClean="0"/>
              <a:t>Bergambacht</a:t>
            </a:r>
            <a:r>
              <a:rPr lang="de-DE" sz="1050" dirty="0" smtClean="0"/>
              <a:t> | T +31 (0)85 878 51 71 | M +31 (0)6 4643 81 56 | info@qern.nl | www.qern.nl</a:t>
            </a:r>
            <a:endParaRPr lang="nl-NL" sz="1050" dirty="0"/>
          </a:p>
        </p:txBody>
      </p:sp>
      <p:sp>
        <p:nvSpPr>
          <p:cNvPr id="47" name="Tekstvak 46"/>
          <p:cNvSpPr txBox="1"/>
          <p:nvPr/>
        </p:nvSpPr>
        <p:spPr>
          <a:xfrm>
            <a:off x="3635896" y="1844824"/>
            <a:ext cx="1944216" cy="276999"/>
          </a:xfrm>
          <a:prstGeom prst="rect">
            <a:avLst/>
          </a:prstGeom>
          <a:solidFill>
            <a:schemeClr val="bg1"/>
          </a:solidFill>
          <a:ln w="9525">
            <a:solidFill>
              <a:schemeClr val="tx1"/>
            </a:solidFill>
          </a:ln>
          <a:effectLst>
            <a:outerShdw blurRad="50800" dist="38100" dir="2700000" algn="tl" rotWithShape="0">
              <a:prstClr val="black">
                <a:alpha val="40000"/>
              </a:prstClr>
            </a:outerShdw>
          </a:effectLst>
        </p:spPr>
        <p:txBody>
          <a:bodyPr wrap="square" rtlCol="0">
            <a:spAutoFit/>
          </a:bodyPr>
          <a:lstStyle/>
          <a:p>
            <a:r>
              <a:rPr lang="nl-NL" sz="1200" i="1" dirty="0" smtClean="0">
                <a:solidFill>
                  <a:schemeClr val="bg1">
                    <a:lumMod val="85000"/>
                  </a:schemeClr>
                </a:solidFill>
              </a:rPr>
              <a:t>Naam</a:t>
            </a:r>
            <a:endParaRPr lang="nl-NL" sz="1200" i="1" dirty="0">
              <a:solidFill>
                <a:schemeClr val="bg1">
                  <a:lumMod val="85000"/>
                </a:schemeClr>
              </a:solidFill>
            </a:endParaRPr>
          </a:p>
        </p:txBody>
      </p:sp>
      <p:sp>
        <p:nvSpPr>
          <p:cNvPr id="51" name="Tekstvak 50"/>
          <p:cNvSpPr txBox="1"/>
          <p:nvPr/>
        </p:nvSpPr>
        <p:spPr>
          <a:xfrm>
            <a:off x="40394" y="88868"/>
            <a:ext cx="1579278" cy="276999"/>
          </a:xfrm>
          <a:prstGeom prst="rect">
            <a:avLst/>
          </a:prstGeom>
          <a:noFill/>
        </p:spPr>
        <p:txBody>
          <a:bodyPr wrap="none" rtlCol="0">
            <a:spAutoFit/>
          </a:bodyPr>
          <a:lstStyle/>
          <a:p>
            <a:r>
              <a:rPr lang="nl-NL" sz="1200" dirty="0" smtClean="0">
                <a:solidFill>
                  <a:schemeClr val="bg1"/>
                </a:solidFill>
              </a:rPr>
              <a:t>Maandag 27 juni 2011</a:t>
            </a:r>
            <a:endParaRPr lang="nl-NL" sz="1200" dirty="0">
              <a:solidFill>
                <a:schemeClr val="bg1"/>
              </a:solidFill>
            </a:endParaRPr>
          </a:p>
        </p:txBody>
      </p:sp>
      <p:pic>
        <p:nvPicPr>
          <p:cNvPr id="1027" name="Picture 3" descr="D:\Qern logo's\qracht\qracht_logo.png"/>
          <p:cNvPicPr>
            <a:picLocks noChangeAspect="1" noChangeArrowheads="1"/>
          </p:cNvPicPr>
          <p:nvPr/>
        </p:nvPicPr>
        <p:blipFill>
          <a:blip r:embed="rId3" cstate="print"/>
          <a:srcRect/>
          <a:stretch>
            <a:fillRect/>
          </a:stretch>
        </p:blipFill>
        <p:spPr bwMode="auto">
          <a:xfrm>
            <a:off x="3989280" y="115950"/>
            <a:ext cx="1347044" cy="259218"/>
          </a:xfrm>
          <a:prstGeom prst="rect">
            <a:avLst/>
          </a:prstGeom>
          <a:noFill/>
        </p:spPr>
      </p:pic>
      <p:sp>
        <p:nvSpPr>
          <p:cNvPr id="75" name="Tekstvak 74"/>
          <p:cNvSpPr txBox="1"/>
          <p:nvPr/>
        </p:nvSpPr>
        <p:spPr>
          <a:xfrm>
            <a:off x="3635896" y="2214156"/>
            <a:ext cx="1944216" cy="276999"/>
          </a:xfrm>
          <a:prstGeom prst="rect">
            <a:avLst/>
          </a:prstGeom>
          <a:solidFill>
            <a:schemeClr val="bg1"/>
          </a:solidFill>
          <a:ln w="9525">
            <a:solidFill>
              <a:schemeClr val="tx1"/>
            </a:solidFill>
          </a:ln>
          <a:effectLst>
            <a:outerShdw blurRad="50800" dist="38100" dir="2700000" algn="tl" rotWithShape="0">
              <a:prstClr val="black">
                <a:alpha val="40000"/>
              </a:prstClr>
            </a:outerShdw>
          </a:effectLst>
        </p:spPr>
        <p:txBody>
          <a:bodyPr wrap="square" rtlCol="0">
            <a:spAutoFit/>
          </a:bodyPr>
          <a:lstStyle/>
          <a:p>
            <a:r>
              <a:rPr lang="nl-NL" sz="1200" i="1" dirty="0" smtClean="0">
                <a:solidFill>
                  <a:schemeClr val="bg1">
                    <a:lumMod val="85000"/>
                  </a:schemeClr>
                </a:solidFill>
              </a:rPr>
              <a:t>Wachtwoord</a:t>
            </a:r>
            <a:endParaRPr lang="nl-NL" sz="1200" i="1" dirty="0">
              <a:solidFill>
                <a:schemeClr val="bg1">
                  <a:lumMod val="85000"/>
                </a:schemeClr>
              </a:solidFill>
            </a:endParaRPr>
          </a:p>
        </p:txBody>
      </p:sp>
      <p:sp>
        <p:nvSpPr>
          <p:cNvPr id="78" name="Tekstvak 77"/>
          <p:cNvSpPr txBox="1"/>
          <p:nvPr/>
        </p:nvSpPr>
        <p:spPr>
          <a:xfrm>
            <a:off x="3563888" y="1311151"/>
            <a:ext cx="2292551" cy="461665"/>
          </a:xfrm>
          <a:prstGeom prst="rect">
            <a:avLst/>
          </a:prstGeom>
          <a:noFill/>
        </p:spPr>
        <p:txBody>
          <a:bodyPr wrap="none" rtlCol="0">
            <a:spAutoFit/>
          </a:bodyPr>
          <a:lstStyle/>
          <a:p>
            <a:r>
              <a:rPr lang="nl-NL" sz="1200" dirty="0" smtClean="0">
                <a:solidFill>
                  <a:schemeClr val="tx2"/>
                </a:solidFill>
              </a:rPr>
              <a:t>Welkom bij </a:t>
            </a:r>
            <a:r>
              <a:rPr lang="nl-NL" sz="1200" dirty="0" err="1" smtClean="0">
                <a:solidFill>
                  <a:schemeClr val="tx2"/>
                </a:solidFill>
              </a:rPr>
              <a:t>qracht</a:t>
            </a:r>
            <a:r>
              <a:rPr lang="nl-NL" sz="1200" dirty="0" smtClean="0">
                <a:solidFill>
                  <a:schemeClr val="tx2"/>
                </a:solidFill>
              </a:rPr>
              <a:t>!</a:t>
            </a:r>
          </a:p>
          <a:p>
            <a:r>
              <a:rPr lang="nl-NL" sz="1200" dirty="0" smtClean="0">
                <a:solidFill>
                  <a:schemeClr val="tx2"/>
                </a:solidFill>
              </a:rPr>
              <a:t>Vul hieronder je inloggegevens in.</a:t>
            </a:r>
            <a:endParaRPr lang="nl-NL" sz="1200" dirty="0">
              <a:solidFill>
                <a:schemeClr val="tx2"/>
              </a:solidFill>
            </a:endParaRPr>
          </a:p>
        </p:txBody>
      </p:sp>
      <p:sp>
        <p:nvSpPr>
          <p:cNvPr id="79" name="Tekstvak 78"/>
          <p:cNvSpPr txBox="1"/>
          <p:nvPr/>
        </p:nvSpPr>
        <p:spPr>
          <a:xfrm>
            <a:off x="3534078" y="2564904"/>
            <a:ext cx="389850" cy="369332"/>
          </a:xfrm>
          <a:prstGeom prst="rect">
            <a:avLst/>
          </a:prstGeom>
          <a:noFill/>
        </p:spPr>
        <p:txBody>
          <a:bodyPr wrap="none" rtlCol="0">
            <a:spAutoFit/>
          </a:bodyPr>
          <a:lstStyle/>
          <a:p>
            <a:r>
              <a:rPr lang="nl-NL" dirty="0" smtClean="0">
                <a:sym typeface="Wingdings"/>
              </a:rPr>
              <a:t></a:t>
            </a:r>
            <a:endParaRPr lang="nl-NL" dirty="0"/>
          </a:p>
        </p:txBody>
      </p:sp>
      <p:sp>
        <p:nvSpPr>
          <p:cNvPr id="80" name="Tekstvak 79"/>
          <p:cNvSpPr txBox="1"/>
          <p:nvPr/>
        </p:nvSpPr>
        <p:spPr>
          <a:xfrm>
            <a:off x="3851920" y="2594400"/>
            <a:ext cx="1755802" cy="276999"/>
          </a:xfrm>
          <a:prstGeom prst="rect">
            <a:avLst/>
          </a:prstGeom>
          <a:noFill/>
        </p:spPr>
        <p:txBody>
          <a:bodyPr wrap="none" rtlCol="0">
            <a:spAutoFit/>
          </a:bodyPr>
          <a:lstStyle/>
          <a:p>
            <a:r>
              <a:rPr lang="nl-NL" sz="1200" dirty="0" smtClean="0">
                <a:solidFill>
                  <a:schemeClr val="tx2"/>
                </a:solidFill>
              </a:rPr>
              <a:t>Onthoudt mijn gegevens.</a:t>
            </a:r>
            <a:endParaRPr lang="nl-NL" sz="1200"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Rechte verbindingslijn 8"/>
          <p:cNvCxnSpPr/>
          <p:nvPr/>
        </p:nvCxnSpPr>
        <p:spPr>
          <a:xfrm>
            <a:off x="0" y="476672"/>
            <a:ext cx="9144000" cy="0"/>
          </a:xfrm>
          <a:prstGeom prst="line">
            <a:avLst/>
          </a:prstGeom>
          <a:ln w="254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Rechthoek 9"/>
          <p:cNvSpPr/>
          <p:nvPr/>
        </p:nvSpPr>
        <p:spPr>
          <a:xfrm>
            <a:off x="0" y="6597352"/>
            <a:ext cx="914400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50" dirty="0" smtClean="0"/>
              <a:t>Timmerfabriekstraat 16 | 2861 GV </a:t>
            </a:r>
            <a:r>
              <a:rPr lang="de-DE" sz="1050" dirty="0" err="1" smtClean="0"/>
              <a:t>Bergambacht</a:t>
            </a:r>
            <a:r>
              <a:rPr lang="de-DE" sz="1050" dirty="0" smtClean="0"/>
              <a:t> | T +31 (0)85 878 51 71 | M +31 (0)6 4643 81 56 | info@qern.nl | www.qern.nl</a:t>
            </a:r>
            <a:endParaRPr lang="nl-NL" sz="1050" dirty="0"/>
          </a:p>
        </p:txBody>
      </p:sp>
      <p:sp>
        <p:nvSpPr>
          <p:cNvPr id="16" name="Rechthoek 15"/>
          <p:cNvSpPr/>
          <p:nvPr/>
        </p:nvSpPr>
        <p:spPr>
          <a:xfrm>
            <a:off x="7005484" y="2910195"/>
            <a:ext cx="1959004" cy="31970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b="1" dirty="0" smtClean="0"/>
              <a:t>Uren bijwerken</a:t>
            </a:r>
            <a:endParaRPr lang="nl-NL" sz="1100" b="1" dirty="0"/>
          </a:p>
        </p:txBody>
      </p:sp>
      <p:sp>
        <p:nvSpPr>
          <p:cNvPr id="28" name="Rechthoek 27"/>
          <p:cNvSpPr/>
          <p:nvPr/>
        </p:nvSpPr>
        <p:spPr>
          <a:xfrm>
            <a:off x="7005524" y="1196752"/>
            <a:ext cx="1944216" cy="16561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1" name="Rechthoek 30"/>
          <p:cNvSpPr/>
          <p:nvPr/>
        </p:nvSpPr>
        <p:spPr>
          <a:xfrm>
            <a:off x="7005524" y="1772816"/>
            <a:ext cx="1944216" cy="288032"/>
          </a:xfrm>
          <a:prstGeom prst="rect">
            <a:avLst/>
          </a:prstGeom>
          <a:solidFill>
            <a:schemeClr val="tx2">
              <a:lumMod val="50000"/>
            </a:schemeClr>
          </a:solidFill>
        </p:spPr>
        <p:txBody>
          <a:bodyPr wrap="square">
            <a:spAutoFit/>
          </a:bodyPr>
          <a:lstStyle/>
          <a:p>
            <a:r>
              <a:rPr lang="nl-NL" sz="1200" dirty="0" smtClean="0">
                <a:solidFill>
                  <a:schemeClr val="bg1"/>
                </a:solidFill>
              </a:rPr>
              <a:t>Maandag 27 juni 2011</a:t>
            </a:r>
          </a:p>
        </p:txBody>
      </p:sp>
      <p:sp>
        <p:nvSpPr>
          <p:cNvPr id="32" name="Rechthoek 31"/>
          <p:cNvSpPr/>
          <p:nvPr/>
        </p:nvSpPr>
        <p:spPr>
          <a:xfrm>
            <a:off x="7005524" y="1484784"/>
            <a:ext cx="1428020" cy="276999"/>
          </a:xfrm>
          <a:prstGeom prst="rect">
            <a:avLst/>
          </a:prstGeom>
        </p:spPr>
        <p:txBody>
          <a:bodyPr wrap="none">
            <a:spAutoFit/>
          </a:bodyPr>
          <a:lstStyle/>
          <a:p>
            <a:r>
              <a:rPr lang="nl-NL" sz="1200" dirty="0" smtClean="0"/>
              <a:t>Vrijdag 24 juni 2011</a:t>
            </a:r>
          </a:p>
        </p:txBody>
      </p:sp>
      <p:sp>
        <p:nvSpPr>
          <p:cNvPr id="33" name="Rechthoek 32"/>
          <p:cNvSpPr/>
          <p:nvPr/>
        </p:nvSpPr>
        <p:spPr>
          <a:xfrm>
            <a:off x="7005524" y="1196752"/>
            <a:ext cx="1684564" cy="276999"/>
          </a:xfrm>
          <a:prstGeom prst="rect">
            <a:avLst/>
          </a:prstGeom>
        </p:spPr>
        <p:txBody>
          <a:bodyPr wrap="none">
            <a:spAutoFit/>
          </a:bodyPr>
          <a:lstStyle/>
          <a:p>
            <a:r>
              <a:rPr lang="nl-NL" sz="1200" dirty="0" smtClean="0"/>
              <a:t>Donderdag 23 juni 2011</a:t>
            </a:r>
          </a:p>
        </p:txBody>
      </p:sp>
      <p:sp>
        <p:nvSpPr>
          <p:cNvPr id="34" name="Tekstvak 33"/>
          <p:cNvSpPr txBox="1"/>
          <p:nvPr/>
        </p:nvSpPr>
        <p:spPr>
          <a:xfrm>
            <a:off x="7005524" y="764704"/>
            <a:ext cx="1944216" cy="369332"/>
          </a:xfrm>
          <a:prstGeom prst="rect">
            <a:avLst/>
          </a:prstGeom>
          <a:noFill/>
          <a:ln w="9525">
            <a:solidFill>
              <a:schemeClr val="tx1"/>
            </a:solidFill>
          </a:ln>
        </p:spPr>
        <p:txBody>
          <a:bodyPr wrap="square" rtlCol="0">
            <a:spAutoFit/>
          </a:bodyPr>
          <a:lstStyle/>
          <a:p>
            <a:r>
              <a:rPr lang="nl-NL" b="1" dirty="0" smtClean="0"/>
              <a:t>Dagen</a:t>
            </a:r>
            <a:endParaRPr lang="nl-NL" b="1" dirty="0"/>
          </a:p>
        </p:txBody>
      </p:sp>
      <p:sp>
        <p:nvSpPr>
          <p:cNvPr id="41" name="Tekstvak 40"/>
          <p:cNvSpPr txBox="1"/>
          <p:nvPr/>
        </p:nvSpPr>
        <p:spPr>
          <a:xfrm>
            <a:off x="6977215" y="83421"/>
            <a:ext cx="2131289" cy="276999"/>
          </a:xfrm>
          <a:prstGeom prst="rect">
            <a:avLst/>
          </a:prstGeom>
          <a:noFill/>
        </p:spPr>
        <p:txBody>
          <a:bodyPr wrap="none" rtlCol="0">
            <a:spAutoFit/>
          </a:bodyPr>
          <a:lstStyle/>
          <a:p>
            <a:r>
              <a:rPr lang="nl-NL" sz="1200" dirty="0" smtClean="0">
                <a:solidFill>
                  <a:schemeClr val="tx2"/>
                </a:solidFill>
              </a:rPr>
              <a:t>Welkom, Bram Slob | uitloggen</a:t>
            </a:r>
            <a:endParaRPr lang="nl-NL" sz="1200" dirty="0">
              <a:solidFill>
                <a:schemeClr val="tx2"/>
              </a:solidFill>
            </a:endParaRPr>
          </a:p>
        </p:txBody>
      </p:sp>
      <p:sp>
        <p:nvSpPr>
          <p:cNvPr id="42" name="Rechthoek 41"/>
          <p:cNvSpPr/>
          <p:nvPr/>
        </p:nvSpPr>
        <p:spPr>
          <a:xfrm>
            <a:off x="179512" y="2348880"/>
            <a:ext cx="864096" cy="276999"/>
          </a:xfrm>
          <a:prstGeom prst="rect">
            <a:avLst/>
          </a:prstGeom>
          <a:noFill/>
        </p:spPr>
        <p:txBody>
          <a:bodyPr wrap="square">
            <a:spAutoFit/>
          </a:bodyPr>
          <a:lstStyle/>
          <a:p>
            <a:r>
              <a:rPr lang="nl-NL" sz="1200" dirty="0" smtClean="0"/>
              <a:t>Urentool</a:t>
            </a:r>
          </a:p>
        </p:txBody>
      </p:sp>
      <p:sp>
        <p:nvSpPr>
          <p:cNvPr id="43" name="Rechthoek 42"/>
          <p:cNvSpPr/>
          <p:nvPr/>
        </p:nvSpPr>
        <p:spPr>
          <a:xfrm>
            <a:off x="179512" y="2060848"/>
            <a:ext cx="721672" cy="276999"/>
          </a:xfrm>
          <a:prstGeom prst="rect">
            <a:avLst/>
          </a:prstGeom>
        </p:spPr>
        <p:txBody>
          <a:bodyPr wrap="none">
            <a:spAutoFit/>
          </a:bodyPr>
          <a:lstStyle/>
          <a:p>
            <a:r>
              <a:rPr lang="nl-NL" sz="1200" dirty="0" smtClean="0"/>
              <a:t>Planning</a:t>
            </a:r>
          </a:p>
        </p:txBody>
      </p:sp>
      <p:sp>
        <p:nvSpPr>
          <p:cNvPr id="44" name="Rechthoek 43"/>
          <p:cNvSpPr/>
          <p:nvPr/>
        </p:nvSpPr>
        <p:spPr>
          <a:xfrm>
            <a:off x="179512" y="1772816"/>
            <a:ext cx="864096" cy="288032"/>
          </a:xfrm>
          <a:prstGeom prst="rect">
            <a:avLst/>
          </a:prstGeom>
          <a:noFill/>
        </p:spPr>
        <p:txBody>
          <a:bodyPr wrap="square">
            <a:spAutoFit/>
          </a:bodyPr>
          <a:lstStyle/>
          <a:p>
            <a:r>
              <a:rPr lang="nl-NL" sz="1200" dirty="0" smtClean="0"/>
              <a:t>Home</a:t>
            </a:r>
          </a:p>
        </p:txBody>
      </p:sp>
      <p:sp>
        <p:nvSpPr>
          <p:cNvPr id="45" name="Rechthoek 44"/>
          <p:cNvSpPr/>
          <p:nvPr/>
        </p:nvSpPr>
        <p:spPr>
          <a:xfrm>
            <a:off x="179512" y="2638644"/>
            <a:ext cx="795411" cy="276999"/>
          </a:xfrm>
          <a:prstGeom prst="rect">
            <a:avLst/>
          </a:prstGeom>
        </p:spPr>
        <p:txBody>
          <a:bodyPr wrap="none">
            <a:spAutoFit/>
          </a:bodyPr>
          <a:lstStyle/>
          <a:p>
            <a:r>
              <a:rPr lang="nl-NL" sz="1200" dirty="0" smtClean="0"/>
              <a:t>Acquisitie</a:t>
            </a:r>
          </a:p>
        </p:txBody>
      </p:sp>
      <p:sp>
        <p:nvSpPr>
          <p:cNvPr id="46" name="Rechthoek 45"/>
          <p:cNvSpPr/>
          <p:nvPr/>
        </p:nvSpPr>
        <p:spPr>
          <a:xfrm>
            <a:off x="179512" y="2935977"/>
            <a:ext cx="864096" cy="276999"/>
          </a:xfrm>
          <a:prstGeom prst="rect">
            <a:avLst/>
          </a:prstGeom>
          <a:noFill/>
        </p:spPr>
        <p:txBody>
          <a:bodyPr wrap="square">
            <a:spAutoFit/>
          </a:bodyPr>
          <a:lstStyle/>
          <a:p>
            <a:r>
              <a:rPr lang="nl-NL" sz="1200" dirty="0" err="1" smtClean="0"/>
              <a:t>qwetter</a:t>
            </a:r>
            <a:endParaRPr lang="nl-NL" sz="1200" dirty="0" smtClean="0"/>
          </a:p>
        </p:txBody>
      </p:sp>
      <p:sp>
        <p:nvSpPr>
          <p:cNvPr id="51" name="Tekstvak 50"/>
          <p:cNvSpPr txBox="1"/>
          <p:nvPr/>
        </p:nvSpPr>
        <p:spPr>
          <a:xfrm>
            <a:off x="40394" y="88868"/>
            <a:ext cx="1579278" cy="276999"/>
          </a:xfrm>
          <a:prstGeom prst="rect">
            <a:avLst/>
          </a:prstGeom>
          <a:noFill/>
        </p:spPr>
        <p:txBody>
          <a:bodyPr wrap="none" rtlCol="0">
            <a:spAutoFit/>
          </a:bodyPr>
          <a:lstStyle/>
          <a:p>
            <a:r>
              <a:rPr lang="nl-NL" sz="1200" dirty="0" smtClean="0">
                <a:solidFill>
                  <a:schemeClr val="tx2"/>
                </a:solidFill>
              </a:rPr>
              <a:t>Maandag 27 juni 2011</a:t>
            </a:r>
            <a:endParaRPr lang="nl-NL" sz="1200" dirty="0">
              <a:solidFill>
                <a:schemeClr val="tx2"/>
              </a:solidFill>
            </a:endParaRPr>
          </a:p>
        </p:txBody>
      </p:sp>
      <p:pic>
        <p:nvPicPr>
          <p:cNvPr id="1027" name="Picture 3" descr="D:\Qern logo's\qracht\qracht_logo.png"/>
          <p:cNvPicPr>
            <a:picLocks noChangeAspect="1" noChangeArrowheads="1"/>
          </p:cNvPicPr>
          <p:nvPr/>
        </p:nvPicPr>
        <p:blipFill>
          <a:blip r:embed="rId2" cstate="print"/>
          <a:srcRect/>
          <a:stretch>
            <a:fillRect/>
          </a:stretch>
        </p:blipFill>
        <p:spPr bwMode="auto">
          <a:xfrm>
            <a:off x="3989280" y="115950"/>
            <a:ext cx="1347044" cy="259218"/>
          </a:xfrm>
          <a:prstGeom prst="rect">
            <a:avLst/>
          </a:prstGeom>
          <a:noFill/>
        </p:spPr>
      </p:pic>
      <p:pic>
        <p:nvPicPr>
          <p:cNvPr id="75" name="Afbeelding 74" descr="bram.jpg"/>
          <p:cNvPicPr>
            <a:picLocks noChangeAspect="1"/>
          </p:cNvPicPr>
          <p:nvPr/>
        </p:nvPicPr>
        <p:blipFill>
          <a:blip r:embed="rId3" cstate="print"/>
          <a:srcRect r="16667"/>
          <a:stretch>
            <a:fillRect/>
          </a:stretch>
        </p:blipFill>
        <p:spPr>
          <a:xfrm>
            <a:off x="179512" y="749610"/>
            <a:ext cx="864096" cy="777686"/>
          </a:xfrm>
          <a:prstGeom prst="rect">
            <a:avLst/>
          </a:prstGeom>
        </p:spPr>
      </p:pic>
      <p:pic>
        <p:nvPicPr>
          <p:cNvPr id="47" name="Afbeelding 46" descr="huib.jpg"/>
          <p:cNvPicPr>
            <a:picLocks noChangeAspect="1"/>
          </p:cNvPicPr>
          <p:nvPr/>
        </p:nvPicPr>
        <p:blipFill>
          <a:blip r:embed="rId4" cstate="print"/>
          <a:stretch>
            <a:fillRect/>
          </a:stretch>
        </p:blipFill>
        <p:spPr>
          <a:xfrm>
            <a:off x="7014146" y="4581128"/>
            <a:ext cx="320036" cy="320036"/>
          </a:xfrm>
          <a:prstGeom prst="rect">
            <a:avLst/>
          </a:prstGeom>
        </p:spPr>
      </p:pic>
      <p:sp>
        <p:nvSpPr>
          <p:cNvPr id="48" name="Tekstvak 47"/>
          <p:cNvSpPr txBox="1"/>
          <p:nvPr/>
        </p:nvSpPr>
        <p:spPr>
          <a:xfrm>
            <a:off x="7334182" y="4509120"/>
            <a:ext cx="1609658" cy="461665"/>
          </a:xfrm>
          <a:prstGeom prst="rect">
            <a:avLst/>
          </a:prstGeom>
          <a:noFill/>
        </p:spPr>
        <p:txBody>
          <a:bodyPr wrap="square" rtlCol="0">
            <a:spAutoFit/>
          </a:bodyPr>
          <a:lstStyle/>
          <a:p>
            <a:r>
              <a:rPr lang="nl-NL" sz="800" dirty="0" smtClean="0"/>
              <a:t>Wie gaat straks de boodschappen doen voor de </a:t>
            </a:r>
            <a:r>
              <a:rPr lang="nl-NL" sz="800" dirty="0" smtClean="0"/>
              <a:t>lunch? </a:t>
            </a:r>
            <a:r>
              <a:rPr lang="nl-NL" sz="800" dirty="0" err="1" smtClean="0"/>
              <a:t>Eiersalade</a:t>
            </a:r>
            <a:r>
              <a:rPr lang="nl-NL" sz="800" dirty="0" smtClean="0"/>
              <a:t> </a:t>
            </a:r>
            <a:r>
              <a:rPr lang="nl-NL" sz="800" dirty="0" smtClean="0"/>
              <a:t>graag. </a:t>
            </a:r>
            <a:r>
              <a:rPr lang="nl-NL" sz="800" dirty="0" smtClean="0">
                <a:solidFill>
                  <a:schemeClr val="accent1"/>
                </a:solidFill>
              </a:rPr>
              <a:t>#boodschappen </a:t>
            </a:r>
            <a:endParaRPr lang="nl-NL" sz="800" dirty="0">
              <a:solidFill>
                <a:schemeClr val="accent1"/>
              </a:solidFill>
            </a:endParaRPr>
          </a:p>
        </p:txBody>
      </p:sp>
      <p:pic>
        <p:nvPicPr>
          <p:cNvPr id="49" name="Afbeelding 48" descr="bram.jpg"/>
          <p:cNvPicPr>
            <a:picLocks noChangeAspect="1"/>
          </p:cNvPicPr>
          <p:nvPr/>
        </p:nvPicPr>
        <p:blipFill>
          <a:blip r:embed="rId3" cstate="print"/>
          <a:srcRect r="16667"/>
          <a:stretch>
            <a:fillRect/>
          </a:stretch>
        </p:blipFill>
        <p:spPr>
          <a:xfrm>
            <a:off x="7014146" y="4084959"/>
            <a:ext cx="320036" cy="288032"/>
          </a:xfrm>
          <a:prstGeom prst="rect">
            <a:avLst/>
          </a:prstGeom>
        </p:spPr>
      </p:pic>
      <p:sp>
        <p:nvSpPr>
          <p:cNvPr id="50" name="Tekstvak 49"/>
          <p:cNvSpPr txBox="1"/>
          <p:nvPr/>
        </p:nvSpPr>
        <p:spPr>
          <a:xfrm>
            <a:off x="7334182" y="4012951"/>
            <a:ext cx="1656184" cy="461665"/>
          </a:xfrm>
          <a:prstGeom prst="rect">
            <a:avLst/>
          </a:prstGeom>
          <a:noFill/>
        </p:spPr>
        <p:txBody>
          <a:bodyPr wrap="square" rtlCol="0">
            <a:spAutoFit/>
          </a:bodyPr>
          <a:lstStyle/>
          <a:p>
            <a:r>
              <a:rPr lang="nl-NL" sz="800" dirty="0" smtClean="0">
                <a:solidFill>
                  <a:schemeClr val="accent1"/>
                </a:solidFill>
              </a:rPr>
              <a:t>@Huib</a:t>
            </a:r>
            <a:r>
              <a:rPr lang="nl-NL" sz="800" dirty="0" smtClean="0"/>
              <a:t>: Volgens mij is het de beurt van </a:t>
            </a:r>
            <a:r>
              <a:rPr lang="nl-NL" sz="800" dirty="0" smtClean="0">
                <a:solidFill>
                  <a:schemeClr val="accent1"/>
                </a:solidFill>
              </a:rPr>
              <a:t>@</a:t>
            </a:r>
            <a:r>
              <a:rPr lang="nl-NL" sz="800" dirty="0" smtClean="0">
                <a:solidFill>
                  <a:schemeClr val="accent1"/>
                </a:solidFill>
              </a:rPr>
              <a:t>Simon</a:t>
            </a:r>
            <a:r>
              <a:rPr lang="nl-NL" sz="800" dirty="0" smtClean="0"/>
              <a:t>. Graag </a:t>
            </a:r>
            <a:r>
              <a:rPr lang="nl-NL" sz="800" dirty="0" smtClean="0"/>
              <a:t>ook Salami. </a:t>
            </a:r>
            <a:r>
              <a:rPr lang="nl-NL" sz="800" dirty="0" smtClean="0">
                <a:solidFill>
                  <a:schemeClr val="accent1"/>
                </a:solidFill>
              </a:rPr>
              <a:t>#boodschappen </a:t>
            </a:r>
            <a:endParaRPr lang="nl-NL" sz="800" dirty="0">
              <a:solidFill>
                <a:schemeClr val="accent1"/>
              </a:solidFill>
            </a:endParaRPr>
          </a:p>
        </p:txBody>
      </p:sp>
      <p:pic>
        <p:nvPicPr>
          <p:cNvPr id="52" name="Afbeelding 51" descr="junus.jpg"/>
          <p:cNvPicPr>
            <a:picLocks noChangeAspect="1"/>
          </p:cNvPicPr>
          <p:nvPr/>
        </p:nvPicPr>
        <p:blipFill>
          <a:blip r:embed="rId5" cstate="print"/>
          <a:stretch>
            <a:fillRect/>
          </a:stretch>
        </p:blipFill>
        <p:spPr>
          <a:xfrm>
            <a:off x="7014146" y="5631631"/>
            <a:ext cx="320036" cy="320036"/>
          </a:xfrm>
          <a:prstGeom prst="rect">
            <a:avLst/>
          </a:prstGeom>
        </p:spPr>
      </p:pic>
      <p:sp>
        <p:nvSpPr>
          <p:cNvPr id="53" name="Tekstvak 52"/>
          <p:cNvSpPr txBox="1"/>
          <p:nvPr/>
        </p:nvSpPr>
        <p:spPr>
          <a:xfrm>
            <a:off x="7334182" y="5559623"/>
            <a:ext cx="1584176" cy="461665"/>
          </a:xfrm>
          <a:prstGeom prst="rect">
            <a:avLst/>
          </a:prstGeom>
          <a:noFill/>
        </p:spPr>
        <p:txBody>
          <a:bodyPr wrap="square" rtlCol="0">
            <a:spAutoFit/>
          </a:bodyPr>
          <a:lstStyle/>
          <a:p>
            <a:r>
              <a:rPr lang="nl-NL" sz="800" dirty="0" smtClean="0"/>
              <a:t>Heeft iemand ervaring met het laten </a:t>
            </a:r>
            <a:r>
              <a:rPr lang="nl-NL" sz="800" dirty="0" err="1" smtClean="0"/>
              <a:t>bestickeren</a:t>
            </a:r>
            <a:r>
              <a:rPr lang="nl-NL" sz="800" dirty="0" smtClean="0"/>
              <a:t> </a:t>
            </a:r>
            <a:r>
              <a:rPr lang="nl-NL" sz="800" dirty="0" smtClean="0"/>
              <a:t>van </a:t>
            </a:r>
            <a:r>
              <a:rPr lang="nl-NL" sz="800" dirty="0" smtClean="0"/>
              <a:t>auto’s? </a:t>
            </a:r>
            <a:r>
              <a:rPr lang="nl-NL" sz="800" dirty="0" smtClean="0">
                <a:solidFill>
                  <a:schemeClr val="accent1"/>
                </a:solidFill>
              </a:rPr>
              <a:t>#tips</a:t>
            </a:r>
            <a:r>
              <a:rPr lang="nl-NL" sz="800" dirty="0" smtClean="0"/>
              <a:t>?</a:t>
            </a:r>
            <a:endParaRPr lang="nl-NL" sz="800" dirty="0"/>
          </a:p>
        </p:txBody>
      </p:sp>
      <p:pic>
        <p:nvPicPr>
          <p:cNvPr id="54" name="Afbeelding 53" descr="stef.jpg"/>
          <p:cNvPicPr>
            <a:picLocks noChangeAspect="1"/>
          </p:cNvPicPr>
          <p:nvPr/>
        </p:nvPicPr>
        <p:blipFill>
          <a:blip r:embed="rId6" cstate="print"/>
          <a:srcRect b="39481"/>
          <a:stretch>
            <a:fillRect/>
          </a:stretch>
        </p:blipFill>
        <p:spPr>
          <a:xfrm>
            <a:off x="7009889" y="5127575"/>
            <a:ext cx="324293" cy="294390"/>
          </a:xfrm>
          <a:prstGeom prst="rect">
            <a:avLst/>
          </a:prstGeom>
        </p:spPr>
      </p:pic>
      <p:sp>
        <p:nvSpPr>
          <p:cNvPr id="55" name="Tekstvak 54"/>
          <p:cNvSpPr txBox="1"/>
          <p:nvPr/>
        </p:nvSpPr>
        <p:spPr>
          <a:xfrm>
            <a:off x="7334182" y="5055567"/>
            <a:ext cx="1556505" cy="461665"/>
          </a:xfrm>
          <a:prstGeom prst="rect">
            <a:avLst/>
          </a:prstGeom>
          <a:noFill/>
        </p:spPr>
        <p:txBody>
          <a:bodyPr wrap="square" rtlCol="0">
            <a:spAutoFit/>
          </a:bodyPr>
          <a:lstStyle/>
          <a:p>
            <a:r>
              <a:rPr lang="nl-NL" sz="800" dirty="0" smtClean="0">
                <a:solidFill>
                  <a:schemeClr val="accent1"/>
                </a:solidFill>
              </a:rPr>
              <a:t>@Junus</a:t>
            </a:r>
            <a:r>
              <a:rPr lang="nl-NL" sz="800" dirty="0" smtClean="0"/>
              <a:t>: Even checken bij </a:t>
            </a:r>
            <a:r>
              <a:rPr lang="nl-NL" sz="800" dirty="0" err="1" smtClean="0">
                <a:solidFill>
                  <a:schemeClr val="accent1"/>
                </a:solidFill>
              </a:rPr>
              <a:t>www.drukwerkdeal.nl</a:t>
            </a:r>
            <a:r>
              <a:rPr lang="nl-NL" sz="800" dirty="0" smtClean="0"/>
              <a:t> . </a:t>
            </a:r>
            <a:r>
              <a:rPr lang="nl-NL" sz="800" dirty="0" smtClean="0"/>
              <a:t> Zal </a:t>
            </a:r>
            <a:r>
              <a:rPr lang="nl-NL" sz="800" dirty="0" smtClean="0"/>
              <a:t>ik wel doen.</a:t>
            </a:r>
            <a:endParaRPr lang="nl-NL" sz="800" dirty="0"/>
          </a:p>
        </p:txBody>
      </p:sp>
      <p:pic>
        <p:nvPicPr>
          <p:cNvPr id="65" name="Afbeelding 64" descr="reply.png"/>
          <p:cNvPicPr>
            <a:picLocks noChangeAspect="1"/>
          </p:cNvPicPr>
          <p:nvPr/>
        </p:nvPicPr>
        <p:blipFill>
          <a:blip r:embed="rId7" cstate="print"/>
          <a:stretch>
            <a:fillRect/>
          </a:stretch>
        </p:blipFill>
        <p:spPr>
          <a:xfrm>
            <a:off x="8774342" y="4293096"/>
            <a:ext cx="96516" cy="96516"/>
          </a:xfrm>
          <a:prstGeom prst="rect">
            <a:avLst/>
          </a:prstGeom>
        </p:spPr>
      </p:pic>
      <p:sp>
        <p:nvSpPr>
          <p:cNvPr id="69" name="Rechthoek 68"/>
          <p:cNvSpPr/>
          <p:nvPr/>
        </p:nvSpPr>
        <p:spPr>
          <a:xfrm>
            <a:off x="179512" y="3224009"/>
            <a:ext cx="864096" cy="276999"/>
          </a:xfrm>
          <a:prstGeom prst="rect">
            <a:avLst/>
          </a:prstGeom>
          <a:solidFill>
            <a:schemeClr val="tx2">
              <a:lumMod val="50000"/>
            </a:schemeClr>
          </a:solidFill>
        </p:spPr>
        <p:txBody>
          <a:bodyPr wrap="square">
            <a:spAutoFit/>
          </a:bodyPr>
          <a:lstStyle/>
          <a:p>
            <a:r>
              <a:rPr lang="nl-NL" sz="1200" dirty="0" smtClean="0">
                <a:solidFill>
                  <a:schemeClr val="bg1"/>
                </a:solidFill>
              </a:rPr>
              <a:t>Profiel</a:t>
            </a:r>
          </a:p>
        </p:txBody>
      </p:sp>
      <p:sp>
        <p:nvSpPr>
          <p:cNvPr id="40" name="Rechthoek 39"/>
          <p:cNvSpPr/>
          <p:nvPr/>
        </p:nvSpPr>
        <p:spPr>
          <a:xfrm>
            <a:off x="179512" y="3512041"/>
            <a:ext cx="728661" cy="276999"/>
          </a:xfrm>
          <a:prstGeom prst="rect">
            <a:avLst/>
          </a:prstGeom>
        </p:spPr>
        <p:txBody>
          <a:bodyPr wrap="none">
            <a:spAutoFit/>
          </a:bodyPr>
          <a:lstStyle/>
          <a:p>
            <a:r>
              <a:rPr lang="nl-NL" sz="1200" dirty="0" smtClean="0"/>
              <a:t>Collega’s</a:t>
            </a:r>
          </a:p>
        </p:txBody>
      </p:sp>
      <p:pic>
        <p:nvPicPr>
          <p:cNvPr id="60" name="Afbeelding 59" descr="reply.png"/>
          <p:cNvPicPr>
            <a:picLocks noChangeAspect="1"/>
          </p:cNvPicPr>
          <p:nvPr/>
        </p:nvPicPr>
        <p:blipFill>
          <a:blip r:embed="rId7" cstate="print"/>
          <a:stretch>
            <a:fillRect/>
          </a:stretch>
        </p:blipFill>
        <p:spPr>
          <a:xfrm>
            <a:off x="8774342" y="4797152"/>
            <a:ext cx="96516" cy="96516"/>
          </a:xfrm>
          <a:prstGeom prst="rect">
            <a:avLst/>
          </a:prstGeom>
        </p:spPr>
      </p:pic>
      <p:pic>
        <p:nvPicPr>
          <p:cNvPr id="70" name="Afbeelding 69" descr="reply.png"/>
          <p:cNvPicPr>
            <a:picLocks noChangeAspect="1"/>
          </p:cNvPicPr>
          <p:nvPr/>
        </p:nvPicPr>
        <p:blipFill>
          <a:blip r:embed="rId7" cstate="print"/>
          <a:stretch>
            <a:fillRect/>
          </a:stretch>
        </p:blipFill>
        <p:spPr>
          <a:xfrm>
            <a:off x="8774342" y="5322830"/>
            <a:ext cx="96516" cy="96516"/>
          </a:xfrm>
          <a:prstGeom prst="rect">
            <a:avLst/>
          </a:prstGeom>
        </p:spPr>
      </p:pic>
      <p:pic>
        <p:nvPicPr>
          <p:cNvPr id="71" name="Afbeelding 70" descr="reply.png"/>
          <p:cNvPicPr>
            <a:picLocks noChangeAspect="1"/>
          </p:cNvPicPr>
          <p:nvPr/>
        </p:nvPicPr>
        <p:blipFill>
          <a:blip r:embed="rId7" cstate="print"/>
          <a:stretch>
            <a:fillRect/>
          </a:stretch>
        </p:blipFill>
        <p:spPr>
          <a:xfrm>
            <a:off x="8774342" y="5852764"/>
            <a:ext cx="96516" cy="96516"/>
          </a:xfrm>
          <a:prstGeom prst="rect">
            <a:avLst/>
          </a:prstGeom>
        </p:spPr>
      </p:pic>
      <p:sp>
        <p:nvSpPr>
          <p:cNvPr id="72" name="Tekstvak 71"/>
          <p:cNvSpPr txBox="1"/>
          <p:nvPr/>
        </p:nvSpPr>
        <p:spPr>
          <a:xfrm>
            <a:off x="7003020" y="3635732"/>
            <a:ext cx="1944216" cy="369332"/>
          </a:xfrm>
          <a:prstGeom prst="rect">
            <a:avLst/>
          </a:prstGeom>
          <a:noFill/>
          <a:ln w="9525">
            <a:solidFill>
              <a:schemeClr val="tx1"/>
            </a:solidFill>
          </a:ln>
        </p:spPr>
        <p:txBody>
          <a:bodyPr wrap="square" rtlCol="0">
            <a:spAutoFit/>
          </a:bodyPr>
          <a:lstStyle/>
          <a:p>
            <a:r>
              <a:rPr lang="nl-NL" b="1" dirty="0" err="1" smtClean="0"/>
              <a:t>qwetter</a:t>
            </a:r>
            <a:endParaRPr lang="nl-NL" b="1" dirty="0"/>
          </a:p>
        </p:txBody>
      </p:sp>
      <p:graphicFrame>
        <p:nvGraphicFramePr>
          <p:cNvPr id="77" name="Tabel 76"/>
          <p:cNvGraphicFramePr>
            <a:graphicFrameLocks noGrp="1"/>
          </p:cNvGraphicFramePr>
          <p:nvPr/>
        </p:nvGraphicFramePr>
        <p:xfrm>
          <a:off x="1331640" y="740851"/>
          <a:ext cx="5400601" cy="3337207"/>
        </p:xfrm>
        <a:graphic>
          <a:graphicData uri="http://schemas.openxmlformats.org/drawingml/2006/table">
            <a:tbl>
              <a:tblPr firstRow="1" bandRow="1">
                <a:effectLst/>
                <a:tableStyleId>{5C22544A-7EE6-4342-B048-85BDC9FD1C3A}</a:tableStyleId>
              </a:tblPr>
              <a:tblGrid>
                <a:gridCol w="1152128"/>
                <a:gridCol w="216024"/>
                <a:gridCol w="4032449"/>
              </a:tblGrid>
              <a:tr h="253478">
                <a:tc>
                  <a:txBody>
                    <a:bodyPr/>
                    <a:lstStyle/>
                    <a:p>
                      <a:r>
                        <a:rPr lang="nl-NL" sz="1200" b="0" dirty="0" smtClean="0">
                          <a:solidFill>
                            <a:schemeClr val="tx1"/>
                          </a:solidFill>
                        </a:rPr>
                        <a:t>Naam</a:t>
                      </a:r>
                      <a:endParaRPr lang="nl-NL" sz="1200" b="0" dirty="0">
                        <a:solidFill>
                          <a:schemeClr val="tx1"/>
                        </a:solidFill>
                      </a:endParaRPr>
                    </a:p>
                  </a:txBody>
                  <a:tcPr>
                    <a:noFill/>
                  </a:tcPr>
                </a:tc>
                <a:tc>
                  <a:txBody>
                    <a:bodyPr/>
                    <a:lstStyle/>
                    <a:p>
                      <a:r>
                        <a:rPr lang="nl-NL" sz="1200" b="0" dirty="0" smtClean="0">
                          <a:solidFill>
                            <a:schemeClr val="tx1"/>
                          </a:solidFill>
                        </a:rPr>
                        <a:t>:</a:t>
                      </a:r>
                      <a:endParaRPr lang="nl-NL" sz="1200" b="0" dirty="0">
                        <a:solidFill>
                          <a:schemeClr val="tx1"/>
                        </a:solidFill>
                      </a:endParaRPr>
                    </a:p>
                  </a:txBody>
                  <a:tcPr>
                    <a:noFill/>
                  </a:tcPr>
                </a:tc>
                <a:tc>
                  <a:txBody>
                    <a:bodyPr/>
                    <a:lstStyle/>
                    <a:p>
                      <a:r>
                        <a:rPr lang="nl-NL" sz="1200" b="0" dirty="0" smtClean="0">
                          <a:solidFill>
                            <a:schemeClr val="tx1"/>
                          </a:solidFill>
                        </a:rPr>
                        <a:t>Bram Slob / </a:t>
                      </a:r>
                      <a:r>
                        <a:rPr lang="nl-NL" sz="1200" b="0" u="sng" dirty="0" smtClean="0">
                          <a:solidFill>
                            <a:srgbClr val="0070C0"/>
                          </a:solidFill>
                        </a:rPr>
                        <a:t>@Bram</a:t>
                      </a:r>
                      <a:endParaRPr lang="nl-NL" sz="1200" b="0" u="sng" dirty="0">
                        <a:solidFill>
                          <a:srgbClr val="0070C0"/>
                        </a:solidFill>
                      </a:endParaRPr>
                    </a:p>
                  </a:txBody>
                  <a:tcPr>
                    <a:noFill/>
                  </a:tcPr>
                </a:tc>
              </a:tr>
              <a:tr h="253478">
                <a:tc>
                  <a:txBody>
                    <a:bodyPr/>
                    <a:lstStyle/>
                    <a:p>
                      <a:r>
                        <a:rPr lang="nl-NL" sz="1200" dirty="0" smtClean="0"/>
                        <a:t>Email / Mobiel</a:t>
                      </a:r>
                      <a:endParaRPr lang="nl-NL" sz="1200" dirty="0"/>
                    </a:p>
                  </a:txBody>
                  <a:tcPr>
                    <a:noFill/>
                  </a:tcPr>
                </a:tc>
                <a:tc>
                  <a:txBody>
                    <a:bodyPr/>
                    <a:lstStyle/>
                    <a:p>
                      <a:endParaRPr lang="nl-NL" sz="1200"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u="sng" dirty="0" err="1" smtClean="0">
                          <a:solidFill>
                            <a:srgbClr val="0070C0"/>
                          </a:solidFill>
                        </a:rPr>
                        <a:t>b.slob</a:t>
                      </a:r>
                      <a:r>
                        <a:rPr lang="nl-NL" sz="1200" u="sng" dirty="0" smtClean="0">
                          <a:solidFill>
                            <a:srgbClr val="0070C0"/>
                          </a:solidFill>
                        </a:rPr>
                        <a:t>@</a:t>
                      </a:r>
                      <a:r>
                        <a:rPr lang="nl-NL" sz="1200" u="sng" dirty="0" err="1" smtClean="0">
                          <a:solidFill>
                            <a:srgbClr val="0070C0"/>
                          </a:solidFill>
                        </a:rPr>
                        <a:t>qern.nl</a:t>
                      </a:r>
                      <a:r>
                        <a:rPr lang="nl-NL" sz="1200" dirty="0" smtClean="0"/>
                        <a:t> / +31 (0)6 1338 9690</a:t>
                      </a:r>
                      <a:endParaRPr lang="nl-NL" sz="1200" dirty="0"/>
                    </a:p>
                  </a:txBody>
                  <a:tcPr>
                    <a:noFill/>
                  </a:tcPr>
                </a:tc>
              </a:tr>
              <a:tr h="253478">
                <a:tc>
                  <a:txBody>
                    <a:bodyPr/>
                    <a:lstStyle/>
                    <a:p>
                      <a:r>
                        <a:rPr lang="nl-NL" sz="1200" dirty="0" smtClean="0"/>
                        <a:t>Functie</a:t>
                      </a:r>
                      <a:endParaRPr lang="nl-NL" sz="1200" dirty="0"/>
                    </a:p>
                  </a:txBody>
                  <a:tcPr>
                    <a:noFill/>
                  </a:tcPr>
                </a:tc>
                <a:tc>
                  <a:txBody>
                    <a:bodyPr/>
                    <a:lstStyle/>
                    <a:p>
                      <a:r>
                        <a:rPr lang="nl-NL" sz="1200" dirty="0" smtClean="0"/>
                        <a:t>:</a:t>
                      </a:r>
                      <a:endParaRPr lang="nl-NL" sz="1200" dirty="0"/>
                    </a:p>
                  </a:txBody>
                  <a:tcPr>
                    <a:noFill/>
                  </a:tcPr>
                </a:tc>
                <a:tc>
                  <a:txBody>
                    <a:bodyPr/>
                    <a:lstStyle/>
                    <a:p>
                      <a:r>
                        <a:rPr lang="nl-NL" sz="1200" dirty="0" smtClean="0"/>
                        <a:t>Web </a:t>
                      </a:r>
                      <a:r>
                        <a:rPr lang="nl-NL" sz="1200" dirty="0" err="1" smtClean="0"/>
                        <a:t>Developer</a:t>
                      </a:r>
                      <a:endParaRPr lang="nl-NL" sz="1200" dirty="0"/>
                    </a:p>
                  </a:txBody>
                  <a:tcPr>
                    <a:noFill/>
                  </a:tcPr>
                </a:tc>
              </a:tr>
              <a:tr h="253478">
                <a:tc>
                  <a:txBody>
                    <a:bodyPr/>
                    <a:lstStyle/>
                    <a:p>
                      <a:r>
                        <a:rPr lang="nl-NL" sz="1200" dirty="0" smtClean="0"/>
                        <a:t>Woonplaats</a:t>
                      </a:r>
                      <a:endParaRPr lang="nl-NL" sz="1200" dirty="0"/>
                    </a:p>
                  </a:txBody>
                  <a:tcPr>
                    <a:noFill/>
                  </a:tcPr>
                </a:tc>
                <a:tc>
                  <a:txBody>
                    <a:bodyPr/>
                    <a:lstStyle/>
                    <a:p>
                      <a:r>
                        <a:rPr lang="nl-NL" sz="1200" dirty="0" smtClean="0"/>
                        <a:t>:</a:t>
                      </a:r>
                      <a:endParaRPr lang="nl-NL" sz="1200" dirty="0"/>
                    </a:p>
                  </a:txBody>
                  <a:tcPr>
                    <a:noFill/>
                  </a:tcPr>
                </a:tc>
                <a:tc>
                  <a:txBody>
                    <a:bodyPr/>
                    <a:lstStyle/>
                    <a:p>
                      <a:r>
                        <a:rPr lang="nl-NL" sz="1200" dirty="0" smtClean="0"/>
                        <a:t>Gouda</a:t>
                      </a:r>
                      <a:endParaRPr lang="nl-NL" sz="1200" dirty="0"/>
                    </a:p>
                  </a:txBody>
                  <a:tcPr>
                    <a:noFill/>
                  </a:tcPr>
                </a:tc>
              </a:tr>
              <a:tr h="253478">
                <a:tc>
                  <a:txBody>
                    <a:bodyPr/>
                    <a:lstStyle/>
                    <a:p>
                      <a:r>
                        <a:rPr lang="nl-NL" sz="1200" dirty="0" smtClean="0"/>
                        <a:t>In</a:t>
                      </a:r>
                      <a:r>
                        <a:rPr lang="nl-NL" sz="1200" baseline="0" dirty="0" smtClean="0"/>
                        <a:t> dienst sinds</a:t>
                      </a:r>
                      <a:endParaRPr lang="nl-NL" sz="1200" dirty="0"/>
                    </a:p>
                  </a:txBody>
                  <a:tcPr>
                    <a:noFill/>
                  </a:tcPr>
                </a:tc>
                <a:tc>
                  <a:txBody>
                    <a:bodyPr/>
                    <a:lstStyle/>
                    <a:p>
                      <a:r>
                        <a:rPr lang="nl-NL" sz="1200" dirty="0" smtClean="0"/>
                        <a:t>:</a:t>
                      </a:r>
                      <a:endParaRPr lang="nl-NL" sz="1200" dirty="0"/>
                    </a:p>
                  </a:txBody>
                  <a:tcPr>
                    <a:noFill/>
                  </a:tcPr>
                </a:tc>
                <a:tc>
                  <a:txBody>
                    <a:bodyPr/>
                    <a:lstStyle/>
                    <a:p>
                      <a:r>
                        <a:rPr lang="nl-NL" sz="1200" dirty="0" smtClean="0"/>
                        <a:t>April</a:t>
                      </a:r>
                      <a:r>
                        <a:rPr lang="nl-NL" sz="1200" baseline="0" dirty="0" smtClean="0"/>
                        <a:t> 2010</a:t>
                      </a:r>
                      <a:endParaRPr lang="nl-NL" sz="1200" dirty="0"/>
                    </a:p>
                  </a:txBody>
                  <a:tcPr>
                    <a:noFill/>
                  </a:tcPr>
                </a:tc>
              </a:tr>
              <a:tr h="319687">
                <a:tc>
                  <a:txBody>
                    <a:bodyPr/>
                    <a:lstStyle/>
                    <a:p>
                      <a:r>
                        <a:rPr lang="nl-NL" sz="1200" dirty="0" smtClean="0"/>
                        <a:t>Leidinggevende</a:t>
                      </a:r>
                      <a:endParaRPr lang="nl-NL" sz="1200" dirty="0"/>
                    </a:p>
                  </a:txBody>
                  <a:tcPr>
                    <a:noFill/>
                  </a:tcPr>
                </a:tc>
                <a:tc>
                  <a:txBody>
                    <a:bodyPr/>
                    <a:lstStyle/>
                    <a:p>
                      <a:r>
                        <a:rPr lang="nl-NL" sz="1200" dirty="0" smtClean="0"/>
                        <a:t>:</a:t>
                      </a:r>
                      <a:endParaRPr lang="nl-NL" sz="1200" dirty="0"/>
                    </a:p>
                  </a:txBody>
                  <a:tcPr>
                    <a:noFill/>
                  </a:tcPr>
                </a:tc>
                <a:tc>
                  <a:txBody>
                    <a:bodyPr/>
                    <a:lstStyle/>
                    <a:p>
                      <a:r>
                        <a:rPr lang="nl-NL" sz="1200" u="sng" dirty="0" smtClean="0">
                          <a:solidFill>
                            <a:srgbClr val="0070C0"/>
                          </a:solidFill>
                        </a:rPr>
                        <a:t>Junus Manuputtij</a:t>
                      </a:r>
                      <a:endParaRPr lang="nl-NL" sz="1200" u="sng" dirty="0">
                        <a:solidFill>
                          <a:srgbClr val="0070C0"/>
                        </a:solidFill>
                      </a:endParaRPr>
                    </a:p>
                  </a:txBody>
                  <a:tcPr>
                    <a:noFill/>
                  </a:tcPr>
                </a:tc>
              </a:tr>
              <a:tr h="319687">
                <a:tc>
                  <a:txBody>
                    <a:bodyPr/>
                    <a:lstStyle/>
                    <a:p>
                      <a:r>
                        <a:rPr lang="nl-NL" sz="1200" dirty="0" smtClean="0"/>
                        <a:t>Over mijzelf</a:t>
                      </a:r>
                      <a:endParaRPr lang="nl-NL" sz="1200" dirty="0"/>
                    </a:p>
                  </a:txBody>
                  <a:tcPr>
                    <a:noFill/>
                  </a:tcPr>
                </a:tc>
                <a:tc>
                  <a:txBody>
                    <a:bodyPr/>
                    <a:lstStyle/>
                    <a:p>
                      <a:r>
                        <a:rPr lang="nl-NL" sz="1200" dirty="0" smtClean="0"/>
                        <a:t>:</a:t>
                      </a:r>
                      <a:endParaRPr lang="nl-NL" sz="1200" dirty="0"/>
                    </a:p>
                  </a:txBody>
                  <a:tcPr>
                    <a:noFill/>
                  </a:tcPr>
                </a:tc>
                <a:tc>
                  <a:txBody>
                    <a:bodyPr/>
                    <a:lstStyle/>
                    <a:p>
                      <a:r>
                        <a:rPr lang="nl-NL" sz="1200" dirty="0" smtClean="0"/>
                        <a:t>Hoi</a:t>
                      </a:r>
                      <a:r>
                        <a:rPr lang="nl-NL" sz="1200" baseline="0" dirty="0" smtClean="0"/>
                        <a:t> ik ben Bram. Ik ben getrouwd met Anne en samen zijn we de trotse ouders van </a:t>
                      </a:r>
                      <a:r>
                        <a:rPr lang="nl-NL" sz="1200" baseline="0" dirty="0" err="1" smtClean="0"/>
                        <a:t>Elize</a:t>
                      </a:r>
                      <a:r>
                        <a:rPr lang="nl-NL" sz="1200" baseline="0" dirty="0" smtClean="0"/>
                        <a:t>. In september zal ik starten met mijn deeltijd HBO studie Informatica. In mijn vrije tijd (bestaat dat dan?) geef ik leiding aan een tienergroep bij de Scouting in Gouda.</a:t>
                      </a:r>
                      <a:endParaRPr lang="nl-NL" sz="1200" dirty="0"/>
                    </a:p>
                  </a:txBody>
                  <a:tcPr>
                    <a:noFill/>
                  </a:tcPr>
                </a:tc>
              </a:tr>
              <a:tr h="319687">
                <a:tc>
                  <a:txBody>
                    <a:bodyPr/>
                    <a:lstStyle/>
                    <a:p>
                      <a:r>
                        <a:rPr lang="nl-NL" sz="1200" dirty="0" smtClean="0"/>
                        <a:t>Links</a:t>
                      </a:r>
                      <a:endParaRPr lang="nl-NL" sz="1200" dirty="0"/>
                    </a:p>
                  </a:txBody>
                  <a:tcPr>
                    <a:noFill/>
                  </a:tcPr>
                </a:tc>
                <a:tc>
                  <a:txBody>
                    <a:bodyPr/>
                    <a:lstStyle/>
                    <a:p>
                      <a:r>
                        <a:rPr lang="nl-NL" sz="1200" dirty="0" smtClean="0"/>
                        <a:t>:</a:t>
                      </a:r>
                      <a:endParaRPr lang="nl-NL" sz="1200" dirty="0"/>
                    </a:p>
                  </a:txBody>
                  <a:tcPr>
                    <a:noFill/>
                  </a:tcPr>
                </a:tc>
                <a:tc>
                  <a:txBody>
                    <a:bodyPr/>
                    <a:lstStyle/>
                    <a:p>
                      <a:pPr marL="182563" indent="-182563">
                        <a:buFont typeface="Arial" pitchFamily="34" charset="0"/>
                        <a:buChar char="•"/>
                      </a:pPr>
                      <a:r>
                        <a:rPr lang="nl-NL" sz="1200" u="sng" dirty="0" smtClean="0">
                          <a:solidFill>
                            <a:srgbClr val="0070C0"/>
                          </a:solidFill>
                        </a:rPr>
                        <a:t>De </a:t>
                      </a:r>
                      <a:r>
                        <a:rPr lang="nl-NL" sz="1200" u="sng" dirty="0" err="1" smtClean="0">
                          <a:solidFill>
                            <a:srgbClr val="0070C0"/>
                          </a:solidFill>
                        </a:rPr>
                        <a:t>Katynky’s</a:t>
                      </a:r>
                      <a:endParaRPr lang="nl-NL" sz="1200" u="sng" baseline="0" dirty="0" smtClean="0">
                        <a:solidFill>
                          <a:srgbClr val="0070C0"/>
                        </a:solidFill>
                      </a:endParaRPr>
                    </a:p>
                    <a:p>
                      <a:pPr marL="182563" indent="-182563">
                        <a:buFont typeface="Arial" pitchFamily="34" charset="0"/>
                        <a:buChar char="•"/>
                      </a:pPr>
                      <a:r>
                        <a:rPr lang="nl-NL" sz="1200" u="sng" baseline="0" dirty="0" err="1" smtClean="0">
                          <a:solidFill>
                            <a:srgbClr val="0070C0"/>
                          </a:solidFill>
                        </a:rPr>
                        <a:t>Parousia</a:t>
                      </a:r>
                      <a:r>
                        <a:rPr lang="nl-NL" sz="1200" u="sng" baseline="0" dirty="0" smtClean="0">
                          <a:solidFill>
                            <a:srgbClr val="0070C0"/>
                          </a:solidFill>
                        </a:rPr>
                        <a:t> Gouda</a:t>
                      </a:r>
                    </a:p>
                    <a:p>
                      <a:pPr marL="182563" indent="-182563">
                        <a:buFont typeface="Arial" pitchFamily="34" charset="0"/>
                        <a:buChar char="•"/>
                      </a:pPr>
                      <a:r>
                        <a:rPr lang="nl-NL" sz="1200" u="sng" baseline="0" dirty="0" err="1" smtClean="0">
                          <a:solidFill>
                            <a:srgbClr val="0070C0"/>
                          </a:solidFill>
                        </a:rPr>
                        <a:t>Nu.nl</a:t>
                      </a:r>
                      <a:endParaRPr lang="nl-NL" sz="1200" u="sng" dirty="0">
                        <a:solidFill>
                          <a:srgbClr val="0070C0"/>
                        </a:solidFill>
                      </a:endParaRPr>
                    </a:p>
                  </a:txBody>
                  <a:tcPr>
                    <a:noFill/>
                  </a:tcPr>
                </a:tc>
              </a:tr>
            </a:tbl>
          </a:graphicData>
        </a:graphic>
      </p:graphicFrame>
      <p:pic>
        <p:nvPicPr>
          <p:cNvPr id="1026" name="Picture 2" descr="D:\stockfotos\find_me_on_icons_complete\32\email_32_3.png"/>
          <p:cNvPicPr>
            <a:picLocks noChangeAspect="1" noChangeArrowheads="1"/>
          </p:cNvPicPr>
          <p:nvPr/>
        </p:nvPicPr>
        <p:blipFill>
          <a:blip r:embed="rId8" cstate="print"/>
          <a:srcRect/>
          <a:stretch>
            <a:fillRect/>
          </a:stretch>
        </p:blipFill>
        <p:spPr bwMode="auto">
          <a:xfrm>
            <a:off x="4808919" y="748802"/>
            <a:ext cx="243284" cy="243284"/>
          </a:xfrm>
          <a:prstGeom prst="rect">
            <a:avLst/>
          </a:prstGeom>
          <a:noFill/>
          <a:effectLst>
            <a:outerShdw blurRad="76200" dir="18900000" sy="23000" kx="-1200000" algn="bl" rotWithShape="0">
              <a:prstClr val="black">
                <a:alpha val="20000"/>
              </a:prstClr>
            </a:outerShdw>
          </a:effectLst>
        </p:spPr>
      </p:pic>
      <p:pic>
        <p:nvPicPr>
          <p:cNvPr id="2" name="Picture 3" descr="D:\stockfotos\find_me_on_icons_complete\32\facebook_32_3.png"/>
          <p:cNvPicPr>
            <a:picLocks noChangeAspect="1" noChangeArrowheads="1"/>
          </p:cNvPicPr>
          <p:nvPr/>
        </p:nvPicPr>
        <p:blipFill>
          <a:blip r:embed="rId9" cstate="print"/>
          <a:srcRect/>
          <a:stretch>
            <a:fillRect/>
          </a:stretch>
        </p:blipFill>
        <p:spPr bwMode="auto">
          <a:xfrm>
            <a:off x="5883597" y="748802"/>
            <a:ext cx="243284" cy="243284"/>
          </a:xfrm>
          <a:prstGeom prst="rect">
            <a:avLst/>
          </a:prstGeom>
          <a:noFill/>
          <a:effectLst>
            <a:outerShdw blurRad="76200" dir="18900000" sy="23000" kx="-1200000" algn="bl" rotWithShape="0">
              <a:prstClr val="black">
                <a:alpha val="20000"/>
              </a:prstClr>
            </a:outerShdw>
          </a:effectLst>
        </p:spPr>
      </p:pic>
      <p:pic>
        <p:nvPicPr>
          <p:cNvPr id="1028" name="Picture 4" descr="D:\stockfotos\find_me_on_icons_complete\32\hyves_32_3.png"/>
          <p:cNvPicPr>
            <a:picLocks noChangeAspect="1" noChangeArrowheads="1"/>
          </p:cNvPicPr>
          <p:nvPr/>
        </p:nvPicPr>
        <p:blipFill>
          <a:blip r:embed="rId10" cstate="print"/>
          <a:srcRect/>
          <a:stretch>
            <a:fillRect/>
          </a:stretch>
        </p:blipFill>
        <p:spPr bwMode="auto">
          <a:xfrm>
            <a:off x="6436257" y="748802"/>
            <a:ext cx="243284" cy="243284"/>
          </a:xfrm>
          <a:prstGeom prst="rect">
            <a:avLst/>
          </a:prstGeom>
          <a:noFill/>
          <a:effectLst>
            <a:outerShdw blurRad="76200" dir="18900000" sy="23000" kx="-1200000" algn="bl" rotWithShape="0">
              <a:prstClr val="black">
                <a:alpha val="20000"/>
              </a:prstClr>
            </a:outerShdw>
          </a:effectLst>
        </p:spPr>
      </p:pic>
      <p:pic>
        <p:nvPicPr>
          <p:cNvPr id="1029" name="Picture 5" descr="D:\stockfotos\find_me_on_icons_complete\32\linkedin_32_3.png"/>
          <p:cNvPicPr>
            <a:picLocks noChangeAspect="1" noChangeArrowheads="1"/>
          </p:cNvPicPr>
          <p:nvPr/>
        </p:nvPicPr>
        <p:blipFill>
          <a:blip r:embed="rId11" cstate="print"/>
          <a:srcRect/>
          <a:stretch>
            <a:fillRect/>
          </a:stretch>
        </p:blipFill>
        <p:spPr bwMode="auto">
          <a:xfrm>
            <a:off x="5608958" y="748802"/>
            <a:ext cx="243284" cy="243284"/>
          </a:xfrm>
          <a:prstGeom prst="rect">
            <a:avLst/>
          </a:prstGeom>
          <a:noFill/>
          <a:effectLst>
            <a:outerShdw blurRad="76200" dir="18900000" sy="23000" kx="-1200000" algn="bl" rotWithShape="0">
              <a:prstClr val="black">
                <a:alpha val="20000"/>
              </a:prstClr>
            </a:outerShdw>
          </a:effectLst>
        </p:spPr>
      </p:pic>
      <p:pic>
        <p:nvPicPr>
          <p:cNvPr id="1030" name="Picture 6" descr="D:\stockfotos\find_me_on_icons_complete\32\skype_32_3.png"/>
          <p:cNvPicPr>
            <a:picLocks noChangeAspect="1" noChangeArrowheads="1"/>
          </p:cNvPicPr>
          <p:nvPr/>
        </p:nvPicPr>
        <p:blipFill>
          <a:blip r:embed="rId12" cstate="print"/>
          <a:srcRect/>
          <a:stretch>
            <a:fillRect/>
          </a:stretch>
        </p:blipFill>
        <p:spPr bwMode="auto">
          <a:xfrm>
            <a:off x="5336828" y="748802"/>
            <a:ext cx="243284" cy="243284"/>
          </a:xfrm>
          <a:prstGeom prst="rect">
            <a:avLst/>
          </a:prstGeom>
          <a:noFill/>
          <a:effectLst>
            <a:outerShdw blurRad="76200" dir="18900000" sy="23000" kx="-1200000" algn="bl" rotWithShape="0">
              <a:prstClr val="black">
                <a:alpha val="20000"/>
              </a:prstClr>
            </a:outerShdw>
          </a:effectLst>
        </p:spPr>
      </p:pic>
      <p:pic>
        <p:nvPicPr>
          <p:cNvPr id="1031" name="Picture 7" descr="D:\stockfotos\find_me_on_icons_complete\32\twitter_32_3.png"/>
          <p:cNvPicPr>
            <a:picLocks noChangeAspect="1" noChangeArrowheads="1"/>
          </p:cNvPicPr>
          <p:nvPr/>
        </p:nvPicPr>
        <p:blipFill>
          <a:blip r:embed="rId13" cstate="print"/>
          <a:srcRect/>
          <a:stretch>
            <a:fillRect/>
          </a:stretch>
        </p:blipFill>
        <p:spPr bwMode="auto">
          <a:xfrm>
            <a:off x="5072649" y="748802"/>
            <a:ext cx="243284" cy="243284"/>
          </a:xfrm>
          <a:prstGeom prst="rect">
            <a:avLst/>
          </a:prstGeom>
          <a:noFill/>
          <a:effectLst>
            <a:outerShdw blurRad="76200" dir="18900000" sy="23000" kx="-1200000" algn="bl" rotWithShape="0">
              <a:prstClr val="black">
                <a:alpha val="20000"/>
              </a:prstClr>
            </a:outerShdw>
          </a:effectLst>
        </p:spPr>
      </p:pic>
      <p:pic>
        <p:nvPicPr>
          <p:cNvPr id="1032" name="Picture 8" descr="D:\stockfotos\find_me_on_icons_complete\32\youtube_32_3.png"/>
          <p:cNvPicPr>
            <a:picLocks noChangeAspect="1" noChangeArrowheads="1"/>
          </p:cNvPicPr>
          <p:nvPr/>
        </p:nvPicPr>
        <p:blipFill>
          <a:blip r:embed="rId14" cstate="print"/>
          <a:srcRect/>
          <a:stretch>
            <a:fillRect/>
          </a:stretch>
        </p:blipFill>
        <p:spPr bwMode="auto">
          <a:xfrm>
            <a:off x="6164127" y="748802"/>
            <a:ext cx="243284" cy="243284"/>
          </a:xfrm>
          <a:prstGeom prst="rect">
            <a:avLst/>
          </a:prstGeom>
          <a:noFill/>
          <a:effectLst>
            <a:outerShdw blurRad="76200" dir="18900000" sy="23000" kx="-1200000" algn="bl" rotWithShape="0">
              <a:prstClr val="black">
                <a:alpha val="20000"/>
              </a:prstClr>
            </a:outerShdw>
          </a:effectLst>
        </p:spPr>
      </p:pic>
      <p:graphicFrame>
        <p:nvGraphicFramePr>
          <p:cNvPr id="78" name="Tabel 77"/>
          <p:cNvGraphicFramePr>
            <a:graphicFrameLocks noGrp="1"/>
          </p:cNvGraphicFramePr>
          <p:nvPr/>
        </p:nvGraphicFramePr>
        <p:xfrm>
          <a:off x="1331639" y="5558368"/>
          <a:ext cx="5400601" cy="822960"/>
        </p:xfrm>
        <a:graphic>
          <a:graphicData uri="http://schemas.openxmlformats.org/drawingml/2006/table">
            <a:tbl>
              <a:tblPr firstRow="1" bandRow="1">
                <a:tableStyleId>{5C22544A-7EE6-4342-B048-85BDC9FD1C3A}</a:tableStyleId>
              </a:tblPr>
              <a:tblGrid>
                <a:gridCol w="1224136"/>
                <a:gridCol w="1224136"/>
                <a:gridCol w="1296144"/>
                <a:gridCol w="1656185"/>
              </a:tblGrid>
              <a:tr h="264029">
                <a:tc>
                  <a:txBody>
                    <a:bodyPr/>
                    <a:lstStyle/>
                    <a:p>
                      <a:r>
                        <a:rPr lang="nl-NL" sz="1200" b="0" u="sng" dirty="0" smtClean="0">
                          <a:solidFill>
                            <a:srgbClr val="0070C0"/>
                          </a:solidFill>
                        </a:rPr>
                        <a:t>PHP</a:t>
                      </a:r>
                      <a:endParaRPr lang="nl-NL" sz="1200" b="0" u="sng" dirty="0">
                        <a:solidFill>
                          <a:srgbClr val="0070C0"/>
                        </a:solidFill>
                      </a:endParaRPr>
                    </a:p>
                  </a:txBody>
                  <a:tcPr>
                    <a:noFill/>
                  </a:tcPr>
                </a:tc>
                <a:tc>
                  <a:txBody>
                    <a:bodyPr/>
                    <a:lstStyle/>
                    <a:p>
                      <a:r>
                        <a:rPr lang="nl-NL" sz="1200" b="0" u="sng" dirty="0" smtClean="0">
                          <a:solidFill>
                            <a:srgbClr val="0070C0"/>
                          </a:solidFill>
                        </a:rPr>
                        <a:t>Java</a:t>
                      </a:r>
                      <a:endParaRPr lang="nl-NL" sz="1200" b="0" u="sng" dirty="0">
                        <a:solidFill>
                          <a:srgbClr val="0070C0"/>
                        </a:solidFill>
                      </a:endParaRPr>
                    </a:p>
                  </a:txBody>
                  <a:tcPr>
                    <a:noFill/>
                  </a:tcPr>
                </a:tc>
                <a:tc>
                  <a:txBody>
                    <a:bodyPr/>
                    <a:lstStyle/>
                    <a:p>
                      <a:r>
                        <a:rPr lang="nl-NL" sz="1200" b="0" u="sng" dirty="0" err="1" smtClean="0">
                          <a:solidFill>
                            <a:srgbClr val="0070C0"/>
                          </a:solidFill>
                        </a:rPr>
                        <a:t>Android</a:t>
                      </a:r>
                      <a:endParaRPr lang="nl-NL" sz="1200" b="0" u="sng" dirty="0">
                        <a:solidFill>
                          <a:srgbClr val="0070C0"/>
                        </a:solidFill>
                      </a:endParaRPr>
                    </a:p>
                  </a:txBody>
                  <a:tcPr>
                    <a:noFill/>
                  </a:tcPr>
                </a:tc>
                <a:tc>
                  <a:txBody>
                    <a:bodyPr/>
                    <a:lstStyle/>
                    <a:p>
                      <a:r>
                        <a:rPr lang="nl-NL" sz="1200" b="0" u="sng" dirty="0" smtClean="0">
                          <a:solidFill>
                            <a:srgbClr val="0070C0"/>
                          </a:solidFill>
                        </a:rPr>
                        <a:t>Bijbel</a:t>
                      </a:r>
                      <a:endParaRPr lang="nl-NL" sz="1200" b="0" u="sng" dirty="0">
                        <a:solidFill>
                          <a:srgbClr val="0070C0"/>
                        </a:solidFill>
                      </a:endParaRPr>
                    </a:p>
                  </a:txBody>
                  <a:tcPr>
                    <a:noFill/>
                  </a:tcPr>
                </a:tc>
              </a:tr>
              <a:tr h="264029">
                <a:tc>
                  <a:txBody>
                    <a:bodyPr/>
                    <a:lstStyle/>
                    <a:p>
                      <a:r>
                        <a:rPr lang="nl-NL" sz="1200" u="sng" dirty="0" err="1" smtClean="0">
                          <a:solidFill>
                            <a:srgbClr val="0070C0"/>
                          </a:solidFill>
                        </a:rPr>
                        <a:t>MySql</a:t>
                      </a:r>
                      <a:endParaRPr lang="nl-NL" sz="1200" u="sng" dirty="0">
                        <a:solidFill>
                          <a:srgbClr val="0070C0"/>
                        </a:solidFill>
                      </a:endParaRPr>
                    </a:p>
                  </a:txBody>
                  <a:tcPr>
                    <a:noFill/>
                  </a:tcPr>
                </a:tc>
                <a:tc>
                  <a:txBody>
                    <a:bodyPr/>
                    <a:lstStyle/>
                    <a:p>
                      <a:r>
                        <a:rPr lang="nl-NL" sz="1200" u="sng" dirty="0" smtClean="0">
                          <a:solidFill>
                            <a:srgbClr val="0070C0"/>
                          </a:solidFill>
                        </a:rPr>
                        <a:t>TYPO3</a:t>
                      </a:r>
                      <a:endParaRPr lang="nl-NL" sz="1200" u="sng" dirty="0">
                        <a:solidFill>
                          <a:srgbClr val="0070C0"/>
                        </a:solidFill>
                      </a:endParaRPr>
                    </a:p>
                  </a:txBody>
                  <a:tcPr>
                    <a:noFill/>
                  </a:tcPr>
                </a:tc>
                <a:tc>
                  <a:txBody>
                    <a:bodyPr/>
                    <a:lstStyle/>
                    <a:p>
                      <a:r>
                        <a:rPr lang="nl-NL" sz="1200" u="sng" dirty="0" err="1" smtClean="0">
                          <a:solidFill>
                            <a:srgbClr val="0070C0"/>
                          </a:solidFill>
                        </a:rPr>
                        <a:t>Wordpress</a:t>
                      </a:r>
                      <a:endParaRPr lang="nl-NL" sz="1200" u="sng" dirty="0">
                        <a:solidFill>
                          <a:srgbClr val="0070C0"/>
                        </a:solidFill>
                      </a:endParaRPr>
                    </a:p>
                  </a:txBody>
                  <a:tcPr>
                    <a:noFill/>
                  </a:tcPr>
                </a:tc>
                <a:tc>
                  <a:txBody>
                    <a:bodyPr/>
                    <a:lstStyle/>
                    <a:p>
                      <a:endParaRPr lang="nl-NL" sz="1200" u="sng" dirty="0">
                        <a:solidFill>
                          <a:srgbClr val="0070C0"/>
                        </a:solidFill>
                      </a:endParaRPr>
                    </a:p>
                  </a:txBody>
                  <a:tcPr>
                    <a:noFill/>
                  </a:tcPr>
                </a:tc>
              </a:tr>
              <a:tr h="0">
                <a:tc>
                  <a:txBody>
                    <a:bodyPr/>
                    <a:lstStyle/>
                    <a:p>
                      <a:r>
                        <a:rPr lang="nl-NL" sz="1200" u="sng" dirty="0" err="1" smtClean="0">
                          <a:solidFill>
                            <a:srgbClr val="0070C0"/>
                          </a:solidFill>
                        </a:rPr>
                        <a:t>Joomla</a:t>
                      </a:r>
                      <a:endParaRPr lang="nl-NL" sz="1200" u="sng" dirty="0">
                        <a:solidFill>
                          <a:srgbClr val="0070C0"/>
                        </a:solidFill>
                      </a:endParaRPr>
                    </a:p>
                  </a:txBody>
                  <a:tcPr>
                    <a:noFill/>
                  </a:tcPr>
                </a:tc>
                <a:tc>
                  <a:txBody>
                    <a:bodyPr/>
                    <a:lstStyle/>
                    <a:p>
                      <a:r>
                        <a:rPr lang="nl-NL" sz="1200" u="sng" dirty="0" smtClean="0">
                          <a:solidFill>
                            <a:srgbClr val="0070C0"/>
                          </a:solidFill>
                        </a:rPr>
                        <a:t>FTP</a:t>
                      </a:r>
                      <a:endParaRPr lang="nl-NL" sz="1200" u="sng" dirty="0">
                        <a:solidFill>
                          <a:srgbClr val="0070C0"/>
                        </a:solidFill>
                      </a:endParaRPr>
                    </a:p>
                  </a:txBody>
                  <a:tcPr>
                    <a:noFill/>
                  </a:tcPr>
                </a:tc>
                <a:tc>
                  <a:txBody>
                    <a:bodyPr/>
                    <a:lstStyle/>
                    <a:p>
                      <a:r>
                        <a:rPr lang="nl-NL" sz="1200" u="sng" dirty="0" err="1" smtClean="0">
                          <a:solidFill>
                            <a:srgbClr val="0070C0"/>
                          </a:solidFill>
                        </a:rPr>
                        <a:t>Gaming</a:t>
                      </a:r>
                      <a:endParaRPr lang="nl-NL" sz="1200" u="sng" dirty="0">
                        <a:solidFill>
                          <a:srgbClr val="0070C0"/>
                        </a:solidFill>
                      </a:endParaRPr>
                    </a:p>
                  </a:txBody>
                  <a:tcPr>
                    <a:noFill/>
                  </a:tcPr>
                </a:tc>
                <a:tc>
                  <a:txBody>
                    <a:bodyPr/>
                    <a:lstStyle/>
                    <a:p>
                      <a:endParaRPr lang="nl-NL" sz="1200" u="sng" dirty="0">
                        <a:solidFill>
                          <a:srgbClr val="0070C0"/>
                        </a:solidFill>
                      </a:endParaRPr>
                    </a:p>
                  </a:txBody>
                  <a:tcPr>
                    <a:noFill/>
                  </a:tcPr>
                </a:tc>
              </a:tr>
            </a:tbl>
          </a:graphicData>
        </a:graphic>
      </p:graphicFrame>
      <p:sp>
        <p:nvSpPr>
          <p:cNvPr id="79" name="Tekstvak 78"/>
          <p:cNvSpPr txBox="1"/>
          <p:nvPr/>
        </p:nvSpPr>
        <p:spPr>
          <a:xfrm>
            <a:off x="1331640" y="5075892"/>
            <a:ext cx="5400600" cy="369332"/>
          </a:xfrm>
          <a:prstGeom prst="rect">
            <a:avLst/>
          </a:prstGeom>
          <a:noFill/>
          <a:ln w="9525">
            <a:solidFill>
              <a:schemeClr val="tx1"/>
            </a:solidFill>
          </a:ln>
        </p:spPr>
        <p:txBody>
          <a:bodyPr wrap="square" rtlCol="0">
            <a:spAutoFit/>
          </a:bodyPr>
          <a:lstStyle/>
          <a:p>
            <a:r>
              <a:rPr lang="nl-NL" b="1" dirty="0" smtClean="0"/>
              <a:t>Kenniskaart</a:t>
            </a:r>
            <a:endParaRPr lang="nl-NL" b="1" dirty="0"/>
          </a:p>
        </p:txBody>
      </p:sp>
      <p:sp>
        <p:nvSpPr>
          <p:cNvPr id="80" name="Tekstvak 79"/>
          <p:cNvSpPr txBox="1"/>
          <p:nvPr/>
        </p:nvSpPr>
        <p:spPr>
          <a:xfrm>
            <a:off x="168816" y="1484784"/>
            <a:ext cx="802784" cy="276999"/>
          </a:xfrm>
          <a:prstGeom prst="rect">
            <a:avLst/>
          </a:prstGeom>
          <a:noFill/>
        </p:spPr>
        <p:txBody>
          <a:bodyPr wrap="none" rtlCol="0">
            <a:spAutoFit/>
          </a:bodyPr>
          <a:lstStyle/>
          <a:p>
            <a:r>
              <a:rPr lang="nl-NL" sz="1200" u="sng" dirty="0" smtClean="0">
                <a:solidFill>
                  <a:srgbClr val="0070C0"/>
                </a:solidFill>
              </a:rPr>
              <a:t>bewerken</a:t>
            </a:r>
            <a:endParaRPr lang="nl-NL" sz="1200" u="sng" dirty="0">
              <a:solidFill>
                <a:srgbClr val="0070C0"/>
              </a:solidFill>
            </a:endParaRPr>
          </a:p>
        </p:txBody>
      </p:sp>
      <p:pic>
        <p:nvPicPr>
          <p:cNvPr id="81" name="Afbeelding 80" descr="bram1.jpg"/>
          <p:cNvPicPr>
            <a:picLocks noChangeAspect="1"/>
          </p:cNvPicPr>
          <p:nvPr/>
        </p:nvPicPr>
        <p:blipFill>
          <a:blip r:embed="rId15" cstate="print"/>
          <a:stretch>
            <a:fillRect/>
          </a:stretch>
        </p:blipFill>
        <p:spPr>
          <a:xfrm>
            <a:off x="1848836" y="4190942"/>
            <a:ext cx="995603" cy="746702"/>
          </a:xfrm>
          <a:prstGeom prst="rect">
            <a:avLst/>
          </a:prstGeom>
        </p:spPr>
      </p:pic>
      <p:pic>
        <p:nvPicPr>
          <p:cNvPr id="82" name="Afbeelding 81" descr="bram2.jpg"/>
          <p:cNvPicPr>
            <a:picLocks noChangeAspect="1"/>
          </p:cNvPicPr>
          <p:nvPr/>
        </p:nvPicPr>
        <p:blipFill>
          <a:blip r:embed="rId16" cstate="print"/>
          <a:stretch>
            <a:fillRect/>
          </a:stretch>
        </p:blipFill>
        <p:spPr>
          <a:xfrm>
            <a:off x="2880860" y="4190942"/>
            <a:ext cx="995693" cy="746770"/>
          </a:xfrm>
          <a:prstGeom prst="rect">
            <a:avLst/>
          </a:prstGeom>
        </p:spPr>
      </p:pic>
      <p:pic>
        <p:nvPicPr>
          <p:cNvPr id="83" name="Afbeelding 82" descr="bram3.jpg"/>
          <p:cNvPicPr>
            <a:picLocks noChangeAspect="1"/>
          </p:cNvPicPr>
          <p:nvPr/>
        </p:nvPicPr>
        <p:blipFill>
          <a:blip r:embed="rId17" cstate="print"/>
          <a:stretch>
            <a:fillRect/>
          </a:stretch>
        </p:blipFill>
        <p:spPr>
          <a:xfrm>
            <a:off x="3922210" y="4190942"/>
            <a:ext cx="1139108" cy="748718"/>
          </a:xfrm>
          <a:prstGeom prst="rect">
            <a:avLst/>
          </a:prstGeom>
        </p:spPr>
      </p:pic>
      <p:pic>
        <p:nvPicPr>
          <p:cNvPr id="84" name="Afbeelding 83" descr="slobfamily.jpg"/>
          <p:cNvPicPr>
            <a:picLocks noChangeAspect="1"/>
          </p:cNvPicPr>
          <p:nvPr/>
        </p:nvPicPr>
        <p:blipFill>
          <a:blip r:embed="rId18" cstate="print"/>
          <a:stretch>
            <a:fillRect/>
          </a:stretch>
        </p:blipFill>
        <p:spPr>
          <a:xfrm>
            <a:off x="5102844" y="4190942"/>
            <a:ext cx="1125340" cy="750226"/>
          </a:xfrm>
          <a:prstGeom prst="rect">
            <a:avLst/>
          </a:prstGeom>
        </p:spPr>
      </p:pic>
      <p:sp>
        <p:nvSpPr>
          <p:cNvPr id="85" name="Punthaak 84"/>
          <p:cNvSpPr/>
          <p:nvPr/>
        </p:nvSpPr>
        <p:spPr>
          <a:xfrm>
            <a:off x="6444208" y="4293096"/>
            <a:ext cx="288032" cy="504056"/>
          </a:xfrm>
          <a:prstGeom prst="chevron">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86" name="Punthaak 85"/>
          <p:cNvSpPr/>
          <p:nvPr/>
        </p:nvSpPr>
        <p:spPr>
          <a:xfrm flipH="1">
            <a:off x="1331640" y="4293096"/>
            <a:ext cx="288032" cy="504056"/>
          </a:xfrm>
          <a:prstGeom prst="chevron">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pic>
        <p:nvPicPr>
          <p:cNvPr id="87" name="Afbeelding 86" descr="leuke_collega.png"/>
          <p:cNvPicPr>
            <a:picLocks noChangeAspect="1"/>
          </p:cNvPicPr>
          <p:nvPr/>
        </p:nvPicPr>
        <p:blipFill>
          <a:blip r:embed="rId19" cstate="print"/>
          <a:stretch>
            <a:fillRect/>
          </a:stretch>
        </p:blipFill>
        <p:spPr>
          <a:xfrm>
            <a:off x="5364088" y="1052736"/>
            <a:ext cx="1435352" cy="2429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51520" y="764704"/>
            <a:ext cx="6624736" cy="5400600"/>
          </a:xfrm>
        </p:spPr>
        <p:txBody>
          <a:bodyPr>
            <a:normAutofit/>
          </a:bodyPr>
          <a:lstStyle/>
          <a:p>
            <a:pPr marL="514350" indent="-514350">
              <a:buFont typeface="+mj-lt"/>
              <a:buAutoNum type="arabicPeriod"/>
            </a:pPr>
            <a:r>
              <a:rPr lang="nl-NL" sz="1800" dirty="0" smtClean="0"/>
              <a:t>Als je klikt op  </a:t>
            </a:r>
            <a:r>
              <a:rPr lang="nl-NL" sz="1800" dirty="0" smtClean="0">
                <a:solidFill>
                  <a:srgbClr val="0070C0"/>
                </a:solidFill>
              </a:rPr>
              <a:t>@bram </a:t>
            </a:r>
            <a:r>
              <a:rPr lang="nl-NL" sz="1800" dirty="0" smtClean="0"/>
              <a:t>dan wordt </a:t>
            </a:r>
            <a:r>
              <a:rPr lang="nl-NL" sz="1800" b="1" dirty="0" err="1" smtClean="0"/>
              <a:t>qwetter</a:t>
            </a:r>
            <a:r>
              <a:rPr lang="nl-NL" sz="1800" dirty="0" smtClean="0"/>
              <a:t> geopend in het tabblad                       waarin alle </a:t>
            </a:r>
            <a:r>
              <a:rPr lang="nl-NL" sz="1800" dirty="0" err="1" smtClean="0"/>
              <a:t>qwetters</a:t>
            </a:r>
            <a:r>
              <a:rPr lang="nl-NL" sz="1800" dirty="0" smtClean="0"/>
              <a:t> van </a:t>
            </a:r>
            <a:r>
              <a:rPr lang="nl-NL" sz="1800" dirty="0" smtClean="0">
                <a:solidFill>
                  <a:srgbClr val="0070C0"/>
                </a:solidFill>
              </a:rPr>
              <a:t>@bram </a:t>
            </a:r>
            <a:r>
              <a:rPr lang="nl-NL" sz="1800" dirty="0" smtClean="0"/>
              <a:t>staan.</a:t>
            </a:r>
          </a:p>
          <a:p>
            <a:pPr marL="514350" indent="-514350">
              <a:buFont typeface="+mj-lt"/>
              <a:buAutoNum type="arabicPeriod"/>
            </a:pPr>
            <a:r>
              <a:rPr lang="nl-NL" sz="1800" dirty="0" smtClean="0"/>
              <a:t>Een rits met iconen van de </a:t>
            </a:r>
            <a:r>
              <a:rPr lang="nl-NL" sz="1800" dirty="0" err="1" smtClean="0"/>
              <a:t>social</a:t>
            </a:r>
            <a:r>
              <a:rPr lang="nl-NL" sz="1800" dirty="0" smtClean="0"/>
              <a:t> media profielen van de desbetreffende collega (in dit geval van Bram).</a:t>
            </a:r>
          </a:p>
          <a:p>
            <a:pPr marL="514350" indent="-514350">
              <a:buFont typeface="+mj-lt"/>
              <a:buAutoNum type="arabicPeriod"/>
            </a:pPr>
            <a:r>
              <a:rPr lang="nl-NL" sz="1800" dirty="0" smtClean="0"/>
              <a:t>Met de                               button kan men aangeven dat je de desbetreffende collega een leuke collega vind. </a:t>
            </a:r>
          </a:p>
          <a:p>
            <a:pPr marL="914400" lvl="1" indent="-287338">
              <a:buFont typeface="+mj-lt"/>
              <a:buAutoNum type="alphaLcParenR"/>
            </a:pPr>
            <a:r>
              <a:rPr lang="nl-NL" sz="1400" dirty="0" smtClean="0"/>
              <a:t>Zodra iemand op de button drukt wordt dit automatisch gepubliceerd in de </a:t>
            </a:r>
            <a:r>
              <a:rPr lang="nl-NL" sz="1400" b="1" dirty="0" err="1" smtClean="0"/>
              <a:t>qwetter</a:t>
            </a:r>
            <a:r>
              <a:rPr lang="nl-NL" sz="1400" b="1" dirty="0" smtClean="0"/>
              <a:t> </a:t>
            </a:r>
            <a:r>
              <a:rPr lang="nl-NL" sz="1400" dirty="0" smtClean="0"/>
              <a:t>tijdlijn. </a:t>
            </a:r>
          </a:p>
          <a:p>
            <a:pPr marL="914400" lvl="1" indent="-287338">
              <a:buFont typeface="+mj-lt"/>
              <a:buAutoNum type="alphaLcParenR"/>
            </a:pPr>
            <a:r>
              <a:rPr lang="nl-NL" sz="1400" dirty="0" smtClean="0"/>
              <a:t>Een collega kan meerdere keren stemmen.</a:t>
            </a:r>
          </a:p>
          <a:p>
            <a:pPr marL="914400" lvl="1" indent="-287338">
              <a:buFont typeface="+mj-lt"/>
              <a:buAutoNum type="alphaLcParenR"/>
            </a:pPr>
            <a:r>
              <a:rPr lang="nl-NL" sz="1400" dirty="0" smtClean="0"/>
              <a:t>Met een </a:t>
            </a:r>
            <a:r>
              <a:rPr lang="nl-NL" sz="1400" dirty="0" err="1" smtClean="0"/>
              <a:t>MouseOver</a:t>
            </a:r>
            <a:r>
              <a:rPr lang="nl-NL" sz="1400" dirty="0" smtClean="0"/>
              <a:t> wordt er een DIV geopend waarin de profielfoto’s en namen te zien zijn van de collega’s die gestemd hebben. Daarop kan je ook weer klikken zodat je weer naar hun profielen gaat.</a:t>
            </a:r>
            <a:endParaRPr lang="nl-NL" sz="1400" dirty="0" smtClean="0"/>
          </a:p>
          <a:p>
            <a:pPr marL="514350" indent="-514350">
              <a:buFont typeface="+mj-lt"/>
              <a:buAutoNum type="arabicPeriod"/>
            </a:pPr>
            <a:r>
              <a:rPr lang="nl-NL" sz="1800" dirty="0" smtClean="0">
                <a:sym typeface="Wingdings" pitchFamily="2" charset="2"/>
              </a:rPr>
              <a:t>Als je op de naam van de leidinggevende klikt wordt het profiel van de leidinggevende geopend.</a:t>
            </a:r>
          </a:p>
          <a:p>
            <a:pPr marL="514350" indent="-514350">
              <a:buFont typeface="+mj-lt"/>
              <a:buAutoNum type="arabicPeriod"/>
            </a:pPr>
            <a:r>
              <a:rPr lang="nl-NL" sz="1800" dirty="0" smtClean="0">
                <a:sym typeface="Wingdings" pitchFamily="2" charset="2"/>
              </a:rPr>
              <a:t>Een foto </a:t>
            </a:r>
            <a:r>
              <a:rPr lang="nl-NL" sz="1800" dirty="0" err="1" smtClean="0">
                <a:sym typeface="Wingdings" pitchFamily="2" charset="2"/>
              </a:rPr>
              <a:t>slider</a:t>
            </a:r>
            <a:r>
              <a:rPr lang="nl-NL" sz="1800" dirty="0" smtClean="0">
                <a:sym typeface="Wingdings" pitchFamily="2" charset="2"/>
              </a:rPr>
              <a:t> van foto’s.</a:t>
            </a:r>
          </a:p>
          <a:p>
            <a:pPr marL="514350" indent="-514350">
              <a:buFont typeface="+mj-lt"/>
              <a:buAutoNum type="arabicPeriod"/>
            </a:pPr>
            <a:r>
              <a:rPr lang="nl-NL" sz="1800" dirty="0" smtClean="0">
                <a:sym typeface="Wingdings" pitchFamily="2" charset="2"/>
              </a:rPr>
              <a:t>De termen van de kenniskaart zijn zelf op te geven. Als je op één van de termen klikt wordt er de </a:t>
            </a:r>
            <a:r>
              <a:rPr lang="nl-NL" sz="1800" b="1" dirty="0" smtClean="0">
                <a:sym typeface="Wingdings" pitchFamily="2" charset="2"/>
              </a:rPr>
              <a:t>zoekresultaten </a:t>
            </a:r>
            <a:r>
              <a:rPr lang="nl-NL" sz="1800" dirty="0" smtClean="0">
                <a:sym typeface="Wingdings" pitchFamily="2" charset="2"/>
              </a:rPr>
              <a:t> pagina geopend die alle content laat zien binnen waarin die termen genoemd worden of waar content is </a:t>
            </a:r>
            <a:r>
              <a:rPr lang="nl-NL" sz="1800" dirty="0" err="1" smtClean="0">
                <a:sym typeface="Wingdings" pitchFamily="2" charset="2"/>
              </a:rPr>
              <a:t>getagt</a:t>
            </a:r>
            <a:r>
              <a:rPr lang="nl-NL" sz="1800" dirty="0" smtClean="0">
                <a:sym typeface="Wingdings" pitchFamily="2" charset="2"/>
              </a:rPr>
              <a:t> met die termen.</a:t>
            </a:r>
            <a:endParaRPr lang="nl-NL" sz="1800" dirty="0" smtClean="0">
              <a:sym typeface="Wingdings" pitchFamily="2" charset="2"/>
            </a:endParaRPr>
          </a:p>
        </p:txBody>
      </p:sp>
      <p:sp>
        <p:nvSpPr>
          <p:cNvPr id="14" name="Tekstvak 13"/>
          <p:cNvSpPr txBox="1"/>
          <p:nvPr/>
        </p:nvSpPr>
        <p:spPr>
          <a:xfrm>
            <a:off x="7318369" y="260648"/>
            <a:ext cx="1537344" cy="707886"/>
          </a:xfrm>
          <a:prstGeom prst="rect">
            <a:avLst/>
          </a:prstGeom>
          <a:noFill/>
        </p:spPr>
        <p:txBody>
          <a:bodyPr wrap="none" rtlCol="0">
            <a:spAutoFit/>
          </a:bodyPr>
          <a:lstStyle/>
          <a:p>
            <a:pPr algn="r"/>
            <a:r>
              <a:rPr lang="nl-NL" sz="4000" dirty="0" smtClean="0"/>
              <a:t>Profiel</a:t>
            </a:r>
            <a:endParaRPr lang="nl-NL" sz="4000" dirty="0"/>
          </a:p>
        </p:txBody>
      </p:sp>
      <p:pic>
        <p:nvPicPr>
          <p:cNvPr id="22" name="Picture 3" descr="D:\Qern logo's\qracht\qracht_logo.png"/>
          <p:cNvPicPr>
            <a:picLocks noChangeAspect="1" noChangeArrowheads="1"/>
          </p:cNvPicPr>
          <p:nvPr/>
        </p:nvPicPr>
        <p:blipFill>
          <a:blip r:embed="rId2" cstate="print"/>
          <a:srcRect/>
          <a:stretch>
            <a:fillRect/>
          </a:stretch>
        </p:blipFill>
        <p:spPr bwMode="auto">
          <a:xfrm>
            <a:off x="7596336" y="6381328"/>
            <a:ext cx="1347044" cy="259218"/>
          </a:xfrm>
          <a:prstGeom prst="rect">
            <a:avLst/>
          </a:prstGeom>
          <a:noFill/>
        </p:spPr>
      </p:pic>
      <p:sp>
        <p:nvSpPr>
          <p:cNvPr id="15" name="Rechthoek 14"/>
          <p:cNvSpPr/>
          <p:nvPr/>
        </p:nvSpPr>
        <p:spPr>
          <a:xfrm>
            <a:off x="1720325" y="1104947"/>
            <a:ext cx="907459" cy="278333"/>
          </a:xfrm>
          <a:prstGeom prst="rect">
            <a:avLst/>
          </a:prstGeom>
          <a:solidFill>
            <a:schemeClr val="tx2">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b="1" dirty="0" smtClean="0">
                <a:solidFill>
                  <a:schemeClr val="bg1"/>
                </a:solidFill>
              </a:rPr>
              <a:t>zoeken</a:t>
            </a:r>
            <a:endParaRPr lang="nl-NL" sz="1100" b="1" dirty="0">
              <a:solidFill>
                <a:schemeClr val="bg1"/>
              </a:solidFill>
            </a:endParaRPr>
          </a:p>
        </p:txBody>
      </p:sp>
      <p:pic>
        <p:nvPicPr>
          <p:cNvPr id="16" name="Afbeelding 15" descr="leuke_collega.png"/>
          <p:cNvPicPr>
            <a:picLocks noChangeAspect="1"/>
          </p:cNvPicPr>
          <p:nvPr/>
        </p:nvPicPr>
        <p:blipFill>
          <a:blip r:embed="rId3" cstate="print"/>
          <a:stretch>
            <a:fillRect/>
          </a:stretch>
        </p:blipFill>
        <p:spPr>
          <a:xfrm>
            <a:off x="1619672" y="2029784"/>
            <a:ext cx="1435352" cy="2429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51520" y="1196752"/>
            <a:ext cx="6624736" cy="5400600"/>
          </a:xfrm>
        </p:spPr>
        <p:txBody>
          <a:bodyPr>
            <a:normAutofit/>
          </a:bodyPr>
          <a:lstStyle/>
          <a:p>
            <a:pPr marL="514350" indent="-514350">
              <a:buFont typeface="+mj-lt"/>
              <a:buAutoNum type="arabicPeriod" startAt="7"/>
            </a:pPr>
            <a:r>
              <a:rPr lang="nl-NL" sz="1800" dirty="0" smtClean="0"/>
              <a:t>Bij het invullen van de kenniskaart worden ook al hints gegeven met gebruikte termen die al in de database staan.</a:t>
            </a:r>
            <a:endParaRPr lang="nl-NL" sz="1800" dirty="0" smtClean="0">
              <a:sym typeface="Wingdings" pitchFamily="2" charset="2"/>
            </a:endParaRPr>
          </a:p>
        </p:txBody>
      </p:sp>
      <p:sp>
        <p:nvSpPr>
          <p:cNvPr id="14" name="Tekstvak 13"/>
          <p:cNvSpPr txBox="1"/>
          <p:nvPr/>
        </p:nvSpPr>
        <p:spPr>
          <a:xfrm>
            <a:off x="7318369" y="260648"/>
            <a:ext cx="1537344" cy="707886"/>
          </a:xfrm>
          <a:prstGeom prst="rect">
            <a:avLst/>
          </a:prstGeom>
          <a:noFill/>
        </p:spPr>
        <p:txBody>
          <a:bodyPr wrap="none" rtlCol="0">
            <a:spAutoFit/>
          </a:bodyPr>
          <a:lstStyle/>
          <a:p>
            <a:pPr algn="r"/>
            <a:r>
              <a:rPr lang="nl-NL" sz="4000" dirty="0" smtClean="0"/>
              <a:t>Profiel</a:t>
            </a:r>
            <a:endParaRPr lang="nl-NL" sz="4000" dirty="0"/>
          </a:p>
        </p:txBody>
      </p:sp>
      <p:pic>
        <p:nvPicPr>
          <p:cNvPr id="22" name="Picture 3" descr="D:\Qern logo's\qracht\qracht_logo.png"/>
          <p:cNvPicPr>
            <a:picLocks noChangeAspect="1" noChangeArrowheads="1"/>
          </p:cNvPicPr>
          <p:nvPr/>
        </p:nvPicPr>
        <p:blipFill>
          <a:blip r:embed="rId2" cstate="print"/>
          <a:srcRect/>
          <a:stretch>
            <a:fillRect/>
          </a:stretch>
        </p:blipFill>
        <p:spPr bwMode="auto">
          <a:xfrm>
            <a:off x="7596336" y="6381328"/>
            <a:ext cx="1347044" cy="25921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2699792" y="260648"/>
            <a:ext cx="2473947" cy="707886"/>
          </a:xfrm>
          <a:prstGeom prst="rect">
            <a:avLst/>
          </a:prstGeom>
          <a:noFill/>
        </p:spPr>
        <p:txBody>
          <a:bodyPr wrap="none" rtlCol="0">
            <a:spAutoFit/>
          </a:bodyPr>
          <a:lstStyle/>
          <a:p>
            <a:pPr algn="r"/>
            <a:r>
              <a:rPr lang="nl-NL" sz="4000" dirty="0" smtClean="0"/>
              <a:t>Datamodel</a:t>
            </a:r>
            <a:endParaRPr lang="nl-NL" sz="4000" dirty="0"/>
          </a:p>
        </p:txBody>
      </p:sp>
      <p:graphicFrame>
        <p:nvGraphicFramePr>
          <p:cNvPr id="5" name="Tabel 4"/>
          <p:cNvGraphicFramePr>
            <a:graphicFrameLocks noGrp="1"/>
          </p:cNvGraphicFramePr>
          <p:nvPr/>
        </p:nvGraphicFramePr>
        <p:xfrm>
          <a:off x="323528" y="1124744"/>
          <a:ext cx="1391816" cy="1645920"/>
        </p:xfrm>
        <a:graphic>
          <a:graphicData uri="http://schemas.openxmlformats.org/drawingml/2006/table">
            <a:tbl>
              <a:tblPr firstRow="1" bandRow="1">
                <a:tableStyleId>{5C22544A-7EE6-4342-B048-85BDC9FD1C3A}</a:tableStyleId>
              </a:tblPr>
              <a:tblGrid>
                <a:gridCol w="1391816"/>
              </a:tblGrid>
              <a:tr h="247982">
                <a:tc>
                  <a:txBody>
                    <a:bodyPr/>
                    <a:lstStyle/>
                    <a:p>
                      <a:r>
                        <a:rPr lang="nl-NL" sz="1200" dirty="0" smtClean="0"/>
                        <a:t>gebruikers</a:t>
                      </a:r>
                      <a:endParaRPr lang="nl-NL" sz="1200" dirty="0"/>
                    </a:p>
                  </a:txBody>
                  <a:tcPr/>
                </a:tc>
              </a:tr>
              <a:tr h="247982">
                <a:tc>
                  <a:txBody>
                    <a:bodyPr/>
                    <a:lstStyle/>
                    <a:p>
                      <a:r>
                        <a:rPr lang="nl-NL" sz="1200" dirty="0" smtClean="0"/>
                        <a:t>ID</a:t>
                      </a:r>
                      <a:endParaRPr lang="nl-NL" sz="1200" dirty="0"/>
                    </a:p>
                  </a:txBody>
                  <a:tcPr/>
                </a:tc>
              </a:tr>
              <a:tr h="247982">
                <a:tc>
                  <a:txBody>
                    <a:bodyPr/>
                    <a:lstStyle/>
                    <a:p>
                      <a:r>
                        <a:rPr lang="nl-NL" sz="1200" dirty="0" smtClean="0"/>
                        <a:t>Gebruikersnaam</a:t>
                      </a:r>
                      <a:endParaRPr lang="nl-NL" sz="1200" dirty="0"/>
                    </a:p>
                  </a:txBody>
                  <a:tcPr/>
                </a:tc>
              </a:tr>
              <a:tr h="247982">
                <a:tc>
                  <a:txBody>
                    <a:bodyPr/>
                    <a:lstStyle/>
                    <a:p>
                      <a:r>
                        <a:rPr lang="nl-NL" sz="1200" dirty="0" smtClean="0"/>
                        <a:t>Wachtwoord</a:t>
                      </a:r>
                      <a:endParaRPr lang="nl-NL" sz="1200" dirty="0"/>
                    </a:p>
                  </a:txBody>
                  <a:tcPr/>
                </a:tc>
              </a:tr>
              <a:tr h="247982">
                <a:tc>
                  <a:txBody>
                    <a:bodyPr/>
                    <a:lstStyle/>
                    <a:p>
                      <a:r>
                        <a:rPr lang="nl-NL" sz="1200" dirty="0" err="1" smtClean="0"/>
                        <a:t>qwetter</a:t>
                      </a:r>
                      <a:r>
                        <a:rPr lang="nl-NL" sz="1200" dirty="0" smtClean="0"/>
                        <a:t>_naam</a:t>
                      </a:r>
                      <a:endParaRPr lang="nl-NL" sz="1200" dirty="0"/>
                    </a:p>
                  </a:txBody>
                  <a:tcPr/>
                </a:tc>
              </a:tr>
              <a:tr h="247982">
                <a:tc>
                  <a:txBody>
                    <a:bodyPr/>
                    <a:lstStyle/>
                    <a:p>
                      <a:r>
                        <a:rPr lang="nl-NL" sz="1200" dirty="0" err="1" smtClean="0"/>
                        <a:t>Etc</a:t>
                      </a:r>
                      <a:r>
                        <a:rPr lang="nl-NL" sz="1200" dirty="0" smtClean="0"/>
                        <a:t>…</a:t>
                      </a:r>
                      <a:endParaRPr lang="nl-NL" sz="1200" dirty="0"/>
                    </a:p>
                  </a:txBody>
                  <a:tcPr/>
                </a:tc>
              </a:tr>
            </a:tbl>
          </a:graphicData>
        </a:graphic>
      </p:graphicFrame>
      <p:graphicFrame>
        <p:nvGraphicFramePr>
          <p:cNvPr id="6" name="Tabel 5"/>
          <p:cNvGraphicFramePr>
            <a:graphicFrameLocks noGrp="1"/>
          </p:cNvGraphicFramePr>
          <p:nvPr/>
        </p:nvGraphicFramePr>
        <p:xfrm>
          <a:off x="2843808" y="1988840"/>
          <a:ext cx="2880320" cy="1645920"/>
        </p:xfrm>
        <a:graphic>
          <a:graphicData uri="http://schemas.openxmlformats.org/drawingml/2006/table">
            <a:tbl>
              <a:tblPr firstRow="1" bandRow="1">
                <a:tableStyleId>{5C22544A-7EE6-4342-B048-85BDC9FD1C3A}</a:tableStyleId>
              </a:tblPr>
              <a:tblGrid>
                <a:gridCol w="1440160"/>
                <a:gridCol w="1440160"/>
              </a:tblGrid>
              <a:tr h="247982">
                <a:tc>
                  <a:txBody>
                    <a:bodyPr/>
                    <a:lstStyle/>
                    <a:p>
                      <a:r>
                        <a:rPr lang="nl-NL" sz="1200" dirty="0" smtClean="0"/>
                        <a:t>profiel</a:t>
                      </a:r>
                      <a:endParaRPr lang="nl-NL" sz="1200" dirty="0"/>
                    </a:p>
                  </a:txBody>
                  <a:tcPr/>
                </a:tc>
                <a:tc>
                  <a:txBody>
                    <a:bodyPr/>
                    <a:lstStyle/>
                    <a:p>
                      <a:r>
                        <a:rPr lang="nl-NL" sz="1200" dirty="0" smtClean="0"/>
                        <a:t>opmerking</a:t>
                      </a:r>
                      <a:endParaRPr lang="nl-NL" sz="1200" dirty="0"/>
                    </a:p>
                  </a:txBody>
                  <a:tcPr/>
                </a:tc>
              </a:tr>
              <a:tr h="247982">
                <a:tc>
                  <a:txBody>
                    <a:bodyPr/>
                    <a:lstStyle/>
                    <a:p>
                      <a:r>
                        <a:rPr lang="nl-NL" sz="1200" dirty="0" smtClean="0"/>
                        <a:t>ID</a:t>
                      </a:r>
                      <a:endParaRPr lang="nl-NL" sz="1200" dirty="0"/>
                    </a:p>
                  </a:txBody>
                  <a:tcPr/>
                </a:tc>
                <a:tc>
                  <a:txBody>
                    <a:bodyPr/>
                    <a:lstStyle/>
                    <a:p>
                      <a:endParaRPr lang="nl-NL" sz="1200" dirty="0"/>
                    </a:p>
                  </a:txBody>
                  <a:tcPr/>
                </a:tc>
              </a:tr>
              <a:tr h="247982">
                <a:tc>
                  <a:txBody>
                    <a:bodyPr/>
                    <a:lstStyle/>
                    <a:p>
                      <a:r>
                        <a:rPr lang="nl-NL" sz="1200" dirty="0" smtClean="0"/>
                        <a:t>Gebruikers_</a:t>
                      </a:r>
                      <a:r>
                        <a:rPr lang="nl-NL" sz="1200" dirty="0" err="1" smtClean="0"/>
                        <a:t>id</a:t>
                      </a:r>
                      <a:endParaRPr lang="nl-NL" sz="1200" dirty="0"/>
                    </a:p>
                  </a:txBody>
                  <a:tcPr/>
                </a:tc>
                <a:tc>
                  <a:txBody>
                    <a:bodyPr/>
                    <a:lstStyle/>
                    <a:p>
                      <a:endParaRPr lang="nl-NL" sz="1200" dirty="0"/>
                    </a:p>
                  </a:txBody>
                  <a:tcPr/>
                </a:tc>
              </a:tr>
              <a:tr h="247982">
                <a:tc>
                  <a:txBody>
                    <a:bodyPr/>
                    <a:lstStyle/>
                    <a:p>
                      <a:r>
                        <a:rPr lang="nl-NL" sz="1200" dirty="0" smtClean="0"/>
                        <a:t>…</a:t>
                      </a:r>
                      <a:endParaRPr lang="nl-NL" sz="1200" dirty="0"/>
                    </a:p>
                  </a:txBody>
                  <a:tcPr/>
                </a:tc>
                <a:tc>
                  <a:txBody>
                    <a:bodyPr/>
                    <a:lstStyle/>
                    <a:p>
                      <a:endParaRPr lang="nl-NL" sz="1200" dirty="0"/>
                    </a:p>
                  </a:txBody>
                  <a:tcPr/>
                </a:tc>
              </a:tr>
              <a:tr h="247982">
                <a:tc>
                  <a:txBody>
                    <a:bodyPr/>
                    <a:lstStyle/>
                    <a:p>
                      <a:r>
                        <a:rPr lang="nl-NL" sz="1200" dirty="0" smtClean="0"/>
                        <a:t>Leidinggevende_</a:t>
                      </a:r>
                      <a:r>
                        <a:rPr lang="nl-NL" sz="1200" dirty="0" err="1" smtClean="0"/>
                        <a:t>id</a:t>
                      </a:r>
                      <a:endParaRPr lang="nl-NL" sz="1200" dirty="0"/>
                    </a:p>
                  </a:txBody>
                  <a:tcPr/>
                </a:tc>
                <a:tc>
                  <a:txBody>
                    <a:bodyPr/>
                    <a:lstStyle/>
                    <a:p>
                      <a:endParaRPr lang="nl-NL" sz="1200" dirty="0"/>
                    </a:p>
                  </a:txBody>
                  <a:tcPr/>
                </a:tc>
              </a:tr>
              <a:tr h="247982">
                <a:tc>
                  <a:txBody>
                    <a:bodyPr/>
                    <a:lstStyle/>
                    <a:p>
                      <a:r>
                        <a:rPr lang="nl-NL" sz="1200" dirty="0" smtClean="0"/>
                        <a:t>…</a:t>
                      </a:r>
                      <a:endParaRPr lang="nl-NL" sz="1200" dirty="0"/>
                    </a:p>
                  </a:txBody>
                  <a:tcPr/>
                </a:tc>
                <a:tc>
                  <a:txBody>
                    <a:bodyPr/>
                    <a:lstStyle/>
                    <a:p>
                      <a:endParaRPr lang="nl-NL" sz="1200" dirty="0"/>
                    </a:p>
                  </a:txBody>
                  <a:tcPr/>
                </a:tc>
              </a:tr>
            </a:tbl>
          </a:graphicData>
        </a:graphic>
      </p:graphicFrame>
      <p:sp>
        <p:nvSpPr>
          <p:cNvPr id="9" name="Tekstvak 8"/>
          <p:cNvSpPr txBox="1"/>
          <p:nvPr/>
        </p:nvSpPr>
        <p:spPr>
          <a:xfrm>
            <a:off x="1691680" y="1370264"/>
            <a:ext cx="357790" cy="369332"/>
          </a:xfrm>
          <a:prstGeom prst="rect">
            <a:avLst/>
          </a:prstGeom>
          <a:noFill/>
        </p:spPr>
        <p:txBody>
          <a:bodyPr wrap="none" rtlCol="0">
            <a:spAutoFit/>
          </a:bodyPr>
          <a:lstStyle/>
          <a:p>
            <a:r>
              <a:rPr lang="nl-NL" dirty="0" smtClean="0">
                <a:sym typeface="Wingdings"/>
              </a:rPr>
              <a:t></a:t>
            </a:r>
            <a:endParaRPr lang="nl-NL" dirty="0"/>
          </a:p>
        </p:txBody>
      </p:sp>
      <p:sp>
        <p:nvSpPr>
          <p:cNvPr id="10" name="Tekstvak 9"/>
          <p:cNvSpPr txBox="1"/>
          <p:nvPr/>
        </p:nvSpPr>
        <p:spPr>
          <a:xfrm>
            <a:off x="2466826" y="3059668"/>
            <a:ext cx="404278" cy="369332"/>
          </a:xfrm>
          <a:prstGeom prst="rect">
            <a:avLst/>
          </a:prstGeom>
          <a:noFill/>
        </p:spPr>
        <p:txBody>
          <a:bodyPr wrap="square" rtlCol="0">
            <a:spAutoFit/>
          </a:bodyPr>
          <a:lstStyle/>
          <a:p>
            <a:r>
              <a:rPr lang="nl-NL" dirty="0" smtClean="0">
                <a:sym typeface="Wingdings"/>
              </a:rPr>
              <a:t></a:t>
            </a:r>
            <a:endParaRPr lang="nl-NL" dirty="0"/>
          </a:p>
        </p:txBody>
      </p:sp>
      <p:cxnSp>
        <p:nvCxnSpPr>
          <p:cNvPr id="18" name="Vorm 17"/>
          <p:cNvCxnSpPr>
            <a:stCxn id="9" idx="3"/>
            <a:endCxn id="10" idx="1"/>
          </p:cNvCxnSpPr>
          <p:nvPr/>
        </p:nvCxnSpPr>
        <p:spPr>
          <a:xfrm>
            <a:off x="2049470" y="1554930"/>
            <a:ext cx="417356" cy="168940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32" name="Picture 3" descr="D:\Qern logo's\qracht\qracht_logo.png"/>
          <p:cNvPicPr>
            <a:picLocks noChangeAspect="1" noChangeArrowheads="1"/>
          </p:cNvPicPr>
          <p:nvPr/>
        </p:nvPicPr>
        <p:blipFill>
          <a:blip r:embed="rId2" cstate="print"/>
          <a:srcRect/>
          <a:stretch>
            <a:fillRect/>
          </a:stretch>
        </p:blipFill>
        <p:spPr bwMode="auto">
          <a:xfrm>
            <a:off x="7596336" y="6381328"/>
            <a:ext cx="1347044" cy="259218"/>
          </a:xfrm>
          <a:prstGeom prst="rect">
            <a:avLst/>
          </a:prstGeom>
          <a:noFill/>
        </p:spPr>
      </p:pic>
      <p:sp>
        <p:nvSpPr>
          <p:cNvPr id="11" name="Tekstvak 10"/>
          <p:cNvSpPr txBox="1"/>
          <p:nvPr/>
        </p:nvSpPr>
        <p:spPr>
          <a:xfrm>
            <a:off x="2486018" y="2483604"/>
            <a:ext cx="357790" cy="369332"/>
          </a:xfrm>
          <a:prstGeom prst="rect">
            <a:avLst/>
          </a:prstGeom>
          <a:noFill/>
        </p:spPr>
        <p:txBody>
          <a:bodyPr wrap="none" rtlCol="0">
            <a:spAutoFit/>
          </a:bodyPr>
          <a:lstStyle/>
          <a:p>
            <a:r>
              <a:rPr lang="nl-NL" dirty="0" smtClean="0">
                <a:sym typeface="Wingdings"/>
              </a:rPr>
              <a:t></a:t>
            </a:r>
            <a:endParaRPr lang="nl-NL" dirty="0"/>
          </a:p>
        </p:txBody>
      </p:sp>
      <p:cxnSp>
        <p:nvCxnSpPr>
          <p:cNvPr id="15" name="Gebogen verbindingslijn 14"/>
          <p:cNvCxnSpPr>
            <a:stCxn id="11" idx="0"/>
            <a:endCxn id="9" idx="0"/>
          </p:cNvCxnSpPr>
          <p:nvPr/>
        </p:nvCxnSpPr>
        <p:spPr>
          <a:xfrm rot="16200000" flipV="1">
            <a:off x="1711074" y="1529765"/>
            <a:ext cx="1113340" cy="794338"/>
          </a:xfrm>
          <a:prstGeom prst="bentConnector3">
            <a:avLst>
              <a:gd name="adj1" fmla="val 120533"/>
            </a:avLst>
          </a:prstGeom>
        </p:spPr>
        <p:style>
          <a:lnRef idx="1">
            <a:schemeClr val="accent1"/>
          </a:lnRef>
          <a:fillRef idx="0">
            <a:schemeClr val="accent1"/>
          </a:fillRef>
          <a:effectRef idx="0">
            <a:schemeClr val="accent1"/>
          </a:effectRef>
          <a:fontRef idx="minor">
            <a:schemeClr val="tx1"/>
          </a:fontRef>
        </p:style>
      </p:cxnSp>
      <p:graphicFrame>
        <p:nvGraphicFramePr>
          <p:cNvPr id="16" name="Tabel 15"/>
          <p:cNvGraphicFramePr>
            <a:graphicFrameLocks noGrp="1"/>
          </p:cNvGraphicFramePr>
          <p:nvPr/>
        </p:nvGraphicFramePr>
        <p:xfrm>
          <a:off x="6012160" y="4293096"/>
          <a:ext cx="2880320" cy="1717928"/>
        </p:xfrm>
        <a:graphic>
          <a:graphicData uri="http://schemas.openxmlformats.org/drawingml/2006/table">
            <a:tbl>
              <a:tblPr firstRow="1" bandRow="1">
                <a:tableStyleId>{5C22544A-7EE6-4342-B048-85BDC9FD1C3A}</a:tableStyleId>
              </a:tblPr>
              <a:tblGrid>
                <a:gridCol w="1440160"/>
                <a:gridCol w="1440160"/>
              </a:tblGrid>
              <a:tr h="346328">
                <a:tc>
                  <a:txBody>
                    <a:bodyPr/>
                    <a:lstStyle/>
                    <a:p>
                      <a:r>
                        <a:rPr lang="nl-NL" sz="1200" dirty="0" smtClean="0"/>
                        <a:t>profiel_fotoalbum</a:t>
                      </a:r>
                      <a:endParaRPr lang="nl-NL" sz="1200" dirty="0"/>
                    </a:p>
                  </a:txBody>
                  <a:tcPr/>
                </a:tc>
                <a:tc>
                  <a:txBody>
                    <a:bodyPr/>
                    <a:lstStyle/>
                    <a:p>
                      <a:r>
                        <a:rPr lang="nl-NL" sz="1200" dirty="0" smtClean="0"/>
                        <a:t>opmerking</a:t>
                      </a:r>
                      <a:endParaRPr lang="nl-NL" sz="1200" dirty="0"/>
                    </a:p>
                  </a:txBody>
                  <a:tcPr/>
                </a:tc>
              </a:tr>
              <a:tr h="247982">
                <a:tc>
                  <a:txBody>
                    <a:bodyPr/>
                    <a:lstStyle/>
                    <a:p>
                      <a:r>
                        <a:rPr lang="nl-NL" sz="1200" dirty="0" smtClean="0"/>
                        <a:t>ID</a:t>
                      </a:r>
                      <a:endParaRPr lang="nl-NL" sz="1200" dirty="0"/>
                    </a:p>
                  </a:txBody>
                  <a:tcPr/>
                </a:tc>
                <a:tc>
                  <a:txBody>
                    <a:bodyPr/>
                    <a:lstStyle/>
                    <a:p>
                      <a:endParaRPr lang="nl-NL" sz="1200" dirty="0"/>
                    </a:p>
                  </a:txBody>
                  <a:tcPr/>
                </a:tc>
              </a:tr>
              <a:tr h="247982">
                <a:tc>
                  <a:txBody>
                    <a:bodyPr/>
                    <a:lstStyle/>
                    <a:p>
                      <a:r>
                        <a:rPr lang="nl-NL" sz="1200" dirty="0" smtClean="0"/>
                        <a:t>profiel_</a:t>
                      </a:r>
                      <a:r>
                        <a:rPr lang="nl-NL" sz="1200" dirty="0" err="1" smtClean="0"/>
                        <a:t>id</a:t>
                      </a:r>
                      <a:endParaRPr lang="nl-NL" sz="1200" dirty="0"/>
                    </a:p>
                  </a:txBody>
                  <a:tcPr/>
                </a:tc>
                <a:tc>
                  <a:txBody>
                    <a:bodyPr/>
                    <a:lstStyle/>
                    <a:p>
                      <a:endParaRPr lang="nl-NL" sz="1200" dirty="0"/>
                    </a:p>
                  </a:txBody>
                  <a:tcPr/>
                </a:tc>
              </a:tr>
              <a:tr h="247982">
                <a:tc>
                  <a:txBody>
                    <a:bodyPr/>
                    <a:lstStyle/>
                    <a:p>
                      <a:r>
                        <a:rPr lang="nl-NL" sz="1200" dirty="0" smtClean="0"/>
                        <a:t>foto</a:t>
                      </a:r>
                      <a:endParaRPr lang="nl-NL" sz="1200" dirty="0"/>
                    </a:p>
                  </a:txBody>
                  <a:tcPr/>
                </a:tc>
                <a:tc>
                  <a:txBody>
                    <a:bodyPr/>
                    <a:lstStyle/>
                    <a:p>
                      <a:r>
                        <a:rPr lang="nl-NL" sz="1200" dirty="0" smtClean="0"/>
                        <a:t>bestandsnaam</a:t>
                      </a:r>
                      <a:endParaRPr lang="nl-NL" sz="1200" dirty="0"/>
                    </a:p>
                  </a:txBody>
                  <a:tcPr/>
                </a:tc>
              </a:tr>
              <a:tr h="247982">
                <a:tc>
                  <a:txBody>
                    <a:bodyPr/>
                    <a:lstStyle/>
                    <a:p>
                      <a:r>
                        <a:rPr lang="nl-NL" sz="1200" dirty="0" smtClean="0"/>
                        <a:t>toelichting</a:t>
                      </a:r>
                      <a:endParaRPr lang="nl-NL" sz="1200" dirty="0"/>
                    </a:p>
                  </a:txBody>
                  <a:tcPr/>
                </a:tc>
                <a:tc>
                  <a:txBody>
                    <a:bodyPr/>
                    <a:lstStyle/>
                    <a:p>
                      <a:r>
                        <a:rPr lang="nl-NL" sz="1200" dirty="0" smtClean="0"/>
                        <a:t>tekst</a:t>
                      </a:r>
                      <a:endParaRPr lang="nl-NL" sz="1200" dirty="0"/>
                    </a:p>
                  </a:txBody>
                  <a:tcPr/>
                </a:tc>
              </a:tr>
              <a:tr h="247982">
                <a:tc>
                  <a:txBody>
                    <a:bodyPr/>
                    <a:lstStyle/>
                    <a:p>
                      <a:r>
                        <a:rPr lang="nl-NL" sz="1200" dirty="0" smtClean="0"/>
                        <a:t>…</a:t>
                      </a:r>
                      <a:endParaRPr lang="nl-NL" sz="1200" dirty="0"/>
                    </a:p>
                  </a:txBody>
                  <a:tcPr/>
                </a:tc>
                <a:tc>
                  <a:txBody>
                    <a:bodyPr/>
                    <a:lstStyle/>
                    <a:p>
                      <a:endParaRPr lang="nl-NL" sz="1200" dirty="0"/>
                    </a:p>
                  </a:txBody>
                  <a:tcPr/>
                </a:tc>
              </a:tr>
            </a:tbl>
          </a:graphicData>
        </a:graphic>
      </p:graphicFrame>
      <p:sp>
        <p:nvSpPr>
          <p:cNvPr id="17" name="Tekstvak 16"/>
          <p:cNvSpPr txBox="1"/>
          <p:nvPr/>
        </p:nvSpPr>
        <p:spPr>
          <a:xfrm>
            <a:off x="5724128" y="2236516"/>
            <a:ext cx="357790" cy="369332"/>
          </a:xfrm>
          <a:prstGeom prst="rect">
            <a:avLst/>
          </a:prstGeom>
          <a:noFill/>
        </p:spPr>
        <p:txBody>
          <a:bodyPr wrap="none" rtlCol="0">
            <a:spAutoFit/>
          </a:bodyPr>
          <a:lstStyle/>
          <a:p>
            <a:r>
              <a:rPr lang="nl-NL" dirty="0" smtClean="0">
                <a:sym typeface="Wingdings"/>
              </a:rPr>
              <a:t></a:t>
            </a:r>
            <a:endParaRPr lang="nl-NL" dirty="0"/>
          </a:p>
        </p:txBody>
      </p:sp>
      <p:sp>
        <p:nvSpPr>
          <p:cNvPr id="19" name="Tekstvak 18"/>
          <p:cNvSpPr txBox="1"/>
          <p:nvPr/>
        </p:nvSpPr>
        <p:spPr>
          <a:xfrm>
            <a:off x="5607882" y="4859868"/>
            <a:ext cx="404278" cy="369332"/>
          </a:xfrm>
          <a:prstGeom prst="rect">
            <a:avLst/>
          </a:prstGeom>
          <a:noFill/>
        </p:spPr>
        <p:txBody>
          <a:bodyPr wrap="square" rtlCol="0">
            <a:spAutoFit/>
          </a:bodyPr>
          <a:lstStyle/>
          <a:p>
            <a:r>
              <a:rPr lang="nl-NL" dirty="0" smtClean="0">
                <a:sym typeface="Wingdings"/>
              </a:rPr>
              <a:t></a:t>
            </a:r>
            <a:endParaRPr lang="nl-NL" dirty="0"/>
          </a:p>
        </p:txBody>
      </p:sp>
      <p:cxnSp>
        <p:nvCxnSpPr>
          <p:cNvPr id="21" name="Vorm 20"/>
          <p:cNvCxnSpPr>
            <a:stCxn id="19" idx="0"/>
            <a:endCxn id="17" idx="3"/>
          </p:cNvCxnSpPr>
          <p:nvPr/>
        </p:nvCxnSpPr>
        <p:spPr>
          <a:xfrm rot="5400000" flipH="1" flipV="1">
            <a:off x="4726626" y="3504577"/>
            <a:ext cx="2438686" cy="271897"/>
          </a:xfrm>
          <a:prstGeom prst="bentConnector4">
            <a:avLst>
              <a:gd name="adj1" fmla="val 33342"/>
              <a:gd name="adj2" fmla="val 184076"/>
            </a:avLst>
          </a:prstGeom>
        </p:spPr>
        <p:style>
          <a:lnRef idx="1">
            <a:schemeClr val="accent1"/>
          </a:lnRef>
          <a:fillRef idx="0">
            <a:schemeClr val="accent1"/>
          </a:fillRef>
          <a:effectRef idx="0">
            <a:schemeClr val="accent1"/>
          </a:effectRef>
          <a:fontRef idx="minor">
            <a:schemeClr val="tx1"/>
          </a:fontRef>
        </p:style>
      </p:cxnSp>
      <p:graphicFrame>
        <p:nvGraphicFramePr>
          <p:cNvPr id="26" name="Tabel 25"/>
          <p:cNvGraphicFramePr>
            <a:graphicFrameLocks noGrp="1"/>
          </p:cNvGraphicFramePr>
          <p:nvPr/>
        </p:nvGraphicFramePr>
        <p:xfrm>
          <a:off x="6084168" y="332656"/>
          <a:ext cx="2880320" cy="1169288"/>
        </p:xfrm>
        <a:graphic>
          <a:graphicData uri="http://schemas.openxmlformats.org/drawingml/2006/table">
            <a:tbl>
              <a:tblPr firstRow="1" bandRow="1">
                <a:tableStyleId>{5C22544A-7EE6-4342-B048-85BDC9FD1C3A}</a:tableStyleId>
              </a:tblPr>
              <a:tblGrid>
                <a:gridCol w="1440160"/>
                <a:gridCol w="1440160"/>
              </a:tblGrid>
              <a:tr h="346328">
                <a:tc>
                  <a:txBody>
                    <a:bodyPr/>
                    <a:lstStyle/>
                    <a:p>
                      <a:r>
                        <a:rPr lang="nl-NL" sz="1200" dirty="0" smtClean="0"/>
                        <a:t>kenniskaart</a:t>
                      </a:r>
                      <a:endParaRPr lang="nl-NL" sz="1200" dirty="0"/>
                    </a:p>
                  </a:txBody>
                  <a:tcPr/>
                </a:tc>
                <a:tc>
                  <a:txBody>
                    <a:bodyPr/>
                    <a:lstStyle/>
                    <a:p>
                      <a:r>
                        <a:rPr lang="nl-NL" sz="1200" dirty="0" smtClean="0"/>
                        <a:t>opmerking</a:t>
                      </a:r>
                      <a:endParaRPr lang="nl-NL" sz="1200" dirty="0"/>
                    </a:p>
                  </a:txBody>
                  <a:tcPr/>
                </a:tc>
              </a:tr>
              <a:tr h="247982">
                <a:tc>
                  <a:txBody>
                    <a:bodyPr/>
                    <a:lstStyle/>
                    <a:p>
                      <a:r>
                        <a:rPr lang="nl-NL" sz="1200" dirty="0" smtClean="0"/>
                        <a:t>ID</a:t>
                      </a:r>
                      <a:endParaRPr lang="nl-NL" sz="1200" dirty="0"/>
                    </a:p>
                  </a:txBody>
                  <a:tcPr/>
                </a:tc>
                <a:tc>
                  <a:txBody>
                    <a:bodyPr/>
                    <a:lstStyle/>
                    <a:p>
                      <a:endParaRPr lang="nl-NL" sz="1200" dirty="0"/>
                    </a:p>
                  </a:txBody>
                  <a:tcPr/>
                </a:tc>
              </a:tr>
              <a:tr h="247982">
                <a:tc>
                  <a:txBody>
                    <a:bodyPr/>
                    <a:lstStyle/>
                    <a:p>
                      <a:r>
                        <a:rPr lang="nl-NL" sz="1200" dirty="0" smtClean="0"/>
                        <a:t>profiel_</a:t>
                      </a:r>
                      <a:r>
                        <a:rPr lang="nl-NL" sz="1200" dirty="0" err="1" smtClean="0"/>
                        <a:t>id</a:t>
                      </a:r>
                      <a:endParaRPr lang="nl-NL" sz="1200" dirty="0"/>
                    </a:p>
                  </a:txBody>
                  <a:tcPr/>
                </a:tc>
                <a:tc>
                  <a:txBody>
                    <a:bodyPr/>
                    <a:lstStyle/>
                    <a:p>
                      <a:endParaRPr lang="nl-NL" sz="1200" dirty="0"/>
                    </a:p>
                  </a:txBody>
                  <a:tcPr/>
                </a:tc>
              </a:tr>
              <a:tr h="247982">
                <a:tc>
                  <a:txBody>
                    <a:bodyPr/>
                    <a:lstStyle/>
                    <a:p>
                      <a:r>
                        <a:rPr lang="nl-NL" sz="1200" dirty="0" smtClean="0"/>
                        <a:t>term</a:t>
                      </a:r>
                      <a:endParaRPr lang="nl-NL" sz="1200" dirty="0"/>
                    </a:p>
                  </a:txBody>
                  <a:tcPr/>
                </a:tc>
                <a:tc>
                  <a:txBody>
                    <a:bodyPr/>
                    <a:lstStyle/>
                    <a:p>
                      <a:r>
                        <a:rPr lang="nl-NL" sz="1200" dirty="0" err="1" smtClean="0"/>
                        <a:t>varchar</a:t>
                      </a:r>
                      <a:endParaRPr lang="nl-NL" sz="1200" dirty="0"/>
                    </a:p>
                  </a:txBody>
                  <a:tcPr/>
                </a:tc>
              </a:tr>
            </a:tbl>
          </a:graphicData>
        </a:graphic>
      </p:graphicFrame>
      <p:sp>
        <p:nvSpPr>
          <p:cNvPr id="27" name="Tekstvak 26"/>
          <p:cNvSpPr txBox="1"/>
          <p:nvPr/>
        </p:nvSpPr>
        <p:spPr>
          <a:xfrm>
            <a:off x="5658232" y="939784"/>
            <a:ext cx="404278" cy="369332"/>
          </a:xfrm>
          <a:prstGeom prst="rect">
            <a:avLst/>
          </a:prstGeom>
          <a:noFill/>
        </p:spPr>
        <p:txBody>
          <a:bodyPr wrap="square" rtlCol="0">
            <a:spAutoFit/>
          </a:bodyPr>
          <a:lstStyle/>
          <a:p>
            <a:r>
              <a:rPr lang="nl-NL" dirty="0" smtClean="0">
                <a:sym typeface="Wingdings"/>
              </a:rPr>
              <a:t></a:t>
            </a:r>
            <a:endParaRPr lang="nl-NL" dirty="0"/>
          </a:p>
        </p:txBody>
      </p:sp>
      <p:cxnSp>
        <p:nvCxnSpPr>
          <p:cNvPr id="29" name="Vorm 28"/>
          <p:cNvCxnSpPr>
            <a:stCxn id="27" idx="1"/>
            <a:endCxn id="17" idx="0"/>
          </p:cNvCxnSpPr>
          <p:nvPr/>
        </p:nvCxnSpPr>
        <p:spPr>
          <a:xfrm rot="10800000" flipH="1" flipV="1">
            <a:off x="5658231" y="1124450"/>
            <a:ext cx="244791" cy="1112066"/>
          </a:xfrm>
          <a:prstGeom prst="bentConnector4">
            <a:avLst>
              <a:gd name="adj1" fmla="val -93386"/>
              <a:gd name="adj2" fmla="val 58303"/>
            </a:avLst>
          </a:prstGeom>
        </p:spPr>
        <p:style>
          <a:lnRef idx="1">
            <a:schemeClr val="accent1"/>
          </a:lnRef>
          <a:fillRef idx="0">
            <a:schemeClr val="accent1"/>
          </a:fillRef>
          <a:effectRef idx="0">
            <a:schemeClr val="accent1"/>
          </a:effectRef>
          <a:fontRef idx="minor">
            <a:schemeClr val="tx1"/>
          </a:fontRef>
        </p:style>
      </p:cxnSp>
      <p:graphicFrame>
        <p:nvGraphicFramePr>
          <p:cNvPr id="46" name="Tabel 45"/>
          <p:cNvGraphicFramePr>
            <a:graphicFrameLocks noGrp="1"/>
          </p:cNvGraphicFramePr>
          <p:nvPr/>
        </p:nvGraphicFramePr>
        <p:xfrm>
          <a:off x="971600" y="4233140"/>
          <a:ext cx="3888432" cy="1428108"/>
        </p:xfrm>
        <a:graphic>
          <a:graphicData uri="http://schemas.openxmlformats.org/drawingml/2006/table">
            <a:tbl>
              <a:tblPr firstRow="1" bandRow="1">
                <a:tableStyleId>{5C22544A-7EE6-4342-B048-85BDC9FD1C3A}</a:tableStyleId>
              </a:tblPr>
              <a:tblGrid>
                <a:gridCol w="1626072"/>
                <a:gridCol w="2262360"/>
              </a:tblGrid>
              <a:tr h="274320">
                <a:tc>
                  <a:txBody>
                    <a:bodyPr/>
                    <a:lstStyle/>
                    <a:p>
                      <a:r>
                        <a:rPr lang="nl-NL" sz="1200" dirty="0" smtClean="0"/>
                        <a:t>profiel_</a:t>
                      </a:r>
                      <a:r>
                        <a:rPr lang="nl-NL" sz="1200" dirty="0" err="1" smtClean="0"/>
                        <a:t>leukecollega</a:t>
                      </a:r>
                      <a:endParaRPr lang="nl-NL" sz="1200" dirty="0"/>
                    </a:p>
                  </a:txBody>
                  <a:tcPr/>
                </a:tc>
                <a:tc>
                  <a:txBody>
                    <a:bodyPr/>
                    <a:lstStyle/>
                    <a:p>
                      <a:r>
                        <a:rPr lang="nl-NL" sz="1200" dirty="0" smtClean="0"/>
                        <a:t>opmerking</a:t>
                      </a:r>
                      <a:endParaRPr lang="nl-NL" sz="1200" dirty="0"/>
                    </a:p>
                  </a:txBody>
                  <a:tcPr/>
                </a:tc>
              </a:tr>
              <a:tr h="265071">
                <a:tc>
                  <a:txBody>
                    <a:bodyPr/>
                    <a:lstStyle/>
                    <a:p>
                      <a:r>
                        <a:rPr lang="nl-NL" sz="1200" dirty="0" smtClean="0"/>
                        <a:t>ID</a:t>
                      </a:r>
                      <a:endParaRPr lang="nl-NL" sz="1200" dirty="0"/>
                    </a:p>
                  </a:txBody>
                  <a:tcPr/>
                </a:tc>
                <a:tc>
                  <a:txBody>
                    <a:bodyPr/>
                    <a:lstStyle/>
                    <a:p>
                      <a:endParaRPr lang="nl-NL" sz="1200" dirty="0"/>
                    </a:p>
                  </a:txBody>
                  <a:tcPr/>
                </a:tc>
              </a:tr>
              <a:tr h="265071">
                <a:tc>
                  <a:txBody>
                    <a:bodyPr/>
                    <a:lstStyle/>
                    <a:p>
                      <a:r>
                        <a:rPr lang="nl-NL" sz="1200" dirty="0" smtClean="0"/>
                        <a:t>profiel_</a:t>
                      </a:r>
                      <a:r>
                        <a:rPr lang="nl-NL" sz="1200" dirty="0" err="1" smtClean="0"/>
                        <a:t>id</a:t>
                      </a:r>
                      <a:endParaRPr lang="nl-NL" sz="1200" dirty="0"/>
                    </a:p>
                  </a:txBody>
                  <a:tcPr/>
                </a:tc>
                <a:tc>
                  <a:txBody>
                    <a:bodyPr/>
                    <a:lstStyle/>
                    <a:p>
                      <a:endParaRPr lang="nl-NL" sz="1200" dirty="0"/>
                    </a:p>
                  </a:txBody>
                  <a:tcPr/>
                </a:tc>
              </a:tr>
              <a:tr h="330828">
                <a:tc>
                  <a:txBody>
                    <a:bodyPr/>
                    <a:lstStyle/>
                    <a:p>
                      <a:r>
                        <a:rPr lang="nl-NL" sz="1200" dirty="0" smtClean="0"/>
                        <a:t>collega_</a:t>
                      </a:r>
                      <a:r>
                        <a:rPr lang="nl-NL" sz="1200" dirty="0" err="1" smtClean="0"/>
                        <a:t>id</a:t>
                      </a:r>
                      <a:endParaRPr lang="nl-NL" sz="1200" dirty="0"/>
                    </a:p>
                  </a:txBody>
                  <a:tcPr/>
                </a:tc>
                <a:tc>
                  <a:txBody>
                    <a:bodyPr/>
                    <a:lstStyle/>
                    <a:p>
                      <a:r>
                        <a:rPr lang="nl-NL" sz="1200" dirty="0" smtClean="0"/>
                        <a:t>Persoon die gestemd heeft</a:t>
                      </a:r>
                      <a:endParaRPr lang="nl-NL" sz="1200" dirty="0"/>
                    </a:p>
                  </a:txBody>
                  <a:tcPr/>
                </a:tc>
              </a:tr>
              <a:tr h="265071">
                <a:tc>
                  <a:txBody>
                    <a:bodyPr/>
                    <a:lstStyle/>
                    <a:p>
                      <a:r>
                        <a:rPr lang="nl-NL" sz="1200" dirty="0" smtClean="0"/>
                        <a:t>…</a:t>
                      </a:r>
                      <a:endParaRPr lang="nl-NL" sz="1200" dirty="0"/>
                    </a:p>
                  </a:txBody>
                  <a:tcPr/>
                </a:tc>
                <a:tc>
                  <a:txBody>
                    <a:bodyPr/>
                    <a:lstStyle/>
                    <a:p>
                      <a:endParaRPr lang="nl-NL" sz="1200" dirty="0"/>
                    </a:p>
                  </a:txBody>
                  <a:tcPr/>
                </a:tc>
              </a:tr>
            </a:tbl>
          </a:graphicData>
        </a:graphic>
      </p:graphicFrame>
      <p:sp>
        <p:nvSpPr>
          <p:cNvPr id="47" name="Tekstvak 46"/>
          <p:cNvSpPr txBox="1"/>
          <p:nvPr/>
        </p:nvSpPr>
        <p:spPr>
          <a:xfrm>
            <a:off x="467544" y="5013176"/>
            <a:ext cx="404278" cy="369332"/>
          </a:xfrm>
          <a:prstGeom prst="rect">
            <a:avLst/>
          </a:prstGeom>
          <a:noFill/>
        </p:spPr>
        <p:txBody>
          <a:bodyPr wrap="square" rtlCol="0">
            <a:spAutoFit/>
          </a:bodyPr>
          <a:lstStyle/>
          <a:p>
            <a:r>
              <a:rPr lang="nl-NL" dirty="0" smtClean="0">
                <a:sym typeface="Wingdings"/>
              </a:rPr>
              <a:t></a:t>
            </a:r>
            <a:endParaRPr lang="nl-NL" dirty="0"/>
          </a:p>
        </p:txBody>
      </p:sp>
      <p:cxnSp>
        <p:nvCxnSpPr>
          <p:cNvPr id="49" name="Gebogen verbindingslijn 48"/>
          <p:cNvCxnSpPr>
            <a:stCxn id="47" idx="0"/>
            <a:endCxn id="9" idx="2"/>
          </p:cNvCxnSpPr>
          <p:nvPr/>
        </p:nvCxnSpPr>
        <p:spPr>
          <a:xfrm rot="5400000" flipH="1" flipV="1">
            <a:off x="-366661" y="2775940"/>
            <a:ext cx="3273580" cy="120089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0" name="Tekstvak 49"/>
          <p:cNvSpPr txBox="1"/>
          <p:nvPr/>
        </p:nvSpPr>
        <p:spPr>
          <a:xfrm>
            <a:off x="4846384" y="4752440"/>
            <a:ext cx="404278" cy="369332"/>
          </a:xfrm>
          <a:prstGeom prst="rect">
            <a:avLst/>
          </a:prstGeom>
          <a:noFill/>
        </p:spPr>
        <p:txBody>
          <a:bodyPr wrap="square" rtlCol="0">
            <a:spAutoFit/>
          </a:bodyPr>
          <a:lstStyle/>
          <a:p>
            <a:r>
              <a:rPr lang="nl-NL" dirty="0" smtClean="0">
                <a:sym typeface="Wingdings"/>
              </a:rPr>
              <a:t></a:t>
            </a:r>
            <a:endParaRPr lang="nl-NL" dirty="0"/>
          </a:p>
        </p:txBody>
      </p:sp>
      <p:cxnSp>
        <p:nvCxnSpPr>
          <p:cNvPr id="52" name="Gebogen verbindingslijn 51"/>
          <p:cNvCxnSpPr>
            <a:stCxn id="50" idx="0"/>
            <a:endCxn id="17" idx="2"/>
          </p:cNvCxnSpPr>
          <p:nvPr/>
        </p:nvCxnSpPr>
        <p:spPr>
          <a:xfrm rot="5400000" flipH="1" flipV="1">
            <a:off x="4402477" y="3251894"/>
            <a:ext cx="2146592" cy="854500"/>
          </a:xfrm>
          <a:prstGeom prst="bentConnector3">
            <a:avLst>
              <a:gd name="adj1" fmla="val 43642"/>
            </a:avLst>
          </a:prstGeom>
        </p:spPr>
        <p:style>
          <a:lnRef idx="1">
            <a:schemeClr val="accent1"/>
          </a:lnRef>
          <a:fillRef idx="0">
            <a:schemeClr val="accent1"/>
          </a:fillRef>
          <a:effectRef idx="0">
            <a:schemeClr val="accent1"/>
          </a:effectRef>
          <a:fontRef idx="minor">
            <a:schemeClr val="tx1"/>
          </a:fontRef>
        </p:style>
      </p:cxnSp>
      <p:sp>
        <p:nvSpPr>
          <p:cNvPr id="55" name="Tekstvak 54"/>
          <p:cNvSpPr txBox="1"/>
          <p:nvPr/>
        </p:nvSpPr>
        <p:spPr>
          <a:xfrm>
            <a:off x="251520" y="5951021"/>
            <a:ext cx="5112568" cy="646331"/>
          </a:xfrm>
          <a:prstGeom prst="rect">
            <a:avLst/>
          </a:prstGeom>
          <a:noFill/>
        </p:spPr>
        <p:txBody>
          <a:bodyPr wrap="square" rtlCol="0">
            <a:spAutoFit/>
          </a:bodyPr>
          <a:lstStyle/>
          <a:p>
            <a:r>
              <a:rPr lang="nl-NL" sz="1200" dirty="0" smtClean="0"/>
              <a:t>Nb. Alle tabellen worden standaard uitgerust met datum_toegevoegd gegevens en door welke gebruiker de gegevens zijn toegevoegd. Dit is ook belangrijk om bijv. de volgorde van de fotoalbum foto’s te bepalen.</a:t>
            </a:r>
            <a:endParaRPr lang="nl-NL" sz="1200" dirty="0"/>
          </a:p>
        </p:txBody>
      </p:sp>
    </p:spTree>
  </p:cSld>
  <p:clrMapOvr>
    <a:masterClrMapping/>
  </p:clrMapOvr>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571</Words>
  <Application>Microsoft Office PowerPoint</Application>
  <PresentationFormat>Diavoorstelling (4:3)</PresentationFormat>
  <Paragraphs>123</Paragraphs>
  <Slides>5</Slides>
  <Notes>0</Notes>
  <HiddenSlides>0</HiddenSlides>
  <MMClips>0</MMClips>
  <ScaleCrop>false</ScaleCrop>
  <HeadingPairs>
    <vt:vector size="4" baseType="variant">
      <vt:variant>
        <vt:lpstr>Thema</vt:lpstr>
      </vt:variant>
      <vt:variant>
        <vt:i4>1</vt:i4>
      </vt:variant>
      <vt:variant>
        <vt:lpstr>Diatitels</vt:lpstr>
      </vt:variant>
      <vt:variant>
        <vt:i4>5</vt:i4>
      </vt:variant>
    </vt:vector>
  </HeadingPairs>
  <TitlesOfParts>
    <vt:vector size="6" baseType="lpstr">
      <vt:lpstr>Office-thema</vt:lpstr>
      <vt:lpstr>Dia 1</vt:lpstr>
      <vt:lpstr>Dia 2</vt:lpstr>
      <vt:lpstr>Dia 3</vt:lpstr>
      <vt:lpstr>Dia 4</vt:lpstr>
      <vt:lpstr>Dia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Junus</dc:creator>
  <cp:lastModifiedBy>Junus</cp:lastModifiedBy>
  <cp:revision>169</cp:revision>
  <dcterms:created xsi:type="dcterms:W3CDTF">2011-06-27T14:37:17Z</dcterms:created>
  <dcterms:modified xsi:type="dcterms:W3CDTF">2011-06-29T21:52:06Z</dcterms:modified>
</cp:coreProperties>
</file>