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3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34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3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SaaS on DigitalOcean Kubernetes (DOKS)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1371600" y="3886200"/>
            <a:ext cx="6400080" cy="1751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8b8b8b"/>
                </a:solidFill>
                <a:latin typeface="Calibri"/>
              </a:rPr>
              <a:t>Architecture, Setup Guide, and QBR Summary</a:t>
            </a:r>
            <a:endParaRPr b="0" lang="en-US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3396960" y="182880"/>
            <a:ext cx="23493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High-Level Architecture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360000" y="720000"/>
            <a:ext cx="7919280" cy="43192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DigitalOcean VPC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8" name="CustomShape 3"/>
          <p:cNvSpPr/>
          <p:nvPr/>
        </p:nvSpPr>
        <p:spPr>
          <a:xfrm>
            <a:off x="457200" y="1143000"/>
            <a:ext cx="7199280" cy="35992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DOKS Cluster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9" name="CustomShape 4"/>
          <p:cNvSpPr/>
          <p:nvPr/>
        </p:nvSpPr>
        <p:spPr>
          <a:xfrm>
            <a:off x="1080000" y="1440000"/>
            <a:ext cx="2159280" cy="7192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K8s Service (LoadBalancer)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↳ </a:t>
            </a: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DO Load Balancer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0" name="CustomShape 5"/>
          <p:cNvSpPr/>
          <p:nvPr/>
        </p:nvSpPr>
        <p:spPr>
          <a:xfrm>
            <a:off x="3600000" y="1440000"/>
            <a:ext cx="1439280" cy="7192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hitapp Pod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1" name="CustomShape 6"/>
          <p:cNvSpPr/>
          <p:nvPr/>
        </p:nvSpPr>
        <p:spPr>
          <a:xfrm>
            <a:off x="5400000" y="1440000"/>
            <a:ext cx="1439280" cy="7192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hitapp Pod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2" name="CustomShape 7"/>
          <p:cNvSpPr/>
          <p:nvPr/>
        </p:nvSpPr>
        <p:spPr>
          <a:xfrm>
            <a:off x="3886200" y="2520000"/>
            <a:ext cx="2953080" cy="719280"/>
          </a:xfrm>
          <a:prstGeom prst="rect">
            <a:avLst/>
          </a:prstGeom>
          <a:gradFill rotWithShape="0">
            <a:gsLst>
              <a:gs pos="0">
                <a:srgbClr val="3e7fcc"/>
              </a:gs>
              <a:gs pos="100000">
                <a:srgbClr val="a4c1ff"/>
              </a:gs>
            </a:gsLst>
            <a:lin ang="16200000"/>
          </a:gradFill>
          <a:ln>
            <a:solidFill>
              <a:srgbClr val="4a7ebb"/>
            </a:solidFill>
            <a:round/>
          </a:ln>
          <a:effectLst>
            <a:outerShdw blurRad="40000" dir="5400000" dist="2304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Redis (ClusterIP)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23" name="CustomShape 8"/>
          <p:cNvSpPr/>
          <p:nvPr/>
        </p:nvSpPr>
        <p:spPr>
          <a:xfrm>
            <a:off x="499680" y="2520000"/>
            <a:ext cx="3320640" cy="364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Metrics Server + HPA (CPU-based)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Setup Guide (Step-by-Step)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1) Build &amp; push Docker image to your registry.</a:t>
            </a:r>
            <a:endParaRPr b="0" lang="en-US" sz="32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2) Fill terraform.tfvars.example (app_image, region, etc.).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3) terraform init &amp;&amp; terraform apply.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4) Export kubeconfig from Terraform outputs.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5) Wait for LoadBalancer hostname and test.</a:t>
            </a:r>
            <a:endParaRPr b="0" lang="en-US" sz="2800" spc="-1" strike="noStrike">
              <a:latin typeface="Arial"/>
            </a:endParaRPr>
          </a:p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6) Use HPA to scale based on CPU load.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QBR 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Current Infrastructure &amp; Performance: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DOKS cluster (autoscaling node pool), app pods behind DO Load Balancer.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Readiness/liveness probes ensure fast recovery; HPA up to 10 pods.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Baseline response times under light load; scale-out improves throughput.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QBR 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Recommendations: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Pin Kubernetes version; implement staging cluster; add CI/CD (GitHub Actions).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Add Ingress + cert-manager for TLS; enable CDN for static assets.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Add SLOs + alerts; right-size requests/limits; consider autoscaling nodes to 0 on off-hours.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QBR Summary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3080" indent="-34236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Risks &amp; Mitigations:</a:t>
            </a:r>
            <a:endParaRPr b="0" lang="en-US" sz="32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Redis is single-instance → add persistence or DO Managed Redis for HA.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Cost drift with over-provisioning → enforce budgets + autoscaling + monitoring.</a:t>
            </a:r>
            <a:endParaRPr b="0" lang="en-US" sz="2800" spc="-1" strike="noStrike">
              <a:latin typeface="Arial"/>
            </a:endParaRPr>
          </a:p>
          <a:p>
            <a:pPr lvl="1" marL="743040" indent="-28512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- Traffic spikes → HPA + surge upgrades + pod disruption budgets.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LibreOffice/7.0.4.2$MacOSX_X86_64 LibreOffice_project/dcf040e67528d9187c66b2379df5ea4407429775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2025-10-04T11:54:51Z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