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63" r:id="rId3"/>
    <p:sldId id="257" r:id="rId4"/>
    <p:sldId id="264" r:id="rId5"/>
    <p:sldId id="314" r:id="rId6"/>
    <p:sldId id="280" r:id="rId7"/>
    <p:sldId id="301" r:id="rId8"/>
    <p:sldId id="302" r:id="rId9"/>
    <p:sldId id="303" r:id="rId10"/>
    <p:sldId id="304" r:id="rId11"/>
    <p:sldId id="306" r:id="rId12"/>
    <p:sldId id="298" r:id="rId13"/>
    <p:sldId id="307" r:id="rId14"/>
    <p:sldId id="317" r:id="rId15"/>
    <p:sldId id="308" r:id="rId16"/>
    <p:sldId id="309" r:id="rId17"/>
    <p:sldId id="312" r:id="rId18"/>
    <p:sldId id="311" r:id="rId19"/>
    <p:sldId id="310" r:id="rId20"/>
    <p:sldId id="313" r:id="rId21"/>
    <p:sldId id="294" r:id="rId22"/>
    <p:sldId id="315" r:id="rId23"/>
    <p:sldId id="316" r:id="rId24"/>
    <p:sldId id="295" r:id="rId25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7"/>
      <p:bold r:id="rId28"/>
    </p:embeddedFont>
    <p:embeddedFont>
      <p:font typeface="Bahnschrift Light" panose="020B0502040204020203" pitchFamily="34" charset="0"/>
      <p:regular r:id="rId29"/>
    </p:embeddedFont>
    <p:embeddedFont>
      <p:font typeface="Bahnschrift SemiBold" panose="020B0502040204020203" pitchFamily="34" charset="0"/>
      <p:bold r:id="rId30"/>
    </p:embeddedFont>
    <p:embeddedFont>
      <p:font typeface="Bahnschrift SemiLight" panose="020B0502040204020203" pitchFamily="34" charset="0"/>
      <p:regular r:id="rId31"/>
    </p:embeddedFont>
    <p:embeddedFont>
      <p:font typeface="Cambria Math" panose="02040503050406030204" pitchFamily="18" charset="0"/>
      <p:regular r:id="rId32"/>
    </p:embeddedFont>
    <p:embeddedFont>
      <p:font typeface="Lato" panose="02020500000000000000" charset="0"/>
      <p:regular r:id="rId33"/>
      <p:bold r:id="rId34"/>
      <p:italic r:id="rId35"/>
      <p:boldItalic r:id="rId36"/>
    </p:embeddedFont>
    <p:embeddedFont>
      <p:font typeface="Raleway" panose="02020500000000000000" charset="0"/>
      <p:regular r:id="rId37"/>
      <p:bold r:id="rId38"/>
      <p:italic r:id="rId39"/>
      <p:boldItalic r:id="rId40"/>
    </p:embeddedFont>
    <p:embeddedFont>
      <p:font typeface="微軟正黑體" panose="020B0604030504040204" pitchFamily="34" charset="-12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5244" autoAdjust="0"/>
  </p:normalViewPr>
  <p:slideViewPr>
    <p:cSldViewPr snapToGrid="0">
      <p:cViewPr varScale="1">
        <p:scale>
          <a:sx n="115" d="100"/>
          <a:sy n="115" d="100"/>
        </p:scale>
        <p:origin x="264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dirty="0"/>
              <a:t>明顯可以看到第一群明顯比較感性</a:t>
            </a:r>
            <a:endParaRPr lang="en-US" altLang="zh-TW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dirty="0"/>
              <a:t>第三群比較理性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87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dirty="0"/>
              <a:t>明顯可以看到第一群明顯比較感性</a:t>
            </a:r>
            <a:endParaRPr lang="en-US" altLang="zh-TW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dirty="0"/>
              <a:t>第三群比較理性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523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414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954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5502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43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65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47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026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1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776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453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791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8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23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52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1</a:t>
            </a:r>
            <a:r>
              <a:rPr lang="zh-TW" altLang="en-US" dirty="0"/>
              <a:t> 群 討厭物理，喜歡閱讀、外文</a:t>
            </a:r>
            <a:endParaRPr lang="en-US" altLang="zh-TW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dirty="0"/>
              <a:t>3</a:t>
            </a:r>
            <a:r>
              <a:rPr lang="zh-TW" altLang="en-US" dirty="0"/>
              <a:t>群  異常喜歡網路、電腦、車子，不喜歡藝術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133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dirty="0"/>
              <a:t>喜歡購物討厭科學</a:t>
            </a:r>
            <a:r>
              <a:rPr lang="en-US" altLang="zh-TW" dirty="0"/>
              <a:t>/</a:t>
            </a:r>
            <a:r>
              <a:rPr lang="zh-TW" altLang="en-US" dirty="0"/>
              <a:t>科技，討厭極限運動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zh-TW" altLang="en-US" dirty="0"/>
              <a:t>討厭跳舞、喜歡運動、極限運動、科學，討厭戲劇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7192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3</a:t>
            </a:r>
            <a:r>
              <a:rPr lang="zh-TW" altLang="en-US" dirty="0"/>
              <a:t>群明顯不會做筆記怕忘記事情</a:t>
            </a:r>
            <a:endParaRPr lang="en-US" altLang="zh-TW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3</a:t>
            </a:r>
            <a:r>
              <a:rPr lang="zh-TW" altLang="en-US" dirty="0"/>
              <a:t>群會比較願意當最有趣的那個人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0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6706873" y="2494650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28488" y="2494650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68626" y="2494650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490052" y="2494650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03ECC5F4-F4DC-499A-9654-B012D19A7AF1}"/>
              </a:ext>
            </a:extLst>
          </p:cNvPr>
          <p:cNvSpPr/>
          <p:nvPr userDrawn="1"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D5CB9735-3664-4A5C-B84A-C7ADB6E05075}"/>
              </a:ext>
            </a:extLst>
          </p:cNvPr>
          <p:cNvSpPr/>
          <p:nvPr userDrawn="1"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785CA796-8159-464E-A066-2EEA09D96A0C}"/>
              </a:ext>
            </a:extLst>
          </p:cNvPr>
          <p:cNvSpPr/>
          <p:nvPr userDrawn="1"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CE47AEB1-C8C4-4C53-BE35-4229934142AA}"/>
              </a:ext>
            </a:extLst>
          </p:cNvPr>
          <p:cNvSpPr/>
          <p:nvPr userDrawn="1"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>
            <a:extLst>
              <a:ext uri="{FF2B5EF4-FFF2-40B4-BE49-F238E27FC236}">
                <a16:creationId xmlns:a16="http://schemas.microsoft.com/office/drawing/2014/main" id="{60FC3FEA-4EE1-49EB-BAC8-C32203F0DD1F}"/>
              </a:ext>
            </a:extLst>
          </p:cNvPr>
          <p:cNvSpPr/>
          <p:nvPr userDrawn="1"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5DA68ACF-17B6-4A30-93BA-37C000E00EC5}"/>
              </a:ext>
            </a:extLst>
          </p:cNvPr>
          <p:cNvSpPr/>
          <p:nvPr userDrawn="1"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>
            <a:extLst>
              <a:ext uri="{FF2B5EF4-FFF2-40B4-BE49-F238E27FC236}">
                <a16:creationId xmlns:a16="http://schemas.microsoft.com/office/drawing/2014/main" id="{CF082322-DE96-4E8C-AEC5-F40EDC8892E2}"/>
              </a:ext>
            </a:extLst>
          </p:cNvPr>
          <p:cNvSpPr/>
          <p:nvPr userDrawn="1"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>
            <a:extLst>
              <a:ext uri="{FF2B5EF4-FFF2-40B4-BE49-F238E27FC236}">
                <a16:creationId xmlns:a16="http://schemas.microsoft.com/office/drawing/2014/main" id="{034AC31F-9ACF-447B-84B5-E5AF27B9085E}"/>
              </a:ext>
            </a:extLst>
          </p:cNvPr>
          <p:cNvSpPr/>
          <p:nvPr userDrawn="1"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 idx="4294967295"/>
          </p:nvPr>
        </p:nvSpPr>
        <p:spPr>
          <a:xfrm>
            <a:off x="1052716" y="1319401"/>
            <a:ext cx="7038568" cy="905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Young People Survey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080BBAA-32DC-40FF-B715-93E68CF11327}"/>
              </a:ext>
            </a:extLst>
          </p:cNvPr>
          <p:cNvSpPr txBox="1"/>
          <p:nvPr/>
        </p:nvSpPr>
        <p:spPr>
          <a:xfrm>
            <a:off x="882502" y="2931055"/>
            <a:ext cx="7378996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Explore the preferences, interests, habits, opinions, and fears of young people</a:t>
            </a:r>
            <a:endParaRPr lang="zh-TW" alt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Bahnschrift SemiLight" panose="020B0502040204020203" pitchFamily="34" charset="0"/>
              <a:ea typeface="BIZ UDGothic" panose="020B0400000000000000" pitchFamily="33" charset="-128"/>
              <a:sym typeface="Raleway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3A7D9DE-1C3E-48A6-89AF-9E6F11B53F39}"/>
              </a:ext>
            </a:extLst>
          </p:cNvPr>
          <p:cNvSpPr txBox="1"/>
          <p:nvPr/>
        </p:nvSpPr>
        <p:spPr>
          <a:xfrm>
            <a:off x="2743609" y="4483127"/>
            <a:ext cx="3656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1800" b="1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計財所 碩二 </a:t>
            </a:r>
            <a:r>
              <a:rPr lang="en-US" altLang="zh-TW" sz="1800" b="1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108071601  </a:t>
            </a:r>
            <a:r>
              <a:rPr lang="zh-TW" altLang="en-US" sz="1800" b="1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賴冠維</a:t>
            </a:r>
            <a:endParaRPr lang="zh-TW" altLang="en-US" sz="18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CC972FA-AFDB-4086-A817-0049CE1C3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70" y="4344628"/>
            <a:ext cx="1971118" cy="6170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FEF92AD-50E6-4CBD-B06C-E2DF4B251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611" y="4359244"/>
            <a:ext cx="1971118" cy="6170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7591"/>
            <a:ext cx="8929014" cy="143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Clustering</a:t>
            </a: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3CC7E70-B2E2-4495-A071-28C5FD7A2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04" y="1304261"/>
            <a:ext cx="7486392" cy="3604816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EDE5CB4-AC9D-4DA2-AB09-B3250EA57EAD}"/>
              </a:ext>
            </a:extLst>
          </p:cNvPr>
          <p:cNvSpPr txBox="1"/>
          <p:nvPr/>
        </p:nvSpPr>
        <p:spPr>
          <a:xfrm>
            <a:off x="7166205" y="2736113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DB1E9F-18D9-49A4-8C6F-B86703B27A59}"/>
              </a:ext>
            </a:extLst>
          </p:cNvPr>
          <p:cNvSpPr txBox="1"/>
          <p:nvPr/>
        </p:nvSpPr>
        <p:spPr>
          <a:xfrm>
            <a:off x="7166205" y="1403590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063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7591"/>
            <a:ext cx="8929014" cy="143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Clustering</a:t>
            </a: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AA4E428-E92F-46D2-A94C-CC43BFCC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222" y="1219200"/>
            <a:ext cx="6860326" cy="379123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4E634C0-0D10-4413-AC00-65169CB1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693" y="4612446"/>
            <a:ext cx="429573" cy="3979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332BB05-8057-4C6D-994A-E3EF660AB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570" y="4612445"/>
            <a:ext cx="436503" cy="3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8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0503"/>
            <a:ext cx="8929014" cy="1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Predict</a:t>
            </a:r>
          </a:p>
          <a:p>
            <a:pPr algn="ctr" fontAlgn="base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Predict someone have alcohol addiction with their other features 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EB493C-6136-48A4-82F0-72A1CBF0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530" y="1208397"/>
            <a:ext cx="6160707" cy="380203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EC89302-C9D6-49D5-BB83-192C94261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020847" y="4600353"/>
            <a:ext cx="372356" cy="41008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0CFF1C1-6ECE-4391-AE18-D2DECE7D4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332744" y="4600353"/>
            <a:ext cx="372356" cy="4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7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503811" y="-163801"/>
            <a:ext cx="6178905" cy="904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 err="1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XGBoost</a:t>
            </a:r>
            <a:endParaRPr lang="en-US" altLang="zh-TW" sz="3600" b="1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  <a:ea typeface="BIZ UDGothic" panose="020B0400000000000000" pitchFamily="33" charset="-128"/>
            </a:endParaRP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C1011C3-0742-4780-9531-423557F955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7" t="6830" r="18630" b="20827"/>
          <a:stretch/>
        </p:blipFill>
        <p:spPr>
          <a:xfrm>
            <a:off x="2473842" y="1544928"/>
            <a:ext cx="4581549" cy="77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76AE1CC-1B47-4013-8A9F-A60F718610CC}"/>
                  </a:ext>
                </a:extLst>
              </p:cNvPr>
              <p:cNvSpPr txBox="1"/>
              <p:nvPr/>
            </p:nvSpPr>
            <p:spPr>
              <a:xfrm>
                <a:off x="2099561" y="1116144"/>
                <a:ext cx="521156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 err="1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假設其分配為</a:t>
                </a:r>
                <a14:m>
                  <m:oMath xmlns:m="http://schemas.openxmlformats.org/officeDocument/2006/math">
                    <m:r>
                      <a:rPr lang="zh-TW" altLang="en-US" sz="1200" b="0" i="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Bernouli</m:t>
                    </m:r>
                  </m:oMath>
                </a14:m>
                <a:r>
                  <a:rPr lang="zh-TW" altLang="en-US" sz="16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分配 </a:t>
                </a:r>
                <a:r>
                  <a:rPr lang="en-US" altLang="zh-TW" sz="1600" dirty="0" err="1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如下，其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Logistic</m:t>
                    </m:r>
                  </m:oMath>
                </a14:m>
                <a:r>
                  <a:rPr lang="en-US" altLang="zh-TW" sz="1600" dirty="0" err="1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的損失函數</a:t>
                </a:r>
                <a:r>
                  <a:rPr lang="zh-TW" altLang="en-US" sz="16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：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76AE1CC-1B47-4013-8A9F-A60F7186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561" y="1116144"/>
                <a:ext cx="5211568" cy="338554"/>
              </a:xfrm>
              <a:prstGeom prst="rect">
                <a:avLst/>
              </a:prstGeom>
              <a:blipFill>
                <a:blip r:embed="rId4"/>
                <a:stretch>
                  <a:fillRect l="-585" t="-7143" r="-4678" b="-196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472A246-3EC2-49C2-9F9F-0BE5C6C0EFF3}"/>
                  </a:ext>
                </a:extLst>
              </p:cNvPr>
              <p:cNvSpPr txBox="1"/>
              <p:nvPr/>
            </p:nvSpPr>
            <p:spPr>
              <a:xfrm>
                <a:off x="2473842" y="2860233"/>
                <a:ext cx="4363703" cy="425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acc>
                      <m:r>
                        <a:rPr lang="zh-TW" alt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TW" altLang="en-US" sz="2000" b="0" i="0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zh-TW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  <m:sSub>
                        <m:sSubPr>
                          <m:ctrlPr>
                            <a:rPr lang="zh-TW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zh-TW" alt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TW" altLang="en-US" sz="2000" b="0" i="0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zh-TW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sSub>
                        <m:sSubPr>
                          <m:ctrlPr>
                            <a:rPr lang="zh-TW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TW" altLang="en-US" sz="2000" b="0" i="0" smtClean="0">
                          <a:latin typeface="Cambria Math" panose="02040503050406030204" pitchFamily="18" charset="0"/>
                        </a:rPr>
                        <m:t>Xi</m:t>
                      </m:r>
                    </m:oMath>
                  </m:oMathPara>
                </a14:m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472A246-3EC2-49C2-9F9F-0BE5C6C0E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842" y="2860233"/>
                <a:ext cx="4363703" cy="425566"/>
              </a:xfrm>
              <a:prstGeom prst="rect">
                <a:avLst/>
              </a:prstGeom>
              <a:blipFill>
                <a:blip r:embed="rId5"/>
                <a:stretch>
                  <a:fillRect t="-1429" b="-1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A044C182-873F-4FB0-B92F-E2924C8DF681}"/>
                  </a:ext>
                </a:extLst>
              </p:cNvPr>
              <p:cNvSpPr txBox="1"/>
              <p:nvPr/>
            </p:nvSpPr>
            <p:spPr>
              <a:xfrm>
                <a:off x="1201541" y="2407980"/>
                <a:ext cx="7480429" cy="339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Boosting</m:t>
                    </m:r>
                    <m:r>
                      <a:rPr lang="zh-TW" altLang="en-US" sz="1600" b="0" i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sz="1600" b="0" i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中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TW" sz="1600" b="0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sz="1600" b="0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sz="16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代表經過</a:t>
                </a:r>
                <a:r>
                  <a:rPr lang="en-US" altLang="zh-TW" sz="16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m</a:t>
                </a:r>
                <a:r>
                  <a:rPr lang="zh-TW" altLang="zh-TW" sz="16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棵樹迭代後的估計值， 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Logistic</m:t>
                    </m:r>
                  </m:oMath>
                </a14:m>
                <a:r>
                  <a:rPr lang="zh-TW" altLang="zh-TW" sz="16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裡的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bSup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sz="1600" b="0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Xi</m:t>
                    </m:r>
                  </m:oMath>
                </a14:m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A044C182-873F-4FB0-B92F-E2924C8D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541" y="2407980"/>
                <a:ext cx="7480429" cy="339388"/>
              </a:xfrm>
              <a:prstGeom prst="rect">
                <a:avLst/>
              </a:prstGeom>
              <a:blipFill>
                <a:blip r:embed="rId6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902C797-EB6A-48DB-9F72-D83B1C237006}"/>
                  </a:ext>
                </a:extLst>
              </p:cNvPr>
              <p:cNvSpPr txBox="1"/>
              <p:nvPr/>
            </p:nvSpPr>
            <p:spPr>
              <a:xfrm>
                <a:off x="2153251" y="4000763"/>
                <a:ext cx="5104188" cy="496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))=</m:t>
                      </m:r>
                      <m:r>
                        <m:rPr>
                          <m:sty m:val="p"/>
                        </m:rP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(1+</m:t>
                      </m:r>
                      <m:sSup>
                        <m:sSup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f</m:t>
                          </m:r>
                          <m: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)+(1−</m:t>
                      </m:r>
                      <m:r>
                        <m:rPr>
                          <m:sty m:val="p"/>
                        </m:rP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(1+</m:t>
                      </m:r>
                      <m:sSup>
                        <m:sSup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f</m:t>
                          </m:r>
                          <m: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zh-TW" sz="18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902C797-EB6A-48DB-9F72-D83B1C237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51" y="4000763"/>
                <a:ext cx="5104188" cy="4962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0DF7AD2D-539F-41D3-A99B-5AC2A2B2C9F4}"/>
              </a:ext>
            </a:extLst>
          </p:cNvPr>
          <p:cNvSpPr txBox="1"/>
          <p:nvPr/>
        </p:nvSpPr>
        <p:spPr>
          <a:xfrm>
            <a:off x="2936513" y="3474004"/>
            <a:ext cx="4010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將其帶入上述損失函數後，可得下式：</a:t>
            </a:r>
          </a:p>
        </p:txBody>
      </p:sp>
    </p:spTree>
    <p:extLst>
      <p:ext uri="{BB962C8B-B14F-4D97-AF65-F5344CB8AC3E}">
        <p14:creationId xmlns:p14="http://schemas.microsoft.com/office/powerpoint/2010/main" val="187785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0502"/>
            <a:ext cx="8929014" cy="82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Rebalance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48777F7-6332-47F8-B02A-1997A3EE3B7F}"/>
              </a:ext>
            </a:extLst>
          </p:cNvPr>
          <p:cNvSpPr txBox="1"/>
          <p:nvPr/>
        </p:nvSpPr>
        <p:spPr>
          <a:xfrm>
            <a:off x="1563335" y="2403682"/>
            <a:ext cx="168219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CLUSTER</a:t>
            </a:r>
          </a:p>
          <a:p>
            <a:pPr algn="ctr"/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(K-Medoids)</a:t>
            </a:r>
            <a:endParaRPr lang="zh-TW" altLang="en-US" sz="1800" dirty="0">
              <a:solidFill>
                <a:schemeClr val="tx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A604ADB-1215-4A30-8039-D9DAFA050390}"/>
              </a:ext>
            </a:extLst>
          </p:cNvPr>
          <p:cNvSpPr txBox="1"/>
          <p:nvPr/>
        </p:nvSpPr>
        <p:spPr>
          <a:xfrm>
            <a:off x="3763876" y="1014107"/>
            <a:ext cx="16162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  <a:sym typeface="Raleway"/>
              </a:rPr>
              <a:t>Train Data</a:t>
            </a:r>
            <a:endParaRPr lang="zh-TW" altLang="en-US" sz="1800" dirty="0">
              <a:solidFill>
                <a:schemeClr val="tx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  <a:sym typeface="Raleway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C89C44B-10C1-489B-9424-0C1F65F58646}"/>
              </a:ext>
            </a:extLst>
          </p:cNvPr>
          <p:cNvSpPr txBox="1"/>
          <p:nvPr/>
        </p:nvSpPr>
        <p:spPr>
          <a:xfrm>
            <a:off x="5877228" y="2403682"/>
            <a:ext cx="168219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CLUSTER</a:t>
            </a:r>
          </a:p>
          <a:p>
            <a:pPr algn="ctr"/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(K-Medoids)</a:t>
            </a:r>
            <a:endParaRPr lang="zh-TW" altLang="en-US" sz="1800" dirty="0">
              <a:solidFill>
                <a:schemeClr val="tx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134BC6D-FD6A-441F-9F62-ED98C3D9A83B}"/>
              </a:ext>
            </a:extLst>
          </p:cNvPr>
          <p:cNvSpPr txBox="1"/>
          <p:nvPr/>
        </p:nvSpPr>
        <p:spPr>
          <a:xfrm>
            <a:off x="1735331" y="1597736"/>
            <a:ext cx="13382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defRPr>
            </a:lvl1pPr>
          </a:lstStyle>
          <a:p>
            <a:r>
              <a:rPr lang="en-US" altLang="zh-TW" dirty="0"/>
              <a:t>Addicted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819B60E-0FC8-4787-8458-2DD4ED73039F}"/>
              </a:ext>
            </a:extLst>
          </p:cNvPr>
          <p:cNvSpPr txBox="1"/>
          <p:nvPr/>
        </p:nvSpPr>
        <p:spPr>
          <a:xfrm>
            <a:off x="5912675" y="1597736"/>
            <a:ext cx="16112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80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defRPr>
            </a:lvl1pPr>
          </a:lstStyle>
          <a:p>
            <a:r>
              <a:rPr lang="en-US" altLang="zh-TW" dirty="0"/>
              <a:t>Non addicted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C298EB8-140E-41EC-9F07-E60630FACFE6}"/>
              </a:ext>
            </a:extLst>
          </p:cNvPr>
          <p:cNvCxnSpPr>
            <a:cxnSpLocks/>
            <a:stCxn id="34" idx="1"/>
            <a:endCxn id="36" idx="0"/>
          </p:cNvCxnSpPr>
          <p:nvPr/>
        </p:nvCxnSpPr>
        <p:spPr>
          <a:xfrm flipH="1">
            <a:off x="2404431" y="1198773"/>
            <a:ext cx="1359445" cy="398963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0F4DDC8-0E70-4423-B0D6-0FB6B9886524}"/>
              </a:ext>
            </a:extLst>
          </p:cNvPr>
          <p:cNvCxnSpPr>
            <a:cxnSpLocks/>
            <a:stCxn id="34" idx="3"/>
            <a:endCxn id="37" idx="0"/>
          </p:cNvCxnSpPr>
          <p:nvPr/>
        </p:nvCxnSpPr>
        <p:spPr>
          <a:xfrm>
            <a:off x="5380124" y="1198773"/>
            <a:ext cx="1338200" cy="398963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74E7B8E-773D-4B21-BB8E-2B71FE46FBE2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>
          <a:xfrm>
            <a:off x="2404431" y="1967068"/>
            <a:ext cx="0" cy="436614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945F30-D734-4F5E-B775-4E4DF9C7C631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6718324" y="1967068"/>
            <a:ext cx="0" cy="436614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C979BFE-E908-4E7D-854F-B249438AADCE}"/>
              </a:ext>
            </a:extLst>
          </p:cNvPr>
          <p:cNvCxnSpPr>
            <a:cxnSpLocks/>
            <a:stCxn id="33" idx="2"/>
            <a:endCxn id="47" idx="0"/>
          </p:cNvCxnSpPr>
          <p:nvPr/>
        </p:nvCxnSpPr>
        <p:spPr>
          <a:xfrm>
            <a:off x="2404431" y="3050013"/>
            <a:ext cx="0" cy="520062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2CE4076C-FC9A-45C7-9F89-8DEB21469F50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718323" y="3050013"/>
            <a:ext cx="1" cy="520062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A2AF1A4E-863A-4ED3-9A7B-9D5E4134C481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>
            <a:off x="2404431" y="3939407"/>
            <a:ext cx="1013885" cy="682239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2E653A4-934B-4A37-B5AF-3F31E8C52917}"/>
              </a:ext>
            </a:extLst>
          </p:cNvPr>
          <p:cNvSpPr txBox="1"/>
          <p:nvPr/>
        </p:nvSpPr>
        <p:spPr>
          <a:xfrm>
            <a:off x="3418316" y="4436980"/>
            <a:ext cx="23073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Train Balanced Data</a:t>
            </a:r>
            <a:endParaRPr lang="zh-TW" altLang="en-US" sz="1800" dirty="0">
              <a:solidFill>
                <a:schemeClr val="tx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65F6C8C-574F-4873-8BAC-A40D36680E14}"/>
              </a:ext>
            </a:extLst>
          </p:cNvPr>
          <p:cNvCxnSpPr>
            <a:cxnSpLocks/>
            <a:stCxn id="48" idx="2"/>
            <a:endCxn id="45" idx="3"/>
          </p:cNvCxnSpPr>
          <p:nvPr/>
        </p:nvCxnSpPr>
        <p:spPr>
          <a:xfrm flipH="1">
            <a:off x="5725684" y="3939407"/>
            <a:ext cx="992639" cy="682239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2268BBF-39F7-4670-A7E2-86F1BE382028}"/>
              </a:ext>
            </a:extLst>
          </p:cNvPr>
          <p:cNvSpPr txBox="1"/>
          <p:nvPr/>
        </p:nvSpPr>
        <p:spPr>
          <a:xfrm>
            <a:off x="1676399" y="3570075"/>
            <a:ext cx="145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 err="1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Boostrap</a:t>
            </a:r>
            <a:endParaRPr lang="zh-TW" altLang="en-US" sz="1800" dirty="0">
              <a:solidFill>
                <a:schemeClr val="tx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931C84D-C2E3-4A7A-A905-6433AC06FC00}"/>
              </a:ext>
            </a:extLst>
          </p:cNvPr>
          <p:cNvSpPr txBox="1"/>
          <p:nvPr/>
        </p:nvSpPr>
        <p:spPr>
          <a:xfrm>
            <a:off x="5938402" y="3570075"/>
            <a:ext cx="15598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 err="1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Unsampling</a:t>
            </a:r>
            <a:endParaRPr lang="zh-TW" altLang="en-US" sz="1800" dirty="0">
              <a:solidFill>
                <a:schemeClr val="tx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458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B921934-DE5D-4B1D-BD15-B47621486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34" b="7896"/>
          <a:stretch/>
        </p:blipFill>
        <p:spPr>
          <a:xfrm>
            <a:off x="1098914" y="1077431"/>
            <a:ext cx="6946172" cy="3414811"/>
          </a:xfrm>
          <a:prstGeom prst="rect">
            <a:avLst/>
          </a:prstGeom>
        </p:spPr>
      </p:pic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0503"/>
            <a:ext cx="8929014" cy="1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ROC / Recall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BCB769-8EDF-4526-8AB1-C4586F8B8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830" y="1077431"/>
            <a:ext cx="1295525" cy="22682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BEFA038-907B-45DF-9BBA-1DB9F87C1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62" y="1020725"/>
            <a:ext cx="1365335" cy="226828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EB91E3-2957-4C04-B98E-86D78D4D8396}"/>
              </a:ext>
            </a:extLst>
          </p:cNvPr>
          <p:cNvSpPr txBox="1"/>
          <p:nvPr/>
        </p:nvSpPr>
        <p:spPr>
          <a:xfrm>
            <a:off x="3635481" y="3587284"/>
            <a:ext cx="75491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  <a:sym typeface="Raleway"/>
              </a:rPr>
              <a:t>0.7781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8380E3B-DBB3-4356-805E-A95C2D4E6FB1}"/>
              </a:ext>
            </a:extLst>
          </p:cNvPr>
          <p:cNvSpPr txBox="1"/>
          <p:nvPr/>
        </p:nvSpPr>
        <p:spPr>
          <a:xfrm>
            <a:off x="5320771" y="3587284"/>
            <a:ext cx="83725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0.5645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049FD2-20D1-40A6-A1DD-F9100059FBE6}"/>
              </a:ext>
            </a:extLst>
          </p:cNvPr>
          <p:cNvSpPr txBox="1"/>
          <p:nvPr/>
        </p:nvSpPr>
        <p:spPr>
          <a:xfrm>
            <a:off x="4309928" y="4527656"/>
            <a:ext cx="101084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  <a:sym typeface="Arial"/>
              </a:rPr>
              <a:t>Test Set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305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0503"/>
            <a:ext cx="8929014" cy="1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IMPORTANCE PLOT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BEFA038-907B-45DF-9BBA-1DB9F87C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09" y="1318438"/>
            <a:ext cx="1365335" cy="22682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29CA6BBC-2164-4D88-A324-41643B7C6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021" y="852218"/>
            <a:ext cx="6243958" cy="415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0503"/>
            <a:ext cx="8929014" cy="1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Relationship</a:t>
            </a:r>
          </a:p>
          <a:p>
            <a:pPr algn="ctr" fontAlgn="base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Find out the relationship among the features that be selected.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BEFA038-907B-45DF-9BBA-1DB9F87C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09" y="1318438"/>
            <a:ext cx="1365335" cy="22682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8110367-5823-4878-8B1A-917D79998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567" y="1976662"/>
            <a:ext cx="3596276" cy="2877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021AE29-2FD1-4384-970E-FA20FA2F2510}"/>
                  </a:ext>
                </a:extLst>
              </p:cNvPr>
              <p:cNvSpPr txBox="1"/>
              <p:nvPr/>
            </p:nvSpPr>
            <p:spPr>
              <a:xfrm>
                <a:off x="1403013" y="2140863"/>
                <a:ext cx="26791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𝑭𝒛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021AE29-2FD1-4384-970E-FA20FA2F2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13" y="2140863"/>
                <a:ext cx="26791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D307F6E-404D-40C4-A153-B723B71F0A58}"/>
                  </a:ext>
                </a:extLst>
              </p:cNvPr>
              <p:cNvSpPr txBox="1"/>
              <p:nvPr/>
            </p:nvSpPr>
            <p:spPr>
              <a:xfrm>
                <a:off x="1403013" y="2798797"/>
                <a:ext cx="3076353" cy="1893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𝑉𝑎𝑟𝑖𝑎𝑏𝑙𝑒𝑠</m:t>
                    </m:r>
                  </m:oMath>
                </a14:m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𝐸𝑥𝑝𝑒𝑐𝑡𝑖𝑜𝑛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𝐹𝑎𝑐𝑡𝑜𝑟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𝐿𝑜𝑎𝑑𝑖𝑛𝑔</m:t>
                    </m:r>
                  </m:oMath>
                </a14:m>
                <a:endParaRPr lang="en-US" altLang="zh-TW" sz="1600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𝐻𝑖𝑑𝑑𝑒𝑛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𝐹𝑎𝑐𝑜𝑡𝑟</m:t>
                    </m:r>
                  </m:oMath>
                </a14:m>
                <a:endParaRPr lang="en-US" altLang="zh-TW" sz="1600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𝐼𝑑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𝑖𝑜𝑠𝑦𝑛𝑐𝑟𝑎𝑡𝑖𝑐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𝑓𝑎𝑐𝑡𝑜𝑟</m:t>
                    </m:r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D307F6E-404D-40C4-A153-B723B71F0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13" y="2798797"/>
                <a:ext cx="3076353" cy="1893339"/>
              </a:xfrm>
              <a:prstGeom prst="rect">
                <a:avLst/>
              </a:prstGeom>
              <a:blipFill>
                <a:blip r:embed="rId6"/>
                <a:stretch>
                  <a:fillRect l="-792" b="-25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E78385-39BB-4CC6-A366-7B5E36891376}"/>
              </a:ext>
            </a:extLst>
          </p:cNvPr>
          <p:cNvSpPr txBox="1"/>
          <p:nvPr/>
        </p:nvSpPr>
        <p:spPr>
          <a:xfrm>
            <a:off x="306312" y="1387259"/>
            <a:ext cx="21934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Factor Analysis</a:t>
            </a:r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：</a:t>
            </a: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 </a:t>
            </a:r>
            <a:endParaRPr lang="zh-TW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8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0503"/>
            <a:ext cx="8929014" cy="1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Factor Analysis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BEFA038-907B-45DF-9BBA-1DB9F87C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09" y="1318438"/>
            <a:ext cx="1365335" cy="22682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F07FD6A-4F01-4F2A-9AFF-7AD6DD97D3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8" r="5220" b="3540"/>
          <a:stretch/>
        </p:blipFill>
        <p:spPr>
          <a:xfrm>
            <a:off x="398428" y="1013637"/>
            <a:ext cx="4541857" cy="36832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0461CC-A5C1-4E38-A2DB-F3A804772A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8169" r="44984" b="6003"/>
          <a:stretch/>
        </p:blipFill>
        <p:spPr>
          <a:xfrm>
            <a:off x="5546839" y="976867"/>
            <a:ext cx="2665966" cy="39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7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8A6C29F-4168-4124-AA57-66EFBF5B2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4" t="4806" r="6470" b="5839"/>
          <a:stretch/>
        </p:blipFill>
        <p:spPr>
          <a:xfrm>
            <a:off x="1509823" y="1071530"/>
            <a:ext cx="6124354" cy="3782153"/>
          </a:xfrm>
          <a:prstGeom prst="rect">
            <a:avLst/>
          </a:prstGeom>
        </p:spPr>
      </p:pic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0503"/>
            <a:ext cx="8929014" cy="1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Factor Analysis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BEFA038-907B-45DF-9BBA-1DB9F87C1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609" y="1318438"/>
            <a:ext cx="1365335" cy="226828"/>
          </a:xfrm>
          <a:prstGeom prst="rect">
            <a:avLst/>
          </a:prstGeom>
        </p:spPr>
      </p:pic>
      <p:sp>
        <p:nvSpPr>
          <p:cNvPr id="14" name="Google Shape;722;p47">
            <a:extLst>
              <a:ext uri="{FF2B5EF4-FFF2-40B4-BE49-F238E27FC236}">
                <a16:creationId xmlns:a16="http://schemas.microsoft.com/office/drawing/2014/main" id="{54A89FC7-D421-4CB7-9D54-1FEC912BBCFB}"/>
              </a:ext>
            </a:extLst>
          </p:cNvPr>
          <p:cNvSpPr/>
          <p:nvPr/>
        </p:nvSpPr>
        <p:spPr>
          <a:xfrm>
            <a:off x="3202831" y="1800784"/>
            <a:ext cx="222050" cy="2268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22;p47">
            <a:extLst>
              <a:ext uri="{FF2B5EF4-FFF2-40B4-BE49-F238E27FC236}">
                <a16:creationId xmlns:a16="http://schemas.microsoft.com/office/drawing/2014/main" id="{6A172E4E-0C9C-44DE-9593-23632792D0E6}"/>
              </a:ext>
            </a:extLst>
          </p:cNvPr>
          <p:cNvSpPr/>
          <p:nvPr/>
        </p:nvSpPr>
        <p:spPr>
          <a:xfrm>
            <a:off x="3810130" y="1044177"/>
            <a:ext cx="222050" cy="2268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22;p47">
            <a:extLst>
              <a:ext uri="{FF2B5EF4-FFF2-40B4-BE49-F238E27FC236}">
                <a16:creationId xmlns:a16="http://schemas.microsoft.com/office/drawing/2014/main" id="{C08D41D9-1EB1-42D9-A7AE-2755E6B5BC5C}"/>
              </a:ext>
            </a:extLst>
          </p:cNvPr>
          <p:cNvSpPr/>
          <p:nvPr/>
        </p:nvSpPr>
        <p:spPr>
          <a:xfrm>
            <a:off x="4269950" y="1748824"/>
            <a:ext cx="222050" cy="2268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22;p47">
            <a:extLst>
              <a:ext uri="{FF2B5EF4-FFF2-40B4-BE49-F238E27FC236}">
                <a16:creationId xmlns:a16="http://schemas.microsoft.com/office/drawing/2014/main" id="{842C5DF3-512E-4800-B515-5F80151F445B}"/>
              </a:ext>
            </a:extLst>
          </p:cNvPr>
          <p:cNvSpPr/>
          <p:nvPr/>
        </p:nvSpPr>
        <p:spPr>
          <a:xfrm>
            <a:off x="3103119" y="2458335"/>
            <a:ext cx="222050" cy="2268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" name="Google Shape;11;p2">
            <a:extLst>
              <a:ext uri="{FF2B5EF4-FFF2-40B4-BE49-F238E27FC236}">
                <a16:creationId xmlns:a16="http://schemas.microsoft.com/office/drawing/2014/main" id="{EAA3F45A-F155-44B2-93B1-012A73D50E1D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52DACDC9-FA26-40E1-A1F6-735ACCA29F8C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;p2">
            <a:extLst>
              <a:ext uri="{FF2B5EF4-FFF2-40B4-BE49-F238E27FC236}">
                <a16:creationId xmlns:a16="http://schemas.microsoft.com/office/drawing/2014/main" id="{A376C4BD-D0BF-461F-A619-A3A3E310E083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4;p2">
            <a:extLst>
              <a:ext uri="{FF2B5EF4-FFF2-40B4-BE49-F238E27FC236}">
                <a16:creationId xmlns:a16="http://schemas.microsoft.com/office/drawing/2014/main" id="{29DF86CE-5A5C-411D-846E-0F588A0DD2A0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3D66D151-6644-4718-BFDD-7A6AA5ADCF8C}"/>
              </a:ext>
            </a:extLst>
          </p:cNvPr>
          <p:cNvSpPr txBox="1">
            <a:spLocks/>
          </p:cNvSpPr>
          <p:nvPr/>
        </p:nvSpPr>
        <p:spPr>
          <a:xfrm>
            <a:off x="2683835" y="0"/>
            <a:ext cx="3776329" cy="70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Data Introduction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CFADA4-5502-4CA9-A3AB-FC386FE9673C}"/>
              </a:ext>
            </a:extLst>
          </p:cNvPr>
          <p:cNvSpPr txBox="1"/>
          <p:nvPr/>
        </p:nvSpPr>
        <p:spPr>
          <a:xfrm>
            <a:off x="537478" y="1059097"/>
            <a:ext cx="76775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In 2013, students of the Statistics class at FSEV</a:t>
            </a:r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 </a:t>
            </a: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UK</a:t>
            </a:r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 </a:t>
            </a: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were asked to invite their friends to</a:t>
            </a:r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 </a:t>
            </a: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participate in this survey.</a:t>
            </a:r>
            <a:endParaRPr lang="zh-TW" altLang="en-US" sz="2000" dirty="0">
              <a:solidFill>
                <a:schemeClr val="tx1">
                  <a:lumMod val="50000"/>
                </a:schemeClr>
              </a:solidFill>
              <a:latin typeface="Bahnschrift SemiLight" panose="020B0502040204020203" pitchFamily="34" charset="0"/>
              <a:ea typeface="BIZ UDGothic" panose="020B0400000000000000" pitchFamily="33" charset="-128"/>
              <a:sym typeface="Raleway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97147C0-18C0-401E-A984-063A9BC5F8DC}"/>
              </a:ext>
            </a:extLst>
          </p:cNvPr>
          <p:cNvSpPr txBox="1"/>
          <p:nvPr/>
        </p:nvSpPr>
        <p:spPr>
          <a:xfrm>
            <a:off x="537478" y="1983488"/>
            <a:ext cx="4034521" cy="24534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Music preferences (19 items)</a:t>
            </a:r>
          </a:p>
          <a:p>
            <a:pPr marL="342900" indent="-34290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Movie preferences (12 items)</a:t>
            </a:r>
          </a:p>
          <a:p>
            <a:pPr marL="342900" indent="-34290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Hobbies &amp; interests (32 items)</a:t>
            </a:r>
          </a:p>
          <a:p>
            <a:pPr marL="342900" indent="-34290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Phobias (10 items)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7FC9AB1-D4DA-4BA7-A8BB-B26A397034D4}"/>
              </a:ext>
            </a:extLst>
          </p:cNvPr>
          <p:cNvSpPr txBox="1"/>
          <p:nvPr/>
        </p:nvSpPr>
        <p:spPr>
          <a:xfrm>
            <a:off x="4693058" y="1983488"/>
            <a:ext cx="4373527" cy="2453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Health habits (3 items)</a:t>
            </a: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Personality traits (57 items)</a:t>
            </a: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Spending habits (7 items)</a:t>
            </a: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Demographics (10 items)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E19370F-CEB6-45FF-AC93-E8CDDD8F6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036"/>
          <a:stretch/>
        </p:blipFill>
        <p:spPr>
          <a:xfrm>
            <a:off x="3153244" y="934647"/>
            <a:ext cx="3004778" cy="40757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CF4A31F-54A7-4C2B-B182-326E53B35B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60"/>
          <a:stretch/>
        </p:blipFill>
        <p:spPr>
          <a:xfrm>
            <a:off x="6158022" y="934647"/>
            <a:ext cx="2985978" cy="4075785"/>
          </a:xfrm>
          <a:prstGeom prst="rect">
            <a:avLst/>
          </a:prstGeom>
        </p:spPr>
      </p:pic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603585" y="4753639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0503"/>
            <a:ext cx="8929014" cy="1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Visualization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CB9FA99-436F-46F6-B25A-62DDCDD237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868"/>
          <a:stretch/>
        </p:blipFill>
        <p:spPr>
          <a:xfrm>
            <a:off x="0" y="934649"/>
            <a:ext cx="3153243" cy="40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0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7AD6964B-27F0-4964-9439-C037354C46B2}"/>
              </a:ext>
            </a:extLst>
          </p:cNvPr>
          <p:cNvSpPr txBox="1">
            <a:spLocks/>
          </p:cNvSpPr>
          <p:nvPr/>
        </p:nvSpPr>
        <p:spPr>
          <a:xfrm>
            <a:off x="335686" y="-180433"/>
            <a:ext cx="8472627" cy="105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GMM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A1AD996-68D7-4987-BF20-F2CF6FBDC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16535"/>
              </p:ext>
            </p:extLst>
          </p:nvPr>
        </p:nvGraphicFramePr>
        <p:xfrm>
          <a:off x="453747" y="1206733"/>
          <a:ext cx="2354580" cy="3157093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2354580">
                  <a:extLst>
                    <a:ext uri="{9D8B030D-6E8A-4147-A177-3AD203B41FA5}">
                      <a16:colId xmlns:a16="http://schemas.microsoft.com/office/drawing/2014/main" val="3602473819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Bahnschrift SemiLight" panose="020B0502040204020203" pitchFamily="34" charset="0"/>
                          <a:ea typeface="BIZ UDGothic" panose="020B0400000000000000" pitchFamily="33" charset="-128"/>
                          <a:cs typeface="Arial"/>
                          <a:sym typeface="Arial"/>
                        </a:rPr>
                        <a:t>Music preferences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607356"/>
                  </a:ext>
                </a:extLst>
              </a:tr>
              <a:tr h="314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Bahnschrift SemiLight" panose="020B0502040204020203" pitchFamily="34" charset="0"/>
                          <a:ea typeface="BIZ UDGothic" panose="020B0400000000000000" pitchFamily="33" charset="-128"/>
                          <a:cs typeface="Arial"/>
                          <a:sym typeface="Arial"/>
                        </a:rPr>
                        <a:t>Movie preferences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195494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Bahnschrift SemiLight" panose="020B0502040204020203" pitchFamily="34" charset="0"/>
                          <a:ea typeface="BIZ UDGothic" panose="020B0400000000000000" pitchFamily="33" charset="-128"/>
                          <a:cs typeface="Arial"/>
                          <a:sym typeface="Arial"/>
                        </a:rPr>
                        <a:t>Hobbies &amp; interests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72486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Bahnschrift SemiLight" panose="020B0502040204020203" pitchFamily="34" charset="0"/>
                          <a:ea typeface="BIZ UDGothic" panose="020B0400000000000000" pitchFamily="33" charset="-128"/>
                          <a:cs typeface="Arial"/>
                          <a:sym typeface="Arial"/>
                        </a:rPr>
                        <a:t>Phobias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75054"/>
                  </a:ext>
                </a:extLst>
              </a:tr>
              <a:tr h="416052"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TW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SemiLight" panose="020B0502040204020203" pitchFamily="34" charset="0"/>
                          <a:ea typeface="BIZ UDGothic" panose="020B0400000000000000" pitchFamily="33" charset="-128"/>
                        </a:rPr>
                        <a:t>Health habits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563432"/>
                  </a:ext>
                </a:extLst>
              </a:tr>
              <a:tr h="403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SemiLight" panose="020B0502040204020203" pitchFamily="34" charset="0"/>
                          <a:ea typeface="BIZ UDGothic" panose="020B0400000000000000" pitchFamily="33" charset="-128"/>
                        </a:rPr>
                        <a:t>Personality traits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712935"/>
                  </a:ext>
                </a:extLst>
              </a:tr>
              <a:tr h="201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SemiLight" panose="020B0502040204020203" pitchFamily="34" charset="0"/>
                          <a:ea typeface="BIZ UDGothic" panose="020B0400000000000000" pitchFamily="33" charset="-128"/>
                        </a:rPr>
                        <a:t>Spending habits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66750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9AA6200-034D-4644-A52B-F8A5F7E08108}"/>
              </a:ext>
            </a:extLst>
          </p:cNvPr>
          <p:cNvSpPr/>
          <p:nvPr/>
        </p:nvSpPr>
        <p:spPr>
          <a:xfrm>
            <a:off x="3642919" y="2033418"/>
            <a:ext cx="2417639" cy="1456374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16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</a:rPr>
              <a:t>Selected top 40 variable</a:t>
            </a:r>
          </a:p>
          <a:p>
            <a:pPr algn="ctr">
              <a:lnSpc>
                <a:spcPct val="150000"/>
              </a:lnSpc>
            </a:pPr>
            <a:r>
              <a:rPr lang="en-US" altLang="zh-TW" sz="16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</a:rPr>
              <a:t>and weighted by </a:t>
            </a:r>
          </a:p>
          <a:p>
            <a:pPr algn="ctr">
              <a:lnSpc>
                <a:spcPct val="150000"/>
              </a:lnSpc>
            </a:pPr>
            <a:r>
              <a:rPr lang="en-US" altLang="zh-TW" sz="16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</a:rPr>
              <a:t>importance value calculated by </a:t>
            </a:r>
            <a:r>
              <a:rPr lang="en-US" altLang="zh-TW" sz="1600" dirty="0" err="1">
                <a:solidFill>
                  <a:schemeClr val="accent5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</a:rPr>
              <a:t>Xgboost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  <a:latin typeface="Bahnschrift SemiLight" panose="020B0502040204020203" pitchFamily="34" charset="0"/>
              <a:ea typeface="BIZ UDGothic" panose="020B0400000000000000" pitchFamily="33" charset="-128"/>
              <a:cs typeface="Arial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2C88C9-6ADD-4488-9A89-0A2A1FA001FF}"/>
              </a:ext>
            </a:extLst>
          </p:cNvPr>
          <p:cNvSpPr/>
          <p:nvPr/>
        </p:nvSpPr>
        <p:spPr>
          <a:xfrm>
            <a:off x="6972705" y="1229289"/>
            <a:ext cx="1630276" cy="855345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</a:rPr>
              <a:t>Positive</a:t>
            </a:r>
          </a:p>
          <a:p>
            <a:pPr algn="ctr"/>
            <a:r>
              <a:rPr lang="en-US" altLang="zh-TW" sz="18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</a:rPr>
              <a:t>Question</a:t>
            </a:r>
            <a:endParaRPr lang="zh-TW" altLang="en-US" sz="1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624E53-3D80-45A1-B3EF-AB7A5DBDDBAA}"/>
              </a:ext>
            </a:extLst>
          </p:cNvPr>
          <p:cNvSpPr/>
          <p:nvPr/>
        </p:nvSpPr>
        <p:spPr>
          <a:xfrm>
            <a:off x="6972705" y="3424618"/>
            <a:ext cx="1630276" cy="855345"/>
          </a:xfrm>
          <a:prstGeom prst="rect">
            <a:avLst/>
          </a:prstGeom>
          <a:solidFill>
            <a:schemeClr val="accent3">
              <a:lumMod val="20000"/>
              <a:lumOff val="80000"/>
              <a:alpha val="5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solidFill>
                <a:schemeClr val="accent5">
                  <a:lumMod val="50000"/>
                </a:schemeClr>
              </a:solidFill>
              <a:latin typeface="Bahnschrift SemiLight" panose="020B0502040204020203" pitchFamily="34" charset="0"/>
              <a:ea typeface="BIZ UDGothic" panose="020B0400000000000000" pitchFamily="33" charset="-128"/>
              <a:cs typeface="Arial"/>
            </a:endParaRPr>
          </a:p>
          <a:p>
            <a:pPr algn="ctr"/>
            <a:r>
              <a:rPr lang="en-US" altLang="zh-TW" sz="18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</a:rPr>
              <a:t>Negative</a:t>
            </a:r>
          </a:p>
          <a:p>
            <a:pPr algn="ctr"/>
            <a:r>
              <a:rPr lang="en-US" altLang="zh-TW" sz="18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</a:rPr>
              <a:t>Question</a:t>
            </a:r>
            <a:endParaRPr lang="zh-TW" altLang="en-US" sz="1800" dirty="0"/>
          </a:p>
          <a:p>
            <a:pPr algn="ctr"/>
            <a:endParaRPr lang="zh-TW" altLang="en-US" dirty="0"/>
          </a:p>
        </p:txBody>
      </p:sp>
      <p:sp>
        <p:nvSpPr>
          <p:cNvPr id="8" name="右大括弧 7">
            <a:extLst>
              <a:ext uri="{FF2B5EF4-FFF2-40B4-BE49-F238E27FC236}">
                <a16:creationId xmlns:a16="http://schemas.microsoft.com/office/drawing/2014/main" id="{69CD8A85-1373-406A-BA02-075311BEFBA1}"/>
              </a:ext>
            </a:extLst>
          </p:cNvPr>
          <p:cNvSpPr/>
          <p:nvPr/>
        </p:nvSpPr>
        <p:spPr>
          <a:xfrm>
            <a:off x="2808327" y="1328957"/>
            <a:ext cx="834592" cy="2865296"/>
          </a:xfrm>
          <a:prstGeom prst="rightBrace">
            <a:avLst>
              <a:gd name="adj1" fmla="val 0"/>
              <a:gd name="adj2" fmla="val 5053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D9CCC9F-0D9B-4DD5-A9BA-F69CB8AA0CD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060558" y="1656962"/>
            <a:ext cx="912147" cy="11046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C6556D3-71BE-4D3E-903D-EA1A1605069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060558" y="2761605"/>
            <a:ext cx="912147" cy="109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29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7AD6964B-27F0-4964-9439-C037354C46B2}"/>
              </a:ext>
            </a:extLst>
          </p:cNvPr>
          <p:cNvSpPr txBox="1">
            <a:spLocks/>
          </p:cNvSpPr>
          <p:nvPr/>
        </p:nvSpPr>
        <p:spPr>
          <a:xfrm>
            <a:off x="335686" y="-180433"/>
            <a:ext cx="8472627" cy="105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GMM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DC6F72C-2D6C-40B2-A552-2D437C68E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0" y="980580"/>
            <a:ext cx="6529855" cy="40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16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7AD6964B-27F0-4964-9439-C037354C46B2}"/>
              </a:ext>
            </a:extLst>
          </p:cNvPr>
          <p:cNvSpPr txBox="1">
            <a:spLocks/>
          </p:cNvSpPr>
          <p:nvPr/>
        </p:nvSpPr>
        <p:spPr>
          <a:xfrm>
            <a:off x="335686" y="-180433"/>
            <a:ext cx="8472627" cy="105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GMM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9643BAC-BCD4-4554-83BF-ED69280D0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6" t="5544" r="3375" b="5478"/>
          <a:stretch/>
        </p:blipFill>
        <p:spPr>
          <a:xfrm>
            <a:off x="4702636" y="1807536"/>
            <a:ext cx="4326640" cy="303973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32530-824B-420A-89B5-29B9D0C8AE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5" t="6061" r="3456" b="5568"/>
          <a:stretch/>
        </p:blipFill>
        <p:spPr>
          <a:xfrm>
            <a:off x="114725" y="1807536"/>
            <a:ext cx="4477039" cy="30397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ED7DB89-0BA1-4B90-86C2-13806D029EB1}"/>
              </a:ext>
            </a:extLst>
          </p:cNvPr>
          <p:cNvSpPr txBox="1"/>
          <p:nvPr/>
        </p:nvSpPr>
        <p:spPr>
          <a:xfrm>
            <a:off x="1129845" y="1171304"/>
            <a:ext cx="233207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  <a:sym typeface="Arial"/>
              </a:rPr>
              <a:t>True Value 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  <a:sym typeface="Arial"/>
              </a:rPr>
              <a:t>Scattor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  <a:sym typeface="Arial"/>
              </a:rPr>
              <a:t> Plot</a:t>
            </a:r>
            <a:endParaRPr lang="zh-TW" altLang="en-US" sz="1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F6E7E4-FF62-4D39-9C91-A94B4C8CD6F1}"/>
              </a:ext>
            </a:extLst>
          </p:cNvPr>
          <p:cNvSpPr txBox="1"/>
          <p:nvPr/>
        </p:nvSpPr>
        <p:spPr>
          <a:xfrm>
            <a:off x="6082564" y="1171304"/>
            <a:ext cx="145591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  <a:sym typeface="Arial"/>
              </a:rPr>
              <a:t>Classification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3023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B6E80D85-355D-422F-A0B5-092AA9622B26}"/>
              </a:ext>
            </a:extLst>
          </p:cNvPr>
          <p:cNvSpPr txBox="1">
            <a:spLocks/>
          </p:cNvSpPr>
          <p:nvPr/>
        </p:nvSpPr>
        <p:spPr>
          <a:xfrm>
            <a:off x="335686" y="-180433"/>
            <a:ext cx="8472627" cy="105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GMM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94665B8-E964-437E-A3CA-4D90C4E6D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53" y="865209"/>
            <a:ext cx="6649894" cy="39995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371E73-C318-4694-A615-62E76531D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978" y="1208534"/>
            <a:ext cx="1295525" cy="2268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9D9FB2C-CC80-46D8-A4E9-7A285B70A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573" y="1187268"/>
            <a:ext cx="1295525" cy="2268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6D96AF9-7F95-4B24-B028-C3DA230EA6AA}"/>
              </a:ext>
            </a:extLst>
          </p:cNvPr>
          <p:cNvSpPr txBox="1"/>
          <p:nvPr/>
        </p:nvSpPr>
        <p:spPr>
          <a:xfrm>
            <a:off x="3517946" y="3650840"/>
            <a:ext cx="85558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defRPr>
            </a:lvl1pPr>
          </a:lstStyle>
          <a:p>
            <a:pPr algn="ctr"/>
            <a:r>
              <a:rPr lang="zh-TW" altLang="en-US" dirty="0"/>
              <a:t>0.8003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6AC4BA4-FC4B-46A0-B8B8-738C0A2B6F15}"/>
              </a:ext>
            </a:extLst>
          </p:cNvPr>
          <p:cNvSpPr txBox="1"/>
          <p:nvPr/>
        </p:nvSpPr>
        <p:spPr>
          <a:xfrm>
            <a:off x="5265479" y="3648417"/>
            <a:ext cx="85558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60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defRPr>
            </a:lvl1pPr>
          </a:lstStyle>
          <a:p>
            <a:r>
              <a:rPr lang="zh-TW" altLang="en-US" dirty="0"/>
              <a:t>0.5501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051EEF-85F0-4771-8FBC-9A0D66A84A31}"/>
              </a:ext>
            </a:extLst>
          </p:cNvPr>
          <p:cNvSpPr txBox="1"/>
          <p:nvPr/>
        </p:nvSpPr>
        <p:spPr>
          <a:xfrm>
            <a:off x="4128227" y="4544826"/>
            <a:ext cx="129552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  <a:sym typeface="Arial"/>
              </a:rPr>
              <a:t>Train Set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377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" name="Google Shape;11;p2">
            <a:extLst>
              <a:ext uri="{FF2B5EF4-FFF2-40B4-BE49-F238E27FC236}">
                <a16:creationId xmlns:a16="http://schemas.microsoft.com/office/drawing/2014/main" id="{AAAB8035-2F13-458C-8BBE-987DEF852952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;p2">
            <a:extLst>
              <a:ext uri="{FF2B5EF4-FFF2-40B4-BE49-F238E27FC236}">
                <a16:creationId xmlns:a16="http://schemas.microsoft.com/office/drawing/2014/main" id="{41051B61-7FE2-480F-9314-BB292646A8E0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3;p2">
            <a:extLst>
              <a:ext uri="{FF2B5EF4-FFF2-40B4-BE49-F238E27FC236}">
                <a16:creationId xmlns:a16="http://schemas.microsoft.com/office/drawing/2014/main" id="{BB3B31F9-EFF6-4867-A3B1-CC961913C76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4;p2">
            <a:extLst>
              <a:ext uri="{FF2B5EF4-FFF2-40B4-BE49-F238E27FC236}">
                <a16:creationId xmlns:a16="http://schemas.microsoft.com/office/drawing/2014/main" id="{B526948F-4285-49C7-88B6-BB51B86E69AE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88;p12">
            <a:extLst>
              <a:ext uri="{FF2B5EF4-FFF2-40B4-BE49-F238E27FC236}">
                <a16:creationId xmlns:a16="http://schemas.microsoft.com/office/drawing/2014/main" id="{E44DC885-46CB-49C3-BF0D-6C2BA25E2B2A}"/>
              </a:ext>
            </a:extLst>
          </p:cNvPr>
          <p:cNvSpPr txBox="1">
            <a:spLocks/>
          </p:cNvSpPr>
          <p:nvPr/>
        </p:nvSpPr>
        <p:spPr>
          <a:xfrm>
            <a:off x="3707594" y="38550"/>
            <a:ext cx="1728813" cy="70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Outline</a:t>
            </a: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06B95B47-6A7C-4541-A72B-3B13A5031E25}"/>
              </a:ext>
            </a:extLst>
          </p:cNvPr>
          <p:cNvSpPr/>
          <p:nvPr/>
        </p:nvSpPr>
        <p:spPr>
          <a:xfrm>
            <a:off x="406248" y="1204273"/>
            <a:ext cx="330173" cy="3331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1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23602FA0-3BE7-4286-A263-3E2172F10D62}"/>
              </a:ext>
            </a:extLst>
          </p:cNvPr>
          <p:cNvSpPr/>
          <p:nvPr/>
        </p:nvSpPr>
        <p:spPr>
          <a:xfrm>
            <a:off x="406247" y="2079687"/>
            <a:ext cx="330173" cy="3331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2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267F3FD0-F20D-4BA5-B707-3B2BCD62315F}"/>
              </a:ext>
            </a:extLst>
          </p:cNvPr>
          <p:cNvSpPr/>
          <p:nvPr/>
        </p:nvSpPr>
        <p:spPr>
          <a:xfrm>
            <a:off x="406247" y="2955101"/>
            <a:ext cx="330173" cy="3331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3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38F23578-4A63-4395-A1A5-9140A1566046}"/>
              </a:ext>
            </a:extLst>
          </p:cNvPr>
          <p:cNvSpPr/>
          <p:nvPr/>
        </p:nvSpPr>
        <p:spPr>
          <a:xfrm>
            <a:off x="406247" y="3834058"/>
            <a:ext cx="330173" cy="3331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4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27A313C-B281-4EB4-A374-FAD69804E660}"/>
              </a:ext>
            </a:extLst>
          </p:cNvPr>
          <p:cNvSpPr txBox="1"/>
          <p:nvPr/>
        </p:nvSpPr>
        <p:spPr>
          <a:xfrm>
            <a:off x="1076274" y="2046208"/>
            <a:ext cx="172689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defRPr>
            </a:lvl1pPr>
          </a:lstStyle>
          <a:p>
            <a:r>
              <a:rPr lang="en-US" altLang="zh-TW" b="0" dirty="0"/>
              <a:t>Classification</a:t>
            </a:r>
            <a:endParaRPr lang="zh-TW" altLang="en-US" b="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FBCF028-96B9-4D58-A4FD-D64E80502A23}"/>
              </a:ext>
            </a:extLst>
          </p:cNvPr>
          <p:cNvSpPr txBox="1"/>
          <p:nvPr/>
        </p:nvSpPr>
        <p:spPr>
          <a:xfrm>
            <a:off x="3103119" y="1898889"/>
            <a:ext cx="5109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Use </a:t>
            </a:r>
            <a:r>
              <a:rPr lang="en-US" altLang="zh-TW" sz="1800" dirty="0" err="1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Xgboost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 to </a:t>
            </a:r>
            <a:r>
              <a:rPr lang="en-US" altLang="zh-TW" sz="1800" dirty="0" err="1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classifiy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 someone whether have alcohol addiction with other features.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5EBAF8A-D034-47B7-B2BD-3EAE15B869DA}"/>
              </a:ext>
            </a:extLst>
          </p:cNvPr>
          <p:cNvSpPr txBox="1"/>
          <p:nvPr/>
        </p:nvSpPr>
        <p:spPr>
          <a:xfrm>
            <a:off x="1250379" y="1170794"/>
            <a:ext cx="137868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Clustering</a:t>
            </a:r>
            <a:endParaRPr lang="zh-TW" altLang="en-US" sz="20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5A1715B-68F1-4365-9991-EE37ADDF3768}"/>
              </a:ext>
            </a:extLst>
          </p:cNvPr>
          <p:cNvSpPr txBox="1"/>
          <p:nvPr/>
        </p:nvSpPr>
        <p:spPr>
          <a:xfrm>
            <a:off x="3103119" y="1186183"/>
            <a:ext cx="5109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tx1">
                  <a:lumMod val="50000"/>
                </a:schemeClr>
              </a:solidFill>
              <a:latin typeface="Bahnschrift SemiLight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AD0C3E5-5611-402B-9AEB-1A5CE87705FC}"/>
              </a:ext>
            </a:extLst>
          </p:cNvPr>
          <p:cNvSpPr txBox="1"/>
          <p:nvPr/>
        </p:nvSpPr>
        <p:spPr>
          <a:xfrm>
            <a:off x="1124268" y="2944100"/>
            <a:ext cx="163091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Relationship</a:t>
            </a:r>
            <a:endParaRPr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05B7D70-8D41-4E01-9BBD-D2DCD25B8478}"/>
              </a:ext>
            </a:extLst>
          </p:cNvPr>
          <p:cNvSpPr txBox="1"/>
          <p:nvPr/>
        </p:nvSpPr>
        <p:spPr>
          <a:xfrm>
            <a:off x="3143027" y="2808171"/>
            <a:ext cx="5069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Use factor analysis to find out the relationship among the features that be selected in former.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06AB9C-3A3D-46B5-977D-61E403EC85FB}"/>
              </a:ext>
            </a:extLst>
          </p:cNvPr>
          <p:cNvSpPr txBox="1"/>
          <p:nvPr/>
        </p:nvSpPr>
        <p:spPr>
          <a:xfrm>
            <a:off x="1478527" y="3800579"/>
            <a:ext cx="92739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GMM </a:t>
            </a:r>
            <a:endParaRPr lang="zh-TW" altLang="en-US" sz="2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CD0AC81-5BE0-4968-8EC2-0C947C34A890}"/>
              </a:ext>
            </a:extLst>
          </p:cNvPr>
          <p:cNvSpPr txBox="1"/>
          <p:nvPr/>
        </p:nvSpPr>
        <p:spPr>
          <a:xfrm>
            <a:off x="3143027" y="3717453"/>
            <a:ext cx="5069775" cy="451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Weighted the answer and classification by GMM</a:t>
            </a:r>
            <a:endParaRPr lang="zh-TW" altLang="en-US" sz="1800" dirty="0">
              <a:solidFill>
                <a:schemeClr val="tx1">
                  <a:lumMod val="50000"/>
                </a:schemeClr>
              </a:solidFill>
              <a:latin typeface="Bahnschrift SemiLight" panose="020B0502040204020203" pitchFamily="34" charset="0"/>
              <a:ea typeface="BIZ UDGothic" panose="020B0400000000000000" pitchFamily="33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0" name="Google Shape;88;p12">
            <a:extLst>
              <a:ext uri="{FF2B5EF4-FFF2-40B4-BE49-F238E27FC236}">
                <a16:creationId xmlns:a16="http://schemas.microsoft.com/office/drawing/2014/main" id="{FAFAA387-7F6A-470D-821C-56CA68079CE2}"/>
              </a:ext>
            </a:extLst>
          </p:cNvPr>
          <p:cNvSpPr txBox="1">
            <a:spLocks/>
          </p:cNvSpPr>
          <p:nvPr/>
        </p:nvSpPr>
        <p:spPr>
          <a:xfrm>
            <a:off x="1988288" y="0"/>
            <a:ext cx="5394252" cy="70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Missing Value Imputation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4D11039-C985-4634-B746-9CE0B90C61C5}"/>
              </a:ext>
            </a:extLst>
          </p:cNvPr>
          <p:cNvSpPr txBox="1"/>
          <p:nvPr/>
        </p:nvSpPr>
        <p:spPr>
          <a:xfrm>
            <a:off x="531627" y="938700"/>
            <a:ext cx="808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Use</a:t>
            </a:r>
            <a:r>
              <a:rPr lang="zh-TW" altLang="en-US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 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CART</a:t>
            </a:r>
            <a:r>
              <a:rPr lang="zh-TW" altLang="en-US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 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(Classification And Regression Tree)</a:t>
            </a:r>
            <a:r>
              <a:rPr lang="zh-TW" altLang="en-US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 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to </a:t>
            </a:r>
            <a:r>
              <a:rPr lang="en-US" altLang="zh-TW" sz="1800" dirty="0" err="1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imputate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 the missing value</a:t>
            </a:r>
            <a:endParaRPr lang="zh-TW" altLang="en-US" sz="1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3087BEB-CB98-46B1-A280-006CC5CD9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9" r="8010"/>
          <a:stretch/>
        </p:blipFill>
        <p:spPr>
          <a:xfrm>
            <a:off x="1505915" y="1455152"/>
            <a:ext cx="6358998" cy="33985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7591"/>
            <a:ext cx="8929014" cy="143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Hierarchical Clustering</a:t>
            </a: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5C11B60-BFEF-4A4D-8560-3AB203EFF978}"/>
              </a:ext>
            </a:extLst>
          </p:cNvPr>
          <p:cNvSpPr txBox="1"/>
          <p:nvPr/>
        </p:nvSpPr>
        <p:spPr>
          <a:xfrm>
            <a:off x="107493" y="14330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Ward‘s minimum variance method</a:t>
            </a:r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6383287-BE02-4E17-9439-1D056B4A594F}"/>
                  </a:ext>
                </a:extLst>
              </p:cNvPr>
              <p:cNvSpPr txBox="1"/>
              <p:nvPr/>
            </p:nvSpPr>
            <p:spPr>
              <a:xfrm>
                <a:off x="2381693" y="2689128"/>
                <a:ext cx="4578241" cy="536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TW" altLang="en-US" sz="2400" i="1" dirty="0"/>
                  <a:t> 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6383287-BE02-4E17-9439-1D056B4A5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693" y="2689128"/>
                <a:ext cx="4578241" cy="536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FEE7351-021F-42A1-A144-42C2D4DA6A6A}"/>
                  </a:ext>
                </a:extLst>
              </p:cNvPr>
              <p:cNvSpPr txBox="1"/>
              <p:nvPr/>
            </p:nvSpPr>
            <p:spPr>
              <a:xfrm>
                <a:off x="2076697" y="2138372"/>
                <a:ext cx="52055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𝐸𝑆𝑆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400" i="1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FEE7351-021F-42A1-A144-42C2D4DA6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697" y="2138372"/>
                <a:ext cx="5205592" cy="369332"/>
              </a:xfrm>
              <a:prstGeom prst="rect">
                <a:avLst/>
              </a:prstGeom>
              <a:blipFill>
                <a:blip r:embed="rId4"/>
                <a:stretch>
                  <a:fillRect l="-82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3D3F4E6-F4AC-490A-A847-9E72AB108F3D}"/>
                  </a:ext>
                </a:extLst>
              </p:cNvPr>
              <p:cNvSpPr txBox="1"/>
              <p:nvPr/>
            </p:nvSpPr>
            <p:spPr>
              <a:xfrm>
                <a:off x="2076697" y="3406596"/>
                <a:ext cx="5281702" cy="928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zh-TW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zh-TW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>
                        <a:latin typeface="Cambria Math" panose="02040503050406030204" pitchFamily="18" charset="0"/>
                      </a:rPr>
                      <m:t>𝑜𝑓𝑐𝑜𝑚𝑝𝑜𝑛𝑒𝑛𝑡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𝑐𝑙𝑢𝑠𝑡𝑒𝑟</m:t>
                    </m:r>
                  </m:oMath>
                </a14:m>
                <a:endParaRPr lang="en-US" altLang="zh-TW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  :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𝑀𝑒𝑎𝑛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𝑐𝑙𝑢𝑠𝑡𝑒𝑟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/>
                  <a:t> </a:t>
                </a: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3D3F4E6-F4AC-490A-A847-9E72AB108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697" y="3406596"/>
                <a:ext cx="5281702" cy="928267"/>
              </a:xfrm>
              <a:prstGeom prst="rect">
                <a:avLst/>
              </a:prstGeom>
              <a:blipFill>
                <a:blip r:embed="rId5"/>
                <a:stretch>
                  <a:fillRect l="-2771" r="-808" b="-144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54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5EDA19F-D5B9-484C-9617-B831BF486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38"/>
          <a:stretch/>
        </p:blipFill>
        <p:spPr>
          <a:xfrm>
            <a:off x="723444" y="1447037"/>
            <a:ext cx="8305831" cy="3107119"/>
          </a:xfrm>
          <a:prstGeom prst="rect">
            <a:avLst/>
          </a:prstGeom>
        </p:spPr>
      </p:pic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7591"/>
            <a:ext cx="8929014" cy="143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Clustering</a:t>
            </a: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F4FB2F-92A6-4B7E-9BEF-0A86FD1E58D9}"/>
              </a:ext>
            </a:extLst>
          </p:cNvPr>
          <p:cNvSpPr/>
          <p:nvPr/>
        </p:nvSpPr>
        <p:spPr>
          <a:xfrm>
            <a:off x="1328615" y="3376247"/>
            <a:ext cx="2125785" cy="1258275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78B3C1-4D06-4F94-927A-A92899694DF1}"/>
              </a:ext>
            </a:extLst>
          </p:cNvPr>
          <p:cNvSpPr/>
          <p:nvPr/>
        </p:nvSpPr>
        <p:spPr>
          <a:xfrm>
            <a:off x="3454400" y="3376247"/>
            <a:ext cx="2493108" cy="1258275"/>
          </a:xfrm>
          <a:prstGeom prst="rect">
            <a:avLst/>
          </a:prstGeom>
          <a:solidFill>
            <a:srgbClr val="FFFF00">
              <a:alpha val="25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C4C8CF-6132-427F-BF8E-6D8926D2D7EF}"/>
              </a:ext>
            </a:extLst>
          </p:cNvPr>
          <p:cNvSpPr/>
          <p:nvPr/>
        </p:nvSpPr>
        <p:spPr>
          <a:xfrm>
            <a:off x="5948389" y="3376247"/>
            <a:ext cx="2593825" cy="1258275"/>
          </a:xfrm>
          <a:prstGeom prst="rect">
            <a:avLst/>
          </a:prstGeom>
          <a:solidFill>
            <a:srgbClr val="00B050">
              <a:alpha val="16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7C46FB8-D57C-4CB5-AEAF-74964613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3" y="1304261"/>
            <a:ext cx="8174893" cy="3800745"/>
          </a:xfrm>
          <a:prstGeom prst="rect">
            <a:avLst/>
          </a:prstGeom>
        </p:spPr>
      </p:pic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7591"/>
            <a:ext cx="8929014" cy="143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Clustering</a:t>
            </a: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D1CD9F8-7B98-4DC4-A7C4-C4F685C2CC69}"/>
              </a:ext>
            </a:extLst>
          </p:cNvPr>
          <p:cNvSpPr txBox="1"/>
          <p:nvPr/>
        </p:nvSpPr>
        <p:spPr>
          <a:xfrm>
            <a:off x="2488094" y="1421040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5A563E0-6464-4AA9-B1A5-C97C8631CF29}"/>
              </a:ext>
            </a:extLst>
          </p:cNvPr>
          <p:cNvSpPr txBox="1"/>
          <p:nvPr/>
        </p:nvSpPr>
        <p:spPr>
          <a:xfrm>
            <a:off x="5215923" y="3160667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C5CA45-6BAD-4F5E-8E7B-3681D7BE6FB9}"/>
              </a:ext>
            </a:extLst>
          </p:cNvPr>
          <p:cNvSpPr txBox="1"/>
          <p:nvPr/>
        </p:nvSpPr>
        <p:spPr>
          <a:xfrm>
            <a:off x="6110784" y="1421040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FDD0EB-3554-4268-8194-72D0407FC24F}"/>
              </a:ext>
            </a:extLst>
          </p:cNvPr>
          <p:cNvSpPr txBox="1"/>
          <p:nvPr/>
        </p:nvSpPr>
        <p:spPr>
          <a:xfrm>
            <a:off x="3382955" y="3204633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AC000F-E64F-4DB7-B783-81A882E08A11}"/>
              </a:ext>
            </a:extLst>
          </p:cNvPr>
          <p:cNvSpPr txBox="1"/>
          <p:nvPr/>
        </p:nvSpPr>
        <p:spPr>
          <a:xfrm>
            <a:off x="7463269" y="3160668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88D717F-06A5-4045-89E1-1C961F60DC3A}"/>
              </a:ext>
            </a:extLst>
          </p:cNvPr>
          <p:cNvSpPr txBox="1"/>
          <p:nvPr/>
        </p:nvSpPr>
        <p:spPr>
          <a:xfrm>
            <a:off x="7447215" y="1421040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0C567F2-AC7D-44D9-B505-0D014BFF563A}"/>
              </a:ext>
            </a:extLst>
          </p:cNvPr>
          <p:cNvSpPr txBox="1"/>
          <p:nvPr/>
        </p:nvSpPr>
        <p:spPr>
          <a:xfrm>
            <a:off x="2949034" y="1421040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41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BDCAFA8-C0E4-419A-89E2-032417F5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7" y="1166807"/>
            <a:ext cx="7940430" cy="3834680"/>
          </a:xfrm>
          <a:prstGeom prst="rect">
            <a:avLst/>
          </a:prstGeom>
        </p:spPr>
      </p:pic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7807" y="4626595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7591"/>
            <a:ext cx="8929014" cy="143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Clustering</a:t>
            </a: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9DD18A-5FCD-46F9-9934-2F38DC38831C}"/>
              </a:ext>
            </a:extLst>
          </p:cNvPr>
          <p:cNvSpPr txBox="1"/>
          <p:nvPr/>
        </p:nvSpPr>
        <p:spPr>
          <a:xfrm>
            <a:off x="7272706" y="1295535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CC392B-BC8D-4FCC-87FE-667B12964D73}"/>
              </a:ext>
            </a:extLst>
          </p:cNvPr>
          <p:cNvSpPr txBox="1"/>
          <p:nvPr/>
        </p:nvSpPr>
        <p:spPr>
          <a:xfrm>
            <a:off x="5797307" y="2998985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EED6E9-C2F6-42EE-AEB1-57D0F48C7701}"/>
              </a:ext>
            </a:extLst>
          </p:cNvPr>
          <p:cNvSpPr txBox="1"/>
          <p:nvPr/>
        </p:nvSpPr>
        <p:spPr>
          <a:xfrm>
            <a:off x="5797307" y="1295535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08A54B1-F999-4B50-A8D5-42FCC04E40BD}"/>
              </a:ext>
            </a:extLst>
          </p:cNvPr>
          <p:cNvSpPr txBox="1"/>
          <p:nvPr/>
        </p:nvSpPr>
        <p:spPr>
          <a:xfrm>
            <a:off x="3742484" y="2998985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A63C560-8F28-4039-8659-4A686318F356}"/>
              </a:ext>
            </a:extLst>
          </p:cNvPr>
          <p:cNvSpPr txBox="1"/>
          <p:nvPr/>
        </p:nvSpPr>
        <p:spPr>
          <a:xfrm>
            <a:off x="6321467" y="2998985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33D0841-7023-4E4E-BB29-2112734ABD68}"/>
              </a:ext>
            </a:extLst>
          </p:cNvPr>
          <p:cNvSpPr txBox="1"/>
          <p:nvPr/>
        </p:nvSpPr>
        <p:spPr>
          <a:xfrm>
            <a:off x="6321467" y="1295535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00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7591"/>
            <a:ext cx="8929014" cy="143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Clustering</a:t>
            </a: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CF84E2-6505-4F6F-8AE1-80B10D18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" y="1304261"/>
            <a:ext cx="7799855" cy="339267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E02C5C3-AC48-4F50-923B-C82EDB5E2322}"/>
              </a:ext>
            </a:extLst>
          </p:cNvPr>
          <p:cNvSpPr txBox="1"/>
          <p:nvPr/>
        </p:nvSpPr>
        <p:spPr>
          <a:xfrm>
            <a:off x="1820482" y="1393046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AF96F2-87C3-4109-A113-335A00D2615E}"/>
              </a:ext>
            </a:extLst>
          </p:cNvPr>
          <p:cNvSpPr txBox="1"/>
          <p:nvPr/>
        </p:nvSpPr>
        <p:spPr>
          <a:xfrm>
            <a:off x="1820482" y="2846708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969732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604</Words>
  <Application>Microsoft Office PowerPoint</Application>
  <PresentationFormat>如螢幕大小 (16:9)</PresentationFormat>
  <Paragraphs>157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Arial</vt:lpstr>
      <vt:lpstr>微軟正黑體</vt:lpstr>
      <vt:lpstr>Lato</vt:lpstr>
      <vt:lpstr>Bahnschrift SemiLight</vt:lpstr>
      <vt:lpstr>Cambria Math</vt:lpstr>
      <vt:lpstr>Bahnschrift SemiBold</vt:lpstr>
      <vt:lpstr>Raleway</vt:lpstr>
      <vt:lpstr>Bahnschrift</vt:lpstr>
      <vt:lpstr>Bahnschrift Light</vt:lpstr>
      <vt:lpstr>Antonio template</vt:lpstr>
      <vt:lpstr>Young People Survey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Lai</dc:creator>
  <cp:lastModifiedBy>冠維 賴</cp:lastModifiedBy>
  <cp:revision>88</cp:revision>
  <dcterms:modified xsi:type="dcterms:W3CDTF">2021-05-04T04:10:25Z</dcterms:modified>
</cp:coreProperties>
</file>