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69" r:id="rId6"/>
    <p:sldId id="270" r:id="rId7"/>
    <p:sldId id="266" r:id="rId8"/>
    <p:sldId id="276" r:id="rId9"/>
    <p:sldId id="262" r:id="rId10"/>
    <p:sldId id="273" r:id="rId11"/>
    <p:sldId id="264" r:id="rId12"/>
    <p:sldId id="271" r:id="rId13"/>
    <p:sldId id="265" r:id="rId14"/>
    <p:sldId id="272" r:id="rId15"/>
    <p:sldId id="267" r:id="rId16"/>
    <p:sldId id="278" r:id="rId17"/>
    <p:sldId id="274" r:id="rId18"/>
    <p:sldId id="279" r:id="rId19"/>
    <p:sldId id="275" r:id="rId20"/>
    <p:sldId id="277" r:id="rId21"/>
    <p:sldId id="281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act - Sepa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5254171" y="0"/>
            <a:ext cx="388982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45143" y="290286"/>
            <a:ext cx="4949372" cy="4615543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6500"/>
              </a:lnSpc>
              <a:defRPr sz="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TEXt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384799" y="290286"/>
            <a:ext cx="3512458" cy="46155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2000"/>
              </a:lnSpc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ja-JP" dirty="0" smtClean="0"/>
              <a:t>Text here</a:t>
            </a:r>
          </a:p>
          <a:p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7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39952" y="1923678"/>
            <a:ext cx="4860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TW" altLang="en-US" sz="36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出入超</a:t>
            </a:r>
            <a:r>
              <a:rPr kumimoji="1"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波動</a:t>
            </a:r>
            <a:r>
              <a:rPr kumimoji="1" lang="zh-TW" altLang="en-US" sz="36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連結</a:t>
            </a:r>
            <a:endParaRPr kumimoji="1" lang="en-US" altLang="zh-TW" sz="36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36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附二元</a:t>
            </a:r>
            <a:r>
              <a:rPr kumimoji="1"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選擇權債券</a:t>
            </a:r>
            <a:endParaRPr kumimoji="1" lang="en-US" altLang="zh-TW" sz="36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altLang="ko-KR" sz="24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38672" y="4227934"/>
            <a:ext cx="4801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第七組：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計財所  賴冠維、張華軒、曾貫岑、王祐民、張庭瑄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0"/>
            <a:ext cx="8820472" cy="884466"/>
          </a:xfrm>
        </p:spPr>
        <p:txBody>
          <a:bodyPr/>
          <a:lstStyle/>
          <a:p>
            <a:r>
              <a:rPr kumimoji="1"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設計流程</a:t>
            </a:r>
            <a:endParaRPr 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D361CB7-7D21-FD4D-8842-EB6BBF0AFC7A}"/>
              </a:ext>
            </a:extLst>
          </p:cNvPr>
          <p:cNvSpPr txBox="1">
            <a:spLocks/>
          </p:cNvSpPr>
          <p:nvPr/>
        </p:nvSpPr>
        <p:spPr>
          <a:xfrm>
            <a:off x="-252536" y="1203598"/>
            <a:ext cx="8496945" cy="374441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kumimoji="1"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6640" y="1591757"/>
            <a:ext cx="1620180" cy="192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5" name="圓角矩形 4"/>
          <p:cNvSpPr/>
          <p:nvPr/>
        </p:nvSpPr>
        <p:spPr>
          <a:xfrm>
            <a:off x="3376554" y="1677926"/>
            <a:ext cx="433946" cy="15967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時間序列分析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091051" y="1677926"/>
            <a:ext cx="440755" cy="15967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二項樹模型定價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12189" y="2370301"/>
            <a:ext cx="1259294" cy="3626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零息債券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31651"/>
              </p:ext>
            </p:extLst>
          </p:nvPr>
        </p:nvGraphicFramePr>
        <p:xfrm>
          <a:off x="201678" y="1256058"/>
          <a:ext cx="228308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087">
                  <a:extLst>
                    <a:ext uri="{9D8B030D-6E8A-4147-A177-3AD203B41FA5}">
                      <a16:colId xmlns:a16="http://schemas.microsoft.com/office/drawing/2014/main" val="449438454"/>
                    </a:ext>
                  </a:extLst>
                </a:gridCol>
              </a:tblGrid>
              <a:tr h="3807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320726"/>
                  </a:ext>
                </a:extLst>
              </a:tr>
              <a:tr h="1059372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b="1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貿易出入超</a:t>
                      </a:r>
                      <a:endParaRPr lang="en-US" altLang="zh-TW" sz="1600" b="1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製造業指數</a:t>
                      </a:r>
                      <a:endParaRPr lang="en-US" altLang="zh-TW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外銷訂單總額</a:t>
                      </a:r>
                      <a:endParaRPr lang="en-US" altLang="zh-TW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領先指標綜合指數</a:t>
                      </a:r>
                      <a:endParaRPr lang="en-US" altLang="zh-TW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景氣燈號</a:t>
                      </a:r>
                      <a:endParaRPr lang="en-US" altLang="zh-TW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36821"/>
                  </a:ext>
                </a:extLst>
              </a:tr>
            </a:tbl>
          </a:graphicData>
        </a:graphic>
      </p:graphicFrame>
      <p:sp>
        <p:nvSpPr>
          <p:cNvPr id="10" name="圓角矩形 9"/>
          <p:cNvSpPr/>
          <p:nvPr/>
        </p:nvSpPr>
        <p:spPr>
          <a:xfrm>
            <a:off x="3136640" y="1256058"/>
            <a:ext cx="1620180" cy="3626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選擇權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2653380" y="2393592"/>
            <a:ext cx="314645" cy="27109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加號 1"/>
          <p:cNvSpPr/>
          <p:nvPr/>
        </p:nvSpPr>
        <p:spPr>
          <a:xfrm>
            <a:off x="5037371" y="2374083"/>
            <a:ext cx="355140" cy="360041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613682" y="3267769"/>
            <a:ext cx="0" cy="37717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314591" y="3274698"/>
            <a:ext cx="2260" cy="3690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807804" y="3677944"/>
            <a:ext cx="2376264" cy="1165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909670" y="3822203"/>
            <a:ext cx="1014257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預測區間</a:t>
            </a:r>
            <a:endParaRPr kumimoji="1" lang="en-US" altLang="zh-TW" sz="16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作為</a:t>
            </a:r>
            <a:endParaRPr kumimoji="1" lang="en-US" altLang="zh-CN" sz="16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CN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履約</a:t>
            </a:r>
            <a:r>
              <a:rPr kumimoji="1" lang="zh-CN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價</a:t>
            </a:r>
            <a:endParaRPr kumimoji="1" lang="en-US" altLang="zh-CN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36173" y="3960702"/>
            <a:ext cx="852417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</a:t>
            </a:r>
            <a:r>
              <a:rPr kumimoji="1"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入超</a:t>
            </a:r>
            <a:endParaRPr kumimoji="1" lang="en-US" altLang="zh-TW" sz="16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波動度</a:t>
            </a:r>
            <a:endParaRPr lang="zh-TW" altLang="en-US" sz="1600" b="1" dirty="0"/>
          </a:p>
        </p:txBody>
      </p:sp>
      <p:sp>
        <p:nvSpPr>
          <p:cNvPr id="17" name="向右箭號 16"/>
          <p:cNvSpPr/>
          <p:nvPr/>
        </p:nvSpPr>
        <p:spPr>
          <a:xfrm>
            <a:off x="7229941" y="2393592"/>
            <a:ext cx="314645" cy="27109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7898769" y="1256058"/>
            <a:ext cx="736357" cy="29947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kumimoji="1" lang="zh-TW" altLang="en-US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出入超波動</a:t>
            </a:r>
            <a:r>
              <a:rPr kumimoji="1" lang="zh-TW" altLang="en-US" sz="24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連結債券</a:t>
            </a:r>
            <a:endParaRPr kumimoji="1" lang="en-US" altLang="zh-TW" sz="2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2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8113" y="0"/>
            <a:ext cx="8738120" cy="884466"/>
          </a:xfrm>
        </p:spPr>
        <p:txBody>
          <a:bodyPr/>
          <a:lstStyle/>
          <a:p>
            <a:r>
              <a:rPr kumimoji="1"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時間序列分析</a:t>
            </a:r>
            <a:endParaRPr 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D361CB7-7D21-FD4D-8842-EB6BBF0AFC7A}"/>
              </a:ext>
            </a:extLst>
          </p:cNvPr>
          <p:cNvSpPr txBox="1">
            <a:spLocks/>
          </p:cNvSpPr>
          <p:nvPr/>
        </p:nvSpPr>
        <p:spPr>
          <a:xfrm>
            <a:off x="405881" y="1203598"/>
            <a:ext cx="8342584" cy="331236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kumimoji="1"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19193" y="1275606"/>
            <a:ext cx="4901080" cy="34163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以下列月頻率資料進行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AR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模型配適：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貿易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入超    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製造業指數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外銷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期預測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預估出入超波動的範圍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作為選擇權的履約價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6190" y="1678749"/>
            <a:ext cx="2502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領先指標綜合指數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景氣燈號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50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8113" y="0"/>
            <a:ext cx="8738120" cy="884466"/>
          </a:xfrm>
        </p:spPr>
        <p:txBody>
          <a:bodyPr/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AR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模型預測</a:t>
            </a:r>
            <a:endParaRPr 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D361CB7-7D21-FD4D-8842-EB6BBF0AFC7A}"/>
              </a:ext>
            </a:extLst>
          </p:cNvPr>
          <p:cNvSpPr txBox="1">
            <a:spLocks/>
          </p:cNvSpPr>
          <p:nvPr/>
        </p:nvSpPr>
        <p:spPr>
          <a:xfrm>
            <a:off x="405881" y="1203598"/>
            <a:ext cx="8342584" cy="331236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kumimoji="1"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7265"/>
          <a:stretch/>
        </p:blipFill>
        <p:spPr>
          <a:xfrm>
            <a:off x="971600" y="1503498"/>
            <a:ext cx="7249005" cy="33431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1520" y="113387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模型配適結果：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63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8113" y="0"/>
            <a:ext cx="8738120" cy="884466"/>
          </a:xfrm>
        </p:spPr>
        <p:txBody>
          <a:bodyPr/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AR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模型預測</a:t>
            </a:r>
            <a:endParaRPr 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9426" y="113387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模型預測結果：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67314"/>
          <a:stretch/>
        </p:blipFill>
        <p:spPr>
          <a:xfrm>
            <a:off x="611560" y="1503207"/>
            <a:ext cx="2448272" cy="3542551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11559" y="1587058"/>
            <a:ext cx="0" cy="32403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995936" y="1635646"/>
            <a:ext cx="4176464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圖：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深色區域為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信賴區間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淺色為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信賴區間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信賴區間的上下界範圍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作為二元選擇權的履約價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5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1" y="51470"/>
            <a:ext cx="8250059" cy="720080"/>
          </a:xfrm>
        </p:spPr>
        <p:txBody>
          <a:bodyPr/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二項樹模型定價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l-GR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Δ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 = 4/12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075843" y="1078955"/>
            <a:ext cx="86470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T=1</a:t>
            </a:r>
          </a:p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0.33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867275" y="1187612"/>
            <a:ext cx="1114873" cy="215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P=0.508</a:t>
            </a:r>
          </a:p>
          <a:p>
            <a:pPr algn="ctr">
              <a:lnSpc>
                <a:spcPct val="250000"/>
              </a:lnSpc>
            </a:pP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u=1.076</a:t>
            </a:r>
          </a:p>
          <a:p>
            <a:pPr algn="ctr">
              <a:lnSpc>
                <a:spcPct val="250000"/>
              </a:lnSpc>
            </a:pP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d=0.929</a:t>
            </a:r>
          </a:p>
          <a:p>
            <a:pPr algn="ctr">
              <a:lnSpc>
                <a:spcPct val="250000"/>
              </a:lnSpc>
            </a:pP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r=0.007</a:t>
            </a:r>
          </a:p>
        </p:txBody>
      </p:sp>
      <p:grpSp>
        <p:nvGrpSpPr>
          <p:cNvPr id="99" name="群組 98"/>
          <p:cNvGrpSpPr/>
          <p:nvPr/>
        </p:nvGrpSpPr>
        <p:grpSpPr>
          <a:xfrm>
            <a:off x="755576" y="1635646"/>
            <a:ext cx="7128792" cy="3499753"/>
            <a:chOff x="325812" y="1476432"/>
            <a:chExt cx="6694460" cy="3664102"/>
          </a:xfrm>
        </p:grpSpPr>
        <p:sp>
          <p:nvSpPr>
            <p:cNvPr id="2" name="矩形 1"/>
            <p:cNvSpPr/>
            <p:nvPr/>
          </p:nvSpPr>
          <p:spPr>
            <a:xfrm>
              <a:off x="325812" y="3000610"/>
              <a:ext cx="72008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 flipV="1">
              <a:off x="1138867" y="2609212"/>
              <a:ext cx="288032" cy="319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1179563" y="3504666"/>
              <a:ext cx="247336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325812" y="3031968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0.506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11611" y="2271719"/>
              <a:ext cx="72008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611611" y="2303077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0.754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611611" y="3895158"/>
              <a:ext cx="72008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611611" y="3936714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0.256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單箭頭接點 22"/>
            <p:cNvCxnSpPr/>
            <p:nvPr/>
          </p:nvCxnSpPr>
          <p:spPr>
            <a:xfrm flipV="1">
              <a:off x="2517705" y="2136514"/>
              <a:ext cx="390050" cy="164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2522444" y="2677704"/>
              <a:ext cx="385279" cy="250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 flipV="1">
              <a:off x="2517673" y="3597037"/>
              <a:ext cx="390050" cy="298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2522412" y="4323799"/>
              <a:ext cx="385311" cy="19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051771" y="1735824"/>
              <a:ext cx="72008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051771" y="176718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0.997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047799" y="3000610"/>
              <a:ext cx="72008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047799" y="3031968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0.506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044190" y="4324666"/>
              <a:ext cx="72008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040196" y="4371413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0" name="直線單箭頭接點 49"/>
            <p:cNvCxnSpPr/>
            <p:nvPr/>
          </p:nvCxnSpPr>
          <p:spPr>
            <a:xfrm flipV="1">
              <a:off x="3937761" y="1807602"/>
              <a:ext cx="402093" cy="106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>
              <a:off x="3937761" y="2155015"/>
              <a:ext cx="402093" cy="232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4475553" y="1508395"/>
              <a:ext cx="714377" cy="366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4479524" y="1508395"/>
              <a:ext cx="720080" cy="36933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469849" y="2461039"/>
              <a:ext cx="720080" cy="372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469849" y="2464363"/>
              <a:ext cx="720080" cy="36933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2" name="直線單箭頭接點 61"/>
            <p:cNvCxnSpPr/>
            <p:nvPr/>
          </p:nvCxnSpPr>
          <p:spPr>
            <a:xfrm flipV="1">
              <a:off x="3895763" y="2856117"/>
              <a:ext cx="444091" cy="156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3911871" y="3356123"/>
              <a:ext cx="427983" cy="249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477765" y="3542899"/>
              <a:ext cx="72008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4476361" y="3574257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8" name="直線單箭頭接點 67"/>
            <p:cNvCxnSpPr/>
            <p:nvPr/>
          </p:nvCxnSpPr>
          <p:spPr>
            <a:xfrm flipV="1">
              <a:off x="3895763" y="4113419"/>
              <a:ext cx="444091" cy="156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/>
            <p:nvPr/>
          </p:nvCxnSpPr>
          <p:spPr>
            <a:xfrm>
              <a:off x="3918338" y="4709967"/>
              <a:ext cx="427983" cy="189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4476361" y="4533549"/>
              <a:ext cx="72008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4476361" y="4564907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043608" y="2406995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948867" y="3730486"/>
              <a:ext cx="5629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1-p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522412" y="1812691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24170" y="3305149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77091" y="1476432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77091" y="2569177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977091" y="3780564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436399" y="4447585"/>
              <a:ext cx="5629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1-p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782832" y="4771202"/>
              <a:ext cx="5629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1-p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788632" y="3472036"/>
              <a:ext cx="5629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1-p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760276" y="2279697"/>
              <a:ext cx="5629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1-p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440118" y="2883410"/>
              <a:ext cx="5629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1-p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5436096" y="1508395"/>
              <a:ext cx="1584176" cy="354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(3000&gt;2000)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5436096" y="2406995"/>
              <a:ext cx="1440160" cy="354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(2500&gt;2000)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5470028" y="3551951"/>
              <a:ext cx="1444348" cy="354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(1500&lt;2000)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5474216" y="4564907"/>
              <a:ext cx="1440160" cy="354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(1000&lt;2000)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9" name="文字方塊 58"/>
          <p:cNvSpPr txBox="1"/>
          <p:nvPr/>
        </p:nvSpPr>
        <p:spPr>
          <a:xfrm>
            <a:off x="3605210" y="1078955"/>
            <a:ext cx="86470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T=2</a:t>
            </a:r>
          </a:p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0.66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136956" y="1074264"/>
            <a:ext cx="85468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T=3</a:t>
            </a:r>
          </a:p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78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-13855"/>
            <a:ext cx="9144000" cy="884466"/>
          </a:xfrm>
        </p:spPr>
        <p:txBody>
          <a:bodyPr/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二項樹模型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定價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0"/>
          </p:nvPr>
        </p:nvPicPr>
        <p:blipFill rotWithShape="1">
          <a:blip r:embed="rId2"/>
          <a:srcRect t="9266"/>
          <a:stretch/>
        </p:blipFill>
        <p:spPr>
          <a:xfrm>
            <a:off x="4644008" y="1775798"/>
            <a:ext cx="4222350" cy="29993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67544" y="1220286"/>
                <a:ext cx="3528392" cy="35548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先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計算貿易出入超的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絕對值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再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取平均值作為起始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價格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即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1376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Vector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AR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模型預測所求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80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%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信賴區間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的上下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界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範圍 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相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減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平均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作為選擇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權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  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履約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價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b="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即為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2000</a:t>
                </a: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20286"/>
                <a:ext cx="3528392" cy="3554819"/>
              </a:xfrm>
              <a:prstGeom prst="rect">
                <a:avLst/>
              </a:prstGeom>
              <a:blipFill>
                <a:blip r:embed="rId3"/>
                <a:stretch>
                  <a:fillRect l="-1541"/>
                </a:stretch>
              </a:blipFill>
              <a:ln w="28575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724128" y="1347614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貿易出入超絕對值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007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-13855"/>
            <a:ext cx="9144000" cy="884466"/>
          </a:xfrm>
        </p:spPr>
        <p:txBody>
          <a:bodyPr/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二項樹模型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定價</a:t>
            </a:r>
            <a:endParaRPr lang="zh-TW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115616" y="1347614"/>
                <a:ext cx="7128792" cy="29180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 startAt="3"/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計算波動率上升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天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與總天數相除，得到機率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0.508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 startAt="4"/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上升幅度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 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rad>
                      </m:sup>
                    </m:s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，即為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1.076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，且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依據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JR model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               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d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 1/u =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0.929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5.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最後設定二元選擇權若通過條件，可得＄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200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347614"/>
                <a:ext cx="7128792" cy="2918043"/>
              </a:xfrm>
              <a:prstGeom prst="rect">
                <a:avLst/>
              </a:prstGeom>
              <a:blipFill>
                <a:blip r:embed="rId2"/>
                <a:stretch>
                  <a:fillRect l="-767"/>
                </a:stretch>
              </a:blipFill>
              <a:ln w="28575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2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二項樹模型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定價</a:t>
            </a:r>
            <a:endParaRPr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923"/>
          <a:stretch/>
        </p:blipFill>
        <p:spPr>
          <a:xfrm>
            <a:off x="616000" y="1563638"/>
            <a:ext cx="7912000" cy="3456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179512" y="11315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二項樹模擬結果：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9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二項樹模型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定價</a:t>
            </a: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1838951" y="1382127"/>
            <a:ext cx="5466096" cy="397535"/>
          </a:xfrm>
        </p:spPr>
        <p:txBody>
          <a:bodyPr/>
          <a:lstStyle/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將三年的選擇權折現加總，得到的價格為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58.804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59731" y="3147814"/>
            <a:ext cx="4824536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將三個選擇權價格與債券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價格折現加總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979.29+58.804 = 1038.094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為出入超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波動連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債券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的價格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41183"/>
            <a:ext cx="8451876" cy="7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51470"/>
            <a:ext cx="7992888" cy="72008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D361CB7-7D21-FD4D-8842-EB6BBF0AFC7A}"/>
              </a:ext>
            </a:extLst>
          </p:cNvPr>
          <p:cNvSpPr txBox="1">
            <a:spLocks/>
          </p:cNvSpPr>
          <p:nvPr/>
        </p:nvSpPr>
        <p:spPr>
          <a:xfrm>
            <a:off x="405881" y="1203598"/>
            <a:ext cx="8342584" cy="331236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kumimoji="1"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3528" y="1168315"/>
            <a:ext cx="8568952" cy="383181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改進方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AR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找出更多解釋力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高的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領先指標作為變數，提高訂價   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參數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的精確度，降低可能發生的偏誤。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出入超作為指標對出口商來說，可能無法滿足避險需求。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進出口同時下降，出入超波動度沒有提高。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未來延伸方向，可以依照不同產業設計適合的避險商品，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分等級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保本型、高波動型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半導體、電腦設備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0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1943" y="123478"/>
            <a:ext cx="1152128" cy="669757"/>
          </a:xfrm>
          <a:solidFill>
            <a:schemeClr val="bg1"/>
          </a:solidFill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195736" y="1111052"/>
            <a:ext cx="2448272" cy="403244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相關性分析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為何需要此商品？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商品設計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二元選擇權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設計流程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2051720" y="915566"/>
            <a:ext cx="6480720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694071" y="975449"/>
            <a:ext cx="2088232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 startAt="3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設計結果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時間序列分析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二項樹模型定價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改進方向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34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5364088" y="3028100"/>
            <a:ext cx="4032448" cy="2116031"/>
          </a:xfrm>
        </p:spPr>
        <p:txBody>
          <a:bodyPr/>
          <a:lstStyle/>
          <a:p>
            <a:r>
              <a:rPr lang="en-US" altLang="zh-TW" sz="5500" dirty="0">
                <a:latin typeface="Rockwell" panose="02060603020205020403" pitchFamily="18" charset="0"/>
              </a:rPr>
              <a:t>Any</a:t>
            </a:r>
          </a:p>
          <a:p>
            <a:endParaRPr lang="en-US" altLang="zh-TW" sz="5500" dirty="0">
              <a:latin typeface="Rockwell" panose="02060603020205020403" pitchFamily="18" charset="0"/>
            </a:endParaRPr>
          </a:p>
          <a:p>
            <a:endParaRPr lang="en-US" sz="5500" dirty="0">
              <a:latin typeface="Rockwell" panose="02060603020205020403" pitchFamily="18" charset="0"/>
            </a:endParaRPr>
          </a:p>
          <a:p>
            <a:r>
              <a:rPr lang="en-US" sz="5500" dirty="0" smtClean="0">
                <a:latin typeface="Rockwell" panose="02060603020205020403" pitchFamily="18" charset="0"/>
              </a:rPr>
              <a:t>Questions?</a:t>
            </a:r>
            <a:endParaRPr lang="en-US" sz="55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496" y="31967"/>
            <a:ext cx="4992341" cy="4460660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altLang="zh-TW" sz="6650" dirty="0">
                <a:latin typeface="Rockwell" panose="02060603020205020403" pitchFamily="18" charset="0"/>
              </a:rPr>
              <a:t>Thank you For your </a:t>
            </a:r>
            <a:r>
              <a:rPr lang="en-US" altLang="zh-TW" sz="6650" dirty="0" smtClean="0">
                <a:latin typeface="Rockwell" panose="02060603020205020403" pitchFamily="18" charset="0"/>
              </a:rPr>
              <a:t>    Patience.</a:t>
            </a:r>
            <a:br>
              <a:rPr lang="en-US" altLang="zh-TW" sz="6650" dirty="0" smtClean="0">
                <a:latin typeface="Rockwell" panose="02060603020205020403" pitchFamily="18" charset="0"/>
              </a:rPr>
            </a:b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endParaRPr lang="zh-TW" alt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0"/>
            <a:ext cx="8738120" cy="884466"/>
          </a:xfrm>
        </p:spPr>
        <p:txBody>
          <a:bodyPr/>
          <a:lstStyle/>
          <a:p>
            <a:r>
              <a:rPr kumimoji="1"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4603" y="1096296"/>
            <a:ext cx="705678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因中美貿易戰，國際間的進出口再近幾年有劇烈的變化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台灣貿易依存度偏高，也不意外的出入超開始有劇烈的擺盪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我們以此作為商品設計的發想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3110" b="5026"/>
          <a:stretch/>
        </p:blipFill>
        <p:spPr>
          <a:xfrm>
            <a:off x="2051719" y="2311474"/>
            <a:ext cx="4762551" cy="2708548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5724128" y="2296625"/>
            <a:ext cx="1152128" cy="220866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0"/>
            <a:ext cx="8738120" cy="884466"/>
          </a:xfrm>
        </p:spPr>
        <p:txBody>
          <a:bodyPr/>
          <a:lstStyle/>
          <a:p>
            <a:r>
              <a:rPr kumimoji="1"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相關性分析</a:t>
            </a:r>
            <a:endParaRPr 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3528" y="1275606"/>
            <a:ext cx="85689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Rolling Correlation 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兩年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可了解：出入超與匯率的相關性並非長期平穩。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出口商只以目前市場現有的金融商品對匯率風險進行避險，則無法涵蓋整體的出口風險。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139702"/>
            <a:ext cx="3469856" cy="291659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56176" y="4299942"/>
            <a:ext cx="2232248" cy="584775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圖：出入超對不同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匯率的相關性分析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4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884466"/>
          </a:xfrm>
        </p:spPr>
        <p:txBody>
          <a:bodyPr/>
          <a:lstStyle/>
          <a:p>
            <a:r>
              <a:rPr kumimoji="1"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相關性分析</a:t>
            </a:r>
            <a:endParaRPr lang="zh-TW" altLang="en-US" sz="32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1590"/>
            <a:ext cx="844894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0"/>
            <a:ext cx="8738120" cy="884466"/>
          </a:xfrm>
        </p:spPr>
        <p:txBody>
          <a:bodyPr/>
          <a:lstStyle/>
          <a:p>
            <a:r>
              <a:rPr kumimoji="1"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為何需要此商品</a:t>
            </a:r>
            <a:r>
              <a:rPr kumimoji="1"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880" y="1203598"/>
            <a:ext cx="863061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目標客群：國內進出口商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預想主要投資人為</a:t>
            </a:r>
            <a:r>
              <a:rPr kumimoji="1" lang="zh-CN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出口商</a:t>
            </a:r>
            <a:r>
              <a:rPr kumimoji="1"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kumimoji="1" lang="zh-CN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出口導向主力產業</a:t>
            </a:r>
            <a:r>
              <a:rPr kumimoji="1" lang="zh-CN" altLang="en-US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1" lang="en-US" altLang="zh-CN" sz="1400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</a:t>
            </a:r>
            <a:r>
              <a:rPr kumimoji="1" lang="zh-CN" altLang="en-US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zh-CN" altLang="en-US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電子業</a:t>
            </a:r>
            <a:r>
              <a:rPr kumimoji="1" lang="zh-CN" altLang="en-US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kumimoji="1" lang="en-US" altLang="zh-TW" sz="1400" i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一新的金融商品作為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避險標</a:t>
            </a:r>
            <a:r>
              <a:rPr kumimoji="1" lang="zh-TW" altLang="en-US" b="1" dirty="0" smtClean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波動率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為標的，在經濟走勢不明朗、波動過大的時期，提供廠商</a:t>
            </a: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保障</a:t>
            </a:r>
            <a:endParaRPr kumimoji="1"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投資人可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kumimoji="1" lang="zh-CN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出口量</a:t>
            </a:r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劇烈</a:t>
            </a:r>
            <a:r>
              <a:rPr kumimoji="1" lang="zh-CN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變動</a:t>
            </a:r>
            <a:r>
              <a:rPr kumimoji="1"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造成的損失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進行避險</a:t>
            </a:r>
            <a:endParaRPr kumimoji="1"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產品內包含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零息債券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，消彌投資人再投資風險，降低不確定性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79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0"/>
            <a:ext cx="8738120" cy="884466"/>
          </a:xfrm>
        </p:spPr>
        <p:txBody>
          <a:bodyPr/>
          <a:lstStyle/>
          <a:p>
            <a:r>
              <a:rPr kumimoji="1"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為何需要此商品</a:t>
            </a:r>
            <a:r>
              <a:rPr kumimoji="1"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09296-54DC-1548-9436-37A852770513}"/>
              </a:ext>
            </a:extLst>
          </p:cNvPr>
          <p:cNvSpPr txBox="1"/>
          <p:nvPr/>
        </p:nvSpPr>
        <p:spPr>
          <a:xfrm>
            <a:off x="405880" y="1347614"/>
            <a:ext cx="83425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對債券發行商而言</a:t>
            </a:r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發行此新商品能增加原本進出口相關金融商品的流動性，使市場交易更熱絡，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讓發行商的</a:t>
            </a:r>
            <a:r>
              <a:rPr kumimoji="1" lang="zh-CN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交易手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續費收入增加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提供券商自營部投資獲利的一項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新管道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提供客戶避險需求可以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增加經紀、投信投顧業務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，使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管理費與顧問費獲利增加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0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0"/>
            <a:ext cx="8738120" cy="884466"/>
          </a:xfrm>
        </p:spPr>
        <p:txBody>
          <a:bodyPr/>
          <a:lstStyle/>
          <a:p>
            <a:r>
              <a:rPr kumimoji="1"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商品設計</a:t>
            </a:r>
            <a:endParaRPr 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1475656" y="3435846"/>
            <a:ext cx="5982104" cy="4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1360157" y="3313556"/>
            <a:ext cx="230998" cy="25422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337520" y="3313556"/>
            <a:ext cx="230998" cy="25422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315578" y="3313555"/>
            <a:ext cx="230998" cy="25422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292941" y="3313555"/>
            <a:ext cx="230998" cy="25422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314394" y="3817611"/>
            <a:ext cx="3225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91757" y="3817611"/>
            <a:ext cx="3225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69815" y="3817611"/>
            <a:ext cx="3225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47873" y="3817611"/>
            <a:ext cx="3225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70144" y="2798565"/>
            <a:ext cx="156575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Option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8202" y="2798565"/>
            <a:ext cx="156575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Option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25565" y="2793744"/>
            <a:ext cx="156575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Option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60341" y="2332900"/>
            <a:ext cx="109619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 Value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3370" y="4436771"/>
            <a:ext cx="15445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Present Value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0324" y="1154280"/>
            <a:ext cx="6912768" cy="83099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標的</a:t>
            </a:r>
            <a:r>
              <a:rPr kumimoji="1"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物：出</a:t>
            </a:r>
            <a:r>
              <a:rPr kumimoji="1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入超波動</a:t>
            </a:r>
            <a:r>
              <a:rPr kumimoji="1"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率變化</a:t>
            </a:r>
            <a:r>
              <a:rPr kumimoji="1"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kumimoji="1"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期限</a:t>
            </a:r>
            <a:r>
              <a:rPr kumimoji="1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1"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kumimoji="1" lang="en-US" altLang="zh-CN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面額</a:t>
            </a:r>
            <a:r>
              <a:rPr kumimoji="1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1,000			</a:t>
            </a:r>
            <a:r>
              <a:rPr kumimoji="1"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產品結構</a:t>
            </a:r>
            <a:r>
              <a:rPr kumimoji="1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：零息債券</a:t>
            </a:r>
            <a:r>
              <a:rPr kumimoji="1"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＋二</a:t>
            </a:r>
            <a:r>
              <a:rPr kumimoji="1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kumimoji="1"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選擇權</a:t>
            </a:r>
            <a:endParaRPr kumimoji="1"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05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0"/>
            <a:ext cx="8738120" cy="884466"/>
          </a:xfrm>
        </p:spPr>
        <p:txBody>
          <a:bodyPr/>
          <a:lstStyle/>
          <a:p>
            <a:r>
              <a:rPr kumimoji="1"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二元選擇權</a:t>
            </a:r>
            <a:r>
              <a:rPr kumimoji="1"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(Cash-or-Nothing)</a:t>
            </a:r>
            <a:endParaRPr 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96526" y="1619062"/>
                <a:ext cx="2664296" cy="6178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6" y="1619062"/>
                <a:ext cx="2664296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5605" y="3932771"/>
                <a:ext cx="2664296" cy="6178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5" y="3932771"/>
                <a:ext cx="2664296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群組 49"/>
          <p:cNvGrpSpPr/>
          <p:nvPr/>
        </p:nvGrpSpPr>
        <p:grpSpPr>
          <a:xfrm>
            <a:off x="3559518" y="1139689"/>
            <a:ext cx="4536504" cy="1512168"/>
            <a:chOff x="3563888" y="1022820"/>
            <a:chExt cx="4824536" cy="1836962"/>
          </a:xfrm>
        </p:grpSpPr>
        <p:cxnSp>
          <p:nvCxnSpPr>
            <p:cNvPr id="8" name="直線單箭頭接點 7"/>
            <p:cNvCxnSpPr/>
            <p:nvPr/>
          </p:nvCxnSpPr>
          <p:spPr>
            <a:xfrm>
              <a:off x="3563888" y="2355726"/>
              <a:ext cx="43204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橢圓 8"/>
            <p:cNvSpPr/>
            <p:nvPr/>
          </p:nvSpPr>
          <p:spPr>
            <a:xfrm>
              <a:off x="5508104" y="2283718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5580112" y="1563638"/>
              <a:ext cx="2304256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3563888" y="2715766"/>
              <a:ext cx="201622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5400092" y="191903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K</a:t>
              </a:r>
              <a:endParaRPr lang="zh-TW" altLang="en-US" dirty="0"/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6516216" y="1563638"/>
              <a:ext cx="0" cy="7920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622580" y="1831399"/>
              <a:ext cx="1765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M: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預測正確的報酬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4139952" y="2355726"/>
              <a:ext cx="0" cy="3646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4283968" y="2384179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C: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權利金價格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974378" y="217314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cxnSp>
          <p:nvCxnSpPr>
            <p:cNvPr id="26" name="直線單箭頭接點 25"/>
            <p:cNvCxnSpPr/>
            <p:nvPr/>
          </p:nvCxnSpPr>
          <p:spPr>
            <a:xfrm flipV="1">
              <a:off x="3563888" y="1059582"/>
              <a:ext cx="0" cy="180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3630473" y="102282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Payoff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3559518" y="3234142"/>
            <a:ext cx="4608512" cy="1806767"/>
            <a:chOff x="3552678" y="2930887"/>
            <a:chExt cx="4603263" cy="2016600"/>
          </a:xfrm>
        </p:grpSpPr>
        <p:cxnSp>
          <p:nvCxnSpPr>
            <p:cNvPr id="38" name="直線單箭頭接點 37"/>
            <p:cNvCxnSpPr/>
            <p:nvPr/>
          </p:nvCxnSpPr>
          <p:spPr>
            <a:xfrm>
              <a:off x="3552678" y="4376068"/>
              <a:ext cx="43204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橢圓 38"/>
            <p:cNvSpPr/>
            <p:nvPr/>
          </p:nvSpPr>
          <p:spPr>
            <a:xfrm>
              <a:off x="5496894" y="4304060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5568902" y="4740753"/>
              <a:ext cx="2304256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3563888" y="3583980"/>
              <a:ext cx="201622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字方塊 41"/>
            <p:cNvSpPr txBox="1"/>
            <p:nvPr/>
          </p:nvSpPr>
          <p:spPr>
            <a:xfrm>
              <a:off x="5388882" y="393937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K</a:t>
              </a:r>
              <a:endParaRPr lang="zh-TW" altLang="en-US" dirty="0"/>
            </a:p>
          </p:txBody>
        </p:sp>
        <p:cxnSp>
          <p:nvCxnSpPr>
            <p:cNvPr id="43" name="直線單箭頭接點 42"/>
            <p:cNvCxnSpPr/>
            <p:nvPr/>
          </p:nvCxnSpPr>
          <p:spPr>
            <a:xfrm>
              <a:off x="3851920" y="3574631"/>
              <a:ext cx="0" cy="7920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字方塊 43"/>
            <p:cNvSpPr txBox="1"/>
            <p:nvPr/>
          </p:nvSpPr>
          <p:spPr>
            <a:xfrm>
              <a:off x="3862042" y="3829701"/>
              <a:ext cx="1765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M: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預測正確的報酬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5" name="直線單箭頭接點 44"/>
            <p:cNvCxnSpPr/>
            <p:nvPr/>
          </p:nvCxnSpPr>
          <p:spPr>
            <a:xfrm>
              <a:off x="5738801" y="4376068"/>
              <a:ext cx="0" cy="3646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6175721" y="4410275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C: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權利金價格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867909" y="418797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cxnSp>
          <p:nvCxnSpPr>
            <p:cNvPr id="48" name="直線單箭頭接點 47"/>
            <p:cNvCxnSpPr/>
            <p:nvPr/>
          </p:nvCxnSpPr>
          <p:spPr>
            <a:xfrm flipV="1">
              <a:off x="3562094" y="2931263"/>
              <a:ext cx="0" cy="20162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3630473" y="2930887"/>
              <a:ext cx="858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ayoff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" name="直線接點 3"/>
          <p:cNvCxnSpPr/>
          <p:nvPr/>
        </p:nvCxnSpPr>
        <p:spPr>
          <a:xfrm>
            <a:off x="0" y="3003798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743</Words>
  <Application>Microsoft Office PowerPoint</Application>
  <PresentationFormat>如螢幕大小 (16:9)</PresentationFormat>
  <Paragraphs>183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3" baseType="lpstr">
      <vt:lpstr>A-OTF Gothic BBB Pro Medium</vt:lpstr>
      <vt:lpstr>Clear Sans Light</vt:lpstr>
      <vt:lpstr>맑은 고딕</vt:lpstr>
      <vt:lpstr>微軟正黑體</vt:lpstr>
      <vt:lpstr>微軟正黑體</vt:lpstr>
      <vt:lpstr>新細明體</vt:lpstr>
      <vt:lpstr>Arial</vt:lpstr>
      <vt:lpstr>Calibri</vt:lpstr>
      <vt:lpstr>Cambria Math</vt:lpstr>
      <vt:lpstr>Rockwell</vt:lpstr>
      <vt:lpstr>Wingdings</vt:lpstr>
      <vt:lpstr>Office Theme</vt:lpstr>
      <vt:lpstr>Custom Design</vt:lpstr>
      <vt:lpstr>PowerPoint 簡報</vt:lpstr>
      <vt:lpstr>目錄</vt:lpstr>
      <vt:lpstr>動機</vt:lpstr>
      <vt:lpstr>相關性分析</vt:lpstr>
      <vt:lpstr>相關性分析</vt:lpstr>
      <vt:lpstr>為何需要此商品?</vt:lpstr>
      <vt:lpstr>為何需要此商品?</vt:lpstr>
      <vt:lpstr>商品設計</vt:lpstr>
      <vt:lpstr>二元選擇權(Cash-or-Nothing)</vt:lpstr>
      <vt:lpstr>設計流程</vt:lpstr>
      <vt:lpstr>時間序列分析</vt:lpstr>
      <vt:lpstr>Vector AR 模型預測</vt:lpstr>
      <vt:lpstr>Vector AR 模型預測</vt:lpstr>
      <vt:lpstr>二項樹模型定價(以Δt = 4/12為例)</vt:lpstr>
      <vt:lpstr>二項樹模型定價</vt:lpstr>
      <vt:lpstr>二項樹模型定價</vt:lpstr>
      <vt:lpstr>二項樹模型定價</vt:lpstr>
      <vt:lpstr>二項樹模型定價</vt:lpstr>
      <vt:lpstr>總結</vt:lpstr>
      <vt:lpstr>Thank you For your     Patience. 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冠維 賴</cp:lastModifiedBy>
  <cp:revision>78</cp:revision>
  <dcterms:created xsi:type="dcterms:W3CDTF">2014-04-01T16:27:38Z</dcterms:created>
  <dcterms:modified xsi:type="dcterms:W3CDTF">2020-06-22T09:02:45Z</dcterms:modified>
</cp:coreProperties>
</file>