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8" r:id="rId4"/>
    <p:sldId id="278" r:id="rId5"/>
    <p:sldId id="279" r:id="rId6"/>
    <p:sldId id="280" r:id="rId7"/>
    <p:sldId id="284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1" r:id="rId17"/>
    <p:sldId id="294" r:id="rId18"/>
    <p:sldId id="296" r:id="rId19"/>
    <p:sldId id="297" r:id="rId20"/>
    <p:sldId id="298" r:id="rId21"/>
    <p:sldId id="29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42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0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44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89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6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53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0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16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16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68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3ABB-0FCC-486F-B03C-0659BBBBE5C6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1844-BC88-427F-90EF-BAA461A62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23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343" y="1433146"/>
            <a:ext cx="9144000" cy="3798258"/>
          </a:xfrm>
          <a:ln w="57150">
            <a:noFill/>
            <a:prstDash val="dash"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Persistency </a:t>
            </a:r>
            <a:br>
              <a:rPr lang="en-US" altLang="zh-TW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br>
              <a:rPr lang="en-US" altLang="zh-TW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Rider Attachment ratio</a:t>
            </a:r>
            <a:r>
              <a:rPr lang="en-US" altLang="zh-TW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25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7592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1. Group 1 Results </a:t>
            </a:r>
            <a:r>
              <a:rPr lang="en-US" altLang="zh-TW" sz="4000" b="1" dirty="0" smtClean="0"/>
              <a:t>Importance Plot</a:t>
            </a:r>
            <a:endParaRPr lang="en-US" altLang="zh-TW" sz="40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3" y="1308685"/>
            <a:ext cx="10266947" cy="53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914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1. Group </a:t>
            </a:r>
            <a:r>
              <a:rPr lang="en-US" altLang="zh-TW" sz="4000" b="1" dirty="0" smtClean="0"/>
              <a:t>3 </a:t>
            </a:r>
            <a:r>
              <a:rPr lang="en-US" altLang="zh-TW" sz="4000" b="1" dirty="0"/>
              <a:t>Results from Gradient Boosting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5" y="1170139"/>
            <a:ext cx="4425872" cy="56324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36342" y="4281034"/>
            <a:ext cx="600004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/>
              <a:t>Sensitivity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靈敏度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/>
              <a:t>：</a:t>
            </a:r>
            <a:r>
              <a:rPr lang="en-US" altLang="zh-TW" sz="2400" dirty="0" smtClean="0">
                <a:solidFill>
                  <a:srgbClr val="292929"/>
                </a:solidFill>
              </a:rPr>
              <a:t>True </a:t>
            </a:r>
            <a:r>
              <a:rPr lang="en-US" altLang="zh-TW" sz="2400" dirty="0">
                <a:solidFill>
                  <a:srgbClr val="292929"/>
                </a:solidFill>
              </a:rPr>
              <a:t>Positive Rate (TPR</a:t>
            </a:r>
            <a:r>
              <a:rPr lang="en-US" altLang="zh-TW" sz="2400" dirty="0" smtClean="0">
                <a:solidFill>
                  <a:srgbClr val="292929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Specificity</a:t>
            </a:r>
            <a:r>
              <a:rPr lang="en-US" altLang="zh-TW" sz="2400" dirty="0"/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特異度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True </a:t>
            </a:r>
            <a:r>
              <a:rPr lang="en-US" altLang="zh-TW" sz="2400" dirty="0"/>
              <a:t>negative rate (TNR</a:t>
            </a:r>
            <a:r>
              <a:rPr lang="en-US" altLang="zh-TW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Balanced Accuracy </a:t>
            </a:r>
            <a:r>
              <a:rPr lang="en-US" altLang="zh-TW" sz="2400" dirty="0"/>
              <a:t>= (</a:t>
            </a:r>
            <a:r>
              <a:rPr lang="en-US" altLang="zh-TW" sz="2400" dirty="0" err="1"/>
              <a:t>Sensitivity+Specificity</a:t>
            </a:r>
            <a:r>
              <a:rPr lang="en-US" altLang="zh-TW" sz="2400" dirty="0"/>
              <a:t>)/</a:t>
            </a:r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524" y="1537003"/>
            <a:ext cx="6835732" cy="20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1824"/>
            <a:ext cx="9613722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	Explore Data Analysis </a:t>
            </a: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(Persistency)</a:t>
            </a:r>
            <a:endParaRPr lang="en-US" altLang="zh-TW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2"/>
          <a:stretch/>
        </p:blipFill>
        <p:spPr>
          <a:xfrm>
            <a:off x="219808" y="1408922"/>
            <a:ext cx="4991656" cy="499179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4"/>
          <a:stretch/>
        </p:blipFill>
        <p:spPr>
          <a:xfrm>
            <a:off x="5407269" y="1408922"/>
            <a:ext cx="659292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1824"/>
            <a:ext cx="9613722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	Explore Data Analysis 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(Persistency</a:t>
            </a: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" r="7530"/>
          <a:stretch/>
        </p:blipFill>
        <p:spPr>
          <a:xfrm>
            <a:off x="6240140" y="1349210"/>
            <a:ext cx="5860473" cy="543845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r="7656"/>
          <a:stretch/>
        </p:blipFill>
        <p:spPr>
          <a:xfrm>
            <a:off x="70838" y="1349209"/>
            <a:ext cx="6025162" cy="54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1824"/>
            <a:ext cx="9613722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2.	Explore Data Analysis 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(Persistency)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r="7836"/>
          <a:stretch/>
        </p:blipFill>
        <p:spPr>
          <a:xfrm>
            <a:off x="2434003" y="1321310"/>
            <a:ext cx="7323993" cy="54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109747"/>
            <a:ext cx="10945625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2.	Explore Data Analysis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Rider Attachment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ratio)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856" y="1287577"/>
            <a:ext cx="370646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Include No Rider Master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003473" y="1287577"/>
            <a:ext cx="381065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Exclude 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Rider Master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7455"/>
          <a:stretch/>
        </p:blipFill>
        <p:spPr>
          <a:xfrm>
            <a:off x="-1" y="1914455"/>
            <a:ext cx="6101543" cy="453622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1324"/>
          <a:stretch/>
        </p:blipFill>
        <p:spPr>
          <a:xfrm>
            <a:off x="6101542" y="1914455"/>
            <a:ext cx="5988858" cy="453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2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94168" y="0"/>
            <a:ext cx="10961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2.	Explore Data Analysis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Rider Attachment ratio)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(AAG)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8" y="923330"/>
            <a:ext cx="12192000" cy="58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2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94168" y="0"/>
            <a:ext cx="10961591" cy="1489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	Explore Data Analysis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(Rider Attachment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ratio) (AAG)</a:t>
            </a:r>
          </a:p>
          <a:p>
            <a:pPr marL="0" lvl="2">
              <a:lnSpc>
                <a:spcPct val="150000"/>
              </a:lnSpc>
            </a:pP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176"/>
            <a:ext cx="12089434" cy="59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2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94168" y="0"/>
            <a:ext cx="10961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2.	Explore Data Analysis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Rider Attachment ratio)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(AAG)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" y="923330"/>
            <a:ext cx="12111644" cy="58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2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94168" y="0"/>
            <a:ext cx="10961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2.	Explore Data Analysis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Rider Attachment ratio)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(AAG)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8" y="923330"/>
            <a:ext cx="12017476" cy="58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TW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401" y="1176338"/>
            <a:ext cx="8624477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Long-Term Disability Experience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Model Introduce &amp; Predict Results (Group1,Group3)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Explore Data </a:t>
            </a:r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nalysis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Persistency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Rider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Attachment ratio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Future Goals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2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94168" y="0"/>
            <a:ext cx="10961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2.	Explore Data Analysis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Rider Attachment ratio) 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(AAG)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8" y="923330"/>
            <a:ext cx="12009163" cy="59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109747"/>
            <a:ext cx="4270721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	Future </a:t>
            </a:r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2" name="矩形 1"/>
          <p:cNvSpPr/>
          <p:nvPr/>
        </p:nvSpPr>
        <p:spPr>
          <a:xfrm>
            <a:off x="439483" y="1397950"/>
            <a:ext cx="11313033" cy="4017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 err="1" smtClean="0"/>
              <a:t>Impluse</a:t>
            </a:r>
            <a:r>
              <a:rPr lang="en-US" altLang="zh-TW" sz="3200" dirty="0" smtClean="0"/>
              <a:t> Response</a:t>
            </a:r>
            <a:r>
              <a:rPr lang="zh-TW" altLang="en-US" sz="3200" dirty="0"/>
              <a:t>：</a:t>
            </a:r>
            <a:r>
              <a:rPr lang="en-US" altLang="zh-TW" sz="2800" dirty="0" smtClean="0"/>
              <a:t>Whether have Lead-Lag effect between variables.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/>
              <a:t>Stability</a:t>
            </a:r>
            <a:r>
              <a:rPr lang="zh-TW" altLang="en-US" sz="3200" dirty="0"/>
              <a:t> </a:t>
            </a:r>
            <a:r>
              <a:rPr lang="en-US" altLang="zh-TW" sz="3200" dirty="0"/>
              <a:t>Test</a:t>
            </a:r>
            <a:r>
              <a:rPr lang="zh-TW" altLang="en-US" sz="2800" dirty="0" smtClean="0"/>
              <a:t>：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Whether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variables in the same time structure.</a:t>
            </a:r>
            <a:endParaRPr lang="en-US" altLang="zh-TW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 smtClean="0"/>
              <a:t>Time Series Model Fit</a:t>
            </a:r>
            <a:endParaRPr lang="en-US" altLang="zh-TW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300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Courier New" panose="02070309020205020404" pitchFamily="49" charset="0"/>
              </a:rPr>
              <a:t>stability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	References</a:t>
            </a:r>
            <a:endParaRPr lang="zh-TW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8" y="1299449"/>
            <a:ext cx="8251737" cy="5523113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1320800" y="1920240"/>
            <a:ext cx="12700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959093" y="2222903"/>
                <a:ext cx="2860270" cy="6369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𝑅𝑒𝑐𝑜𝑣𝑒𝑟𝑦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𝐸𝑥𝑝𝑒𝑐𝑡𝑒𝑑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𝑅𝑒𝑐𝑜𝑣𝑒𝑟𝑦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93" y="2222903"/>
                <a:ext cx="2860270" cy="636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2590800" y="2489200"/>
            <a:ext cx="6126480" cy="2032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1629733" y="3169920"/>
            <a:ext cx="4466267" cy="702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	Methodology</a:t>
            </a:r>
            <a:endParaRPr lang="zh-TW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59" y="1326774"/>
            <a:ext cx="8402475" cy="54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	Methodology</a:t>
            </a:r>
            <a:endParaRPr lang="zh-TW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85" y="1397977"/>
            <a:ext cx="7387230" cy="53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6109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	Predict Valuation</a:t>
            </a:r>
            <a:endParaRPr lang="zh-TW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244AB861-722A-4D5C-BAE7-E0EBF721F0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" t="2881" r="4017" b="3480"/>
          <a:stretch/>
        </p:blipFill>
        <p:spPr>
          <a:xfrm>
            <a:off x="448717" y="1211457"/>
            <a:ext cx="4729952" cy="5518635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DE625FAC-F837-4F7A-BC4E-00224186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3" y="1211457"/>
            <a:ext cx="5169877" cy="564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10490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	Target Variable </a:t>
            </a:r>
            <a:r>
              <a:rPr lang="en-US" altLang="zh-TW" sz="4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Actual Recoveries</a:t>
            </a:r>
            <a:endParaRPr lang="zh-TW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2189" y="1529833"/>
            <a:ext cx="287129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1 Data </a:t>
            </a:r>
          </a:p>
        </p:txBody>
      </p:sp>
      <p:sp>
        <p:nvSpPr>
          <p:cNvPr id="3" name="矩形 2"/>
          <p:cNvSpPr/>
          <p:nvPr/>
        </p:nvSpPr>
        <p:spPr>
          <a:xfrm>
            <a:off x="7580859" y="1529804"/>
            <a:ext cx="287129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Group 3 Data 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8669" r="2038" b="7258"/>
          <a:stretch/>
        </p:blipFill>
        <p:spPr>
          <a:xfrm>
            <a:off x="96716" y="2285999"/>
            <a:ext cx="5662246" cy="414997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r="6772"/>
          <a:stretch/>
        </p:blipFill>
        <p:spPr>
          <a:xfrm>
            <a:off x="5921617" y="2285999"/>
            <a:ext cx="6189785" cy="41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914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1. Group 1 Results from Gradient Boosting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7" y="1299449"/>
            <a:ext cx="11394058" cy="54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914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1. Group 1 Results from Gradient Boosting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84" y="1299449"/>
            <a:ext cx="8968153" cy="53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291</Words>
  <Application>Microsoft Office PowerPoint</Application>
  <PresentationFormat>寬螢幕</PresentationFormat>
  <Paragraphs>42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Arial Unicode MS</vt:lpstr>
      <vt:lpstr>微軟正黑體</vt:lpstr>
      <vt:lpstr>新細明體</vt:lpstr>
      <vt:lpstr>Arial</vt:lpstr>
      <vt:lpstr>Calibri</vt:lpstr>
      <vt:lpstr>Calibri Light</vt:lpstr>
      <vt:lpstr>Cambria Math</vt:lpstr>
      <vt:lpstr>Courier New</vt:lpstr>
      <vt:lpstr>Office 佈景主題</vt:lpstr>
      <vt:lpstr>Persistency  &amp;  Rider Attachment ratio  Analysis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AZTL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Persistency  &amp;  Rider Attachment ratio Experience Study</dc:title>
  <dc:creator>賴冠維</dc:creator>
  <cp:lastModifiedBy>賴冠維</cp:lastModifiedBy>
  <cp:revision>18</cp:revision>
  <dcterms:created xsi:type="dcterms:W3CDTF">2020-07-29T08:14:16Z</dcterms:created>
  <dcterms:modified xsi:type="dcterms:W3CDTF">2020-07-30T05:12:18Z</dcterms:modified>
</cp:coreProperties>
</file>