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84" r:id="rId5"/>
    <p:sldId id="286" r:id="rId6"/>
    <p:sldId id="296" r:id="rId7"/>
    <p:sldId id="288" r:id="rId8"/>
    <p:sldId id="289" r:id="rId9"/>
    <p:sldId id="297" r:id="rId10"/>
    <p:sldId id="291" r:id="rId11"/>
    <p:sldId id="290" r:id="rId12"/>
    <p:sldId id="298" r:id="rId13"/>
    <p:sldId id="292" r:id="rId14"/>
    <p:sldId id="293" r:id="rId15"/>
    <p:sldId id="294" r:id="rId16"/>
    <p:sldId id="299" r:id="rId17"/>
    <p:sldId id="282" r:id="rId18"/>
    <p:sldId id="29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18" autoAdjust="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FB054-1DCF-42F0-AD32-A9D105014F18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532FE-1D18-42F5-85CC-D8606ABD36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532FE-1D18-42F5-85CC-D8606ABD36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31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Prod.Type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把 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 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按照開頭字母分組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532FE-1D18-42F5-85CC-D8606ABD36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9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Comm_Scale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佣金率版次</a:t>
            </a:r>
            <a:endParaRPr lang="en-US" altLang="zh-TW" sz="12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Discount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傳統型商品保費折扣率</a:t>
            </a:r>
            <a:endParaRPr lang="en-US" altLang="zh-TW" sz="12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532FE-1D18-42F5-85CC-D8606ABD36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48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Term :</a:t>
            </a:r>
            <a:r>
              <a:rPr lang="zh-TW" altLang="en-US" sz="12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年次</a:t>
            </a:r>
            <a:endParaRPr lang="en-US" altLang="zh-TW" sz="12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sz="12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PremTerm</a:t>
            </a:r>
            <a:r>
              <a:rPr lang="zh-TW" altLang="en-US" sz="12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dirty="0" smtClean="0"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dirty="0" smtClean="0">
                <a:latin typeface="+mn-lt"/>
                <a:ea typeface="+mn-ea"/>
                <a:cs typeface="+mn-cs"/>
              </a:rPr>
              <a:t> 繳費年期</a:t>
            </a:r>
            <a:endParaRPr lang="en-US" altLang="zh-TW" sz="1200" b="0" dirty="0" smtClean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dirty="0" smtClean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532FE-1D18-42F5-85CC-D8606ABD366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4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7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7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1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44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4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3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7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6CC1-020C-4CED-B106-4131ECE0B3AF}" type="datetimeFigureOut">
              <a:rPr lang="zh-TW" altLang="en-US" smtClean="0"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A595-E4CF-4DB9-990F-068C13671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2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0244" y="325678"/>
            <a:ext cx="9144000" cy="5386192"/>
          </a:xfrm>
          <a:ln w="57150">
            <a:noFill/>
            <a:prstDash val="dash"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Rider Attachment ratio</a:t>
            </a:r>
            <a:b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Boosting &amp;</a:t>
            </a:r>
            <a:r>
              <a:rPr lang="en-US" altLang="zh-TW" sz="6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Association Rules</a:t>
            </a:r>
            <a:br>
              <a:rPr lang="en-US" altLang="zh-TW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altLang="zh-TW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6300" b="1" dirty="0">
                <a:latin typeface="Calibri" panose="020F0502020204030204" pitchFamily="34" charset="0"/>
                <a:cs typeface="Calibri" panose="020F0502020204030204" pitchFamily="34" charset="0"/>
              </a:rPr>
              <a:t>Premium Flow </a:t>
            </a:r>
            <a:r>
              <a:rPr lang="en-US" altLang="zh-TW" sz="6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Rate </a:t>
            </a:r>
            <a:r>
              <a:rPr lang="zh-TW" altLang="en-US" sz="6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TW" sz="6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Series </a:t>
            </a:r>
            <a:r>
              <a:rPr lang="en-US" altLang="zh-TW" sz="63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TW" sz="63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4459265" y="6125319"/>
            <a:ext cx="2945959" cy="46166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8/6 PA Study Meeting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49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5204"/>
          <a:stretch/>
        </p:blipFill>
        <p:spPr>
          <a:xfrm>
            <a:off x="4816947" y="1113906"/>
            <a:ext cx="6847326" cy="5503025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18909"/>
              </p:ext>
            </p:extLst>
          </p:nvPr>
        </p:nvGraphicFramePr>
        <p:xfrm>
          <a:off x="607897" y="1406116"/>
          <a:ext cx="1786523" cy="117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7897" y="1406116"/>
                        <a:ext cx="1786523" cy="117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1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978"/>
          <a:stretch/>
        </p:blipFill>
        <p:spPr>
          <a:xfrm>
            <a:off x="1097279" y="1014153"/>
            <a:ext cx="9858895" cy="58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" name="矩形 1"/>
          <p:cNvSpPr/>
          <p:nvPr/>
        </p:nvSpPr>
        <p:spPr>
          <a:xfrm>
            <a:off x="949708" y="1004846"/>
            <a:ext cx="64313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/>
              <a:t>Standard</a:t>
            </a:r>
            <a:r>
              <a:rPr lang="zh-TW" altLang="en-US" sz="4400" b="1" dirty="0" smtClean="0"/>
              <a:t>：</a:t>
            </a:r>
            <a:endParaRPr lang="en-US" altLang="zh-TW" sz="4400" b="1" dirty="0" smtClean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TW" sz="4400" b="1" dirty="0" smtClean="0"/>
              <a:t>Support &gt; 10%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TW" sz="4400" b="1" dirty="0" smtClean="0"/>
              <a:t>3&lt; </a:t>
            </a:r>
            <a:r>
              <a:rPr lang="en-US" altLang="zh-TW" sz="4400" b="1" dirty="0" err="1" smtClean="0"/>
              <a:t>len</a:t>
            </a:r>
            <a:r>
              <a:rPr lang="en-US" altLang="zh-TW" sz="4400" b="1" dirty="0" smtClean="0"/>
              <a:t> &lt;5</a:t>
            </a:r>
          </a:p>
          <a:p>
            <a:pPr>
              <a:lnSpc>
                <a:spcPct val="150000"/>
              </a:lnSpc>
            </a:pPr>
            <a:r>
              <a:rPr lang="en-US" altLang="zh-TW" sz="4400" b="1" dirty="0" smtClean="0"/>
              <a:t>Target</a:t>
            </a:r>
            <a:r>
              <a:rPr lang="zh-TW" altLang="en-US" sz="4400" b="1" dirty="0" smtClean="0"/>
              <a:t>：</a:t>
            </a:r>
            <a:endParaRPr lang="en-US" altLang="zh-TW" sz="4400" b="1" dirty="0" smtClean="0"/>
          </a:p>
          <a:p>
            <a:pPr lvl="1">
              <a:lnSpc>
                <a:spcPct val="150000"/>
              </a:lnSpc>
            </a:pPr>
            <a:r>
              <a:rPr lang="en-US" altLang="zh-TW" sz="4400" b="1" dirty="0" smtClean="0"/>
              <a:t>Have rider</a:t>
            </a:r>
          </a:p>
        </p:txBody>
      </p:sp>
    </p:spTree>
    <p:extLst>
      <p:ext uri="{BB962C8B-B14F-4D97-AF65-F5344CB8AC3E}">
        <p14:creationId xmlns:p14="http://schemas.microsoft.com/office/powerpoint/2010/main" val="14495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9930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 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2257"/>
          <a:stretch/>
        </p:blipFill>
        <p:spPr>
          <a:xfrm>
            <a:off x="4522124" y="967253"/>
            <a:ext cx="7065367" cy="5760719"/>
          </a:xfrm>
          <a:prstGeom prst="rect">
            <a:avLst/>
          </a:prstGeom>
        </p:spPr>
      </p:pic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10225"/>
              </p:ext>
            </p:extLst>
          </p:nvPr>
        </p:nvGraphicFramePr>
        <p:xfrm>
          <a:off x="673765" y="1362042"/>
          <a:ext cx="1726727" cy="11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765" y="1362042"/>
                        <a:ext cx="1726727" cy="11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7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9930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 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70" t="7738" r="2818" b="3893"/>
          <a:stretch/>
        </p:blipFill>
        <p:spPr>
          <a:xfrm>
            <a:off x="897775" y="871842"/>
            <a:ext cx="9942021" cy="59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10790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Agent/Life)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336"/>
          <a:stretch/>
        </p:blipFill>
        <p:spPr>
          <a:xfrm>
            <a:off x="4472246" y="967254"/>
            <a:ext cx="7094967" cy="5890746"/>
          </a:xfrm>
          <a:prstGeom prst="rect">
            <a:avLst/>
          </a:prstGeom>
        </p:spPr>
      </p:pic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30733"/>
              </p:ext>
            </p:extLst>
          </p:nvPr>
        </p:nvGraphicFramePr>
        <p:xfrm>
          <a:off x="774324" y="1362042"/>
          <a:ext cx="1686243" cy="11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封裝程式殼層物件" showAsIcon="1" r:id="rId4" imgW="801360" imgH="525600" progId="Package">
                  <p:embed/>
                </p:oleObj>
              </mc:Choice>
              <mc:Fallback>
                <p:oleObj name="封裝程式殼層物件" showAsIcon="1" r:id="rId4" imgW="80136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324" y="1362042"/>
                        <a:ext cx="1686243" cy="11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71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108157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 (Under Agent /life)</a:t>
            </a:r>
            <a:endParaRPr lang="en-US" altLang="zh-TW" sz="4000" b="1" dirty="0"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171" t="8134" r="2963" b="4090"/>
          <a:stretch/>
        </p:blipFill>
        <p:spPr>
          <a:xfrm>
            <a:off x="631767" y="967253"/>
            <a:ext cx="10839797" cy="58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109747"/>
            <a:ext cx="4270721" cy="901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	Future </a:t>
            </a:r>
            <a:r>
              <a:rPr lang="en-US" altLang="zh-TW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2" name="矩形 1"/>
          <p:cNvSpPr/>
          <p:nvPr/>
        </p:nvSpPr>
        <p:spPr>
          <a:xfrm>
            <a:off x="439483" y="1397950"/>
            <a:ext cx="11313033" cy="4017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r>
              <a:rPr lang="zh-TW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err="1" smtClean="0"/>
              <a:t>Impluse</a:t>
            </a:r>
            <a:r>
              <a:rPr lang="en-US" altLang="zh-TW" sz="3200" dirty="0" smtClean="0"/>
              <a:t> Response</a:t>
            </a:r>
            <a:r>
              <a:rPr lang="zh-TW" altLang="en-US" sz="3200" dirty="0"/>
              <a:t>：</a:t>
            </a:r>
            <a:r>
              <a:rPr lang="en-US" altLang="zh-TW" sz="2800" dirty="0" smtClean="0"/>
              <a:t>Whether have Lead-Lag effect between variables.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/>
              <a:t>Stability</a:t>
            </a:r>
            <a:r>
              <a:rPr lang="zh-TW" altLang="en-US" sz="3200" dirty="0"/>
              <a:t> </a:t>
            </a:r>
            <a:r>
              <a:rPr lang="en-US" altLang="zh-TW" sz="3200" dirty="0"/>
              <a:t>Test</a:t>
            </a:r>
            <a:r>
              <a:rPr lang="zh-TW" altLang="en-US" sz="2800" dirty="0" smtClean="0"/>
              <a:t>：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Whether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variables in the same time structure.</a:t>
            </a:r>
            <a:endParaRPr lang="en-US" altLang="zh-TW" sz="28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3200" dirty="0" smtClean="0"/>
              <a:t>Time Series Model Fit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2562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9808" y="237392"/>
            <a:ext cx="106575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3.	First </a:t>
            </a:r>
            <a:r>
              <a:rPr lang="en-US" altLang="zh-TW" sz="4400" b="1" dirty="0"/>
              <a:t>Try </a:t>
            </a:r>
            <a:r>
              <a:rPr lang="en-US" altLang="zh-TW" sz="4400" b="1" dirty="0" smtClean="0"/>
              <a:t>: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Univariate Time Series</a:t>
            </a:r>
            <a:r>
              <a:rPr lang="zh-TW" altLang="en-US" sz="4400" b="1" dirty="0" smtClean="0"/>
              <a:t> </a:t>
            </a:r>
            <a:r>
              <a:rPr lang="en-US" altLang="zh-TW" sz="4400" b="1" dirty="0" smtClean="0"/>
              <a:t>Analysis</a:t>
            </a:r>
            <a:endParaRPr lang="zh-TW" altLang="en-US" sz="4400" b="1" dirty="0"/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29141"/>
              </p:ext>
            </p:extLst>
          </p:nvPr>
        </p:nvGraphicFramePr>
        <p:xfrm>
          <a:off x="863599" y="1545682"/>
          <a:ext cx="5450089" cy="109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封裝程式殼層物件" showAsIcon="1" r:id="rId3" imgW="2609280" imgH="525600" progId="Package">
                  <p:embed/>
                </p:oleObj>
              </mc:Choice>
              <mc:Fallback>
                <p:oleObj name="封裝程式殼層物件" showAsIcon="1" r:id="rId3" imgW="2609280" imgH="525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599" y="1545682"/>
                        <a:ext cx="5450089" cy="109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5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1122363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808" y="237392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TW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401" y="1176338"/>
            <a:ext cx="8963351" cy="5447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Boosting Model Results (COPO)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Importance Plot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000" b="1" dirty="0" smtClean="0">
                <a:cs typeface="Calibri" panose="020F0502020204030204" pitchFamily="34" charset="0"/>
              </a:rPr>
              <a:t>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Analysis</a:t>
            </a:r>
            <a:r>
              <a:rPr lang="zh-TW" altLang="en-US" sz="4000" b="1" dirty="0" smtClean="0">
                <a:cs typeface="Arial" panose="020B0604020202020204" pitchFamily="34" charset="0"/>
              </a:rPr>
              <a:t> </a:t>
            </a:r>
            <a:r>
              <a:rPr lang="en-US" altLang="zh-TW" sz="4000" b="1" dirty="0" smtClean="0">
                <a:cs typeface="Arial" panose="020B0604020202020204" pitchFamily="34" charset="0"/>
              </a:rPr>
              <a:t>(COPO)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What is Association Rules? (Support /Confidence/Lift)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Result Plots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Try</a:t>
            </a:r>
            <a:r>
              <a:rPr lang="zh-TW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lang="en-US" altLang="zh-TW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altLang="zh-TW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Linked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DataAll</a:t>
            </a:r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Analysis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" y="1069798"/>
            <a:ext cx="4641854" cy="57357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5" y="1069798"/>
            <a:ext cx="6962775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7723" y="1211262"/>
            <a:ext cx="1106478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OfficeType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"AGENT"      "BA"         "BR"         "COLLECT PR"     "DM"         "STAFF"      "WORKSITE"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SuperLoB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"Health (life)" "Life"          "Unit-Linked"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"AAG" "COB" "DBS" "ERO" "FEI" "KTE" "NBA" "NBR" "NDM" "NOT"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PB.Type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"A" "B" "N" "P"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Prod.Type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pt-BR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"A" "C" "D" "E" "H" "I" "K" "M" "N" "O" "R" "T" "V" "</a:t>
            </a:r>
            <a:r>
              <a:rPr lang="pt-BR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W“</a:t>
            </a:r>
            <a:endParaRPr lang="en-US" altLang="zh-TW" i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64405" y="1060046"/>
            <a:ext cx="10435777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Comm_Scale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"1" "2" "3" "4" "5" "6" "7" "8"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High_low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Commission</a:t>
            </a:r>
          </a:p>
          <a:p>
            <a:pPr lvl="1">
              <a:lnSpc>
                <a:spcPct val="20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"H"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 L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N"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Discount</a:t>
            </a:r>
          </a:p>
          <a:p>
            <a:pPr lvl="1">
              <a:lnSpc>
                <a:spcPct val="20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0.005" "0.01"  "0.015" "0.02"  "0.025"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0.03"  "0.035"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0.045"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“0.05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 "0.125"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Job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“6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D"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</p:spTree>
    <p:extLst>
      <p:ext uri="{BB962C8B-B14F-4D97-AF65-F5344CB8AC3E}">
        <p14:creationId xmlns:p14="http://schemas.microsoft.com/office/powerpoint/2010/main" val="273445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355" y="1196919"/>
            <a:ext cx="10435777" cy="551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Term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 "1"  "2"  "3"  "4"  "5"  "6"  "7"  "8"  "9"  "10" "11" "12" "13" "14" "15" "16" "17" "18" "19" "20"</a:t>
            </a:r>
          </a:p>
          <a:p>
            <a:pPr lvl="1">
              <a:lnSpc>
                <a:spcPct val="150000"/>
              </a:lnSpc>
            </a:pP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"21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 "22" "23" "24" "25" "26" "27" "28" "29" "30" "55" "60" "65" "75" "99"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Discover</a:t>
            </a:r>
          </a:p>
          <a:p>
            <a:pPr marL="457200" lvl="2">
              <a:lnSpc>
                <a:spcPct val="200000"/>
              </a:lnSpc>
            </a:pP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"0" "1“</a:t>
            </a:r>
          </a:p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 </a:t>
            </a:r>
            <a:r>
              <a:rPr lang="en-US" altLang="zh-TW" sz="2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en-US" altLang="zh-TW" sz="28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BEL</a:t>
            </a:r>
          </a:p>
          <a:p>
            <a:pPr marL="457200" lvl="2">
              <a:lnSpc>
                <a:spcPct val="20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"HB" "LB" "LF" "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NN“</a:t>
            </a:r>
            <a:endParaRPr lang="en-US" altLang="zh-TW" i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PremTerm</a:t>
            </a:r>
            <a:endParaRPr lang="en-US" altLang="zh-TW" sz="28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457200" lvl="2">
              <a:lnSpc>
                <a:spcPct val="200000"/>
              </a:lnSpc>
            </a:pP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"1" </a:t>
            </a:r>
            <a:r>
              <a:rPr lang="en-US" altLang="zh-TW" i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"2"  "3"  "5"  "6"  "7"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8272329" cy="1003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4400" b="1" dirty="0" smtClean="0">
                <a:cs typeface="Arial" panose="020B0604020202020204" pitchFamily="34" charset="0"/>
              </a:rPr>
              <a:t>Boosting Model Results (COPO)</a:t>
            </a:r>
          </a:p>
        </p:txBody>
      </p:sp>
    </p:spTree>
    <p:extLst>
      <p:ext uri="{BB962C8B-B14F-4D97-AF65-F5344CB8AC3E}">
        <p14:creationId xmlns:p14="http://schemas.microsoft.com/office/powerpoint/2010/main" val="206014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7222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cs typeface="Calibri" panose="020F0502020204030204" pitchFamily="34" charset="0"/>
              </a:rPr>
              <a:t>2.	Association Rules</a:t>
            </a:r>
            <a:r>
              <a:rPr lang="en-US" altLang="zh-TW" sz="4400" dirty="0" smtClean="0">
                <a:cs typeface="Calibri" panose="020F0502020204030204" pitchFamily="34" charset="0"/>
              </a:rPr>
              <a:t> </a:t>
            </a:r>
            <a:r>
              <a:rPr lang="en-US" altLang="zh-TW" sz="4400" b="1" dirty="0" smtClean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" name="矩形 2"/>
          <p:cNvSpPr/>
          <p:nvPr/>
        </p:nvSpPr>
        <p:spPr>
          <a:xfrm>
            <a:off x="549488" y="1094264"/>
            <a:ext cx="10540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Support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假設今天共有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組客人光顧，其中同時購買電腦與防毒軟體的有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組，則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10%)</a:t>
            </a:r>
            <a:endParaRPr lang="zh-TW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629954" y="2758862"/>
            <a:ext cx="10538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Confidence </a:t>
            </a:r>
            <a:r>
              <a:rPr lang="zh-TW" altLang="en-US" sz="2800" b="1" dirty="0"/>
              <a:t> </a:t>
            </a:r>
            <a:endParaRPr lang="en-US" altLang="zh-TW" sz="2800" b="1" dirty="0" smtClean="0"/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假設電腦對防毒軟體的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Confidence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，代表購買電腦的顧客中有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也購買防毒軟體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629954" y="4598035"/>
            <a:ext cx="5493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Lift</a:t>
            </a: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先購買電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對購買防毒軟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的機率的提升作用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AutoShape 2" descr="[公式]"/>
          <p:cNvSpPr>
            <a:spLocks noChangeAspect="1" noChangeArrowheads="1"/>
          </p:cNvSpPr>
          <p:nvPr/>
        </p:nvSpPr>
        <p:spPr bwMode="auto">
          <a:xfrm>
            <a:off x="65563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3" descr="[公式]"/>
          <p:cNvSpPr>
            <a:spLocks noChangeAspect="1" noChangeArrowheads="1"/>
          </p:cNvSpPr>
          <p:nvPr/>
        </p:nvSpPr>
        <p:spPr bwMode="auto">
          <a:xfrm>
            <a:off x="73818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4" descr="[公式]"/>
          <p:cNvSpPr>
            <a:spLocks noChangeAspect="1" noChangeArrowheads="1"/>
          </p:cNvSpPr>
          <p:nvPr/>
        </p:nvSpPr>
        <p:spPr bwMode="auto">
          <a:xfrm>
            <a:off x="11179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5" descr="[公式]"/>
          <p:cNvSpPr>
            <a:spLocks noChangeAspect="1" noChangeArrowheads="1"/>
          </p:cNvSpPr>
          <p:nvPr/>
        </p:nvSpPr>
        <p:spPr bwMode="auto">
          <a:xfrm>
            <a:off x="145192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6" descr="[公式]"/>
          <p:cNvSpPr>
            <a:spLocks noChangeAspect="1" noChangeArrowheads="1"/>
          </p:cNvSpPr>
          <p:nvPr/>
        </p:nvSpPr>
        <p:spPr bwMode="auto">
          <a:xfrm>
            <a:off x="17402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8" descr="[公式]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9" descr="[公式]"/>
          <p:cNvSpPr>
            <a:spLocks noChangeAspect="1" noChangeArrowheads="1"/>
          </p:cNvSpPr>
          <p:nvPr/>
        </p:nvSpPr>
        <p:spPr bwMode="auto">
          <a:xfrm>
            <a:off x="463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AutoShape 10" descr="[公式]"/>
          <p:cNvSpPr>
            <a:spLocks noChangeAspect="1" noChangeArrowheads="1"/>
          </p:cNvSpPr>
          <p:nvPr/>
        </p:nvSpPr>
        <p:spPr bwMode="auto">
          <a:xfrm>
            <a:off x="7521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4" name="Picture 12" descr="https://i2.kknews.cc/SIG=2g2rf94/1o7r000506396p54os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" y="5580061"/>
            <a:ext cx="4706107" cy="88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i1.kknews.cc/SIG=3r3f3kq/1o7s0000os8n551n33p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0" y="3716617"/>
            <a:ext cx="3998310" cy="88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s://i2.kknews.cc/SIG=2fgi88l/1o7p00050oq132404q0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6" y="1950112"/>
            <a:ext cx="4345522" cy="8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9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0" y="98696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7942" y="-16214"/>
            <a:ext cx="7222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>
                <a:cs typeface="Calibri" panose="020F0502020204030204" pitchFamily="34" charset="0"/>
              </a:rPr>
              <a:t>2.	Association Rules</a:t>
            </a:r>
            <a:r>
              <a:rPr lang="en-US" altLang="zh-TW" sz="4400" dirty="0" smtClean="0">
                <a:cs typeface="Calibri" panose="020F0502020204030204" pitchFamily="34" charset="0"/>
              </a:rPr>
              <a:t> </a:t>
            </a:r>
            <a:r>
              <a:rPr lang="en-US" altLang="zh-TW" sz="4400" b="1" dirty="0" smtClean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" name="AutoShape 2" descr="[公式]"/>
          <p:cNvSpPr>
            <a:spLocks noChangeAspect="1" noChangeArrowheads="1"/>
          </p:cNvSpPr>
          <p:nvPr/>
        </p:nvSpPr>
        <p:spPr bwMode="auto">
          <a:xfrm>
            <a:off x="65563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3" descr="[公式]"/>
          <p:cNvSpPr>
            <a:spLocks noChangeAspect="1" noChangeArrowheads="1"/>
          </p:cNvSpPr>
          <p:nvPr/>
        </p:nvSpPr>
        <p:spPr bwMode="auto">
          <a:xfrm>
            <a:off x="73818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5" name="AutoShape 4" descr="[公式]"/>
          <p:cNvSpPr>
            <a:spLocks noChangeAspect="1" noChangeArrowheads="1"/>
          </p:cNvSpPr>
          <p:nvPr/>
        </p:nvSpPr>
        <p:spPr bwMode="auto">
          <a:xfrm>
            <a:off x="11179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AutoShape 5" descr="[公式]"/>
          <p:cNvSpPr>
            <a:spLocks noChangeAspect="1" noChangeArrowheads="1"/>
          </p:cNvSpPr>
          <p:nvPr/>
        </p:nvSpPr>
        <p:spPr bwMode="auto">
          <a:xfrm>
            <a:off x="145192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AutoShape 6" descr="[公式]"/>
          <p:cNvSpPr>
            <a:spLocks noChangeAspect="1" noChangeArrowheads="1"/>
          </p:cNvSpPr>
          <p:nvPr/>
        </p:nvSpPr>
        <p:spPr bwMode="auto">
          <a:xfrm>
            <a:off x="174021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8" descr="[公式]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" name="AutoShape 9" descr="[公式]"/>
          <p:cNvSpPr>
            <a:spLocks noChangeAspect="1" noChangeArrowheads="1"/>
          </p:cNvSpPr>
          <p:nvPr/>
        </p:nvSpPr>
        <p:spPr bwMode="auto">
          <a:xfrm>
            <a:off x="463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AutoShape 10" descr="[公式]"/>
          <p:cNvSpPr>
            <a:spLocks noChangeAspect="1" noChangeArrowheads="1"/>
          </p:cNvSpPr>
          <p:nvPr/>
        </p:nvSpPr>
        <p:spPr bwMode="auto">
          <a:xfrm>
            <a:off x="7521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2" name="Picture 2" descr="https://i2.kknews.cc/SIG=3qh4uic/1593000p32323on40n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091782"/>
            <a:ext cx="9364133" cy="556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0" y="871842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52357" y="-48410"/>
            <a:ext cx="6680034" cy="92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000" b="1" dirty="0">
                <a:cs typeface="Calibri" panose="020F0502020204030204" pitchFamily="34" charset="0"/>
              </a:rPr>
              <a:t>2.	Association Rules</a:t>
            </a:r>
            <a:r>
              <a:rPr lang="en-US" altLang="zh-TW" sz="4000" dirty="0">
                <a:cs typeface="Calibri" panose="020F0502020204030204" pitchFamily="34" charset="0"/>
              </a:rPr>
              <a:t> </a:t>
            </a:r>
            <a:r>
              <a:rPr lang="en-US" altLang="zh-TW" sz="4000" b="1" dirty="0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2" name="矩形 1"/>
          <p:cNvSpPr/>
          <p:nvPr/>
        </p:nvSpPr>
        <p:spPr>
          <a:xfrm>
            <a:off x="949708" y="1004846"/>
            <a:ext cx="64313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400" b="1" dirty="0" smtClean="0"/>
              <a:t>Standard</a:t>
            </a:r>
            <a:r>
              <a:rPr lang="zh-TW" altLang="en-US" sz="4400" b="1" dirty="0" smtClean="0"/>
              <a:t>：</a:t>
            </a:r>
            <a:endParaRPr lang="en-US" altLang="zh-TW" sz="4400" b="1" dirty="0" smtClean="0"/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TW" sz="4400" b="1" dirty="0" smtClean="0"/>
              <a:t>Support &gt; 6%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altLang="zh-TW" sz="4400" b="1" dirty="0" smtClean="0"/>
              <a:t>3&lt; </a:t>
            </a:r>
            <a:r>
              <a:rPr lang="en-US" altLang="zh-TW" sz="4400" b="1" dirty="0" err="1" smtClean="0"/>
              <a:t>len</a:t>
            </a:r>
            <a:r>
              <a:rPr lang="en-US" altLang="zh-TW" sz="4400" b="1" dirty="0" smtClean="0"/>
              <a:t> &lt;5</a:t>
            </a:r>
          </a:p>
          <a:p>
            <a:pPr>
              <a:lnSpc>
                <a:spcPct val="150000"/>
              </a:lnSpc>
            </a:pPr>
            <a:r>
              <a:rPr lang="en-US" altLang="zh-TW" sz="4400" b="1" dirty="0" smtClean="0"/>
              <a:t>Target</a:t>
            </a:r>
            <a:r>
              <a:rPr lang="zh-TW" altLang="en-US" sz="4400" b="1" dirty="0" smtClean="0"/>
              <a:t>：</a:t>
            </a:r>
            <a:endParaRPr lang="en-US" altLang="zh-TW" sz="4400" b="1" dirty="0" smtClean="0"/>
          </a:p>
          <a:p>
            <a:pPr lvl="1">
              <a:lnSpc>
                <a:spcPct val="150000"/>
              </a:lnSpc>
            </a:pPr>
            <a:r>
              <a:rPr lang="en-US" altLang="zh-TW" sz="4400" b="1" dirty="0" smtClean="0"/>
              <a:t>Have rider</a:t>
            </a:r>
          </a:p>
        </p:txBody>
      </p:sp>
    </p:spTree>
    <p:extLst>
      <p:ext uri="{BB962C8B-B14F-4D97-AF65-F5344CB8AC3E}">
        <p14:creationId xmlns:p14="http://schemas.microsoft.com/office/powerpoint/2010/main" val="762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625</Words>
  <Application>Microsoft Office PowerPoint</Application>
  <PresentationFormat>寬螢幕</PresentationFormat>
  <Paragraphs>84</Paragraphs>
  <Slides>18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封裝程式殼層物件</vt:lpstr>
      <vt:lpstr>Rider Attachment ratio Boosting &amp; Association Rules &amp; Premium Flow Rate      Time Series   Analysis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AZTL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Rider Attachment ratio Boosting &amp; Association Rules  Analysis</dc:title>
  <dc:creator>賴冠維</dc:creator>
  <cp:lastModifiedBy>冠維 賴</cp:lastModifiedBy>
  <cp:revision>40</cp:revision>
  <dcterms:created xsi:type="dcterms:W3CDTF">2020-08-03T08:23:14Z</dcterms:created>
  <dcterms:modified xsi:type="dcterms:W3CDTF">2020-08-06T08:04:38Z</dcterms:modified>
</cp:coreProperties>
</file>