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82" r:id="rId17"/>
    <p:sldId id="29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3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17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7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4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4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3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7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62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0245" y="864295"/>
            <a:ext cx="9144000" cy="4521897"/>
          </a:xfrm>
          <a:ln w="57150">
            <a:noFill/>
            <a:prstDash val="dash"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Rider Attachment ratio</a:t>
            </a:r>
            <a:b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Boosting &amp;</a:t>
            </a: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Association Rules</a:t>
            </a:r>
            <a:br>
              <a:rPr lang="en-US" altLang="zh-TW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6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Lapse Rate Time Series </a:t>
            </a:r>
            <a:r>
              <a:rPr lang="en-US" altLang="zh-TW" sz="63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63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4459265" y="6125319"/>
            <a:ext cx="2945959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8/6 PA Study Meeting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49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7222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cs typeface="Calibri" panose="020F0502020204030204" pitchFamily="34" charset="0"/>
              </a:rPr>
              <a:t>2.	Association Rules</a:t>
            </a:r>
            <a:r>
              <a:rPr lang="en-US" altLang="zh-TW" sz="4400" dirty="0" smtClean="0">
                <a:cs typeface="Calibri" panose="020F0502020204030204" pitchFamily="34" charset="0"/>
              </a:rPr>
              <a:t> </a:t>
            </a:r>
            <a:r>
              <a:rPr lang="en-US" altLang="zh-TW" sz="4400" b="1" dirty="0" smtClean="0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AutoShape 2" descr="[公式]"/>
          <p:cNvSpPr>
            <a:spLocks noChangeAspect="1" noChangeArrowheads="1"/>
          </p:cNvSpPr>
          <p:nvPr/>
        </p:nvSpPr>
        <p:spPr bwMode="auto">
          <a:xfrm>
            <a:off x="65563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3" descr="[公式]"/>
          <p:cNvSpPr>
            <a:spLocks noChangeAspect="1" noChangeArrowheads="1"/>
          </p:cNvSpPr>
          <p:nvPr/>
        </p:nvSpPr>
        <p:spPr bwMode="auto">
          <a:xfrm>
            <a:off x="73818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4" descr="[公式]"/>
          <p:cNvSpPr>
            <a:spLocks noChangeAspect="1" noChangeArrowheads="1"/>
          </p:cNvSpPr>
          <p:nvPr/>
        </p:nvSpPr>
        <p:spPr bwMode="auto">
          <a:xfrm>
            <a:off x="11179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5" descr="[公式]"/>
          <p:cNvSpPr>
            <a:spLocks noChangeAspect="1" noChangeArrowheads="1"/>
          </p:cNvSpPr>
          <p:nvPr/>
        </p:nvSpPr>
        <p:spPr bwMode="auto">
          <a:xfrm>
            <a:off x="145192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6" descr="[公式]"/>
          <p:cNvSpPr>
            <a:spLocks noChangeAspect="1" noChangeArrowheads="1"/>
          </p:cNvSpPr>
          <p:nvPr/>
        </p:nvSpPr>
        <p:spPr bwMode="auto">
          <a:xfrm>
            <a:off x="17402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8" descr="[公式]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9" descr="[公式]"/>
          <p:cNvSpPr>
            <a:spLocks noChangeAspect="1" noChangeArrowheads="1"/>
          </p:cNvSpPr>
          <p:nvPr/>
        </p:nvSpPr>
        <p:spPr bwMode="auto">
          <a:xfrm>
            <a:off x="4638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AutoShape 10" descr="[公式]"/>
          <p:cNvSpPr>
            <a:spLocks noChangeAspect="1" noChangeArrowheads="1"/>
          </p:cNvSpPr>
          <p:nvPr/>
        </p:nvSpPr>
        <p:spPr bwMode="auto">
          <a:xfrm>
            <a:off x="7521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2" name="Picture 2" descr="https://i2.kknews.cc/SIG=3qh4uic/1593000p32323on40n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091782"/>
            <a:ext cx="9364133" cy="556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668003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7829" t="7106" r="4833" b="2894"/>
          <a:stretch/>
        </p:blipFill>
        <p:spPr>
          <a:xfrm>
            <a:off x="4584526" y="984836"/>
            <a:ext cx="7365304" cy="5727066"/>
          </a:xfrm>
          <a:prstGeom prst="rect">
            <a:avLst/>
          </a:prstGeom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42991"/>
              </p:ext>
            </p:extLst>
          </p:nvPr>
        </p:nvGraphicFramePr>
        <p:xfrm>
          <a:off x="631174" y="1541573"/>
          <a:ext cx="1936662" cy="126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封裝程式殼層物件" showAsIcon="1" r:id="rId4" imgW="801360" imgH="525600" progId="Package">
                  <p:embed/>
                </p:oleObj>
              </mc:Choice>
              <mc:Fallback>
                <p:oleObj name="封裝程式殼層物件" showAsIcon="1" r:id="rId4" imgW="80136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174" y="1541573"/>
                        <a:ext cx="1936662" cy="1269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1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668003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39" t="3052" r="3249" b="4094"/>
          <a:stretch/>
        </p:blipFill>
        <p:spPr>
          <a:xfrm>
            <a:off x="1574104" y="1013961"/>
            <a:ext cx="9043792" cy="58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9930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 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785" t="4589" r="3343" b="2694"/>
          <a:stretch/>
        </p:blipFill>
        <p:spPr>
          <a:xfrm>
            <a:off x="4421688" y="964503"/>
            <a:ext cx="7520270" cy="5787026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062604"/>
              </p:ext>
            </p:extLst>
          </p:nvPr>
        </p:nvGraphicFramePr>
        <p:xfrm>
          <a:off x="505217" y="1291646"/>
          <a:ext cx="1527048" cy="100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封裝程式殼層物件" showAsIcon="1" r:id="rId4" imgW="801360" imgH="525600" progId="Package">
                  <p:embed/>
                </p:oleObj>
              </mc:Choice>
              <mc:Fallback>
                <p:oleObj name="封裝程式殼層物件" showAsIcon="1" r:id="rId4" imgW="80136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217" y="1291646"/>
                        <a:ext cx="1527048" cy="100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7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9930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 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3985" b="5154"/>
          <a:stretch/>
        </p:blipFill>
        <p:spPr>
          <a:xfrm>
            <a:off x="2181739" y="967253"/>
            <a:ext cx="7371604" cy="58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10790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Agent/Life)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305" t="3279" r="1315" b="1971"/>
          <a:stretch/>
        </p:blipFill>
        <p:spPr>
          <a:xfrm>
            <a:off x="5014475" y="967253"/>
            <a:ext cx="6847673" cy="5816082"/>
          </a:xfrm>
          <a:prstGeom prst="rect">
            <a:avLst/>
          </a:prstGeom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76741"/>
              </p:ext>
            </p:extLst>
          </p:nvPr>
        </p:nvGraphicFramePr>
        <p:xfrm>
          <a:off x="554885" y="1362043"/>
          <a:ext cx="1438330" cy="94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封裝程式殼層物件" showAsIcon="1" r:id="rId4" imgW="801360" imgH="525600" progId="Package">
                  <p:embed/>
                </p:oleObj>
              </mc:Choice>
              <mc:Fallback>
                <p:oleObj name="封裝程式殼層物件" showAsIcon="1" r:id="rId4" imgW="80136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885" y="1362043"/>
                        <a:ext cx="1438330" cy="942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1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109747"/>
            <a:ext cx="4270721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	Future </a:t>
            </a: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2" name="矩形 1"/>
          <p:cNvSpPr/>
          <p:nvPr/>
        </p:nvSpPr>
        <p:spPr>
          <a:xfrm>
            <a:off x="439483" y="1397950"/>
            <a:ext cx="11313033" cy="4017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 err="1" smtClean="0"/>
              <a:t>Impluse</a:t>
            </a:r>
            <a:r>
              <a:rPr lang="en-US" altLang="zh-TW" sz="3200" dirty="0" smtClean="0"/>
              <a:t> Response</a:t>
            </a:r>
            <a:r>
              <a:rPr lang="zh-TW" altLang="en-US" sz="3200" dirty="0"/>
              <a:t>：</a:t>
            </a:r>
            <a:r>
              <a:rPr lang="en-US" altLang="zh-TW" sz="2800" dirty="0" smtClean="0"/>
              <a:t>Whether have Lead-Lag effect between variables.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/>
              <a:t>Stability</a:t>
            </a:r>
            <a:r>
              <a:rPr lang="zh-TW" altLang="en-US" sz="3200" dirty="0"/>
              <a:t> </a:t>
            </a:r>
            <a:r>
              <a:rPr lang="en-US" altLang="zh-TW" sz="3200" dirty="0"/>
              <a:t>Test</a:t>
            </a:r>
            <a:r>
              <a:rPr lang="zh-TW" altLang="en-US" sz="2800" dirty="0" smtClean="0"/>
              <a:t>：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Whether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variables in the same time structure.</a:t>
            </a:r>
            <a:endParaRPr lang="en-US" altLang="zh-TW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 smtClean="0"/>
              <a:t>Time Series Model Fit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2562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10657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3.	First </a:t>
            </a:r>
            <a:r>
              <a:rPr lang="en-US" altLang="zh-TW" sz="4400" b="1" dirty="0"/>
              <a:t>Try 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Univariate Time Series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Analysis</a:t>
            </a:r>
            <a:endParaRPr lang="zh-TW" altLang="en-US" sz="4400" b="1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43137"/>
              </p:ext>
            </p:extLst>
          </p:nvPr>
        </p:nvGraphicFramePr>
        <p:xfrm>
          <a:off x="5260975" y="1873250"/>
          <a:ext cx="16684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封裝程式殼層物件" showAsIcon="1" r:id="rId3" imgW="890280" imgH="430920" progId="Package">
                  <p:embed/>
                </p:oleObj>
              </mc:Choice>
              <mc:Fallback>
                <p:oleObj name="封裝程式殼層物件" showAsIcon="1" r:id="rId3" imgW="890280" imgH="430920" progId="Package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0975" y="1873250"/>
                        <a:ext cx="166846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401" y="1176338"/>
            <a:ext cx="8963351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Boosting Model Results (COPO)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Importance Plot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000" b="1" dirty="0" smtClean="0">
                <a:cs typeface="Calibri" panose="020F0502020204030204" pitchFamily="34" charset="0"/>
              </a:rPr>
              <a:t>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What is Association Rules? (Support /Confidence/Lift)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Result Plots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Goals</a:t>
            </a:r>
            <a:r>
              <a:rPr lang="zh-TW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Try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3" y="1126692"/>
            <a:ext cx="4641854" cy="569358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24687" r="4609" b="18736"/>
          <a:stretch/>
        </p:blipFill>
        <p:spPr>
          <a:xfrm>
            <a:off x="4799797" y="2310646"/>
            <a:ext cx="7087692" cy="33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t="25226" r="5522" b="17933"/>
          <a:stretch/>
        </p:blipFill>
        <p:spPr>
          <a:xfrm>
            <a:off x="882316" y="1138988"/>
            <a:ext cx="9689432" cy="27563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25441" r="5466" b="17959"/>
          <a:stretch/>
        </p:blipFill>
        <p:spPr>
          <a:xfrm>
            <a:off x="0" y="3895353"/>
            <a:ext cx="10571748" cy="29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t="25226" r="5522" b="17933"/>
          <a:stretch/>
        </p:blipFill>
        <p:spPr>
          <a:xfrm>
            <a:off x="882316" y="1138988"/>
            <a:ext cx="9689432" cy="27563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25441" r="5466" b="17959"/>
          <a:stretch/>
        </p:blipFill>
        <p:spPr>
          <a:xfrm>
            <a:off x="0" y="3895353"/>
            <a:ext cx="10571748" cy="29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7723" y="1211262"/>
            <a:ext cx="1106478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OfficeType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"AGENT"      "BA"         "BR"         "COLLECT PR"     "DM"         "STAFF"      "WORKSITE"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SuperLoB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"Health (life)" "Life"          "Unit-Linked"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"AAG" "COB" "DBS" "ERO" "FEI" "KTE" "NBA" "NBR" "NDM" "NOT"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PB.Type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"A" "B" "N" "P"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Prod.Type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"A" "C" "D" "E" "H" "I" "K" "M" "N" "O" "R" "T" "V" "</a:t>
            </a:r>
            <a:r>
              <a:rPr lang="pt-BR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W“</a:t>
            </a:r>
            <a:endParaRPr lang="en-US" altLang="zh-TW" i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355" y="1221971"/>
            <a:ext cx="10435777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Comm_Scale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"1" "2" "3" "4" "5" "6" "7" "8"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High_low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Commission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"H"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 L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Prem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Discount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0.005" "0.01"  "0.015" "0.02"  "0.025"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0.03"  "0.035"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0.045"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“0.05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 "0.125"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RateScale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"1"  "2"  "3"  "4"  "5"  "6"  "7"  "8"  "9"  "10" "11" "12" "13" "14"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Job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"1"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“6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D"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</p:spTree>
    <p:extLst>
      <p:ext uri="{BB962C8B-B14F-4D97-AF65-F5344CB8AC3E}">
        <p14:creationId xmlns:p14="http://schemas.microsoft.com/office/powerpoint/2010/main" val="27344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355" y="1221971"/>
            <a:ext cx="10435777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Comm_Scale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"1" "2" "3" "4" "5" "6" "7" "8"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High_low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Commission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"H"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 L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Prem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Discount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0.005" "0.01"  "0.015" "0.02"  "0.025"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0.03"  "0.035"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0.045"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“0.05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 "0.125"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RateScale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"1"  "2"  "3"  "4"  "5"  "6"  "7"  "8"  "9"  "10" "11" "12" "13" "14"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Job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"1"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“6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D"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</p:spTree>
    <p:extLst>
      <p:ext uri="{BB962C8B-B14F-4D97-AF65-F5344CB8AC3E}">
        <p14:creationId xmlns:p14="http://schemas.microsoft.com/office/powerpoint/2010/main" val="22443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7222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cs typeface="Calibri" panose="020F0502020204030204" pitchFamily="34" charset="0"/>
              </a:rPr>
              <a:t>2.	Association Rules</a:t>
            </a:r>
            <a:r>
              <a:rPr lang="en-US" altLang="zh-TW" sz="4400" dirty="0" smtClean="0">
                <a:cs typeface="Calibri" panose="020F0502020204030204" pitchFamily="34" charset="0"/>
              </a:rPr>
              <a:t> </a:t>
            </a:r>
            <a:r>
              <a:rPr lang="en-US" altLang="zh-TW" sz="4400" b="1" dirty="0" smtClean="0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" name="矩形 2"/>
          <p:cNvSpPr/>
          <p:nvPr/>
        </p:nvSpPr>
        <p:spPr>
          <a:xfrm>
            <a:off x="549488" y="1094264"/>
            <a:ext cx="1054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Support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假設今天共有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組客人光顧，其中同時購買電腦與防毒軟體的有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組，則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10%)</a:t>
            </a:r>
            <a:endParaRPr lang="zh-TW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629954" y="2758862"/>
            <a:ext cx="1053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Confidence </a:t>
            </a:r>
            <a:r>
              <a:rPr lang="zh-TW" altLang="en-US" sz="2800" b="1" dirty="0"/>
              <a:t> </a:t>
            </a:r>
            <a:endParaRPr lang="en-US" altLang="zh-TW" sz="2800" b="1" dirty="0" smtClean="0"/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假設電腦對防毒軟體的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，代表購買電腦的顧客中有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也購買防毒軟體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629954" y="4598035"/>
            <a:ext cx="5493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Lift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先購買電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對購買防毒軟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的機率的提升作用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AutoShape 2" descr="[公式]"/>
          <p:cNvSpPr>
            <a:spLocks noChangeAspect="1" noChangeArrowheads="1"/>
          </p:cNvSpPr>
          <p:nvPr/>
        </p:nvSpPr>
        <p:spPr bwMode="auto">
          <a:xfrm>
            <a:off x="65563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3" descr="[公式]"/>
          <p:cNvSpPr>
            <a:spLocks noChangeAspect="1" noChangeArrowheads="1"/>
          </p:cNvSpPr>
          <p:nvPr/>
        </p:nvSpPr>
        <p:spPr bwMode="auto">
          <a:xfrm>
            <a:off x="73818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4" descr="[公式]"/>
          <p:cNvSpPr>
            <a:spLocks noChangeAspect="1" noChangeArrowheads="1"/>
          </p:cNvSpPr>
          <p:nvPr/>
        </p:nvSpPr>
        <p:spPr bwMode="auto">
          <a:xfrm>
            <a:off x="11179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5" descr="[公式]"/>
          <p:cNvSpPr>
            <a:spLocks noChangeAspect="1" noChangeArrowheads="1"/>
          </p:cNvSpPr>
          <p:nvPr/>
        </p:nvSpPr>
        <p:spPr bwMode="auto">
          <a:xfrm>
            <a:off x="145192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6" descr="[公式]"/>
          <p:cNvSpPr>
            <a:spLocks noChangeAspect="1" noChangeArrowheads="1"/>
          </p:cNvSpPr>
          <p:nvPr/>
        </p:nvSpPr>
        <p:spPr bwMode="auto">
          <a:xfrm>
            <a:off x="17402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8" descr="[公式]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9" descr="[公式]"/>
          <p:cNvSpPr>
            <a:spLocks noChangeAspect="1" noChangeArrowheads="1"/>
          </p:cNvSpPr>
          <p:nvPr/>
        </p:nvSpPr>
        <p:spPr bwMode="auto">
          <a:xfrm>
            <a:off x="4638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AutoShape 10" descr="[公式]"/>
          <p:cNvSpPr>
            <a:spLocks noChangeAspect="1" noChangeArrowheads="1"/>
          </p:cNvSpPr>
          <p:nvPr/>
        </p:nvSpPr>
        <p:spPr bwMode="auto">
          <a:xfrm>
            <a:off x="7521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4" name="Picture 12" descr="https://i2.kknews.cc/SIG=2g2rf94/1o7r000506396p54os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" y="5580061"/>
            <a:ext cx="4706107" cy="8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i1.kknews.cc/SIG=3r3f3kq/1o7s0000os8n551n33p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0" y="3716617"/>
            <a:ext cx="3998310" cy="8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i2.kknews.cc/SIG=2fgi88l/1o7p00050oq132404q0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" y="1950112"/>
            <a:ext cx="4345522" cy="8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594</Words>
  <Application>Microsoft Office PowerPoint</Application>
  <PresentationFormat>寬螢幕</PresentationFormat>
  <Paragraphs>66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封裝程式殼層物件</vt:lpstr>
      <vt:lpstr>封裝</vt:lpstr>
      <vt:lpstr>Rider Attachment ratio Boosting &amp; Association Rules &amp; Lapse Rate Time Series  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AZTL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Rider Attachment ratio Boosting &amp; Association Rules  Analysis</dc:title>
  <dc:creator>賴冠維</dc:creator>
  <cp:lastModifiedBy>冠維 賴</cp:lastModifiedBy>
  <cp:revision>19</cp:revision>
  <dcterms:created xsi:type="dcterms:W3CDTF">2020-08-03T08:23:14Z</dcterms:created>
  <dcterms:modified xsi:type="dcterms:W3CDTF">2020-08-06T01:56:27Z</dcterms:modified>
</cp:coreProperties>
</file>