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72" r:id="rId4"/>
    <p:sldId id="273" r:id="rId5"/>
    <p:sldId id="267" r:id="rId6"/>
    <p:sldId id="268" r:id="rId7"/>
    <p:sldId id="274" r:id="rId8"/>
    <p:sldId id="275" r:id="rId9"/>
    <p:sldId id="302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88" r:id="rId25"/>
    <p:sldId id="291" r:id="rId26"/>
    <p:sldId id="292" r:id="rId27"/>
    <p:sldId id="293" r:id="rId28"/>
    <p:sldId id="294" r:id="rId29"/>
    <p:sldId id="295" r:id="rId30"/>
    <p:sldId id="296" r:id="rId31"/>
    <p:sldId id="300" r:id="rId32"/>
    <p:sldId id="299" r:id="rId33"/>
    <p:sldId id="298" r:id="rId34"/>
    <p:sldId id="301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59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64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82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7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8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88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67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85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51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DE90-C266-4B6C-B4C5-0E0B4017D5A5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48AB-9E0A-4466-AA94-EA73E41D0A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3723" y="1248507"/>
            <a:ext cx="10430609" cy="318464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2018 Group Long-Term Disability Experience </a:t>
            </a:r>
            <a:r>
              <a:rPr lang="en-US" altLang="zh-TW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Study </a:t>
            </a:r>
            <a:br>
              <a:rPr lang="en-US" altLang="zh-TW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New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Variables and Predictive Analytics Applications 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5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7105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2.1	Description of New Variables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574040" y="1299449"/>
            <a:ext cx="11043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COLA Indicator</a:t>
            </a:r>
            <a:r>
              <a:rPr lang="zh-TW" altLang="en-US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：</a:t>
            </a: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(Cost of Living </a:t>
            </a:r>
            <a:r>
              <a:rPr lang="en-US" altLang="zh-TW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Adjustment</a:t>
            </a:r>
            <a:r>
              <a:rPr lang="zh-TW" altLang="en-US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：</a:t>
            </a:r>
            <a:r>
              <a:rPr lang="en-US" altLang="zh-TW" sz="28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Base on CPI</a:t>
            </a: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altLang="zh-TW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COLA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indicators were submitted by contributors in the GLTD study data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request.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They are included in the </a:t>
            </a:r>
            <a:r>
              <a:rPr lang="en-US" altLang="zh-TW" sz="28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CDB.Valid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fields include “Y,” “N” and “U” (unknown). </a:t>
            </a:r>
          </a:p>
        </p:txBody>
      </p:sp>
    </p:spTree>
    <p:extLst>
      <p:ext uri="{BB962C8B-B14F-4D97-AF65-F5344CB8AC3E}">
        <p14:creationId xmlns:p14="http://schemas.microsoft.com/office/powerpoint/2010/main" val="25353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7105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2.1	Description of New Variables</a:t>
            </a:r>
            <a:endParaRPr lang="zh-TW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219808" y="1456612"/>
            <a:ext cx="11687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Benefit </a:t>
            </a:r>
            <a:r>
              <a:rPr lang="en-US" altLang="zh-TW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Max Limit Proxy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indicator was defined and calculated as a proxy for identifying claims with benefit amounts that had been capped by plan maximums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Valid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fields are benefit amounts that end in “000,” benefit amounts that end in “00,” and “Not ending in 000 or 00.” </a:t>
            </a:r>
            <a:b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underlying assumption was that a benefit amount that was a % of salary would usually not end in “00” or “000” unless it had been capped. </a:t>
            </a:r>
          </a:p>
        </p:txBody>
      </p:sp>
    </p:spTree>
    <p:extLst>
      <p:ext uri="{BB962C8B-B14F-4D97-AF65-F5344CB8AC3E}">
        <p14:creationId xmlns:p14="http://schemas.microsoft.com/office/powerpoint/2010/main" val="3537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7105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2.1	Description of New Variables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311248" y="1299449"/>
            <a:ext cx="1176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Benefit </a:t>
            </a:r>
            <a:r>
              <a:rPr lang="en-US" altLang="zh-TW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Duration </a:t>
            </a:r>
            <a:r>
              <a:rPr lang="en-US" altLang="zh-TW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Proxy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indicator was defined and calculated as a proxy for identifying each claim’s plan maximum benefit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duration;</a:t>
            </a:r>
            <a:b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TW" sz="28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(e.g., whether the </a:t>
            </a:r>
            <a:r>
              <a:rPr lang="en-US" altLang="zh-TW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plan was To Age (65) vs. short term vs. lifetime</a:t>
            </a:r>
            <a:r>
              <a:rPr lang="en-US" altLang="zh-TW" sz="28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sort claims into the above three categories based on their Ages at Disability and their Benefit Maximum End Dates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b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“To Age” claims are intended to include to ages 60, 65, 70, 75 and Social Security Normal Retirement Age (SSNRA). </a:t>
            </a:r>
          </a:p>
        </p:txBody>
      </p:sp>
    </p:spTree>
    <p:extLst>
      <p:ext uri="{BB962C8B-B14F-4D97-AF65-F5344CB8AC3E}">
        <p14:creationId xmlns:p14="http://schemas.microsoft.com/office/powerpoint/2010/main" val="10425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7105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2.1	Description of New Variables</a:t>
            </a:r>
            <a:endParaRPr lang="zh-TW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219808" y="1299449"/>
            <a:ext cx="112471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Replacement 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Ratio Proxy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indicator was defined and calculated as a proxy for identifying each claim’s replacement ratio; 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., the ratio of the claim gross benefit amount to the claimant’s salary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calculate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the ratios and then sort the results into ranges that would provide the most useful basis for analysis. There are 11 valid ranges plus “NA,” as follows: </a:t>
            </a:r>
          </a:p>
        </p:txBody>
      </p:sp>
    </p:spTree>
    <p:extLst>
      <p:ext uri="{BB962C8B-B14F-4D97-AF65-F5344CB8AC3E}">
        <p14:creationId xmlns:p14="http://schemas.microsoft.com/office/powerpoint/2010/main" val="41867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7105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2.1	Description of New Variables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62" y="1494662"/>
            <a:ext cx="4753990" cy="51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6398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3</a:t>
            </a:r>
            <a:r>
              <a:rPr lang="en-US" altLang="zh-TW" sz="4000" dirty="0" smtClean="0"/>
              <a:t>.</a:t>
            </a:r>
            <a:r>
              <a:rPr lang="en-US" altLang="zh-TW" sz="4000" dirty="0"/>
              <a:t>	</a:t>
            </a:r>
            <a:r>
              <a:rPr lang="en-US" altLang="zh-TW" sz="4000" dirty="0" smtClean="0"/>
              <a:t>Analysis of New Variables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005840" y="1796256"/>
            <a:ext cx="10180320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New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variables discussed in Section 2. There are three graphs for each new variable: 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• By observation year 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• By disability category, and 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• By duration </a:t>
            </a:r>
          </a:p>
        </p:txBody>
      </p:sp>
    </p:spTree>
    <p:extLst>
      <p:ext uri="{BB962C8B-B14F-4D97-AF65-F5344CB8AC3E}">
        <p14:creationId xmlns:p14="http://schemas.microsoft.com/office/powerpoint/2010/main" val="6701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6398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3</a:t>
            </a:r>
            <a:r>
              <a:rPr lang="en-US" altLang="zh-TW" sz="4000" dirty="0" smtClean="0"/>
              <a:t>.</a:t>
            </a:r>
            <a:r>
              <a:rPr lang="en-US" altLang="zh-TW" sz="4000" dirty="0"/>
              <a:t>	</a:t>
            </a:r>
            <a:r>
              <a:rPr lang="en-US" altLang="zh-TW" sz="4000" dirty="0" smtClean="0"/>
              <a:t>Analysis of New Variables</a:t>
            </a:r>
            <a:endParaRPr lang="zh-TW" altLang="en-US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" y="1299449"/>
            <a:ext cx="8251737" cy="5523113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1320800" y="1920240"/>
            <a:ext cx="1270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59093" y="2222903"/>
                <a:ext cx="2860270" cy="6369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𝑅𝑒𝑐𝑜𝑣𝑒𝑟𝑦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𝐸𝑥𝑝𝑒𝑐𝑡𝑒𝑑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𝑅𝑒𝑐𝑜𝑣𝑒𝑟𝑦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93" y="2222903"/>
                <a:ext cx="2860270" cy="636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2590800" y="2489200"/>
            <a:ext cx="6126480" cy="2032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1629733" y="3169920"/>
            <a:ext cx="4466267" cy="702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6398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3</a:t>
            </a:r>
            <a:r>
              <a:rPr lang="en-US" altLang="zh-TW" sz="4000" dirty="0" smtClean="0"/>
              <a:t>.</a:t>
            </a:r>
            <a:r>
              <a:rPr lang="en-US" altLang="zh-TW" sz="4000" dirty="0"/>
              <a:t>	</a:t>
            </a:r>
            <a:r>
              <a:rPr lang="en-US" altLang="zh-TW" sz="4000" dirty="0" smtClean="0"/>
              <a:t>Analysis of New Variables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64" y="1299449"/>
            <a:ext cx="8304471" cy="54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6398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3</a:t>
            </a:r>
            <a:r>
              <a:rPr lang="en-US" altLang="zh-TW" sz="4000" dirty="0" smtClean="0"/>
              <a:t>.</a:t>
            </a:r>
            <a:r>
              <a:rPr lang="en-US" altLang="zh-TW" sz="4000" dirty="0"/>
              <a:t>	</a:t>
            </a:r>
            <a:r>
              <a:rPr lang="en-US" altLang="zh-TW" sz="4000" dirty="0" smtClean="0"/>
              <a:t>Analysis of New Variables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721" y="1244267"/>
            <a:ext cx="8002558" cy="561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8873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4.</a:t>
            </a:r>
            <a:r>
              <a:rPr lang="en-US" altLang="zh-TW" sz="4000" dirty="0"/>
              <a:t>	</a:t>
            </a:r>
            <a:r>
              <a:rPr lang="en-US" altLang="zh-TW" sz="4000" dirty="0" smtClean="0"/>
              <a:t>Trend Analysis – Traditional Approach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4882" b="4167"/>
          <a:stretch/>
        </p:blipFill>
        <p:spPr>
          <a:xfrm>
            <a:off x="639620" y="1213803"/>
            <a:ext cx="10607959" cy="55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4963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1.	</a:t>
            </a:r>
            <a:r>
              <a:rPr lang="en-US" altLang="zh-TW" sz="4000" dirty="0" err="1" smtClean="0"/>
              <a:t>Exeutive</a:t>
            </a:r>
            <a:r>
              <a:rPr lang="en-US" altLang="zh-TW" sz="4000" dirty="0" smtClean="0"/>
              <a:t> Summary</a:t>
            </a:r>
            <a:endParaRPr lang="zh-TW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223288" y="1793522"/>
            <a:ext cx="117454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Consolidated </a:t>
            </a:r>
            <a:r>
              <a:rPr lang="en-US" altLang="zh-TW" sz="2800" dirty="0"/>
              <a:t>Data Base (CDB</a:t>
            </a:r>
            <a:r>
              <a:rPr lang="en-US" altLang="zh-TW" sz="2800" dirty="0" smtClean="0"/>
              <a:t>) include </a:t>
            </a:r>
            <a:r>
              <a:rPr lang="en-US" altLang="zh-TW" sz="2800" dirty="0"/>
              <a:t>all the 2016 Study variables in one database. </a:t>
            </a:r>
            <a:r>
              <a:rPr lang="en-US" altLang="zh-TW" sz="2800" dirty="0" smtClean="0"/>
              <a:t>The </a:t>
            </a:r>
            <a:r>
              <a:rPr lang="en-US" altLang="zh-TW" sz="2800" dirty="0"/>
              <a:t>CDB was intended to allow companies to do their own analysis of the full complexities of the new data. </a:t>
            </a:r>
            <a:endParaRPr lang="en-US" altLang="zh-TW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It </a:t>
            </a:r>
            <a:r>
              <a:rPr lang="en-US" altLang="zh-TW" sz="2800" dirty="0"/>
              <a:t>would also facilitate companies’ use of Predictive Analytics (PA) techniques. </a:t>
            </a:r>
            <a:endParaRPr lang="en-US" altLang="zh-TW" sz="4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45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8873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4.</a:t>
            </a:r>
            <a:r>
              <a:rPr lang="en-US" altLang="zh-TW" sz="4000" dirty="0"/>
              <a:t>	</a:t>
            </a:r>
            <a:r>
              <a:rPr lang="en-US" altLang="zh-TW" sz="4000" dirty="0" smtClean="0"/>
              <a:t>Trend Analysis – Traditional Approach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76192"/>
            <a:ext cx="11488037" cy="56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5.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74295" y="1573269"/>
            <a:ext cx="10443410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GLMs are commonly used for many risks in the insurance industry, as they provide a framework that: 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Is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relatively easy to understand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Allows for a wide range of statistical diagnostics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Is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extremely flexible, accommodating to a wide range of distributions, input variables and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62380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5.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9505" y="1463660"/>
            <a:ext cx="8582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Contains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a Log link function and a Poisson error structure 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2680682"/>
            <a:ext cx="5035054" cy="8164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959"/>
          <a:stretch/>
        </p:blipFill>
        <p:spPr>
          <a:xfrm>
            <a:off x="199505" y="3894780"/>
            <a:ext cx="11719281" cy="12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5.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2" y="1230648"/>
            <a:ext cx="7503136" cy="56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5.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9505" y="1463660"/>
            <a:ext cx="8582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Contains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a Log link function and a Poisson error structure 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2645873"/>
            <a:ext cx="11616275" cy="21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5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5.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30" y="2515638"/>
            <a:ext cx="3970347" cy="12714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8030" y="1497903"/>
            <a:ext cx="3267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ogit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link function </a:t>
            </a:r>
            <a:endParaRPr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030" y="4220003"/>
            <a:ext cx="9996619" cy="169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result of the model will be the probability (between 0 and 1)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the logistic model are typically hard to visualize and interpret.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9505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5.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9" y="1330327"/>
            <a:ext cx="11276501" cy="50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2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5.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03943" y="1330327"/>
            <a:ext cx="10784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Randomly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selected three quarters of the experience study data to fit the model, with the remaining one quarter held back to validate the model 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2411957"/>
            <a:ext cx="11658667" cy="42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0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5.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1877784"/>
            <a:ext cx="11684757" cy="34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09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5.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1247200"/>
            <a:ext cx="9592888" cy="55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4140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/>
              <a:t>Exeutive</a:t>
            </a:r>
            <a:r>
              <a:rPr lang="en-US" altLang="zh-TW" sz="4000" dirty="0" smtClean="0"/>
              <a:t> Summary</a:t>
            </a:r>
            <a:endParaRPr lang="zh-TW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219808" y="1230814"/>
            <a:ext cx="11808069" cy="5142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The </a:t>
            </a:r>
            <a:r>
              <a:rPr lang="en-US" altLang="zh-TW" sz="2800" dirty="0"/>
              <a:t>Work Group considered: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Experience </a:t>
            </a:r>
            <a:r>
              <a:rPr lang="en-US" altLang="zh-TW" sz="2800" dirty="0"/>
              <a:t>for variables not included in the previously released pivot tables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Insights </a:t>
            </a:r>
            <a:r>
              <a:rPr lang="en-US" altLang="zh-TW" sz="2800" dirty="0"/>
              <a:t>into potential drivers of termination experience trends observed in the 2016 Study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Demonstrating </a:t>
            </a:r>
            <a:r>
              <a:rPr lang="en-US" altLang="zh-TW" sz="2800" dirty="0"/>
              <a:t>how the CDB could be utilized in Predictive Analysis applications </a:t>
            </a:r>
          </a:p>
        </p:txBody>
      </p:sp>
    </p:spTree>
    <p:extLst>
      <p:ext uri="{BB962C8B-B14F-4D97-AF65-F5344CB8AC3E}">
        <p14:creationId xmlns:p14="http://schemas.microsoft.com/office/powerpoint/2010/main" val="704445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15" y="1205636"/>
            <a:ext cx="8807369" cy="55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3" y="253164"/>
            <a:ext cx="9566031" cy="64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80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1743595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 Try 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4" descr="http://127.0.0.1:37073/graphics/plot_zoom_png?width=1536&amp;height=80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1205915"/>
            <a:ext cx="10656277" cy="55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8158432" cy="706437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.	Predictive </a:t>
            </a: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Analytics Methodology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64" y="1299449"/>
            <a:ext cx="8304471" cy="54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505" y="207963"/>
            <a:ext cx="1743595" cy="706437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 Try 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4" descr="http://127.0.0.1:37073/graphics/plot_zoom_png?width=1536&amp;height=80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02" y="1195358"/>
            <a:ext cx="10631260" cy="55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1851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Content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325120" y="1375700"/>
            <a:ext cx="116056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Executive Summary</a:t>
            </a:r>
            <a:br>
              <a:rPr lang="en-US" altLang="zh-TW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altLang="zh-TW" sz="28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Description of the CDB </a:t>
            </a:r>
            <a:r>
              <a:rPr lang="zh-TW" alt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：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altLang="zh-TW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he SOA created a CDB that contains all the data elements in the pivot tables, plus several new variables that were calculated from those. </a:t>
            </a:r>
            <a:br>
              <a:rPr lang="en-US" altLang="zh-TW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altLang="zh-TW" sz="28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Analysis of New Variables </a:t>
            </a:r>
            <a:r>
              <a:rPr lang="zh-TW" altLang="en-US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：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altLang="zh-TW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ontains four variables not included. </a:t>
            </a:r>
            <a:br>
              <a:rPr lang="en-US" altLang="zh-TW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TW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Analysis of those shows some interesting results, summarized in section 3. In particular, </a:t>
            </a:r>
            <a:r>
              <a:rPr lang="en-US" altLang="zh-TW" sz="2800" b="0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COLA</a:t>
            </a:r>
            <a:r>
              <a:rPr lang="en-US" altLang="zh-TW" sz="2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was noted to have a material impact on termination experience. </a:t>
            </a:r>
          </a:p>
          <a:p>
            <a:endParaRPr lang="en-US" altLang="zh-TW" sz="20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TW" sz="20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26720" y="1336328"/>
            <a:ext cx="11338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4.  Trend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Analysis – Traditional Approach </a:t>
            </a:r>
          </a:p>
          <a:p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Analyze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trend using traditional regression analysis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techniques</a:t>
            </a:r>
          </a:p>
          <a:p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Predictive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Analytics Methodology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Work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Group was to apply PA techniques to the CDB.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We felt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a detailed description of the process our Work Group used would be valuable. 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6. </a:t>
            </a: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Predictive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Analytics Trend Attribution Analysis 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Significant improvement in recovery A/E trend was evident when using the 2008 Study as the expected. </a:t>
            </a: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9808" y="237392"/>
            <a:ext cx="1851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Content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1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5815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2.	Description of the CDB</a:t>
            </a:r>
            <a:endParaRPr lang="zh-TW" altLang="en-US" sz="4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r="16758"/>
          <a:stretch/>
        </p:blipFill>
        <p:spPr>
          <a:xfrm>
            <a:off x="0" y="1121113"/>
            <a:ext cx="12039600" cy="57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5815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2.	Description of the CDB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1437" r="16574"/>
          <a:stretch/>
        </p:blipFill>
        <p:spPr>
          <a:xfrm>
            <a:off x="4915" y="1299449"/>
            <a:ext cx="12061431" cy="52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5826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2.	Description of the CDB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16917"/>
          <a:stretch/>
        </p:blipFill>
        <p:spPr>
          <a:xfrm>
            <a:off x="0" y="2138431"/>
            <a:ext cx="12081563" cy="2452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808" y="1338010"/>
            <a:ext cx="2620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New Variables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055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5826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2.	Description of the CDB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219808" y="1338010"/>
            <a:ext cx="3557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Response </a:t>
            </a:r>
            <a:r>
              <a:rPr lang="en-US" altLang="zh-TW" sz="3200" b="1" dirty="0" smtClean="0"/>
              <a:t>Variables</a:t>
            </a:r>
            <a:endParaRPr lang="zh-TW" altLang="en-US" sz="32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170" t="10025" r="916"/>
          <a:stretch/>
        </p:blipFill>
        <p:spPr>
          <a:xfrm>
            <a:off x="1644161" y="2138431"/>
            <a:ext cx="8862646" cy="19973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878" t="5990" r="1109"/>
          <a:stretch/>
        </p:blipFill>
        <p:spPr>
          <a:xfrm>
            <a:off x="1632040" y="4351467"/>
            <a:ext cx="8927919" cy="19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568</Words>
  <Application>Microsoft Office PowerPoint</Application>
  <PresentationFormat>寬螢幕</PresentationFormat>
  <Paragraphs>79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Cambria Math</vt:lpstr>
      <vt:lpstr>Office 佈景主題</vt:lpstr>
      <vt:lpstr>  2018 Group Long-Term Disability Experience Study  – New Variables and Predictive Analytics Applications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 Predictive Analytics Methodology</vt:lpstr>
      <vt:lpstr>5. Predictive Analytics Methodology</vt:lpstr>
      <vt:lpstr>5. Predictive Analytics Methodology</vt:lpstr>
      <vt:lpstr>5. Predictive Analytics Methodology</vt:lpstr>
      <vt:lpstr>5. Predictive Analytics Methodology</vt:lpstr>
      <vt:lpstr>5. Predictive Analytics Methodology</vt:lpstr>
      <vt:lpstr>5. Predictive Analytics Methodology</vt:lpstr>
      <vt:lpstr>5. Predictive Analytics Methodology</vt:lpstr>
      <vt:lpstr>5. Predictive Analytics Methodology</vt:lpstr>
      <vt:lpstr>6. Predictive Analytics Methodology</vt:lpstr>
      <vt:lpstr>PowerPoint 簡報</vt:lpstr>
      <vt:lpstr>My Try </vt:lpstr>
      <vt:lpstr>6. Predictive Analytics Methodology</vt:lpstr>
      <vt:lpstr>My Try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Group Long-Term Disability Experience Study  – New Variables and Predictive Analytics Applications</dc:title>
  <dc:creator>冠維 賴</dc:creator>
  <cp:lastModifiedBy>冠維 賴</cp:lastModifiedBy>
  <cp:revision>20</cp:revision>
  <dcterms:created xsi:type="dcterms:W3CDTF">2020-07-14T01:12:33Z</dcterms:created>
  <dcterms:modified xsi:type="dcterms:W3CDTF">2020-07-15T02:19:20Z</dcterms:modified>
</cp:coreProperties>
</file>