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73" r:id="rId5"/>
    <p:sldId id="258" r:id="rId6"/>
    <p:sldId id="275" r:id="rId7"/>
    <p:sldId id="274" r:id="rId8"/>
    <p:sldId id="284" r:id="rId9"/>
    <p:sldId id="268" r:id="rId10"/>
    <p:sldId id="269" r:id="rId11"/>
    <p:sldId id="270" r:id="rId12"/>
    <p:sldId id="271" r:id="rId13"/>
    <p:sldId id="272" r:id="rId14"/>
    <p:sldId id="276" r:id="rId15"/>
    <p:sldId id="280" r:id="rId16"/>
    <p:sldId id="281" r:id="rId17"/>
    <p:sldId id="277" r:id="rId18"/>
    <p:sldId id="278" r:id="rId19"/>
    <p:sldId id="279" r:id="rId20"/>
    <p:sldId id="286" r:id="rId21"/>
    <p:sldId id="287" r:id="rId22"/>
    <p:sldId id="283" r:id="rId23"/>
    <p:sldId id="28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2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9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8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7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1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8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1BD7-291E-4DD2-9E91-CC1E994C9052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73CF-7321-40FD-A98C-249D6C2D2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5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62.png"/><Relationship Id="rId3" Type="http://schemas.openxmlformats.org/officeDocument/2006/relationships/image" Target="../media/image23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27.png"/><Relationship Id="rId10" Type="http://schemas.openxmlformats.org/officeDocument/2006/relationships/image" Target="../media/image180.png"/><Relationship Id="rId4" Type="http://schemas.openxmlformats.org/officeDocument/2006/relationships/image" Target="../media/image242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4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0.png"/><Relationship Id="rId19" Type="http://schemas.openxmlformats.org/officeDocument/2006/relationships/image" Target="../media/image38.png"/><Relationship Id="rId4" Type="http://schemas.openxmlformats.org/officeDocument/2006/relationships/image" Target="../media/image261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7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8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9831" y="1636295"/>
            <a:ext cx="9144000" cy="3240505"/>
          </a:xfrm>
        </p:spPr>
        <p:txBody>
          <a:bodyPr>
            <a:noAutofit/>
          </a:bodyPr>
          <a:lstStyle/>
          <a:p>
            <a: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b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Boosting</a:t>
            </a:r>
            <a:endParaRPr lang="zh-TW" alt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>
            <a:extLst>
              <a:ext uri="{FF2B5EF4-FFF2-40B4-BE49-F238E27FC236}">
                <a16:creationId xmlns:a16="http://schemas.microsoft.com/office/drawing/2014/main" id="{A61952F6-1613-5C43-868C-4BEDD61F5A0B}"/>
              </a:ext>
            </a:extLst>
          </p:cNvPr>
          <p:cNvSpPr/>
          <p:nvPr/>
        </p:nvSpPr>
        <p:spPr>
          <a:xfrm>
            <a:off x="3971398" y="1094806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1E49B3D-8545-9E4D-B7DC-4D9C18CAE1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89620" y="341401"/>
              <a:ext cx="518460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036920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55103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Height</a:t>
                          </a:r>
                        </a:p>
                        <a:p>
                          <a:r>
                            <a:rPr lang="en-US" sz="2000" dirty="0"/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0" dirty="0"/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14.7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</a:t>
                          </a:r>
                          <a:r>
                            <a:rPr lang="en-US" sz="2000" i="0" dirty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-17.3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1E49B3D-8545-9E4D-B7DC-4D9C18CAE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175202"/>
                  </p:ext>
                </p:extLst>
              </p:nvPr>
            </p:nvGraphicFramePr>
            <p:xfrm>
              <a:off x="5789620" y="341401"/>
              <a:ext cx="518460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036920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036920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Height</a:t>
                          </a:r>
                        </a:p>
                        <a:p>
                          <a:r>
                            <a:rPr lang="en-US" sz="2000" dirty="0"/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01176" t="-4348" b="-22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14.7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</a:t>
                          </a:r>
                          <a:r>
                            <a:rPr lang="en-US" sz="2000" i="0" dirty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-17.3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ADAA5C8B-EA6C-4757-9832-B371EA19B939}"/>
              </a:ext>
            </a:extLst>
          </p:cNvPr>
          <p:cNvGrpSpPr/>
          <p:nvPr/>
        </p:nvGrpSpPr>
        <p:grpSpPr>
          <a:xfrm>
            <a:off x="275967" y="360779"/>
            <a:ext cx="3196282" cy="2288201"/>
            <a:chOff x="275967" y="360779"/>
            <a:chExt cx="3196282" cy="228820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59A90A0-EA73-9C48-8C1D-C33B3730F3BB}"/>
                </a:ext>
              </a:extLst>
            </p:cNvPr>
            <p:cNvSpPr/>
            <p:nvPr/>
          </p:nvSpPr>
          <p:spPr>
            <a:xfrm>
              <a:off x="918519" y="360779"/>
              <a:ext cx="2024588" cy="692641"/>
            </a:xfrm>
            <a:prstGeom prst="roundRect">
              <a:avLst/>
            </a:prstGeom>
            <a:solidFill>
              <a:srgbClr val="7F2E30"/>
            </a:solidFill>
            <a:ln>
              <a:solidFill>
                <a:srgbClr val="7F2E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Height &lt; 1.55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518B7C8-9275-0C4A-ABA7-94AF45AFB6D6}"/>
                </a:ext>
              </a:extLst>
            </p:cNvPr>
            <p:cNvSpPr/>
            <p:nvPr/>
          </p:nvSpPr>
          <p:spPr>
            <a:xfrm>
              <a:off x="275967" y="1672281"/>
              <a:ext cx="1285103" cy="580768"/>
            </a:xfrm>
            <a:prstGeom prst="round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-17.3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8B6F53D-B68A-9B48-941D-7936B5210D10}"/>
                </a:ext>
              </a:extLst>
            </p:cNvPr>
            <p:cNvSpPr/>
            <p:nvPr/>
          </p:nvSpPr>
          <p:spPr>
            <a:xfrm>
              <a:off x="2187146" y="1672281"/>
              <a:ext cx="1285103" cy="580768"/>
            </a:xfrm>
            <a:prstGeom prst="round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14.7, 2.7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566A20-4B7B-E441-8D06-81FCE8B41E1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918519" y="1053420"/>
              <a:ext cx="1012294" cy="61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9609CB-6A39-7B4D-9F9C-704BCD1A887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930813" y="1053420"/>
              <a:ext cx="898885" cy="61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7D9AD1-35E6-F340-B461-0E3370B7E125}"/>
                    </a:ext>
                  </a:extLst>
                </p:cNvPr>
                <p:cNvSpPr/>
                <p:nvPr/>
              </p:nvSpPr>
              <p:spPr>
                <a:xfrm>
                  <a:off x="591360" y="2267465"/>
                  <a:ext cx="616131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7D9AD1-35E6-F340-B461-0E3370B7E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60" y="2267465"/>
                  <a:ext cx="616131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1689012-AD79-F542-AE13-C827D9CE7714}"/>
                    </a:ext>
                  </a:extLst>
                </p:cNvPr>
                <p:cNvSpPr/>
                <p:nvPr/>
              </p:nvSpPr>
              <p:spPr>
                <a:xfrm>
                  <a:off x="2550291" y="2206968"/>
                  <a:ext cx="621452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1689012-AD79-F542-AE13-C827D9CE77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291" y="2206968"/>
                  <a:ext cx="62145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94EA6B7-AB1F-1B40-A260-18499A2CE579}"/>
                  </a:ext>
                </a:extLst>
              </p:cNvPr>
              <p:cNvSpPr/>
              <p:nvPr/>
            </p:nvSpPr>
            <p:spPr>
              <a:xfrm>
                <a:off x="0" y="3237672"/>
                <a:ext cx="4699363" cy="465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𝑗𝑏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94EA6B7-AB1F-1B40-A260-18499A2CE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7672"/>
                <a:ext cx="4699363" cy="465897"/>
              </a:xfrm>
              <a:prstGeom prst="rect">
                <a:avLst/>
              </a:prstGeom>
              <a:blipFill>
                <a:blip r:embed="rId5"/>
                <a:stretch>
                  <a:fillRect t="-103896" b="-1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EE7849-2A83-8243-B34B-F230FFC3338A}"/>
                  </a:ext>
                </a:extLst>
              </p:cNvPr>
              <p:cNvSpPr/>
              <p:nvPr/>
            </p:nvSpPr>
            <p:spPr>
              <a:xfrm>
                <a:off x="7426843" y="4767704"/>
                <a:ext cx="4672689" cy="189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−17.3−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−17.3−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=−17.3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EE7849-2A83-8243-B34B-F230FFC33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843" y="4767704"/>
                <a:ext cx="4672689" cy="189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21CE1F1-9BD1-5743-9E7B-ABE7C102D91F}"/>
                  </a:ext>
                </a:extLst>
              </p:cNvPr>
              <p:cNvSpPr/>
              <p:nvPr/>
            </p:nvSpPr>
            <p:spPr>
              <a:xfrm>
                <a:off x="235620" y="4326152"/>
                <a:ext cx="8095212" cy="1450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14.7−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2.7−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den>
                    </m:f>
                  </m:oMath>
                </a14:m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14.7−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2.7−</m:t>
                            </m:r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/>
                  <a:t> = 8.7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21CE1F1-9BD1-5743-9E7B-ABE7C102D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0" y="4326152"/>
                <a:ext cx="8095212" cy="14504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8AB4DAD-5296-0945-8F0C-E2F70146C1EE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rot="10800000" flipV="1">
            <a:off x="2349682" y="1495190"/>
            <a:ext cx="3439938" cy="174248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E8F2403A-8126-AE44-9D45-FE5A6FA6867E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2349683" y="2335382"/>
            <a:ext cx="3439935" cy="90228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D3AD0CAA-0D16-F740-A9B0-2575144A20A2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 rot="16200000" flipH="1">
            <a:off x="5524368" y="528883"/>
            <a:ext cx="1064135" cy="7413506"/>
          </a:xfrm>
          <a:prstGeom prst="curvedConnector3">
            <a:avLst>
              <a:gd name="adj1" fmla="val -12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extLst>
              <a:ext uri="{FF2B5EF4-FFF2-40B4-BE49-F238E27FC236}">
                <a16:creationId xmlns:a16="http://schemas.microsoft.com/office/drawing/2014/main" id="{F00B8339-B233-4477-A60E-DD4873A49CB6}"/>
              </a:ext>
            </a:extLst>
          </p:cNvPr>
          <p:cNvSpPr/>
          <p:nvPr/>
        </p:nvSpPr>
        <p:spPr>
          <a:xfrm>
            <a:off x="5789618" y="1057174"/>
            <a:ext cx="5184599" cy="934053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07EB75BB-1BAF-4607-A113-53462EA2A324}"/>
              </a:ext>
            </a:extLst>
          </p:cNvPr>
          <p:cNvSpPr/>
          <p:nvPr/>
        </p:nvSpPr>
        <p:spPr>
          <a:xfrm>
            <a:off x="5789617" y="2097684"/>
            <a:ext cx="5184599" cy="475398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urved Connector 63">
            <a:extLst>
              <a:ext uri="{FF2B5EF4-FFF2-40B4-BE49-F238E27FC236}">
                <a16:creationId xmlns:a16="http://schemas.microsoft.com/office/drawing/2014/main" id="{D3AD0CAA-0D16-F740-A9B0-2575144A20A2}"/>
              </a:ext>
            </a:extLst>
          </p:cNvPr>
          <p:cNvCxnSpPr>
            <a:stCxn id="35" idx="2"/>
          </p:cNvCxnSpPr>
          <p:nvPr/>
        </p:nvCxnSpPr>
        <p:spPr>
          <a:xfrm rot="16200000" flipH="1">
            <a:off x="2428418" y="3624832"/>
            <a:ext cx="664589" cy="82206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6FFF9EB-F3E6-45FB-9CD8-E1CC2B8D1DD1}"/>
              </a:ext>
            </a:extLst>
          </p:cNvPr>
          <p:cNvGrpSpPr/>
          <p:nvPr/>
        </p:nvGrpSpPr>
        <p:grpSpPr>
          <a:xfrm>
            <a:off x="150951" y="477537"/>
            <a:ext cx="3321298" cy="2534165"/>
            <a:chOff x="150951" y="477537"/>
            <a:chExt cx="3321298" cy="253416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E6E98D-1FBC-4D4E-8DF9-D4A5C9B4E127}"/>
                </a:ext>
              </a:extLst>
            </p:cNvPr>
            <p:cNvSpPr/>
            <p:nvPr/>
          </p:nvSpPr>
          <p:spPr>
            <a:xfrm>
              <a:off x="1016001" y="477537"/>
              <a:ext cx="1927894" cy="580768"/>
            </a:xfrm>
            <a:prstGeom prst="roundRect">
              <a:avLst/>
            </a:prstGeom>
            <a:solidFill>
              <a:srgbClr val="7F2D30"/>
            </a:solidFill>
            <a:ln>
              <a:solidFill>
                <a:srgbClr val="72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Height &lt; 1.55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D65A1EA-76BB-D34D-97F5-F2A09AA5AE20}"/>
                </a:ext>
              </a:extLst>
            </p:cNvPr>
            <p:cNvSpPr/>
            <p:nvPr/>
          </p:nvSpPr>
          <p:spPr>
            <a:xfrm>
              <a:off x="275967" y="1672281"/>
              <a:ext cx="1285103" cy="580768"/>
            </a:xfrm>
            <a:prstGeom prst="round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-17.3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4232062-4B89-2640-824D-33669D2FC4A2}"/>
                </a:ext>
              </a:extLst>
            </p:cNvPr>
            <p:cNvSpPr/>
            <p:nvPr/>
          </p:nvSpPr>
          <p:spPr>
            <a:xfrm>
              <a:off x="2187146" y="1672281"/>
              <a:ext cx="1285103" cy="580768"/>
            </a:xfrm>
            <a:prstGeom prst="round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14.7, 2.7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7AFD64-9F03-CF4D-83AB-FDB4B59F653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918519" y="1058305"/>
              <a:ext cx="1061429" cy="61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84E940-EA0D-9040-A00E-1150510D954E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979948" y="1058305"/>
              <a:ext cx="849750" cy="61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4F53DD0-F4F5-254F-89CD-5C9F644B558E}"/>
                    </a:ext>
                  </a:extLst>
                </p:cNvPr>
                <p:cNvSpPr/>
                <p:nvPr/>
              </p:nvSpPr>
              <p:spPr>
                <a:xfrm>
                  <a:off x="591360" y="2267465"/>
                  <a:ext cx="616131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4F53DD0-F4F5-254F-89CD-5C9F644B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60" y="2267465"/>
                  <a:ext cx="616131" cy="3815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92E178-0467-584B-905C-365A895F93FB}"/>
                    </a:ext>
                  </a:extLst>
                </p:cNvPr>
                <p:cNvSpPr/>
                <p:nvPr/>
              </p:nvSpPr>
              <p:spPr>
                <a:xfrm>
                  <a:off x="2550291" y="2206968"/>
                  <a:ext cx="621452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92E178-0467-584B-905C-365A895F9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291" y="2206968"/>
                  <a:ext cx="62145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DF77E9-9F47-0346-8389-8BE3072101EE}"/>
                    </a:ext>
                  </a:extLst>
                </p:cNvPr>
                <p:cNvSpPr/>
                <p:nvPr/>
              </p:nvSpPr>
              <p:spPr>
                <a:xfrm>
                  <a:off x="150951" y="2630187"/>
                  <a:ext cx="1496948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=−17.3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9DF77E9-9F47-0346-8389-8BE307210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51" y="2630187"/>
                  <a:ext cx="1496948" cy="381515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B5E808A-D82E-6A48-A113-6A2F295746F7}"/>
                    </a:ext>
                  </a:extLst>
                </p:cNvPr>
                <p:cNvSpPr/>
                <p:nvPr/>
              </p:nvSpPr>
              <p:spPr>
                <a:xfrm>
                  <a:off x="2302181" y="2550215"/>
                  <a:ext cx="1149097" cy="413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sz="2000" dirty="0"/>
                    <a:t> = 8.7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B5E808A-D82E-6A48-A113-6A2F29574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2181" y="2550215"/>
                  <a:ext cx="1149097" cy="413511"/>
                </a:xfrm>
                <a:prstGeom prst="rect">
                  <a:avLst/>
                </a:prstGeom>
                <a:blipFill>
                  <a:blip r:embed="rId5"/>
                  <a:stretch>
                    <a:fillRect t="-5882" r="-4787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FAF4CB2-FA26-7E46-9BEB-A1A2D29AE7DE}"/>
              </a:ext>
            </a:extLst>
          </p:cNvPr>
          <p:cNvSpPr/>
          <p:nvPr/>
        </p:nvSpPr>
        <p:spPr>
          <a:xfrm>
            <a:off x="3836898" y="1312281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2FDD99-DE27-E444-8195-1D3A6AB430E0}"/>
                  </a:ext>
                </a:extLst>
              </p:cNvPr>
              <p:cNvSpPr/>
              <p:nvPr/>
            </p:nvSpPr>
            <p:spPr>
              <a:xfrm>
                <a:off x="4905217" y="1312281"/>
                <a:ext cx="2229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   73.3     +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2FDD99-DE27-E444-8195-1D3A6AB43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7" y="1312281"/>
                <a:ext cx="2229265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A0FB6D-D8BB-9F44-87FE-A6DA063EEDFE}"/>
              </a:ext>
            </a:extLst>
          </p:cNvPr>
          <p:cNvSpPr/>
          <p:nvPr/>
        </p:nvSpPr>
        <p:spPr>
          <a:xfrm>
            <a:off x="8607754" y="562722"/>
            <a:ext cx="2195678" cy="580768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 &lt; 1.55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BEFA486-A606-3B46-B426-16E39E3BAB87}"/>
              </a:ext>
            </a:extLst>
          </p:cNvPr>
          <p:cNvSpPr/>
          <p:nvPr/>
        </p:nvSpPr>
        <p:spPr>
          <a:xfrm>
            <a:off x="8039510" y="1672281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-17.3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FC84AA-05BE-5944-8390-EA3AA32D474E}"/>
              </a:ext>
            </a:extLst>
          </p:cNvPr>
          <p:cNvSpPr/>
          <p:nvPr/>
        </p:nvSpPr>
        <p:spPr>
          <a:xfrm>
            <a:off x="9950689" y="1672281"/>
            <a:ext cx="1285103" cy="580768"/>
          </a:xfrm>
          <a:prstGeom prst="roundRect">
            <a:avLst/>
          </a:prstGeom>
          <a:solidFill>
            <a:srgbClr val="E6E7E7"/>
          </a:solidFill>
          <a:ln>
            <a:solidFill>
              <a:srgbClr val="D3D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14.7, 2.7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2D8094-3702-4A45-8A29-A03F96249E5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682062" y="1143490"/>
            <a:ext cx="1023531" cy="52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3C54F4-CDC2-F048-8414-A276C871FA9E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9705593" y="1143490"/>
            <a:ext cx="887648" cy="52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CC9448-7553-E443-A533-D777236AB6A4}"/>
                  </a:ext>
                </a:extLst>
              </p:cNvPr>
              <p:cNvSpPr/>
              <p:nvPr/>
            </p:nvSpPr>
            <p:spPr>
              <a:xfrm>
                <a:off x="8354903" y="2267465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CC9448-7553-E443-A533-D777236AB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03" y="2267465"/>
                <a:ext cx="616131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A13A4A-4ACB-A546-BD6F-A731A85B7884}"/>
                  </a:ext>
                </a:extLst>
              </p:cNvPr>
              <p:cNvSpPr/>
              <p:nvPr/>
            </p:nvSpPr>
            <p:spPr>
              <a:xfrm>
                <a:off x="10313834" y="2206968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A13A4A-4ACB-A546-BD6F-A731A85B7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34" y="2206968"/>
                <a:ext cx="621452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F07CFC-1308-8645-8F37-6D4821C4B08C}"/>
                  </a:ext>
                </a:extLst>
              </p:cNvPr>
              <p:cNvSpPr/>
              <p:nvPr/>
            </p:nvSpPr>
            <p:spPr>
              <a:xfrm>
                <a:off x="7933587" y="2654515"/>
                <a:ext cx="14969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=−17.3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F07CFC-1308-8645-8F37-6D4821C4B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87" y="2654515"/>
                <a:ext cx="1496948" cy="381515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F9813D-077C-C244-BFD0-ADAA46517B49}"/>
                  </a:ext>
                </a:extLst>
              </p:cNvPr>
              <p:cNvSpPr/>
              <p:nvPr/>
            </p:nvSpPr>
            <p:spPr>
              <a:xfrm>
                <a:off x="10065724" y="2630187"/>
                <a:ext cx="105503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= 8.7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F9813D-077C-C244-BFD0-ADAA4651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24" y="2630187"/>
                <a:ext cx="1055032" cy="381515"/>
              </a:xfrm>
              <a:prstGeom prst="rect">
                <a:avLst/>
              </a:prstGeom>
              <a:blipFill>
                <a:blip r:embed="rId10"/>
                <a:stretch>
                  <a:fillRect t="-6452" r="-2381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FBEE14-BF38-224C-A08C-92F912CBEDF3}"/>
                  </a:ext>
                </a:extLst>
              </p:cNvPr>
              <p:cNvSpPr/>
              <p:nvPr/>
            </p:nvSpPr>
            <p:spPr>
              <a:xfrm>
                <a:off x="5899794" y="942949"/>
                <a:ext cx="806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FBEE14-BF38-224C-A08C-92F912CBE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94" y="942949"/>
                <a:ext cx="8068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272900A-7EB4-BF4D-B16F-93DBF3A6A4BA}"/>
              </a:ext>
            </a:extLst>
          </p:cNvPr>
          <p:cNvSpPr/>
          <p:nvPr/>
        </p:nvSpPr>
        <p:spPr>
          <a:xfrm>
            <a:off x="6918524" y="97615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6594A2-9124-E647-BBF8-8AB731680C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151" y="3969608"/>
          <a:ext cx="4298280" cy="230757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74570">
                  <a:extLst>
                    <a:ext uri="{9D8B030D-6E8A-4147-A177-3AD203B41FA5}">
                      <a16:colId xmlns:a16="http://schemas.microsoft.com/office/drawing/2014/main" val="1199579708"/>
                    </a:ext>
                  </a:extLst>
                </a:gridCol>
                <a:gridCol w="1074570">
                  <a:extLst>
                    <a:ext uri="{9D8B030D-6E8A-4147-A177-3AD203B41FA5}">
                      <a16:colId xmlns:a16="http://schemas.microsoft.com/office/drawing/2014/main" val="3663583542"/>
                    </a:ext>
                  </a:extLst>
                </a:gridCol>
                <a:gridCol w="1074570">
                  <a:extLst>
                    <a:ext uri="{9D8B030D-6E8A-4147-A177-3AD203B41FA5}">
                      <a16:colId xmlns:a16="http://schemas.microsoft.com/office/drawing/2014/main" val="4207768511"/>
                    </a:ext>
                  </a:extLst>
                </a:gridCol>
                <a:gridCol w="1074570">
                  <a:extLst>
                    <a:ext uri="{9D8B030D-6E8A-4147-A177-3AD203B41FA5}">
                      <a16:colId xmlns:a16="http://schemas.microsoft.com/office/drawing/2014/main" val="4132055577"/>
                    </a:ext>
                  </a:extLst>
                </a:gridCol>
              </a:tblGrid>
              <a:tr h="551035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  <a:p>
                      <a:r>
                        <a:rPr lang="en-US" sz="2000" dirty="0"/>
                        <a:t>(m)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Favorite Color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Weight (kg)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64833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88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41199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  <a:r>
                        <a:rPr lang="en-US" sz="2000" i="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85480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1.5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734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3D4875-88EC-E746-80B8-2DBD4810FFA4}"/>
                  </a:ext>
                </a:extLst>
              </p:cNvPr>
              <p:cNvSpPr/>
              <p:nvPr/>
            </p:nvSpPr>
            <p:spPr>
              <a:xfrm>
                <a:off x="7022734" y="1292226"/>
                <a:ext cx="8259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      x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23D4875-88EC-E746-80B8-2DBD4810F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34" y="1292226"/>
                <a:ext cx="825995" cy="400110"/>
              </a:xfrm>
              <a:prstGeom prst="rect">
                <a:avLst/>
              </a:prstGeom>
              <a:blipFill>
                <a:blip r:embed="rId12"/>
                <a:stretch>
                  <a:fillRect t="-9375" r="-60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B1A83B5-C264-774C-9950-FA9245DA6047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2499118" y="1563509"/>
            <a:ext cx="2457272" cy="235492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A9F895E-E83F-994F-B901-4C550BC518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53327" y="3960341"/>
          <a:ext cx="6793405" cy="230757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71266">
                  <a:extLst>
                    <a:ext uri="{9D8B030D-6E8A-4147-A177-3AD203B41FA5}">
                      <a16:colId xmlns:a16="http://schemas.microsoft.com/office/drawing/2014/main" val="1199579708"/>
                    </a:ext>
                  </a:extLst>
                </a:gridCol>
                <a:gridCol w="1708341">
                  <a:extLst>
                    <a:ext uri="{9D8B030D-6E8A-4147-A177-3AD203B41FA5}">
                      <a16:colId xmlns:a16="http://schemas.microsoft.com/office/drawing/2014/main" val="3663583542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4207768511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4132055577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2905357602"/>
                    </a:ext>
                  </a:extLst>
                </a:gridCol>
              </a:tblGrid>
              <a:tr h="551035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  <a:p>
                      <a:r>
                        <a:rPr lang="en-US" sz="2000" dirty="0"/>
                        <a:t>(m)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Favorite Color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Weight (kg)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 Prediction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64833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88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74.2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41199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  <a:r>
                        <a:rPr lang="en-US" sz="2000" i="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85480"/>
                  </a:ext>
                </a:extLst>
              </a:tr>
              <a:tr h="535513">
                <a:tc>
                  <a:txBody>
                    <a:bodyPr/>
                    <a:lstStyle/>
                    <a:p>
                      <a:r>
                        <a:rPr lang="en-US" sz="2000" dirty="0"/>
                        <a:t>1.5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71.6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73403"/>
                  </a:ext>
                </a:extLst>
              </a:tr>
            </a:tbl>
          </a:graphicData>
        </a:graphic>
      </p:graphicFrame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D5B05A55-4CB0-E545-B52F-16AAFAB04FA9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rot="5400000">
            <a:off x="9097316" y="2464416"/>
            <a:ext cx="948639" cy="204321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>
            <a:extLst>
              <a:ext uri="{FF2B5EF4-FFF2-40B4-BE49-F238E27FC236}">
                <a16:creationId xmlns:a16="http://schemas.microsoft.com/office/drawing/2014/main" id="{916ED6AA-BF2B-4D8F-B434-12688D015A33}"/>
              </a:ext>
            </a:extLst>
          </p:cNvPr>
          <p:cNvSpPr/>
          <p:nvPr/>
        </p:nvSpPr>
        <p:spPr>
          <a:xfrm>
            <a:off x="9931844" y="1649499"/>
            <a:ext cx="1322792" cy="601362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B52C0D86-2E33-4705-8ECC-9569E1E3B006}"/>
              </a:ext>
            </a:extLst>
          </p:cNvPr>
          <p:cNvSpPr/>
          <p:nvPr/>
        </p:nvSpPr>
        <p:spPr>
          <a:xfrm>
            <a:off x="401151" y="4710321"/>
            <a:ext cx="3071098" cy="475398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70B6DBA7-05CB-405D-9CF2-C47EEEDD8009}"/>
                  </a:ext>
                </a:extLst>
              </p:cNvPr>
              <p:cNvSpPr/>
              <p:nvPr/>
            </p:nvSpPr>
            <p:spPr>
              <a:xfrm>
                <a:off x="3605323" y="2260504"/>
                <a:ext cx="4244367" cy="369332"/>
              </a:xfrm>
              <a:prstGeom prst="rect">
                <a:avLst/>
              </a:prstGeom>
              <a:solidFill>
                <a:srgbClr val="7F2D3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70B6DBA7-05CB-405D-9CF2-C47EEEDD8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23" y="2260504"/>
                <a:ext cx="4244367" cy="369332"/>
              </a:xfrm>
              <a:prstGeom prst="rect">
                <a:avLst/>
              </a:prstGeom>
              <a:blipFill>
                <a:blip r:embed="rId13"/>
                <a:stretch>
                  <a:fillRect l="-1148" t="-10000" r="-1420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CD700F-327E-9846-90F8-C9AE4E43D2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043" y="287003"/>
              <a:ext cx="595396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190792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551035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Height</a:t>
                          </a:r>
                        </a:p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13.8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</a:t>
                          </a:r>
                          <a:r>
                            <a:rPr lang="en-US" sz="2000" i="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6</a:t>
                          </a:r>
                          <a:endParaRPr lang="en-US" sz="200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-15.6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CD700F-327E-9846-90F8-C9AE4E43D2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566573"/>
                  </p:ext>
                </p:extLst>
              </p:nvPr>
            </p:nvGraphicFramePr>
            <p:xfrm>
              <a:off x="142043" y="287003"/>
              <a:ext cx="595396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190792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190792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Height</a:t>
                          </a:r>
                        </a:p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8980" t="-4348" r="510" b="-22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13.8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</a:t>
                          </a:r>
                          <a:r>
                            <a:rPr lang="en-US" sz="2000" i="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6</a:t>
                          </a:r>
                          <a:endParaRPr lang="en-US" sz="200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-15.6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A09D6F0E-61FD-ED49-A71B-DE12953A2847}"/>
              </a:ext>
            </a:extLst>
          </p:cNvPr>
          <p:cNvSpPr/>
          <p:nvPr/>
        </p:nvSpPr>
        <p:spPr>
          <a:xfrm>
            <a:off x="6443400" y="1403649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B0357E-8015-9341-A349-E446FEA7D4B7}"/>
              </a:ext>
            </a:extLst>
          </p:cNvPr>
          <p:cNvSpPr/>
          <p:nvPr/>
        </p:nvSpPr>
        <p:spPr>
          <a:xfrm>
            <a:off x="8281125" y="691164"/>
            <a:ext cx="1519881" cy="580768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1.55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A478AA-DB02-0445-BC18-C894A270843A}"/>
              </a:ext>
            </a:extLst>
          </p:cNvPr>
          <p:cNvSpPr/>
          <p:nvPr/>
        </p:nvSpPr>
        <p:spPr>
          <a:xfrm>
            <a:off x="7395557" y="1869175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-15.6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D7180B-2B63-C44B-AC1F-0EFC4D276B82}"/>
              </a:ext>
            </a:extLst>
          </p:cNvPr>
          <p:cNvSpPr/>
          <p:nvPr/>
        </p:nvSpPr>
        <p:spPr>
          <a:xfrm>
            <a:off x="9306736" y="1869175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13.8, 1.8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F5DD8-C881-D742-A4C3-59A90EDCE42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038109" y="1271932"/>
            <a:ext cx="1002957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327102-EA58-E542-9B24-2456C21E841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041066" y="1271932"/>
            <a:ext cx="908222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10DBB1-E2D9-6248-AE40-B10EE0E77C07}"/>
                  </a:ext>
                </a:extLst>
              </p:cNvPr>
              <p:cNvSpPr/>
              <p:nvPr/>
            </p:nvSpPr>
            <p:spPr>
              <a:xfrm>
                <a:off x="7710950" y="2464359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10DBB1-E2D9-6248-AE40-B10EE0E7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50" y="2464359"/>
                <a:ext cx="616131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FECF5-612E-5542-AB85-4079CCA43273}"/>
                  </a:ext>
                </a:extLst>
              </p:cNvPr>
              <p:cNvSpPr/>
              <p:nvPr/>
            </p:nvSpPr>
            <p:spPr>
              <a:xfrm>
                <a:off x="9669881" y="2403862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FECF5-612E-5542-AB85-4079CCA43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881" y="2403862"/>
                <a:ext cx="62145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FF8B38-AA18-CD43-A16C-0235A31365AB}"/>
                  </a:ext>
                </a:extLst>
              </p:cNvPr>
              <p:cNvSpPr/>
              <p:nvPr/>
            </p:nvSpPr>
            <p:spPr>
              <a:xfrm>
                <a:off x="6942517" y="106623"/>
                <a:ext cx="4681153" cy="465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𝑗𝑏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FF8B38-AA18-CD43-A16C-0235A3136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17" y="106623"/>
                <a:ext cx="4681153" cy="465833"/>
              </a:xfrm>
              <a:prstGeom prst="rect">
                <a:avLst/>
              </a:prstGeom>
              <a:blipFill>
                <a:blip r:embed="rId5"/>
                <a:stretch>
                  <a:fillRect t="-103896" b="-1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>
            <a:extLst>
              <a:ext uri="{FF2B5EF4-FFF2-40B4-BE49-F238E27FC236}">
                <a16:creationId xmlns:a16="http://schemas.microsoft.com/office/drawing/2014/main" id="{DD9CC9DA-9013-BE49-A52A-0D2C43B51FAB}"/>
              </a:ext>
            </a:extLst>
          </p:cNvPr>
          <p:cNvSpPr/>
          <p:nvPr/>
        </p:nvSpPr>
        <p:spPr>
          <a:xfrm>
            <a:off x="11360557" y="1515360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B613CF-BCF0-C74A-9472-35BEF5B7DD76}"/>
                  </a:ext>
                </a:extLst>
              </p:cNvPr>
              <p:cNvSpPr/>
              <p:nvPr/>
            </p:nvSpPr>
            <p:spPr>
              <a:xfrm>
                <a:off x="7183712" y="2862065"/>
                <a:ext cx="14969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=−15.6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B613CF-BCF0-C74A-9472-35BEF5B7D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12" y="2862065"/>
                <a:ext cx="1496948" cy="381515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1492C-2F4F-484D-93E2-76B6ED968814}"/>
                  </a:ext>
                </a:extLst>
              </p:cNvPr>
              <p:cNvSpPr/>
              <p:nvPr/>
            </p:nvSpPr>
            <p:spPr>
              <a:xfrm>
                <a:off x="9380154" y="2846491"/>
                <a:ext cx="120090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1492C-2F4F-484D-93E2-76B6ED968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154" y="2846491"/>
                <a:ext cx="1200906" cy="381515"/>
              </a:xfrm>
              <a:prstGeom prst="rect">
                <a:avLst/>
              </a:prstGeom>
              <a:blipFill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4BFC0D-A0E4-DB46-B06F-AF3F317491F7}"/>
                  </a:ext>
                </a:extLst>
              </p:cNvPr>
              <p:cNvSpPr/>
              <p:nvPr/>
            </p:nvSpPr>
            <p:spPr>
              <a:xfrm>
                <a:off x="376243" y="4513583"/>
                <a:ext cx="2229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   73.3     +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4BFC0D-A0E4-DB46-B06F-AF3F31749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3" y="4513583"/>
                <a:ext cx="2229265" cy="400110"/>
              </a:xfrm>
              <a:prstGeom prst="rect">
                <a:avLst/>
              </a:prstGeom>
              <a:blipFill>
                <a:blip r:embed="rId8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F9DCCB5-6214-4F42-B0C6-5B7809FCFE33}"/>
              </a:ext>
            </a:extLst>
          </p:cNvPr>
          <p:cNvSpPr/>
          <p:nvPr/>
        </p:nvSpPr>
        <p:spPr>
          <a:xfrm>
            <a:off x="4396104" y="3695572"/>
            <a:ext cx="1519881" cy="580768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1.55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79CFF6-B63A-F840-BD17-A577EA0DA51D}"/>
              </a:ext>
            </a:extLst>
          </p:cNvPr>
          <p:cNvSpPr/>
          <p:nvPr/>
        </p:nvSpPr>
        <p:spPr>
          <a:xfrm>
            <a:off x="3510536" y="4873583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-17.3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03723D4-E933-3D43-BE2F-A28FC68D61A8}"/>
              </a:ext>
            </a:extLst>
          </p:cNvPr>
          <p:cNvSpPr/>
          <p:nvPr/>
        </p:nvSpPr>
        <p:spPr>
          <a:xfrm>
            <a:off x="5421715" y="4873583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14.7, 2.7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580E63-82F8-6644-B8B9-2C57B8E7A5F5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153088" y="4276340"/>
            <a:ext cx="1002957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54EC18-BF47-794D-88CA-0EDA56DAA709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5156045" y="4276340"/>
            <a:ext cx="908222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5F83C7A-3C89-C64F-8C87-FF19300BC666}"/>
                  </a:ext>
                </a:extLst>
              </p:cNvPr>
              <p:cNvSpPr/>
              <p:nvPr/>
            </p:nvSpPr>
            <p:spPr>
              <a:xfrm>
                <a:off x="3825929" y="5468767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5F83C7A-3C89-C64F-8C87-FF19300BC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929" y="5468767"/>
                <a:ext cx="61613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E7D2A1F-50EC-5D45-908B-CE73E9B28344}"/>
                  </a:ext>
                </a:extLst>
              </p:cNvPr>
              <p:cNvSpPr/>
              <p:nvPr/>
            </p:nvSpPr>
            <p:spPr>
              <a:xfrm>
                <a:off x="5784860" y="5408270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E7D2A1F-50EC-5D45-908B-CE73E9B28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60" y="5408270"/>
                <a:ext cx="6214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9857FA-3B6F-F44A-B773-FEABBB72A867}"/>
                  </a:ext>
                </a:extLst>
              </p:cNvPr>
              <p:cNvSpPr/>
              <p:nvPr/>
            </p:nvSpPr>
            <p:spPr>
              <a:xfrm>
                <a:off x="3404613" y="5855817"/>
                <a:ext cx="14969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=−17.3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9857FA-3B6F-F44A-B773-FEABBB72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13" y="5855817"/>
                <a:ext cx="1496948" cy="381515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0B226BB-F00C-6743-A1A3-9E4BC915D960}"/>
                  </a:ext>
                </a:extLst>
              </p:cNvPr>
              <p:cNvSpPr/>
              <p:nvPr/>
            </p:nvSpPr>
            <p:spPr>
              <a:xfrm>
                <a:off x="5536750" y="5831489"/>
                <a:ext cx="105503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= 8.7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0B226BB-F00C-6743-A1A3-9E4BC915D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50" y="5831489"/>
                <a:ext cx="1055032" cy="381515"/>
              </a:xfrm>
              <a:prstGeom prst="rect">
                <a:avLst/>
              </a:prstGeom>
              <a:blipFill>
                <a:blip r:embed="rId12"/>
                <a:stretch>
                  <a:fillRect t="-6452" r="-3571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08D093C-18C9-C943-9131-F2B0854883B9}"/>
                  </a:ext>
                </a:extLst>
              </p:cNvPr>
              <p:cNvSpPr/>
              <p:nvPr/>
            </p:nvSpPr>
            <p:spPr>
              <a:xfrm>
                <a:off x="1370820" y="4144251"/>
                <a:ext cx="806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08D093C-18C9-C943-9131-F2B085488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20" y="4144251"/>
                <a:ext cx="80682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320CB1-36C1-6F40-965F-65AB7C855667}"/>
                  </a:ext>
                </a:extLst>
              </p:cNvPr>
              <p:cNvSpPr/>
              <p:nvPr/>
            </p:nvSpPr>
            <p:spPr>
              <a:xfrm>
                <a:off x="2493760" y="4493528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000" dirty="0"/>
                  <a:t>       x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320CB1-36C1-6F40-965F-65AB7C855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60" y="4493528"/>
                <a:ext cx="1037463" cy="400110"/>
              </a:xfrm>
              <a:prstGeom prst="rect">
                <a:avLst/>
              </a:prstGeom>
              <a:blipFill>
                <a:blip r:embed="rId14"/>
                <a:stretch>
                  <a:fillRect t="-6250" r="-48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A29FAC-3ECF-824D-98DD-8F7D90099792}"/>
                  </a:ext>
                </a:extLst>
              </p:cNvPr>
              <p:cNvSpPr/>
              <p:nvPr/>
            </p:nvSpPr>
            <p:spPr>
              <a:xfrm>
                <a:off x="6952139" y="4430774"/>
                <a:ext cx="15103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 0.1</m:t>
                    </m:r>
                  </m:oMath>
                </a14:m>
                <a:r>
                  <a:rPr lang="en-US" sz="2000" dirty="0"/>
                  <a:t>       x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A29FAC-3ECF-824D-98DD-8F7D90099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9" y="4430774"/>
                <a:ext cx="1510350" cy="400110"/>
              </a:xfrm>
              <a:prstGeom prst="rect">
                <a:avLst/>
              </a:prstGeom>
              <a:blipFill>
                <a:blip r:embed="rId15"/>
                <a:stretch>
                  <a:fillRect t="-6250" r="-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47DF9C2-2D7E-8647-8FF8-8F5DFEFF0C33}"/>
              </a:ext>
            </a:extLst>
          </p:cNvPr>
          <p:cNvSpPr/>
          <p:nvPr/>
        </p:nvSpPr>
        <p:spPr>
          <a:xfrm>
            <a:off x="9401471" y="3637939"/>
            <a:ext cx="1519881" cy="580768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1.55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D854368-FF83-AF4B-94E9-9DC4F39462B4}"/>
              </a:ext>
            </a:extLst>
          </p:cNvPr>
          <p:cNvSpPr/>
          <p:nvPr/>
        </p:nvSpPr>
        <p:spPr>
          <a:xfrm>
            <a:off x="8515903" y="4815950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-15.6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5534A0A-C0B3-9A4E-A4AC-40AD20930E51}"/>
              </a:ext>
            </a:extLst>
          </p:cNvPr>
          <p:cNvSpPr/>
          <p:nvPr/>
        </p:nvSpPr>
        <p:spPr>
          <a:xfrm>
            <a:off x="10427082" y="4815950"/>
            <a:ext cx="1285103" cy="580768"/>
          </a:xfrm>
          <a:prstGeom prst="round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13.8, 1.8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91C7660-4211-5E42-832F-67AA07D9A2B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9158455" y="4218707"/>
            <a:ext cx="1002957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EDCF06-CE89-6E43-B033-6F841E3093A2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161412" y="4218707"/>
            <a:ext cx="908222" cy="59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E1CDCA9-E95D-394F-8977-389A571090A0}"/>
                  </a:ext>
                </a:extLst>
              </p:cNvPr>
              <p:cNvSpPr/>
              <p:nvPr/>
            </p:nvSpPr>
            <p:spPr>
              <a:xfrm>
                <a:off x="8831296" y="5411134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E1CDCA9-E95D-394F-8977-389A57109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96" y="5411134"/>
                <a:ext cx="616131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42BFCA-DCC4-EB43-BF92-CF517309E5A2}"/>
                  </a:ext>
                </a:extLst>
              </p:cNvPr>
              <p:cNvSpPr/>
              <p:nvPr/>
            </p:nvSpPr>
            <p:spPr>
              <a:xfrm>
                <a:off x="10790227" y="5350637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42BFCA-DCC4-EB43-BF92-CF517309E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227" y="5350637"/>
                <a:ext cx="621452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D3EBD1D-B4AA-B445-B99D-7A0ECDF78204}"/>
                  </a:ext>
                </a:extLst>
              </p:cNvPr>
              <p:cNvSpPr/>
              <p:nvPr/>
            </p:nvSpPr>
            <p:spPr>
              <a:xfrm>
                <a:off x="8304058" y="5808840"/>
                <a:ext cx="14969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=−15.6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D3EBD1D-B4AA-B445-B99D-7A0ECDF78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58" y="5808840"/>
                <a:ext cx="1496948" cy="381515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3E6DFA-A05C-0942-AF4A-262B49030EAF}"/>
                  </a:ext>
                </a:extLst>
              </p:cNvPr>
              <p:cNvSpPr/>
              <p:nvPr/>
            </p:nvSpPr>
            <p:spPr>
              <a:xfrm>
                <a:off x="10500500" y="5793266"/>
                <a:ext cx="120090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3E6DFA-A05C-0942-AF4A-262B49030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500" y="5793266"/>
                <a:ext cx="1200906" cy="381515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3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AB2105-76F6-F945-A025-E1F3A25CFC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763" y="534658"/>
          <a:ext cx="5051020" cy="13441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62755">
                  <a:extLst>
                    <a:ext uri="{9D8B030D-6E8A-4147-A177-3AD203B41FA5}">
                      <a16:colId xmlns:a16="http://schemas.microsoft.com/office/drawing/2014/main" val="1199579708"/>
                    </a:ext>
                  </a:extLst>
                </a:gridCol>
                <a:gridCol w="1262755">
                  <a:extLst>
                    <a:ext uri="{9D8B030D-6E8A-4147-A177-3AD203B41FA5}">
                      <a16:colId xmlns:a16="http://schemas.microsoft.com/office/drawing/2014/main" val="3663583542"/>
                    </a:ext>
                  </a:extLst>
                </a:gridCol>
                <a:gridCol w="1262755">
                  <a:extLst>
                    <a:ext uri="{9D8B030D-6E8A-4147-A177-3AD203B41FA5}">
                      <a16:colId xmlns:a16="http://schemas.microsoft.com/office/drawing/2014/main" val="4207768511"/>
                    </a:ext>
                  </a:extLst>
                </a:gridCol>
                <a:gridCol w="1262755">
                  <a:extLst>
                    <a:ext uri="{9D8B030D-6E8A-4147-A177-3AD203B41FA5}">
                      <a16:colId xmlns:a16="http://schemas.microsoft.com/office/drawing/2014/main" val="4132055577"/>
                    </a:ext>
                  </a:extLst>
                </a:gridCol>
              </a:tblGrid>
              <a:tr h="8058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Height</a:t>
                      </a:r>
                    </a:p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(m)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Favorite Color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Gender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Weight (kg)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64833"/>
                  </a:ext>
                </a:extLst>
              </a:tr>
              <a:tr h="53829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1.4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Green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???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41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AC8128-E617-A14D-B28A-42813F939D21}"/>
                  </a:ext>
                </a:extLst>
              </p:cNvPr>
              <p:cNvSpPr/>
              <p:nvPr/>
            </p:nvSpPr>
            <p:spPr>
              <a:xfrm>
                <a:off x="240319" y="4082222"/>
                <a:ext cx="2229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   73.3     +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AC8128-E617-A14D-B28A-42813F939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9" y="4082222"/>
                <a:ext cx="2229265" cy="400110"/>
              </a:xfrm>
              <a:prstGeom prst="rect">
                <a:avLst/>
              </a:prstGeom>
              <a:blipFill>
                <a:blip r:embed="rId2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14EB0A-895F-8248-91E2-1F6C75AF3046}"/>
              </a:ext>
            </a:extLst>
          </p:cNvPr>
          <p:cNvSpPr/>
          <p:nvPr/>
        </p:nvSpPr>
        <p:spPr>
          <a:xfrm>
            <a:off x="3949454" y="3214336"/>
            <a:ext cx="2010208" cy="601362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 &lt; 1.55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DE4A6C-CCEA-824B-B8C3-35E7B8C15775}"/>
              </a:ext>
            </a:extLst>
          </p:cNvPr>
          <p:cNvSpPr/>
          <p:nvPr/>
        </p:nvSpPr>
        <p:spPr>
          <a:xfrm>
            <a:off x="3374612" y="4442222"/>
            <a:ext cx="1285103" cy="580768"/>
          </a:xfrm>
          <a:prstGeom prst="roundRect">
            <a:avLst/>
          </a:prstGeom>
          <a:solidFill>
            <a:srgbClr val="E6E7E7"/>
          </a:solidFill>
          <a:ln>
            <a:solidFill>
              <a:srgbClr val="D3D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-17.3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16BB5D-96A8-4F45-951A-C9ADD3C23DF9}"/>
              </a:ext>
            </a:extLst>
          </p:cNvPr>
          <p:cNvSpPr/>
          <p:nvPr/>
        </p:nvSpPr>
        <p:spPr>
          <a:xfrm>
            <a:off x="5285791" y="4442222"/>
            <a:ext cx="1285103" cy="580768"/>
          </a:xfrm>
          <a:prstGeom prst="roundRect">
            <a:avLst/>
          </a:prstGeom>
          <a:solidFill>
            <a:srgbClr val="E6E7E7"/>
          </a:solidFill>
          <a:ln>
            <a:solidFill>
              <a:srgbClr val="D3D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14.7, 2.7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F6F0A-8B4B-7048-9335-896381038D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017164" y="3815698"/>
            <a:ext cx="937394" cy="6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4062A7-2878-324F-A0C6-F8B67C329FA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954558" y="3815698"/>
            <a:ext cx="973785" cy="6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24E11C-37C4-0041-838E-BBFFF55D23DE}"/>
                  </a:ext>
                </a:extLst>
              </p:cNvPr>
              <p:cNvSpPr/>
              <p:nvPr/>
            </p:nvSpPr>
            <p:spPr>
              <a:xfrm>
                <a:off x="3690005" y="5037406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24E11C-37C4-0041-838E-BBFFF55D2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005" y="5037406"/>
                <a:ext cx="616131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E3D8C3-B3E0-C540-9304-4784F373B48C}"/>
                  </a:ext>
                </a:extLst>
              </p:cNvPr>
              <p:cNvSpPr/>
              <p:nvPr/>
            </p:nvSpPr>
            <p:spPr>
              <a:xfrm>
                <a:off x="5648936" y="4976909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E3D8C3-B3E0-C540-9304-4784F373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36" y="4976909"/>
                <a:ext cx="62145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2BD8C5-B513-0047-AE80-54A1F16F336D}"/>
                  </a:ext>
                </a:extLst>
              </p:cNvPr>
              <p:cNvSpPr/>
              <p:nvPr/>
            </p:nvSpPr>
            <p:spPr>
              <a:xfrm>
                <a:off x="3268689" y="5424456"/>
                <a:ext cx="164147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=−17.3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2BD8C5-B513-0047-AE80-54A1F16F3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89" y="5424456"/>
                <a:ext cx="1641475" cy="413511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3793E6-B422-AF4D-BD8C-71FEFBE6D43A}"/>
                  </a:ext>
                </a:extLst>
              </p:cNvPr>
              <p:cNvSpPr/>
              <p:nvPr/>
            </p:nvSpPr>
            <p:spPr>
              <a:xfrm>
                <a:off x="5400826" y="5400128"/>
                <a:ext cx="1149097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/>
                  <a:t> = 8.7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3793E6-B422-AF4D-BD8C-71FEFBE6D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26" y="5400128"/>
                <a:ext cx="1149097" cy="413511"/>
              </a:xfrm>
              <a:prstGeom prst="rect">
                <a:avLst/>
              </a:prstGeom>
              <a:blipFill>
                <a:blip r:embed="rId6"/>
                <a:stretch>
                  <a:fillRect t="-7353" r="-4787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D9C4C-D7C3-CE43-BB34-7811F5D13F84}"/>
                  </a:ext>
                </a:extLst>
              </p:cNvPr>
              <p:cNvSpPr/>
              <p:nvPr/>
            </p:nvSpPr>
            <p:spPr>
              <a:xfrm>
                <a:off x="1234896" y="3712890"/>
                <a:ext cx="806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D9C4C-D7C3-CE43-BB34-7811F5D1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96" y="3712890"/>
                <a:ext cx="80682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6E886A-F033-0A4F-9108-0B4161491028}"/>
                  </a:ext>
                </a:extLst>
              </p:cNvPr>
              <p:cNvSpPr/>
              <p:nvPr/>
            </p:nvSpPr>
            <p:spPr>
              <a:xfrm>
                <a:off x="2357836" y="4062167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000" dirty="0"/>
                  <a:t>       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6E886A-F033-0A4F-9108-0B416149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36" y="4062167"/>
                <a:ext cx="1037463" cy="400110"/>
              </a:xfrm>
              <a:prstGeom prst="rect">
                <a:avLst/>
              </a:prstGeom>
              <a:blipFill>
                <a:blip r:embed="rId8"/>
                <a:stretch>
                  <a:fillRect t="-6250" r="-48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156DCA-667D-5045-856A-28EDB4100C82}"/>
                  </a:ext>
                </a:extLst>
              </p:cNvPr>
              <p:cNvSpPr/>
              <p:nvPr/>
            </p:nvSpPr>
            <p:spPr>
              <a:xfrm>
                <a:off x="6816215" y="3999413"/>
                <a:ext cx="15103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 0.1</m:t>
                    </m:r>
                  </m:oMath>
                </a14:m>
                <a:r>
                  <a:rPr lang="en-US" sz="2000" dirty="0"/>
                  <a:t>       x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156DCA-667D-5045-856A-28EDB410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15" y="3999413"/>
                <a:ext cx="1510350" cy="400110"/>
              </a:xfrm>
              <a:prstGeom prst="rect">
                <a:avLst/>
              </a:prstGeom>
              <a:blipFill>
                <a:blip r:embed="rId9"/>
                <a:stretch>
                  <a:fillRect t="-6250"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BCADF1-AAAA-6E4B-9225-526A4145F7A8}"/>
              </a:ext>
            </a:extLst>
          </p:cNvPr>
          <p:cNvSpPr/>
          <p:nvPr/>
        </p:nvSpPr>
        <p:spPr>
          <a:xfrm>
            <a:off x="9003437" y="3151170"/>
            <a:ext cx="2008800" cy="601200"/>
          </a:xfrm>
          <a:prstGeom prst="roundRect">
            <a:avLst/>
          </a:prstGeom>
          <a:solidFill>
            <a:srgbClr val="7F2D30"/>
          </a:solidFill>
          <a:ln>
            <a:solidFill>
              <a:srgbClr val="72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Height &lt; 1.55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67B0D7C-A1DE-DF49-B486-AEB1BE287324}"/>
              </a:ext>
            </a:extLst>
          </p:cNvPr>
          <p:cNvSpPr/>
          <p:nvPr/>
        </p:nvSpPr>
        <p:spPr>
          <a:xfrm>
            <a:off x="8379979" y="4384589"/>
            <a:ext cx="1285103" cy="580768"/>
          </a:xfrm>
          <a:prstGeom prst="roundRect">
            <a:avLst/>
          </a:prstGeom>
          <a:solidFill>
            <a:srgbClr val="E6E7E7"/>
          </a:solidFill>
          <a:ln>
            <a:solidFill>
              <a:srgbClr val="D3D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-15.6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DA3638C-4546-CC49-8D59-32F58257E619}"/>
              </a:ext>
            </a:extLst>
          </p:cNvPr>
          <p:cNvSpPr/>
          <p:nvPr/>
        </p:nvSpPr>
        <p:spPr>
          <a:xfrm>
            <a:off x="10291158" y="4384589"/>
            <a:ext cx="1285103" cy="580768"/>
          </a:xfrm>
          <a:prstGeom prst="roundRect">
            <a:avLst/>
          </a:prstGeom>
          <a:solidFill>
            <a:srgbClr val="E6E7E7"/>
          </a:solidFill>
          <a:ln>
            <a:solidFill>
              <a:srgbClr val="D3D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13.8, 1.8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1DD1E0-9766-304D-8AFD-224268AEC32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9022531" y="3752370"/>
            <a:ext cx="985306" cy="63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90F4F5-B3D4-804F-B907-C7F1FBEA1D76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0007837" y="3752370"/>
            <a:ext cx="925873" cy="63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039DA7-E8F0-3244-9689-C3357AAC4B4B}"/>
                  </a:ext>
                </a:extLst>
              </p:cNvPr>
              <p:cNvSpPr/>
              <p:nvPr/>
            </p:nvSpPr>
            <p:spPr>
              <a:xfrm>
                <a:off x="8695372" y="4979773"/>
                <a:ext cx="61613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039DA7-E8F0-3244-9689-C3357AAC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72" y="4979773"/>
                <a:ext cx="616131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3559C46-2B4A-AC43-883F-73C1FE4461F4}"/>
                  </a:ext>
                </a:extLst>
              </p:cNvPr>
              <p:cNvSpPr/>
              <p:nvPr/>
            </p:nvSpPr>
            <p:spPr>
              <a:xfrm>
                <a:off x="10654303" y="4919276"/>
                <a:ext cx="62145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3559C46-2B4A-AC43-883F-73C1FE446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303" y="4919276"/>
                <a:ext cx="621452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A09A4E-49B5-2342-8233-872E29513F9F}"/>
                  </a:ext>
                </a:extLst>
              </p:cNvPr>
              <p:cNvSpPr/>
              <p:nvPr/>
            </p:nvSpPr>
            <p:spPr>
              <a:xfrm>
                <a:off x="8168134" y="5377479"/>
                <a:ext cx="164147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A09A4E-49B5-2342-8233-872E2951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134" y="5377479"/>
                <a:ext cx="1641475" cy="413511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A7638C7-06DC-BC4B-BA38-9A1E9A23980F}"/>
                  </a:ext>
                </a:extLst>
              </p:cNvPr>
              <p:cNvSpPr/>
              <p:nvPr/>
            </p:nvSpPr>
            <p:spPr>
              <a:xfrm>
                <a:off x="10364576" y="5361905"/>
                <a:ext cx="1312411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A7638C7-06DC-BC4B-BA38-9A1E9A239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576" y="5361905"/>
                <a:ext cx="1312411" cy="413511"/>
              </a:xfrm>
              <a:prstGeom prst="rect">
                <a:avLst/>
              </a:prstGeom>
              <a:blipFill>
                <a:blip r:embed="rId1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950D101-DF1D-544E-B2AD-B2F71C05FDB0}"/>
              </a:ext>
            </a:extLst>
          </p:cNvPr>
          <p:cNvSpPr/>
          <p:nvPr/>
        </p:nvSpPr>
        <p:spPr>
          <a:xfrm>
            <a:off x="3355970" y="4456638"/>
            <a:ext cx="1322792" cy="601362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460CFB-6C23-6E43-A25A-435534AC67AA}"/>
              </a:ext>
            </a:extLst>
          </p:cNvPr>
          <p:cNvSpPr/>
          <p:nvPr/>
        </p:nvSpPr>
        <p:spPr>
          <a:xfrm>
            <a:off x="8372007" y="4362220"/>
            <a:ext cx="1322792" cy="601362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A15E98-27B6-7544-8E17-5B6831627058}"/>
              </a:ext>
            </a:extLst>
          </p:cNvPr>
          <p:cNvCxnSpPr/>
          <p:nvPr/>
        </p:nvCxnSpPr>
        <p:spPr>
          <a:xfrm>
            <a:off x="5221435" y="1357154"/>
            <a:ext cx="626261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5C89FE-52A8-D047-9605-9CBAD78A56C6}"/>
                  </a:ext>
                </a:extLst>
              </p:cNvPr>
              <p:cNvSpPr/>
              <p:nvPr/>
            </p:nvSpPr>
            <p:spPr>
              <a:xfrm>
                <a:off x="5809447" y="1157099"/>
                <a:ext cx="66581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Predicted Weight = 73.3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0.1 </m:t>
                    </m:r>
                  </m:oMath>
                </a14:m>
                <a:r>
                  <a:rPr lang="en-US" sz="2000" dirty="0"/>
                  <a:t>x -17.3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/>
                  <a:t>0.1 x -15.6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70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5C89FE-52A8-D047-9605-9CBAD78A5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47" y="1157099"/>
                <a:ext cx="6658134" cy="400110"/>
              </a:xfrm>
              <a:prstGeom prst="rect">
                <a:avLst/>
              </a:prstGeom>
              <a:blipFill>
                <a:blip r:embed="rId14"/>
                <a:stretch>
                  <a:fillRect l="-1007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76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Random Forests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9" y="1299449"/>
            <a:ext cx="10413069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76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Random Forests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87" y="1299449"/>
            <a:ext cx="10367981" cy="54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76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Random Forests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505" r="50487"/>
          <a:stretch/>
        </p:blipFill>
        <p:spPr>
          <a:xfrm>
            <a:off x="3055370" y="1299449"/>
            <a:ext cx="5987030" cy="54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715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Gradient Boosting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0" y="1282718"/>
            <a:ext cx="10539662" cy="54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715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Gradient Boosting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3" y="1299449"/>
            <a:ext cx="7205766" cy="53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715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3. Results from Gradient Boosting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" y="1308685"/>
            <a:ext cx="10266947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252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1.	Regression Tree Example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30780"/>
          <a:stretch/>
        </p:blipFill>
        <p:spPr>
          <a:xfrm>
            <a:off x="312080" y="3320335"/>
            <a:ext cx="11316215" cy="10929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1530"/>
          <a:stretch/>
        </p:blipFill>
        <p:spPr>
          <a:xfrm>
            <a:off x="2746663" y="1545747"/>
            <a:ext cx="5804466" cy="6004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8" y="4530589"/>
            <a:ext cx="11419061" cy="15679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12015"/>
          <a:stretch/>
        </p:blipFill>
        <p:spPr>
          <a:xfrm>
            <a:off x="2746663" y="2328419"/>
            <a:ext cx="5804466" cy="8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5394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Group 3 </a:t>
            </a:r>
            <a:r>
              <a:rPr lang="en-US" altLang="zh-TW" sz="4000" dirty="0" err="1" smtClean="0"/>
              <a:t>DataSet</a:t>
            </a:r>
            <a:r>
              <a:rPr lang="en-US" altLang="zh-TW" sz="4000" dirty="0" smtClean="0"/>
              <a:t> Analysis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4" y="1365607"/>
            <a:ext cx="10344727" cy="53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5394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Group 3 </a:t>
            </a:r>
            <a:r>
              <a:rPr lang="en-US" altLang="zh-TW" sz="4000" dirty="0" err="1" smtClean="0"/>
              <a:t>DataSet</a:t>
            </a:r>
            <a:r>
              <a:rPr lang="en-US" altLang="zh-TW" sz="4000" dirty="0" smtClean="0"/>
              <a:t> Analysis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1299449"/>
            <a:ext cx="10246205" cy="53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9287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Model Predict Indicators (Confusion Matrix)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5" y="1170139"/>
            <a:ext cx="4425872" cy="56324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30524" y="3966890"/>
            <a:ext cx="59540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Sensitivity</a:t>
            </a:r>
            <a:r>
              <a:rPr lang="zh-TW" altLang="en-US" sz="2400" dirty="0" smtClean="0"/>
              <a:t>：</a:t>
            </a:r>
            <a:r>
              <a:rPr lang="en-US" altLang="zh-TW" sz="2400" dirty="0" smtClean="0">
                <a:solidFill>
                  <a:srgbClr val="292929"/>
                </a:solidFill>
              </a:rPr>
              <a:t>True </a:t>
            </a:r>
            <a:r>
              <a:rPr lang="en-US" altLang="zh-TW" sz="2400" dirty="0">
                <a:solidFill>
                  <a:srgbClr val="292929"/>
                </a:solidFill>
              </a:rPr>
              <a:t>Positive Rate (TPR</a:t>
            </a:r>
            <a:r>
              <a:rPr lang="en-US" altLang="zh-TW" sz="2400" dirty="0" smtClean="0">
                <a:solidFill>
                  <a:srgbClr val="29292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Specificity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True </a:t>
            </a:r>
            <a:r>
              <a:rPr lang="en-US" altLang="zh-TW" sz="2400" dirty="0"/>
              <a:t>negative rate (TNR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Balanced Accuracy </a:t>
            </a:r>
            <a:r>
              <a:rPr lang="en-US" altLang="zh-TW" sz="2400" dirty="0"/>
              <a:t>= (</a:t>
            </a:r>
            <a:r>
              <a:rPr lang="en-US" altLang="zh-TW" sz="2400" dirty="0" err="1"/>
              <a:t>Sensitivity+Specificity</a:t>
            </a:r>
            <a:r>
              <a:rPr lang="en-US" altLang="zh-TW" sz="2400" dirty="0"/>
              <a:t>)/</a:t>
            </a:r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24" y="1537003"/>
            <a:ext cx="6835732" cy="20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99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Model Predict Indicators (Kappa)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9" y="1299449"/>
            <a:ext cx="2098519" cy="9914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72" y="1379836"/>
            <a:ext cx="7879763" cy="8306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03" y="2619973"/>
            <a:ext cx="8406821" cy="36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252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1.	Regression Tree Example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31530"/>
          <a:stretch/>
        </p:blipFill>
        <p:spPr>
          <a:xfrm>
            <a:off x="2746663" y="1545747"/>
            <a:ext cx="5804466" cy="6004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2015"/>
          <a:stretch/>
        </p:blipFill>
        <p:spPr>
          <a:xfrm>
            <a:off x="2746663" y="2328419"/>
            <a:ext cx="5804466" cy="874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2" y="3700586"/>
            <a:ext cx="11272415" cy="20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252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1.	Regression Tree Example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09" y="1299449"/>
            <a:ext cx="8786723" cy="25428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09" y="4128654"/>
            <a:ext cx="8998210" cy="2529661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0" y="3990253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7992" y="5162651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R2</a:t>
            </a:r>
            <a:endParaRPr lang="zh-TW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27992" y="2524042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R1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1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6353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Random Forest </a:t>
            </a:r>
            <a:r>
              <a:rPr lang="en-US" altLang="zh-TW" sz="4000" dirty="0"/>
              <a:t>&amp;</a:t>
            </a:r>
            <a:r>
              <a:rPr lang="en-US" altLang="zh-TW" sz="4000" dirty="0" smtClean="0"/>
              <a:t> Boosting </a:t>
            </a:r>
          </a:p>
        </p:txBody>
      </p:sp>
      <p:sp>
        <p:nvSpPr>
          <p:cNvPr id="9" name="矩形 8"/>
          <p:cNvSpPr/>
          <p:nvPr/>
        </p:nvSpPr>
        <p:spPr>
          <a:xfrm>
            <a:off x="219808" y="1493421"/>
            <a:ext cx="11745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</a:t>
            </a:r>
            <a:r>
              <a:rPr lang="zh-TW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forest</a:t>
            </a:r>
            <a:r>
              <a:rPr lang="zh-TW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TW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Grow many regression trees to randomized versions of the training data, and average them.</a:t>
            </a:r>
            <a:endParaRPr lang="zh-TW" altLang="en-US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Boosting: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Repeatedly grow shallow trees to the residuals, and hence build up an additive model consisting of a sum of trees. </a:t>
            </a:r>
            <a:endParaRPr lang="zh-TW" altLang="en-US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TW" altLang="en-US" sz="2800" dirty="0" smtClean="0"/>
          </a:p>
          <a:p>
            <a:endParaRPr lang="zh-TW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0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46" y="216997"/>
            <a:ext cx="9987239" cy="64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244AB861-722A-4D5C-BAE7-E0EBF721F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3342" r="4892" b="3020"/>
          <a:stretch/>
        </p:blipFill>
        <p:spPr>
          <a:xfrm>
            <a:off x="341812" y="352926"/>
            <a:ext cx="5321051" cy="6208295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625FAC-F837-4F7A-BC4E-00224186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6" y="352926"/>
            <a:ext cx="5682682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65" y="260472"/>
            <a:ext cx="8792636" cy="63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F5986A-F92C-2F45-99E9-245A42F981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420" y="538191"/>
          <a:ext cx="4952200" cy="235593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38050">
                  <a:extLst>
                    <a:ext uri="{9D8B030D-6E8A-4147-A177-3AD203B41FA5}">
                      <a16:colId xmlns:a16="http://schemas.microsoft.com/office/drawing/2014/main" val="1199579708"/>
                    </a:ext>
                  </a:extLst>
                </a:gridCol>
                <a:gridCol w="1238050">
                  <a:extLst>
                    <a:ext uri="{9D8B030D-6E8A-4147-A177-3AD203B41FA5}">
                      <a16:colId xmlns:a16="http://schemas.microsoft.com/office/drawing/2014/main" val="3663583542"/>
                    </a:ext>
                  </a:extLst>
                </a:gridCol>
                <a:gridCol w="1238050">
                  <a:extLst>
                    <a:ext uri="{9D8B030D-6E8A-4147-A177-3AD203B41FA5}">
                      <a16:colId xmlns:a16="http://schemas.microsoft.com/office/drawing/2014/main" val="4207768511"/>
                    </a:ext>
                  </a:extLst>
                </a:gridCol>
                <a:gridCol w="1238050">
                  <a:extLst>
                    <a:ext uri="{9D8B030D-6E8A-4147-A177-3AD203B41FA5}">
                      <a16:colId xmlns:a16="http://schemas.microsoft.com/office/drawing/2014/main" val="4132055577"/>
                    </a:ext>
                  </a:extLst>
                </a:gridCol>
              </a:tblGrid>
              <a:tr h="7157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Height</a:t>
                      </a:r>
                    </a:p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(m)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Favorite Color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Gender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Weight (kg)</a:t>
                      </a:r>
                    </a:p>
                  </a:txBody>
                  <a:tcPr>
                    <a:solidFill>
                      <a:srgbClr val="7F2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64833"/>
                  </a:ext>
                </a:extLst>
              </a:tr>
              <a:tr h="54673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41199"/>
                  </a:ext>
                </a:extLst>
              </a:tr>
              <a:tr h="54673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</a:t>
                      </a:r>
                      <a:r>
                        <a:rPr lang="en-US" sz="200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en-US" sz="20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85480"/>
                  </a:ext>
                </a:extLst>
              </a:tr>
              <a:tr h="54673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1.5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Blue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Female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56</a:t>
                      </a:r>
                    </a:p>
                  </a:txBody>
                  <a:tcP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7340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5706C83E-F21F-D344-8BB3-3A46246D19D3}"/>
              </a:ext>
            </a:extLst>
          </p:cNvPr>
          <p:cNvSpPr/>
          <p:nvPr/>
        </p:nvSpPr>
        <p:spPr>
          <a:xfrm>
            <a:off x="5325808" y="1603204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EC3C3-0767-C747-9772-4D40BFE5C55A}"/>
                  </a:ext>
                </a:extLst>
              </p:cNvPr>
              <p:cNvSpPr txBox="1"/>
              <p:nvPr/>
            </p:nvSpPr>
            <p:spPr>
              <a:xfrm>
                <a:off x="6477740" y="983705"/>
                <a:ext cx="5636402" cy="979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𝑃𝑟𝑒𝑑𝑖𝑐𝑡𝑒𝑑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 (88−</m:t>
                        </m:r>
                        <m:r>
                          <m:rPr>
                            <m:nor/>
                          </m:rPr>
                          <a:rPr lang="en-US" sz="2000" dirty="0"/>
                          <m:t>Predicted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 (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76</m:t>
                        </m:r>
                        <m:r>
                          <m:rPr>
                            <m:nor/>
                          </m:rPr>
                          <a:rPr lang="en-US" sz="2000" dirty="0"/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Predicted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+</a:t>
                </a:r>
              </a:p>
              <a:p>
                <a:r>
                  <a:rPr lang="en-US" sz="2000" dirty="0"/>
                  <a:t> 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 (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56</m:t>
                        </m:r>
                        <m:r>
                          <m:rPr>
                            <m:nor/>
                          </m:rPr>
                          <a:rPr lang="en-US" sz="2000" dirty="0"/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Predicted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EC3C3-0767-C747-9772-4D40BFE5C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40" y="983705"/>
                <a:ext cx="5636402" cy="979499"/>
              </a:xfrm>
              <a:prstGeom prst="rect">
                <a:avLst/>
              </a:prstGeom>
              <a:blipFill>
                <a:blip r:embed="rId2"/>
                <a:stretch>
                  <a:fillRect b="-3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0EFB74-F3FD-C84B-A8A9-79BFAE2CDC1D}"/>
                  </a:ext>
                </a:extLst>
              </p:cNvPr>
              <p:cNvSpPr/>
              <p:nvPr/>
            </p:nvSpPr>
            <p:spPr>
              <a:xfrm>
                <a:off x="7299776" y="2252209"/>
                <a:ext cx="4439890" cy="533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88+76+56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73.3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0EFB74-F3FD-C84B-A8A9-79BFAE2CD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776" y="2252209"/>
                <a:ext cx="4439890" cy="533608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B2C97EE2-82DA-2E40-9206-509B0769BA1C}"/>
              </a:ext>
            </a:extLst>
          </p:cNvPr>
          <p:cNvSpPr/>
          <p:nvPr/>
        </p:nvSpPr>
        <p:spPr>
          <a:xfrm>
            <a:off x="316316" y="5054948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7DC6934-E0B7-C44E-9964-E77F47BD0D81}"/>
              </a:ext>
            </a:extLst>
          </p:cNvPr>
          <p:cNvSpPr/>
          <p:nvPr/>
        </p:nvSpPr>
        <p:spPr>
          <a:xfrm>
            <a:off x="4520571" y="5061014"/>
            <a:ext cx="623656" cy="3600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CBF651-C521-2D47-A3C4-63C96B3B7D60}"/>
                  </a:ext>
                </a:extLst>
              </p:cNvPr>
              <p:cNvSpPr/>
              <p:nvPr/>
            </p:nvSpPr>
            <p:spPr>
              <a:xfrm>
                <a:off x="1328258" y="4727116"/>
                <a:ext cx="280402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=88 −73.3</m:t>
                    </m:r>
                  </m:oMath>
                </a14:m>
                <a:r>
                  <a:rPr lang="en-US" sz="2000" dirty="0"/>
                  <a:t> = 14.7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=76 −73.3</m:t>
                    </m:r>
                  </m:oMath>
                </a14:m>
                <a:r>
                  <a:rPr lang="en-US" sz="2000" dirty="0"/>
                  <a:t> = 2.7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=56 −73.3</m:t>
                    </m:r>
                  </m:oMath>
                </a14:m>
                <a:r>
                  <a:rPr lang="en-US" sz="2000" dirty="0"/>
                  <a:t> = -17.3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CBF651-C521-2D47-A3C4-63C96B3B7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8" y="4727116"/>
                <a:ext cx="2804027" cy="1015663"/>
              </a:xfrm>
              <a:prstGeom prst="rect">
                <a:avLst/>
              </a:prstGeom>
              <a:blipFill>
                <a:blip r:embed="rId4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539884EE-7772-2C4B-8388-37D23009EF6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32513" y="4261159"/>
              <a:ext cx="596125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192250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551035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Height</a:t>
                          </a:r>
                        </a:p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14.7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</a:t>
                          </a:r>
                          <a:r>
                            <a:rPr lang="en-US" sz="2000" i="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6</a:t>
                          </a:r>
                          <a:endParaRPr lang="en-US" sz="200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-17.3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539884EE-7772-2C4B-8388-37D23009EF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307979"/>
                  </p:ext>
                </p:extLst>
              </p:nvPr>
            </p:nvGraphicFramePr>
            <p:xfrm>
              <a:off x="5532513" y="4261159"/>
              <a:ext cx="5961250" cy="2307579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192250">
                      <a:extLst>
                        <a:ext uri="{9D8B030D-6E8A-4147-A177-3AD203B41FA5}">
                          <a16:colId xmlns:a16="http://schemas.microsoft.com/office/drawing/2014/main" val="1199579708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3663583542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4207768511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4132055577"/>
                        </a:ext>
                      </a:extLst>
                    </a:gridCol>
                    <a:gridCol w="1192250">
                      <a:extLst>
                        <a:ext uri="{9D8B030D-6E8A-4147-A177-3AD203B41FA5}">
                          <a16:colId xmlns:a16="http://schemas.microsoft.com/office/drawing/2014/main" val="2479111160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Height</a:t>
                          </a:r>
                        </a:p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(m)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Favorite Color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Gender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Weight (kg)</a:t>
                          </a:r>
                        </a:p>
                      </a:txBody>
                      <a:tcPr>
                        <a:solidFill>
                          <a:srgbClr val="7F2D3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399490" t="-4348" b="-22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064833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88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14.7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41199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</a:t>
                          </a:r>
                          <a:r>
                            <a:rPr lang="en-US" sz="2000" i="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6</a:t>
                          </a:r>
                          <a:endParaRPr lang="en-US" sz="2000" dirty="0">
                            <a:latin typeface="Microsoft JhengHei UI" panose="020B0604030504040204" pitchFamily="34" charset="-120"/>
                            <a:ea typeface="Microsoft JhengHei UI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2.7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385480"/>
                      </a:ext>
                    </a:extLst>
                  </a:tr>
                  <a:tr h="53551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1.5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Blue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Female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56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" panose="020B0604030504040204" pitchFamily="34" charset="-120"/>
                              <a:ea typeface="Microsoft JhengHei UI" panose="020B0604030504040204" pitchFamily="34" charset="-120"/>
                            </a:rPr>
                            <a:t>-17.3</a:t>
                          </a:r>
                        </a:p>
                      </a:txBody>
                      <a:tcPr>
                        <a:solidFill>
                          <a:srgbClr val="E6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8734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663FF7-49EE-4322-A65F-01A1EEC4E629}"/>
                  </a:ext>
                </a:extLst>
              </p:cNvPr>
              <p:cNvSpPr/>
              <p:nvPr/>
            </p:nvSpPr>
            <p:spPr>
              <a:xfrm>
                <a:off x="5991107" y="3140498"/>
                <a:ext cx="5044061" cy="690958"/>
              </a:xfrm>
              <a:prstGeom prst="rect">
                <a:avLst/>
              </a:prstGeom>
              <a:solidFill>
                <a:srgbClr val="7F2D30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Fit the regression tree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values and create terminal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   for j = 1…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663FF7-49EE-4322-A65F-01A1EEC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07" y="3140498"/>
                <a:ext cx="5044061" cy="690958"/>
              </a:xfrm>
              <a:prstGeom prst="rect">
                <a:avLst/>
              </a:prstGeom>
              <a:blipFill>
                <a:blip r:embed="rId6"/>
                <a:stretch>
                  <a:fillRect l="-1088" t="-3509" b="-9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/>
          <p:cNvCxnSpPr/>
          <p:nvPr/>
        </p:nvCxnSpPr>
        <p:spPr>
          <a:xfrm flipV="1">
            <a:off x="7832436" y="1812800"/>
            <a:ext cx="794327" cy="534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4">
                <a:extLst>
                  <a:ext uri="{FF2B5EF4-FFF2-40B4-BE49-F238E27FC236}">
                    <a16:creationId xmlns:a16="http://schemas.microsoft.com/office/drawing/2014/main" id="{A94EA6B7-AB1F-1B40-A260-18499A2CE579}"/>
                  </a:ext>
                </a:extLst>
              </p:cNvPr>
              <p:cNvSpPr/>
              <p:nvPr/>
            </p:nvSpPr>
            <p:spPr>
              <a:xfrm>
                <a:off x="6794400" y="373305"/>
                <a:ext cx="4699363" cy="465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𝑗𝑏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𝑗𝑏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34">
                <a:extLst>
                  <a:ext uri="{FF2B5EF4-FFF2-40B4-BE49-F238E27FC236}">
                    <a16:creationId xmlns:a16="http://schemas.microsoft.com/office/drawing/2014/main" id="{A94EA6B7-AB1F-1B40-A260-18499A2CE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0" y="373305"/>
                <a:ext cx="4699363" cy="465897"/>
              </a:xfrm>
              <a:prstGeom prst="rect">
                <a:avLst/>
              </a:prstGeom>
              <a:blipFill>
                <a:blip r:embed="rId7"/>
                <a:stretch>
                  <a:fillRect t="-103896" b="-1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412</Words>
  <Application>Microsoft Office PowerPoint</Application>
  <PresentationFormat>寬螢幕</PresentationFormat>
  <Paragraphs>236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等线</vt:lpstr>
      <vt:lpstr>Microsoft JhengHei UI</vt:lpstr>
      <vt:lpstr>Microsoft YaHei UI</vt:lpstr>
      <vt:lpstr>新細明體</vt:lpstr>
      <vt:lpstr>Arial</vt:lpstr>
      <vt:lpstr>Calibri</vt:lpstr>
      <vt:lpstr>Calibri Light</vt:lpstr>
      <vt:lpstr>Cambria Math</vt:lpstr>
      <vt:lpstr>Office 佈景主題</vt:lpstr>
      <vt:lpstr>Random Forest  &amp;  Boosting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 &amp;  Boosting</dc:title>
  <dc:creator>冠維 賴</dc:creator>
  <cp:lastModifiedBy>冠維 賴</cp:lastModifiedBy>
  <cp:revision>18</cp:revision>
  <dcterms:created xsi:type="dcterms:W3CDTF">2020-07-17T02:17:11Z</dcterms:created>
  <dcterms:modified xsi:type="dcterms:W3CDTF">2020-07-21T06:00:32Z</dcterms:modified>
</cp:coreProperties>
</file>