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7" y="6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E232-5BD3-474B-93D4-BBE4BE861F87}" type="datetimeFigureOut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F382-94E5-4172-8ACD-912DFC53CC8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EF382-94E5-4172-8ACD-912DFC53CC88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25838" y="1064525"/>
            <a:ext cx="5622878" cy="4749421"/>
          </a:xfrm>
        </p:spPr>
        <p:txBody>
          <a:bodyPr anchor="ctr"/>
          <a:lstStyle>
            <a:lvl1pPr algn="l">
              <a:lnSpc>
                <a:spcPct val="150000"/>
              </a:lnSpc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2956" y="3411941"/>
            <a:ext cx="2674960" cy="2756847"/>
          </a:xfrm>
        </p:spPr>
        <p:txBody>
          <a:bodyPr anchor="ctr"/>
          <a:lstStyle>
            <a:lvl1pPr marL="0" indent="0" algn="r">
              <a:spcBef>
                <a:spcPts val="0"/>
              </a:spcBef>
              <a:spcAft>
                <a:spcPts val="1200"/>
              </a:spcAft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63999" y="6400800"/>
            <a:ext cx="2955451" cy="320676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© NATIONAL TSING HUA UNIVERSITY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227277" y="6400800"/>
            <a:ext cx="1261631" cy="320676"/>
          </a:xfrm>
          <a:prstGeom prst="rect">
            <a:avLst/>
          </a:prstGeom>
        </p:spPr>
        <p:txBody>
          <a:bodyPr/>
          <a:lstStyle/>
          <a:p>
            <a:fld id="{89778465-DAD5-498D-AB4D-55D7C9B8665B}" type="datetime1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64024" y="6400800"/>
            <a:ext cx="4967785" cy="320676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9181" y="6400800"/>
            <a:ext cx="1169727" cy="320676"/>
          </a:xfrm>
          <a:prstGeom prst="rect">
            <a:avLst/>
          </a:prstGeom>
        </p:spPr>
        <p:txBody>
          <a:bodyPr/>
          <a:lstStyle/>
          <a:p>
            <a:fld id="{70681225-2E08-4068-AF70-2DD867CA63A5}" type="datetime1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64024" y="6400800"/>
            <a:ext cx="4967785" cy="320676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16656" y="192750"/>
            <a:ext cx="5794043" cy="1143000"/>
          </a:xfrm>
        </p:spPr>
        <p:txBody>
          <a:bodyPr/>
          <a:lstStyle>
            <a:lvl1pPr>
              <a:lnSpc>
                <a:spcPts val="4000"/>
              </a:lnSpc>
              <a:spcAft>
                <a:spcPts val="0"/>
              </a:spcAft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9181" y="6400800"/>
            <a:ext cx="1169727" cy="320676"/>
          </a:xfrm>
          <a:prstGeom prst="rect">
            <a:avLst/>
          </a:prstGeom>
        </p:spPr>
        <p:txBody>
          <a:bodyPr/>
          <a:lstStyle/>
          <a:p>
            <a:fld id="{34BD1461-E55A-4D82-BE17-51B51CBE1DD9}" type="datetime1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64024" y="6400800"/>
            <a:ext cx="4967785" cy="320676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2012-1125-PPT-3b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906000" cy="68519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66531" y="1856093"/>
            <a:ext cx="5718412" cy="2804616"/>
          </a:xfrm>
        </p:spPr>
        <p:txBody>
          <a:bodyPr anchor="ctr"/>
          <a:lstStyle>
            <a:lvl1pPr algn="l">
              <a:defRPr sz="3200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6608" y="1856093"/>
            <a:ext cx="2552127" cy="280461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9181" y="6373504"/>
            <a:ext cx="1169727" cy="347972"/>
          </a:xfrm>
          <a:prstGeom prst="rect">
            <a:avLst/>
          </a:prstGeom>
        </p:spPr>
        <p:txBody>
          <a:bodyPr/>
          <a:lstStyle/>
          <a:p>
            <a:fld id="{50560A66-ECFC-4337-915D-48C9454D627A}" type="datetime1">
              <a:rPr lang="zh-TW" altLang="en-US" smtClean="0"/>
              <a:pPr/>
              <a:t>2021/2/26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59305" y="6373504"/>
            <a:ext cx="2947916" cy="347972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© NATIONAL TSING HUA UNIVERSITY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39032" y="6373504"/>
            <a:ext cx="771667" cy="347972"/>
          </a:xfrm>
        </p:spPr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319181" y="6400800"/>
            <a:ext cx="1169727" cy="320676"/>
          </a:xfrm>
          <a:prstGeom prst="rect">
            <a:avLst/>
          </a:prstGeom>
        </p:spPr>
        <p:txBody>
          <a:bodyPr/>
          <a:lstStyle/>
          <a:p>
            <a:fld id="{CFDC29B8-7A7D-4F55-BAE5-6A7151E1BCDB}" type="datetime1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64024" y="6400800"/>
            <a:ext cx="4967785" cy="320676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7319181" y="6400800"/>
            <a:ext cx="1169727" cy="320676"/>
          </a:xfrm>
          <a:prstGeom prst="rect">
            <a:avLst/>
          </a:prstGeom>
        </p:spPr>
        <p:txBody>
          <a:bodyPr/>
          <a:lstStyle/>
          <a:p>
            <a:fld id="{7D948231-0C7F-43D8-9B50-6B0CF2A67FFA}" type="datetime1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64024" y="6400800"/>
            <a:ext cx="4967785" cy="320676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7319181" y="6400800"/>
            <a:ext cx="1169727" cy="320676"/>
          </a:xfrm>
          <a:prstGeom prst="rect">
            <a:avLst/>
          </a:prstGeom>
        </p:spPr>
        <p:txBody>
          <a:bodyPr/>
          <a:lstStyle/>
          <a:p>
            <a:fld id="{EF418B44-EDFC-409F-93DD-EF5C89251185}" type="datetime1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64024" y="6400800"/>
            <a:ext cx="4967785" cy="320676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7319181" y="6400800"/>
            <a:ext cx="1169727" cy="320676"/>
          </a:xfrm>
          <a:prstGeom prst="rect">
            <a:avLst/>
          </a:prstGeom>
        </p:spPr>
        <p:txBody>
          <a:bodyPr/>
          <a:lstStyle/>
          <a:p>
            <a:fld id="{CC5F5369-9B42-4CFE-8058-BF22F9445AB6}" type="datetime1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64024" y="6400800"/>
            <a:ext cx="4967785" cy="320676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319181" y="6400800"/>
            <a:ext cx="1169727" cy="320676"/>
          </a:xfrm>
          <a:prstGeom prst="rect">
            <a:avLst/>
          </a:prstGeom>
        </p:spPr>
        <p:txBody>
          <a:bodyPr/>
          <a:lstStyle/>
          <a:p>
            <a:fld id="{ECC6EB90-F6B3-43F2-B8ED-716935D380ED}" type="datetime1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64024" y="6400800"/>
            <a:ext cx="4967785" cy="320676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7319181" y="6400800"/>
            <a:ext cx="1169727" cy="320676"/>
          </a:xfrm>
          <a:prstGeom prst="rect">
            <a:avLst/>
          </a:prstGeom>
        </p:spPr>
        <p:txBody>
          <a:bodyPr/>
          <a:lstStyle/>
          <a:p>
            <a:fld id="{DB1525E1-F446-4E68-B769-0621D99AE5A5}" type="datetime1">
              <a:rPr lang="zh-TW" altLang="en-US" smtClean="0"/>
              <a:pPr/>
              <a:t>2021/2/26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64024" y="6400800"/>
            <a:ext cx="4967785" cy="320676"/>
          </a:xfrm>
          <a:prstGeom prst="rect">
            <a:avLst/>
          </a:prstGeom>
        </p:spPr>
        <p:txBody>
          <a:bodyPr/>
          <a:lstStyle/>
          <a:p>
            <a:r>
              <a:rPr lang="en-US" altLang="zh-TW"/>
              <a:t>© NATIONAL TSING HUA UNIVERSITY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2012-1125-PPT-4b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906000" cy="6851951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616656" y="233694"/>
            <a:ext cx="57940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801504"/>
            <a:ext cx="8915400" cy="4324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39032" y="6400800"/>
            <a:ext cx="771667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fld id="{E1EB6482-E8AD-494A-B82D-562298BE05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spcAft>
          <a:spcPts val="1200"/>
        </a:spcAft>
        <a:buNone/>
        <a:defRPr sz="2800" b="1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SzPct val="85000"/>
        <a:buFont typeface="Wingdings" pitchFamily="2" charset="2"/>
        <a:buChar char="n"/>
        <a:defRPr sz="20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SzPct val="85000"/>
        <a:buFont typeface="Wingdings" pitchFamily="2" charset="2"/>
        <a:buChar char="l"/>
        <a:defRPr sz="20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SzPct val="65000"/>
        <a:buFont typeface="Wingdings" pitchFamily="2" charset="2"/>
        <a:buChar char="u"/>
        <a:defRPr sz="20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微軟正黑體" pitchFamily="34" charset="-12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@wingstream.com.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>
            <a:extLst>
              <a:ext uri="{FF2B5EF4-FFF2-40B4-BE49-F238E27FC236}">
                <a16:creationId xmlns:a16="http://schemas.microsoft.com/office/drawing/2014/main" id="{B811832C-4547-43D2-964F-FF8D8EA50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777" y="1682291"/>
            <a:ext cx="5622878" cy="1768877"/>
          </a:xfrm>
        </p:spPr>
        <p:txBody>
          <a:bodyPr/>
          <a:lstStyle/>
          <a:p>
            <a:r>
              <a:rPr lang="zh-TW" altLang="en-US" dirty="0"/>
              <a:t>疫情蔓延下對物流業者及</a:t>
            </a:r>
            <a:br>
              <a:rPr lang="en-US" altLang="zh-TW" dirty="0"/>
            </a:br>
            <a:r>
              <a:rPr lang="zh-TW" altLang="en-US" dirty="0"/>
              <a:t>就業市場影響探討與因應之道</a:t>
            </a:r>
            <a:br>
              <a:rPr lang="en-US" altLang="zh-TW" dirty="0"/>
            </a:br>
            <a:endParaRPr lang="zh-TW" altLang="en-US" sz="2000" dirty="0">
              <a:solidFill>
                <a:srgbClr val="8A00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4">
            <a:extLst>
              <a:ext uri="{FF2B5EF4-FFF2-40B4-BE49-F238E27FC236}">
                <a16:creationId xmlns:a16="http://schemas.microsoft.com/office/drawing/2014/main" id="{E4E07164-4268-47C3-890B-751CA741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9915" y="6027938"/>
            <a:ext cx="408741" cy="320676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EB6482-E8AD-494A-B82D-562298BE05A7}" type="slidenum">
              <a:rPr kumimoji="0" lang="zh-TW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06DF8E4-1E40-40F5-8527-D40341930DA1}"/>
              </a:ext>
            </a:extLst>
          </p:cNvPr>
          <p:cNvSpPr txBox="1"/>
          <p:nvPr/>
        </p:nvSpPr>
        <p:spPr>
          <a:xfrm>
            <a:off x="3659519" y="3290118"/>
            <a:ext cx="5609136" cy="96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8A0045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" pitchFamily="34" charset="-120"/>
                <a:cs typeface="Times New Roman" panose="02020603050405020304" pitchFamily="18" charset="0"/>
              </a:rPr>
              <a:t>Discuss the impact of the spread of the COVID-19 on the logistics industry and the job market</a:t>
            </a:r>
            <a:endParaRPr lang="zh-TW" altLang="en-US" sz="2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AA4E6B5-748E-4167-9BCF-5C633F7B6036}"/>
              </a:ext>
            </a:extLst>
          </p:cNvPr>
          <p:cNvSpPr txBox="1"/>
          <p:nvPr/>
        </p:nvSpPr>
        <p:spPr>
          <a:xfrm>
            <a:off x="637344" y="6099282"/>
            <a:ext cx="1553592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0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Spring 2021</a:t>
            </a:r>
            <a:endParaRPr lang="zh-TW" altLang="zh-TW" sz="20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B3AB69A-0112-4112-AEF8-DE462390FD40}"/>
              </a:ext>
            </a:extLst>
          </p:cNvPr>
          <p:cNvSpPr txBox="1"/>
          <p:nvPr/>
        </p:nvSpPr>
        <p:spPr>
          <a:xfrm>
            <a:off x="3659519" y="4652489"/>
            <a:ext cx="32432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kern="1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Instructor</a:t>
            </a:r>
            <a:r>
              <a:rPr lang="zh-TW" altLang="en-US" sz="28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zh-TW" altLang="zh-TW" sz="2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馮竣嗣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03829" y="1703278"/>
            <a:ext cx="4509857" cy="4324660"/>
          </a:xfrm>
        </p:spPr>
        <p:txBody>
          <a:bodyPr/>
          <a:lstStyle/>
          <a:p>
            <a:r>
              <a:rPr lang="zh-TW" altLang="en-US" sz="2600" b="1" dirty="0">
                <a:solidFill>
                  <a:srgbClr val="8A00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信箱</a:t>
            </a:r>
            <a:endParaRPr lang="en-US" altLang="zh-TW" sz="2600" b="1" dirty="0">
              <a:solidFill>
                <a:srgbClr val="8A00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6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600" i="1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2"/>
              </a:rPr>
              <a:t>david@wingstream.com.tw</a:t>
            </a:r>
            <a:endParaRPr lang="en-US" altLang="zh-TW" sz="2600" i="1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600" b="1" dirty="0">
                <a:solidFill>
                  <a:srgbClr val="8A00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zh-TW" altLang="en-US" sz="2600" b="1" dirty="0">
                <a:solidFill>
                  <a:srgbClr val="8A00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b="1" dirty="0">
                <a:solidFill>
                  <a:srgbClr val="8A00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</a:p>
          <a:p>
            <a:pPr marL="0" indent="0">
              <a:buNone/>
            </a:pPr>
            <a:r>
              <a:rPr lang="en-US" altLang="zh-TW" sz="2600" i="1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</a:t>
            </a:r>
            <a:r>
              <a:rPr lang="en-US" altLang="zh-TW" sz="2600" i="1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y appointments</a:t>
            </a:r>
            <a:endParaRPr lang="en-US" altLang="zh-TW" sz="2600" i="1" dirty="0">
              <a:solidFill>
                <a:srgbClr val="8A00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b="1" dirty="0">
              <a:solidFill>
                <a:srgbClr val="8A00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40E50A5F-E339-4883-9A52-5BCE96EB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975" y="258562"/>
            <a:ext cx="1997476" cy="1143000"/>
          </a:xfrm>
        </p:spPr>
        <p:txBody>
          <a:bodyPr/>
          <a:lstStyle/>
          <a:p>
            <a:r>
              <a:rPr lang="zh-TW" altLang="en-US" sz="3200" dirty="0"/>
              <a:t>聯絡資訊</a:t>
            </a:r>
          </a:p>
        </p:txBody>
      </p:sp>
      <p:sp>
        <p:nvSpPr>
          <p:cNvPr id="13" name="投影片編號版面配置區 4">
            <a:extLst>
              <a:ext uri="{FF2B5EF4-FFF2-40B4-BE49-F238E27FC236}">
                <a16:creationId xmlns:a16="http://schemas.microsoft.com/office/drawing/2014/main" id="{1F12851E-BBD7-4461-BF40-97D6C5B5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9915" y="6027938"/>
            <a:ext cx="408741" cy="320676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EB6482-E8AD-494A-B82D-562298BE05A7}" type="slidenum">
              <a:rPr kumimoji="0" lang="zh-TW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4">
            <a:extLst>
              <a:ext uri="{FF2B5EF4-FFF2-40B4-BE49-F238E27FC236}">
                <a16:creationId xmlns:a16="http://schemas.microsoft.com/office/drawing/2014/main" id="{1F12851E-BBD7-4461-BF40-97D6C5B5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9915" y="6027938"/>
            <a:ext cx="408741" cy="320676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EB6482-E8AD-494A-B82D-562298BE05A7}" type="slidenum">
              <a:rPr kumimoji="0" lang="zh-TW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5" name="標題 7">
            <a:extLst>
              <a:ext uri="{FF2B5EF4-FFF2-40B4-BE49-F238E27FC236}">
                <a16:creationId xmlns:a16="http://schemas.microsoft.com/office/drawing/2014/main" id="{A1B02C01-4F26-47C0-93A3-AE74305CFE48}"/>
              </a:ext>
            </a:extLst>
          </p:cNvPr>
          <p:cNvSpPr txBox="1">
            <a:spLocks/>
          </p:cNvSpPr>
          <p:nvPr/>
        </p:nvSpPr>
        <p:spPr>
          <a:xfrm>
            <a:off x="5805995" y="138669"/>
            <a:ext cx="1997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None/>
              <a:defRPr sz="2800" b="1" kern="120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zh-TW" altLang="en-US" sz="3200" dirty="0"/>
              <a:t>課程簡介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9A9E0E-F560-4463-9937-75DFBED4AD92}"/>
              </a:ext>
            </a:extLst>
          </p:cNvPr>
          <p:cNvSpPr txBox="1"/>
          <p:nvPr/>
        </p:nvSpPr>
        <p:spPr>
          <a:xfrm>
            <a:off x="3795573" y="1461620"/>
            <a:ext cx="6018320" cy="4771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2600" kern="1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2020</a:t>
            </a:r>
            <a:r>
              <a:rPr lang="zh-TW" altLang="zh-TW" sz="2600" kern="1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年疫情對物流產業的影響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zh-TW" sz="2600" kern="1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空運產業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zh-TW" sz="2600" kern="1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海運產業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zh-TW" sz="2600" kern="1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我如何準備面</a:t>
            </a:r>
            <a:r>
              <a:rPr lang="zh-TW" altLang="en-US" sz="2600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對</a:t>
            </a:r>
            <a:r>
              <a:rPr lang="zh-TW" altLang="zh-TW" sz="2600" kern="1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新物流模式的就業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zh-TW" sz="2600" kern="1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普通倉自貿倉儲整合</a:t>
            </a:r>
            <a:endParaRPr lang="en-US" altLang="zh-TW" sz="2600" kern="100" dirty="0"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</a:pPr>
            <a:r>
              <a:rPr lang="en-US" altLang="zh-TW" sz="2600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6.</a:t>
            </a:r>
            <a:r>
              <a:rPr lang="zh-TW" altLang="en-US" sz="2600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2600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QA</a:t>
            </a:r>
            <a:endParaRPr lang="zh-TW" altLang="zh-TW" sz="2600" kern="100" dirty="0"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EE6E8D-02BA-4BFE-9D52-FD9CFA0F0652}"/>
              </a:ext>
            </a:extLst>
          </p:cNvPr>
          <p:cNvSpPr/>
          <p:nvPr/>
        </p:nvSpPr>
        <p:spPr>
          <a:xfrm>
            <a:off x="532660" y="3494911"/>
            <a:ext cx="1784412" cy="7051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2021/4/7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7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4">
            <a:extLst>
              <a:ext uri="{FF2B5EF4-FFF2-40B4-BE49-F238E27FC236}">
                <a16:creationId xmlns:a16="http://schemas.microsoft.com/office/drawing/2014/main" id="{1F12851E-BBD7-4461-BF40-97D6C5B5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9915" y="6027938"/>
            <a:ext cx="408741" cy="320676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EB6482-E8AD-494A-B82D-562298BE05A7}" type="slidenum">
              <a:rPr kumimoji="0" lang="zh-TW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5" name="標題 7">
            <a:extLst>
              <a:ext uri="{FF2B5EF4-FFF2-40B4-BE49-F238E27FC236}">
                <a16:creationId xmlns:a16="http://schemas.microsoft.com/office/drawing/2014/main" id="{A1B02C01-4F26-47C0-93A3-AE74305CFE48}"/>
              </a:ext>
            </a:extLst>
          </p:cNvPr>
          <p:cNvSpPr txBox="1">
            <a:spLocks/>
          </p:cNvSpPr>
          <p:nvPr/>
        </p:nvSpPr>
        <p:spPr>
          <a:xfrm>
            <a:off x="5805995" y="138669"/>
            <a:ext cx="19974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None/>
              <a:defRPr sz="2800" b="1" kern="120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zh-TW" altLang="en-US" sz="3200" dirty="0"/>
              <a:t>課程簡介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18AFB5D-71FC-4303-A63E-71781BC42979}"/>
              </a:ext>
            </a:extLst>
          </p:cNvPr>
          <p:cNvSpPr txBox="1"/>
          <p:nvPr/>
        </p:nvSpPr>
        <p:spPr>
          <a:xfrm>
            <a:off x="3635405" y="1416520"/>
            <a:ext cx="6338656" cy="4771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zh-TW" sz="2600" kern="1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客戶自建倉儲代管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zh-TW" sz="2600" kern="1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客戶轉投資回台設廠產地認證問題實務</a:t>
            </a:r>
            <a:r>
              <a:rPr lang="en-US" altLang="zh-TW" sz="2600" kern="1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zh-TW" sz="2600" kern="1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空壓機廠</a:t>
            </a:r>
            <a:r>
              <a:rPr lang="en-US" altLang="zh-TW" sz="2600" kern="1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zh-TW" sz="2600" kern="100" dirty="0"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zh-TW" sz="2600" kern="1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全自動倉儲管理系統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zh-TW" sz="2600" kern="100" dirty="0">
                <a:effectLst/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物流及貨物進出口代理實務</a:t>
            </a:r>
            <a:endParaRPr lang="en-US" altLang="zh-TW" sz="2600" kern="100" dirty="0"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2600" kern="1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QA</a:t>
            </a:r>
            <a:endParaRPr lang="zh-TW" altLang="zh-TW" sz="2600" kern="100" dirty="0">
              <a:effectLst/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5748B01-CBB5-422E-BFAF-EF7BB99CDEC6}"/>
              </a:ext>
            </a:extLst>
          </p:cNvPr>
          <p:cNvSpPr/>
          <p:nvPr/>
        </p:nvSpPr>
        <p:spPr>
          <a:xfrm>
            <a:off x="408372" y="3449810"/>
            <a:ext cx="1864312" cy="705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2021/4/21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2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>
            <a:extLst>
              <a:ext uri="{FF2B5EF4-FFF2-40B4-BE49-F238E27FC236}">
                <a16:creationId xmlns:a16="http://schemas.microsoft.com/office/drawing/2014/main" id="{40E50A5F-E339-4883-9A52-5BCE96EB0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697" y="219382"/>
            <a:ext cx="3053918" cy="1143000"/>
          </a:xfrm>
        </p:spPr>
        <p:txBody>
          <a:bodyPr/>
          <a:lstStyle/>
          <a:p>
            <a:r>
              <a:rPr lang="zh-TW" altLang="en-US" sz="3200" dirty="0"/>
              <a:t>課程要求 </a:t>
            </a:r>
            <a:r>
              <a:rPr lang="en-US" altLang="zh-TW" sz="3200" dirty="0"/>
              <a:t>/</a:t>
            </a:r>
            <a:r>
              <a:rPr lang="zh-TW" altLang="en-US" sz="3200" dirty="0"/>
              <a:t> 評分</a:t>
            </a:r>
          </a:p>
        </p:txBody>
      </p:sp>
      <p:sp>
        <p:nvSpPr>
          <p:cNvPr id="13" name="投影片編號版面配置區 4">
            <a:extLst>
              <a:ext uri="{FF2B5EF4-FFF2-40B4-BE49-F238E27FC236}">
                <a16:creationId xmlns:a16="http://schemas.microsoft.com/office/drawing/2014/main" id="{1F12851E-BBD7-4461-BF40-97D6C5B5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9915" y="6027938"/>
            <a:ext cx="408741" cy="320676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EB6482-E8AD-494A-B82D-562298BE05A7}" type="slidenum">
              <a:rPr kumimoji="0" lang="zh-TW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itchFamily="34" charset="0"/>
                <a:ea typeface="微軟正黑體" pitchFamily="34" charset="-120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6C29F229-F499-44EF-B99B-52E416EF9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030" y="1890248"/>
            <a:ext cx="4509857" cy="3329821"/>
          </a:xfrm>
        </p:spPr>
        <p:txBody>
          <a:bodyPr>
            <a:noAutofit/>
          </a:bodyPr>
          <a:lstStyle/>
          <a:p>
            <a:r>
              <a:rPr lang="zh-TW" altLang="zh-TW" sz="2600" b="1" dirty="0">
                <a:solidFill>
                  <a:srgbClr val="8A00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課 程 要 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TW" sz="2600" kern="100" dirty="0">
                <a:effectLst/>
                <a:latin typeface="微軟正黑體" panose="020B0604030504040204" pitchFamily="34" charset="-120"/>
                <a:cs typeface="Times New Roman" panose="02020603050405020304" pitchFamily="18" charset="0"/>
              </a:rPr>
              <a:t>出席時數不得少於</a:t>
            </a:r>
            <a:r>
              <a:rPr lang="en-US" altLang="zh-TW" sz="2600" kern="100" dirty="0">
                <a:effectLst/>
                <a:latin typeface="微軟正黑體" panose="020B0604030504040204" pitchFamily="34" charset="-120"/>
                <a:cs typeface="Times New Roman" panose="02020603050405020304" pitchFamily="18" charset="0"/>
              </a:rPr>
              <a:t>25%</a:t>
            </a:r>
            <a:endParaRPr lang="zh-TW" altLang="zh-TW" sz="2600" kern="100" dirty="0">
              <a:effectLst/>
              <a:latin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zh-TW" sz="2600" b="1" dirty="0">
                <a:solidFill>
                  <a:srgbClr val="8A00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評 分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zh-TW" sz="2600" kern="100" dirty="0">
                <a:effectLst/>
                <a:latin typeface="微軟正黑體" panose="020B0604030504040204" pitchFamily="34" charset="-120"/>
                <a:cs typeface="Times New Roman" panose="02020603050405020304" pitchFamily="18" charset="0"/>
              </a:rPr>
              <a:t>課堂討論：</a:t>
            </a:r>
            <a:r>
              <a:rPr lang="en-US" altLang="zh-TW" sz="2600" kern="100" dirty="0">
                <a:effectLst/>
                <a:latin typeface="微軟正黑體" panose="020B0604030504040204" pitchFamily="34" charset="-120"/>
                <a:cs typeface="Times New Roman" panose="02020603050405020304" pitchFamily="18" charset="0"/>
              </a:rPr>
              <a:t>50%</a:t>
            </a:r>
            <a:endParaRPr lang="zh-TW" altLang="zh-TW" sz="2600" kern="100" dirty="0">
              <a:effectLst/>
              <a:latin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zh-TW" sz="2600" kern="100" dirty="0">
                <a:effectLst/>
                <a:latin typeface="微軟正黑體" panose="020B0604030504040204" pitchFamily="34" charset="-120"/>
                <a:cs typeface="Times New Roman" panose="02020603050405020304" pitchFamily="18" charset="0"/>
              </a:rPr>
              <a:t>期末分組報告：</a:t>
            </a:r>
            <a:r>
              <a:rPr lang="en-US" altLang="zh-TW" sz="2600" kern="100" dirty="0">
                <a:effectLst/>
                <a:latin typeface="微軟正黑體" panose="020B0604030504040204" pitchFamily="34" charset="-120"/>
                <a:cs typeface="Times New Roman" panose="02020603050405020304" pitchFamily="18" charset="0"/>
              </a:rPr>
              <a:t>50%</a:t>
            </a:r>
            <a:endParaRPr lang="zh-TW" altLang="zh-TW" sz="2600" kern="100" dirty="0">
              <a:effectLst/>
              <a:latin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3000" b="1" dirty="0">
              <a:solidFill>
                <a:srgbClr val="8A00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0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164</Words>
  <Application>Microsoft Office PowerPoint</Application>
  <PresentationFormat>A4 紙張 (210x297 公釐)</PresentationFormat>
  <Paragraphs>38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Wingdings</vt:lpstr>
      <vt:lpstr>Office 佈景主題</vt:lpstr>
      <vt:lpstr>疫情蔓延下對物流業者及 就業市場影響探討與因應之道 </vt:lpstr>
      <vt:lpstr>聯絡資訊</vt:lpstr>
      <vt:lpstr>PowerPoint 簡報</vt:lpstr>
      <vt:lpstr>PowerPoint 簡報</vt:lpstr>
      <vt:lpstr>課程要求 / 評分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Jack Lee</dc:creator>
  <cp:lastModifiedBy>冠維 賴</cp:lastModifiedBy>
  <cp:revision>41</cp:revision>
  <dcterms:created xsi:type="dcterms:W3CDTF">2012-11-25T05:37:01Z</dcterms:created>
  <dcterms:modified xsi:type="dcterms:W3CDTF">2021-02-26T07:09:55Z</dcterms:modified>
</cp:coreProperties>
</file>