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57" r:id="rId4"/>
    <p:sldId id="277" r:id="rId5"/>
    <p:sldId id="278" r:id="rId6"/>
    <p:sldId id="283" r:id="rId7"/>
    <p:sldId id="282" r:id="rId8"/>
    <p:sldId id="280" r:id="rId9"/>
    <p:sldId id="281" r:id="rId10"/>
    <p:sldId id="284" r:id="rId11"/>
    <p:sldId id="285" r:id="rId12"/>
    <p:sldId id="288" r:id="rId13"/>
    <p:sldId id="287" r:id="rId14"/>
    <p:sldId id="289" r:id="rId15"/>
    <p:sldId id="290" r:id="rId16"/>
    <p:sldId id="291" r:id="rId17"/>
    <p:sldId id="292" r:id="rId18"/>
    <p:sldId id="294" r:id="rId19"/>
    <p:sldId id="295" r:id="rId20"/>
    <p:sldId id="296" r:id="rId21"/>
    <p:sldId id="297" r:id="rId22"/>
    <p:sldId id="29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64312" autoAdjust="0"/>
  </p:normalViewPr>
  <p:slideViewPr>
    <p:cSldViewPr>
      <p:cViewPr varScale="1">
        <p:scale>
          <a:sx n="45" d="100"/>
          <a:sy n="45" d="100"/>
        </p:scale>
        <p:origin x="-21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14838-23AA-4BF7-9043-000D93EAB208}" type="datetimeFigureOut">
              <a:rPr lang="ko-KR" altLang="en-US" smtClean="0"/>
              <a:pPr/>
              <a:t>2016-06-01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0550E-33F1-47D7-9F3C-69A1B7F6B9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주어진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릴레이션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애트리뷰트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애트리뷰트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함수적으로 종속하는 필요 충분 조건은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값에 대해 반드시 한 개의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값이 대응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된다는 것이다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0550E-33F1-47D7-9F3C-69A1B7F6B9B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0550E-33F1-47D7-9F3C-69A1B7F6B9B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2016-06-01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2016-06-01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2016-06-01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1678-067C-4258-8C5E-5382490DD160}" type="datetimeFigureOut">
              <a:rPr lang="ko-KR" altLang="en-US" smtClean="0"/>
              <a:pPr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97312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추론 규칙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다른 함수적 종속성을 추론하는 과정은 이미 아는 함수적 종속성에 추론 규칙을 차례로 적용함으로써 이루어진다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암스트롱의 추론 규칙</a:t>
            </a:r>
            <a:r>
              <a:rPr lang="en-US" altLang="ko-KR" sz="2400" dirty="0" smtClean="0"/>
              <a:t>(Armstrong's Inference Rule)</a:t>
            </a:r>
            <a:r>
              <a:rPr lang="ko-KR" altLang="ko-KR" sz="2400" dirty="0" smtClean="0"/>
              <a:t>을 사용하면 함수적 종속성이 같은 것인지를 알 수 있다</a:t>
            </a:r>
            <a:r>
              <a:rPr lang="en-US" altLang="ko-KR" sz="2400" dirty="0" smtClean="0"/>
              <a:t>.</a:t>
            </a:r>
            <a:endParaRPr lang="ko-KR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10.1 </a:t>
            </a:r>
            <a:r>
              <a:rPr lang="ko-KR" altLang="ko-KR" sz="2800" dirty="0" smtClean="0"/>
              <a:t>함수적 종속성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56405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추론 규칙</a:t>
            </a:r>
            <a:r>
              <a:rPr lang="en-US" altLang="ko-KR" sz="2800" b="1" dirty="0" smtClean="0"/>
              <a:t>(</a:t>
            </a:r>
            <a:r>
              <a:rPr lang="ko-KR" altLang="ko-KR" sz="2800" b="1" dirty="0" smtClean="0"/>
              <a:t>암스트롱의 추론 규칙</a:t>
            </a:r>
            <a:r>
              <a:rPr lang="en-US" altLang="ko-KR" sz="2800" b="1" dirty="0" smtClean="0"/>
              <a:t>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규칙 </a:t>
            </a:r>
            <a:r>
              <a:rPr lang="en-US" altLang="ko-KR" sz="2400" dirty="0" smtClean="0"/>
              <a:t>1(</a:t>
            </a:r>
            <a:r>
              <a:rPr lang="ko-KR" altLang="ko-KR" sz="2400" dirty="0" err="1" smtClean="0"/>
              <a:t>재귀성</a:t>
            </a:r>
            <a:r>
              <a:rPr lang="en-US" altLang="ko-KR" sz="2400" dirty="0" smtClean="0"/>
              <a:t>(Reflexive) </a:t>
            </a:r>
            <a:r>
              <a:rPr lang="ko-KR" altLang="ko-KR" sz="2400" dirty="0" smtClean="0"/>
              <a:t>규칙</a:t>
            </a:r>
            <a:r>
              <a:rPr lang="en-US" altLang="ko-KR" sz="2400" dirty="0" smtClean="0"/>
              <a:t>) X </a:t>
            </a:r>
            <a:r>
              <a:rPr lang="ko-KR" altLang="ko-KR" sz="2400" dirty="0" smtClean="0"/>
              <a:t>⊇ </a:t>
            </a:r>
            <a:r>
              <a:rPr lang="en-US" altLang="ko-KR" sz="2400" dirty="0" smtClean="0"/>
              <a:t>Y</a:t>
            </a:r>
            <a:r>
              <a:rPr lang="ko-KR" altLang="ko-KR" sz="2400" dirty="0" smtClean="0"/>
              <a:t>이면</a:t>
            </a:r>
            <a:r>
              <a:rPr lang="en-US" altLang="ko-KR" sz="2400" dirty="0" smtClean="0"/>
              <a:t> X </a:t>
            </a:r>
            <a:r>
              <a:rPr lang="ko-KR" altLang="ko-KR" sz="2400" dirty="0" smtClean="0"/>
              <a:t>→ </a:t>
            </a:r>
            <a:r>
              <a:rPr lang="en-US" altLang="ko-KR" sz="2400" dirty="0" smtClean="0"/>
              <a:t>Y</a:t>
            </a:r>
            <a:r>
              <a:rPr lang="ko-KR" altLang="ko-KR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규칙 </a:t>
            </a:r>
            <a:r>
              <a:rPr lang="en-US" altLang="ko-KR" sz="2400" dirty="0" smtClean="0"/>
              <a:t>2(</a:t>
            </a:r>
            <a:r>
              <a:rPr lang="ko-KR" altLang="ko-KR" sz="2400" dirty="0" err="1" smtClean="0"/>
              <a:t>부가성</a:t>
            </a:r>
            <a:r>
              <a:rPr lang="en-US" altLang="ko-KR" sz="2400" dirty="0" smtClean="0"/>
              <a:t>(Augmentation) </a:t>
            </a:r>
            <a:r>
              <a:rPr lang="ko-KR" altLang="ko-KR" sz="2400" dirty="0" smtClean="0"/>
              <a:t>규칙</a:t>
            </a:r>
            <a:r>
              <a:rPr lang="en-US" altLang="ko-KR" sz="2400" dirty="0" smtClean="0"/>
              <a:t>) X </a:t>
            </a:r>
            <a:r>
              <a:rPr lang="ko-KR" altLang="ko-KR" sz="2400" dirty="0" smtClean="0"/>
              <a:t>→ </a:t>
            </a:r>
            <a:r>
              <a:rPr lang="en-US" altLang="ko-KR" sz="2400" dirty="0" smtClean="0"/>
              <a:t>Y</a:t>
            </a:r>
            <a:r>
              <a:rPr lang="ko-KR" altLang="ko-KR" sz="2400" dirty="0" smtClean="0"/>
              <a:t>이면</a:t>
            </a:r>
            <a:r>
              <a:rPr lang="en-US" altLang="ko-KR" sz="2400" dirty="0" smtClean="0"/>
              <a:t> XZ </a:t>
            </a:r>
            <a:r>
              <a:rPr lang="ko-KR" altLang="ko-KR" sz="2400" dirty="0" smtClean="0"/>
              <a:t>→ </a:t>
            </a:r>
            <a:r>
              <a:rPr lang="en-US" altLang="ko-KR" sz="2400" dirty="0" smtClean="0"/>
              <a:t>YZ</a:t>
            </a:r>
            <a:r>
              <a:rPr lang="ko-KR" altLang="ko-KR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규칙 </a:t>
            </a:r>
            <a:r>
              <a:rPr lang="en-US" altLang="ko-KR" sz="2400" dirty="0" smtClean="0"/>
              <a:t>3(</a:t>
            </a:r>
            <a:r>
              <a:rPr lang="ko-KR" altLang="ko-KR" sz="2400" dirty="0" err="1" smtClean="0"/>
              <a:t>이행성</a:t>
            </a:r>
            <a:r>
              <a:rPr lang="en-US" altLang="ko-KR" sz="2400" dirty="0" smtClean="0"/>
              <a:t>(Transitive) </a:t>
            </a:r>
            <a:r>
              <a:rPr lang="ko-KR" altLang="ko-KR" sz="2400" dirty="0" smtClean="0"/>
              <a:t>규칙</a:t>
            </a:r>
            <a:r>
              <a:rPr lang="en-US" altLang="ko-KR" sz="2400" dirty="0" smtClean="0"/>
              <a:t>) X </a:t>
            </a:r>
            <a:r>
              <a:rPr lang="ko-KR" altLang="ko-KR" sz="2400" dirty="0" smtClean="0"/>
              <a:t>→ </a:t>
            </a:r>
            <a:r>
              <a:rPr lang="en-US" altLang="ko-KR" sz="2400" dirty="0" smtClean="0"/>
              <a:t>Y</a:t>
            </a:r>
            <a:r>
              <a:rPr lang="ko-KR" altLang="ko-KR" sz="2400" dirty="0" smtClean="0"/>
              <a:t>이고</a:t>
            </a:r>
            <a:r>
              <a:rPr lang="en-US" altLang="ko-KR" sz="2400" dirty="0" smtClean="0"/>
              <a:t>, Y </a:t>
            </a:r>
            <a:r>
              <a:rPr lang="ko-KR" altLang="ko-KR" sz="2400" dirty="0" smtClean="0"/>
              <a:t>→ </a:t>
            </a:r>
            <a:r>
              <a:rPr lang="en-US" altLang="ko-KR" sz="2400" dirty="0" smtClean="0"/>
              <a:t>Z</a:t>
            </a:r>
            <a:r>
              <a:rPr lang="ko-KR" altLang="ko-KR" sz="2400" dirty="0" smtClean="0"/>
              <a:t>이면</a:t>
            </a:r>
            <a:r>
              <a:rPr lang="en-US" altLang="ko-KR" sz="2400" dirty="0" smtClean="0"/>
              <a:t> X </a:t>
            </a:r>
            <a:r>
              <a:rPr lang="ko-KR" altLang="ko-KR" sz="2400" dirty="0" smtClean="0"/>
              <a:t>→ </a:t>
            </a:r>
            <a:r>
              <a:rPr lang="en-US" altLang="ko-KR" sz="2400" dirty="0" smtClean="0"/>
              <a:t>Z</a:t>
            </a:r>
            <a:r>
              <a:rPr lang="ko-KR" altLang="ko-KR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10.1 </a:t>
            </a:r>
            <a:r>
              <a:rPr lang="ko-KR" altLang="ko-KR" sz="2800" dirty="0" smtClean="0"/>
              <a:t>함수적 종속성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52599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추론 규칙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암스트롱의 추론 규칙을 이용하여 함수적 종속성을 추가로 추론한다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10.1 </a:t>
            </a:r>
            <a:r>
              <a:rPr lang="ko-KR" altLang="ko-KR" sz="2800" dirty="0" smtClean="0"/>
              <a:t>함수적 종속성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00725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추론 규칙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규칙 </a:t>
            </a:r>
            <a:r>
              <a:rPr lang="en-US" altLang="ko-KR" sz="2400" dirty="0" smtClean="0"/>
              <a:t>4(</a:t>
            </a:r>
            <a:r>
              <a:rPr lang="ko-KR" altLang="ko-KR" sz="2400" dirty="0" smtClean="0"/>
              <a:t>분해</a:t>
            </a:r>
            <a:r>
              <a:rPr lang="en-US" altLang="ko-KR" sz="2400" dirty="0" smtClean="0"/>
              <a:t>(Decomposition) </a:t>
            </a:r>
            <a:r>
              <a:rPr lang="ko-KR" altLang="ko-KR" sz="2400" dirty="0" smtClean="0"/>
              <a:t>규칙</a:t>
            </a:r>
            <a:r>
              <a:rPr lang="en-US" altLang="ko-KR" sz="2400" dirty="0" smtClean="0"/>
              <a:t>) X </a:t>
            </a:r>
            <a:r>
              <a:rPr lang="ko-KR" altLang="ko-KR" sz="2400" dirty="0" smtClean="0"/>
              <a:t>→ </a:t>
            </a:r>
            <a:r>
              <a:rPr lang="en-US" altLang="ko-KR" sz="2400" dirty="0" smtClean="0"/>
              <a:t>YZ</a:t>
            </a:r>
            <a:r>
              <a:rPr lang="ko-KR" altLang="ko-KR" sz="2400" dirty="0" smtClean="0"/>
              <a:t>이면</a:t>
            </a:r>
            <a:r>
              <a:rPr lang="en-US" altLang="ko-KR" sz="2400" dirty="0" smtClean="0"/>
              <a:t> X </a:t>
            </a:r>
            <a:r>
              <a:rPr lang="ko-KR" altLang="ko-KR" sz="2400" dirty="0" smtClean="0"/>
              <a:t>→ </a:t>
            </a:r>
            <a:r>
              <a:rPr lang="en-US" altLang="ko-KR" sz="2400" dirty="0" smtClean="0"/>
              <a:t>Y</a:t>
            </a:r>
            <a:r>
              <a:rPr lang="ko-KR" altLang="ko-KR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규칙 </a:t>
            </a:r>
            <a:r>
              <a:rPr lang="en-US" altLang="ko-KR" sz="2400" dirty="0" smtClean="0"/>
              <a:t>5(</a:t>
            </a:r>
            <a:r>
              <a:rPr lang="ko-KR" altLang="ko-KR" sz="2400" dirty="0" smtClean="0"/>
              <a:t>합집합</a:t>
            </a:r>
            <a:r>
              <a:rPr lang="en-US" altLang="ko-KR" sz="2400" dirty="0" smtClean="0"/>
              <a:t>(Union) </a:t>
            </a:r>
            <a:r>
              <a:rPr lang="ko-KR" altLang="ko-KR" sz="2400" dirty="0" smtClean="0"/>
              <a:t>규칙</a:t>
            </a:r>
            <a:r>
              <a:rPr lang="en-US" altLang="ko-KR" sz="2400" dirty="0" smtClean="0"/>
              <a:t>) X </a:t>
            </a:r>
            <a:r>
              <a:rPr lang="ko-KR" altLang="ko-KR" sz="2400" dirty="0" smtClean="0"/>
              <a:t>→ </a:t>
            </a:r>
            <a:r>
              <a:rPr lang="en-US" altLang="ko-KR" sz="2400" dirty="0" smtClean="0"/>
              <a:t>Y</a:t>
            </a:r>
            <a:r>
              <a:rPr lang="ko-KR" altLang="ko-KR" sz="2400" dirty="0" smtClean="0"/>
              <a:t>이고</a:t>
            </a:r>
            <a:r>
              <a:rPr lang="en-US" altLang="ko-KR" sz="2400" dirty="0" smtClean="0"/>
              <a:t> X </a:t>
            </a:r>
            <a:r>
              <a:rPr lang="ko-KR" altLang="ko-KR" sz="2400" dirty="0" smtClean="0"/>
              <a:t>→ </a:t>
            </a:r>
            <a:r>
              <a:rPr lang="en-US" altLang="ko-KR" sz="2400" dirty="0" smtClean="0"/>
              <a:t>Z</a:t>
            </a:r>
            <a:r>
              <a:rPr lang="ko-KR" altLang="ko-KR" sz="2400" dirty="0" smtClean="0"/>
              <a:t>이면</a:t>
            </a:r>
            <a:r>
              <a:rPr lang="en-US" altLang="ko-KR" sz="2400" dirty="0" smtClean="0"/>
              <a:t> X </a:t>
            </a:r>
            <a:r>
              <a:rPr lang="ko-KR" altLang="ko-KR" sz="2400" dirty="0" smtClean="0"/>
              <a:t>→ </a:t>
            </a:r>
            <a:r>
              <a:rPr lang="en-US" altLang="ko-KR" sz="2400" dirty="0" smtClean="0"/>
              <a:t>YZ</a:t>
            </a:r>
            <a:r>
              <a:rPr lang="ko-KR" altLang="ko-KR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규칙 </a:t>
            </a:r>
            <a:r>
              <a:rPr lang="en-US" altLang="ko-KR" sz="2400" dirty="0" smtClean="0"/>
              <a:t>6(</a:t>
            </a:r>
            <a:r>
              <a:rPr lang="ko-KR" altLang="ko-KR" sz="2400" dirty="0" smtClean="0"/>
              <a:t>의사 </a:t>
            </a:r>
            <a:r>
              <a:rPr lang="ko-KR" altLang="ko-KR" sz="2400" dirty="0" err="1" smtClean="0"/>
              <a:t>이행성</a:t>
            </a:r>
            <a:r>
              <a:rPr lang="en-US" altLang="ko-KR" sz="2400" dirty="0" smtClean="0"/>
              <a:t>(Pseudo-transitive) </a:t>
            </a:r>
            <a:r>
              <a:rPr lang="ko-KR" altLang="ko-KR" sz="2400" dirty="0" smtClean="0"/>
              <a:t>규칙</a:t>
            </a:r>
            <a:r>
              <a:rPr lang="en-US" altLang="ko-KR" sz="2400" dirty="0" smtClean="0"/>
              <a:t>) X </a:t>
            </a:r>
            <a:r>
              <a:rPr lang="ko-KR" altLang="ko-KR" sz="2400" dirty="0" smtClean="0"/>
              <a:t>→ </a:t>
            </a:r>
            <a:r>
              <a:rPr lang="en-US" altLang="ko-KR" sz="2400" dirty="0" smtClean="0"/>
              <a:t>Y</a:t>
            </a:r>
            <a:r>
              <a:rPr lang="ko-KR" altLang="ko-KR" sz="2400" dirty="0" smtClean="0"/>
              <a:t>이고</a:t>
            </a:r>
            <a:r>
              <a:rPr lang="en-US" altLang="ko-KR" sz="2400" dirty="0" smtClean="0"/>
              <a:t> WY </a:t>
            </a:r>
            <a:r>
              <a:rPr lang="ko-KR" altLang="ko-KR" sz="2400" dirty="0" smtClean="0"/>
              <a:t>→ </a:t>
            </a:r>
            <a:r>
              <a:rPr lang="en-US" altLang="ko-KR" sz="2400" dirty="0" smtClean="0"/>
              <a:t>Z</a:t>
            </a:r>
            <a:r>
              <a:rPr lang="ko-KR" altLang="ko-KR" sz="2400" dirty="0" smtClean="0"/>
              <a:t>이면</a:t>
            </a:r>
            <a:r>
              <a:rPr lang="en-US" altLang="ko-KR" sz="2400" dirty="0" smtClean="0"/>
              <a:t> WX </a:t>
            </a:r>
            <a:r>
              <a:rPr lang="ko-KR" altLang="ko-KR" sz="2400" dirty="0" smtClean="0"/>
              <a:t>→ </a:t>
            </a:r>
            <a:r>
              <a:rPr lang="en-US" altLang="ko-KR" sz="2400" dirty="0" smtClean="0"/>
              <a:t>Z</a:t>
            </a:r>
            <a:r>
              <a:rPr lang="ko-KR" altLang="ko-KR" sz="2400" dirty="0" smtClean="0"/>
              <a:t>이다</a:t>
            </a:r>
            <a:r>
              <a:rPr lang="en-US" altLang="ko-KR" sz="2400" dirty="0" smtClean="0"/>
              <a:t>.</a:t>
            </a:r>
            <a:endParaRPr lang="ko-KR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10.1 </a:t>
            </a:r>
            <a:r>
              <a:rPr lang="ko-KR" altLang="ko-KR" sz="2800" dirty="0" smtClean="0"/>
              <a:t>함수적 종속성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00725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err="1" smtClean="0"/>
              <a:t>폐포</a:t>
            </a:r>
            <a:r>
              <a:rPr lang="ko-KR" altLang="ko-KR" sz="2800" b="1" dirty="0" smtClean="0"/>
              <a:t> </a:t>
            </a:r>
            <a:r>
              <a:rPr lang="ko-KR" altLang="en-US" sz="2800" b="1" dirty="0" smtClean="0"/>
              <a:t>구하기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ko-KR" sz="2400" dirty="0" smtClean="0"/>
              <a:t>① 자기 자신으로는 항상 함수적 종속성이 존재함으로 우선 자신의 원소들을 </a:t>
            </a:r>
            <a:r>
              <a:rPr lang="ko-KR" altLang="ko-KR" sz="2400" dirty="0" err="1" smtClean="0"/>
              <a:t>폐포에</a:t>
            </a:r>
            <a:r>
              <a:rPr lang="ko-KR" altLang="ko-KR" sz="2400" dirty="0" smtClean="0"/>
              <a:t> 넣는다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ko-KR" sz="2400" dirty="0" smtClean="0"/>
              <a:t>② 주어진 함수적 종속성을 규칙</a:t>
            </a:r>
            <a:r>
              <a:rPr lang="en-US" altLang="ko-KR" sz="2400" dirty="0" smtClean="0"/>
              <a:t> 4(</a:t>
            </a:r>
            <a:r>
              <a:rPr lang="ko-KR" altLang="ko-KR" sz="2400" dirty="0" smtClean="0"/>
              <a:t>분해 규칙</a:t>
            </a:r>
            <a:r>
              <a:rPr lang="en-US" altLang="ko-KR" sz="2400" dirty="0" smtClean="0"/>
              <a:t>)</a:t>
            </a:r>
            <a:r>
              <a:rPr lang="ko-KR" altLang="ko-KR" sz="2400" dirty="0" smtClean="0"/>
              <a:t>에 의해 분해하여 하나씩 넣는다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ko-KR" sz="2400" dirty="0" smtClean="0"/>
              <a:t>③ 규칙</a:t>
            </a:r>
            <a:r>
              <a:rPr lang="en-US" altLang="ko-KR" sz="2400" dirty="0" smtClean="0"/>
              <a:t> 3(</a:t>
            </a:r>
            <a:r>
              <a:rPr lang="ko-KR" altLang="ko-KR" sz="2400" dirty="0" err="1" smtClean="0"/>
              <a:t>이행성</a:t>
            </a:r>
            <a:r>
              <a:rPr lang="ko-KR" altLang="ko-KR" sz="2400" dirty="0" smtClean="0"/>
              <a:t> 규칙</a:t>
            </a:r>
            <a:r>
              <a:rPr lang="en-US" altLang="ko-KR" sz="2400" dirty="0" smtClean="0"/>
              <a:t>)</a:t>
            </a:r>
            <a:r>
              <a:rPr lang="ko-KR" altLang="ko-KR" sz="2400" dirty="0" smtClean="0"/>
              <a:t>을 적용하여 함수적 종속성을 구하고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규칙</a:t>
            </a:r>
            <a:r>
              <a:rPr lang="en-US" altLang="ko-KR" sz="2400" dirty="0" smtClean="0"/>
              <a:t> 4(</a:t>
            </a:r>
            <a:r>
              <a:rPr lang="ko-KR" altLang="ko-KR" sz="2400" dirty="0" smtClean="0"/>
              <a:t>분해 규칙</a:t>
            </a:r>
            <a:r>
              <a:rPr lang="en-US" altLang="ko-KR" sz="2400" dirty="0" smtClean="0"/>
              <a:t>)</a:t>
            </a:r>
            <a:r>
              <a:rPr lang="ko-KR" altLang="ko-KR" sz="2400" dirty="0" smtClean="0"/>
              <a:t>를 적용하여 하나씩 넣는다</a:t>
            </a:r>
            <a:r>
              <a:rPr lang="en-US" altLang="ko-KR" sz="2400" dirty="0" smtClean="0"/>
              <a:t>.</a:t>
            </a:r>
            <a:endParaRPr lang="ko-KR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10.1 </a:t>
            </a:r>
            <a:r>
              <a:rPr lang="ko-KR" altLang="ko-KR" sz="2800" dirty="0" smtClean="0"/>
              <a:t>함수적 종속성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5299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noProof="0" dirty="0" smtClean="0"/>
              <a:t>정규화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데이터베이스 내의 </a:t>
            </a:r>
            <a:r>
              <a:rPr lang="ko-KR" altLang="ko-KR" sz="2400" dirty="0" err="1" smtClean="0"/>
              <a:t>애트리뷰트</a:t>
            </a:r>
            <a:r>
              <a:rPr lang="ko-KR" altLang="ko-KR" sz="2400" dirty="0" smtClean="0"/>
              <a:t> 간의 종속성을 분석해서 하나의 종속성이 하나의 </a:t>
            </a:r>
            <a:r>
              <a:rPr lang="ko-KR" altLang="ko-KR" sz="2400" dirty="0" err="1" smtClean="0"/>
              <a:t>릴레이션으로</a:t>
            </a:r>
            <a:r>
              <a:rPr lang="ko-KR" altLang="ko-KR" sz="2400" dirty="0" smtClean="0"/>
              <a:t> 표현되도록 분해하는 과정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제</a:t>
            </a:r>
            <a:r>
              <a:rPr lang="en-US" altLang="ko-KR" sz="2400" dirty="0" smtClean="0"/>
              <a:t>1, 2, 3, 4, 5, BCNF </a:t>
            </a:r>
            <a:r>
              <a:rPr lang="ko-KR" altLang="ko-KR" sz="2400" dirty="0" err="1" smtClean="0"/>
              <a:t>정규형으로</a:t>
            </a:r>
            <a:r>
              <a:rPr lang="ko-KR" altLang="ko-KR" sz="2400" dirty="0" smtClean="0"/>
              <a:t> 나뉜다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429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10.2 </a:t>
            </a:r>
            <a:r>
              <a:rPr lang="ko-KR" altLang="ko-KR" sz="2800" dirty="0" smtClean="0"/>
              <a:t>정규화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Nomalization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noProof="0" dirty="0" smtClean="0"/>
              <a:t>정규화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429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10.2 </a:t>
            </a:r>
            <a:r>
              <a:rPr lang="ko-KR" altLang="ko-KR" sz="2800" dirty="0" smtClean="0"/>
              <a:t>정규화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Nomalization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  <p:pic>
        <p:nvPicPr>
          <p:cNvPr id="50178" name="Picture 2" descr="image3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2000240"/>
            <a:ext cx="4424369" cy="4012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571768" y="606881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 smtClean="0"/>
              <a:t>그림 </a:t>
            </a:r>
            <a:r>
              <a:rPr lang="en-US" altLang="ko-KR" b="1" dirty="0" smtClean="0"/>
              <a:t>10-2 </a:t>
            </a:r>
          </a:p>
          <a:p>
            <a:pPr algn="ctr"/>
            <a:r>
              <a:rPr lang="ko-KR" altLang="ko-KR" b="1" dirty="0" smtClean="0"/>
              <a:t>정규형</a:t>
            </a:r>
            <a:r>
              <a:rPr lang="en-US" altLang="ko-KR" b="1" dirty="0" smtClean="0"/>
              <a:t>(Normal Form)(Ch10-004)</a:t>
            </a:r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97312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제</a:t>
            </a:r>
            <a:r>
              <a:rPr lang="en-US" altLang="ko-KR" sz="2800" b="1" dirty="0" smtClean="0"/>
              <a:t>1</a:t>
            </a:r>
            <a:r>
              <a:rPr lang="ko-KR" altLang="ko-KR" sz="2800" b="1" dirty="0" smtClean="0"/>
              <a:t>정규형</a:t>
            </a:r>
            <a:r>
              <a:rPr lang="en-US" altLang="ko-KR" sz="2800" b="1" dirty="0" smtClean="0"/>
              <a:t>(1NF)</a:t>
            </a:r>
            <a:endParaRPr kumimoji="0" lang="en-US" altLang="ko-KR" sz="28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반복되는 값이나 여러 값을 갖는 </a:t>
            </a:r>
            <a:r>
              <a:rPr lang="ko-KR" altLang="ko-KR" sz="2400" dirty="0" err="1" smtClean="0"/>
              <a:t>다치</a:t>
            </a:r>
            <a:r>
              <a:rPr lang="ko-KR" altLang="ko-KR" sz="2400" dirty="0" smtClean="0"/>
              <a:t> </a:t>
            </a:r>
            <a:r>
              <a:rPr lang="ko-KR" altLang="ko-KR" sz="2400" dirty="0" err="1" smtClean="0"/>
              <a:t>애트리뷰트를</a:t>
            </a:r>
            <a:r>
              <a:rPr lang="ko-KR" altLang="ko-KR" sz="2400" dirty="0" smtClean="0"/>
              <a:t> 제거해서 각 </a:t>
            </a:r>
            <a:r>
              <a:rPr lang="ko-KR" altLang="ko-KR" sz="2400" dirty="0" err="1" smtClean="0"/>
              <a:t>애트리뷰트가</a:t>
            </a:r>
            <a:r>
              <a:rPr lang="ko-KR" altLang="ko-KR" sz="2400" dirty="0" smtClean="0"/>
              <a:t> 반드시 하나의 값만을 갖도록 하는 과정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제</a:t>
            </a:r>
            <a:r>
              <a:rPr lang="en-US" altLang="ko-KR" sz="2400" dirty="0" smtClean="0"/>
              <a:t>1</a:t>
            </a:r>
            <a:r>
              <a:rPr lang="ko-KR" altLang="ko-KR" sz="2400" dirty="0" smtClean="0"/>
              <a:t>정규화</a:t>
            </a:r>
            <a:r>
              <a:rPr lang="en-US" altLang="ko-KR" sz="2400" dirty="0" smtClean="0"/>
              <a:t>(1NF)</a:t>
            </a:r>
            <a:r>
              <a:rPr lang="ko-KR" altLang="ko-KR" sz="2400" dirty="0" smtClean="0"/>
              <a:t>는 만족하게 </a:t>
            </a:r>
            <a:r>
              <a:rPr lang="ko-KR" altLang="en-US" sz="2400" dirty="0" smtClean="0"/>
              <a:t>되어도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각각 삽입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수정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삭제를 수행하는 과정에서 이상이 발생할 수 있다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429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10.2 </a:t>
            </a:r>
            <a:r>
              <a:rPr lang="ko-KR" altLang="ko-KR" sz="2800" dirty="0" smtClean="0"/>
              <a:t>정규화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Nomalization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04698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제</a:t>
            </a:r>
            <a:r>
              <a:rPr lang="en-US" altLang="ko-KR" sz="2800" b="1" dirty="0" smtClean="0"/>
              <a:t>2</a:t>
            </a:r>
            <a:r>
              <a:rPr lang="ko-KR" altLang="ko-KR" sz="2800" b="1" dirty="0" smtClean="0"/>
              <a:t>정규형</a:t>
            </a:r>
            <a:r>
              <a:rPr lang="en-US" altLang="ko-KR" sz="2800" b="1" dirty="0" smtClean="0"/>
              <a:t>(2NF)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기본키에</a:t>
            </a:r>
            <a:r>
              <a:rPr lang="ko-KR" altLang="en-US" sz="2400" dirty="0" smtClean="0"/>
              <a:t> </a:t>
            </a:r>
            <a:r>
              <a:rPr lang="ko-KR" altLang="ko-KR" sz="2400" dirty="0" smtClean="0"/>
              <a:t>종속적이지 않은 </a:t>
            </a:r>
            <a:r>
              <a:rPr lang="ko-KR" altLang="ko-KR" sz="2400" dirty="0" err="1" smtClean="0"/>
              <a:t>애트리뷰트를</a:t>
            </a:r>
            <a:r>
              <a:rPr lang="ko-KR" altLang="ko-KR" sz="2400" dirty="0" smtClean="0"/>
              <a:t> 분리하는 과정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제</a:t>
            </a:r>
            <a:r>
              <a:rPr lang="en-US" altLang="ko-KR" sz="2400" dirty="0" smtClean="0"/>
              <a:t>1</a:t>
            </a:r>
            <a:r>
              <a:rPr lang="ko-KR" altLang="ko-KR" sz="2400" dirty="0" smtClean="0"/>
              <a:t>정규화</a:t>
            </a:r>
            <a:r>
              <a:rPr lang="en-US" altLang="ko-KR" sz="2400" dirty="0" smtClean="0"/>
              <a:t>(1NF)</a:t>
            </a:r>
            <a:r>
              <a:rPr lang="ko-KR" altLang="ko-KR" sz="2400" dirty="0" smtClean="0"/>
              <a:t>는 만족하게 </a:t>
            </a:r>
            <a:r>
              <a:rPr lang="ko-KR" altLang="en-US" sz="2400" dirty="0" smtClean="0"/>
              <a:t>되면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각각 삽입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수정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삭제를 수행하는 과정에서 이상이 발생할 수 있다</a:t>
            </a:r>
            <a:r>
              <a:rPr lang="en-US" altLang="ko-KR" sz="2400" dirty="0" smtClean="0"/>
              <a:t>.</a:t>
            </a:r>
            <a:endParaRPr lang="ko-KR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429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10.2 </a:t>
            </a:r>
            <a:r>
              <a:rPr lang="ko-KR" altLang="ko-KR" sz="2800" dirty="0" smtClean="0"/>
              <a:t>정규화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Nomalization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04698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제</a:t>
            </a:r>
            <a:r>
              <a:rPr lang="en-US" altLang="ko-KR" sz="2800" b="1" dirty="0" smtClean="0"/>
              <a:t>3</a:t>
            </a:r>
            <a:r>
              <a:rPr lang="ko-KR" altLang="ko-KR" sz="2800" b="1" dirty="0" smtClean="0"/>
              <a:t>정규형</a:t>
            </a:r>
            <a:r>
              <a:rPr lang="en-US" altLang="ko-KR" sz="2800" b="1" dirty="0" smtClean="0"/>
              <a:t>(3NF)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이행함수적 종속성을 갖</a:t>
            </a:r>
            <a:r>
              <a:rPr lang="ko-KR" altLang="en-US" sz="2400" dirty="0" smtClean="0"/>
              <a:t>는 </a:t>
            </a:r>
            <a:r>
              <a:rPr lang="ko-KR" altLang="en-US" sz="2400" dirty="0" err="1" smtClean="0"/>
              <a:t>애트리뷰트를</a:t>
            </a:r>
            <a:r>
              <a:rPr lang="ko-KR" altLang="en-US" sz="2400" dirty="0" smtClean="0"/>
              <a:t> 제거하는 과정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이행함수적 종속성</a:t>
            </a:r>
            <a:r>
              <a:rPr lang="en-US" altLang="ko-KR" sz="2400" dirty="0" smtClean="0"/>
              <a:t> :</a:t>
            </a:r>
            <a:r>
              <a:rPr lang="ko-KR" altLang="ko-KR" sz="2400" dirty="0" smtClean="0"/>
              <a:t> </a:t>
            </a:r>
            <a:r>
              <a:rPr lang="ko-KR" altLang="ko-KR" sz="2400" dirty="0" err="1" smtClean="0"/>
              <a:t>기본키가</a:t>
            </a:r>
            <a:r>
              <a:rPr lang="ko-KR" altLang="ko-KR" sz="2400" dirty="0" smtClean="0"/>
              <a:t> 아닌 </a:t>
            </a:r>
            <a:r>
              <a:rPr lang="ko-KR" altLang="ko-KR" sz="2400" dirty="0" err="1" smtClean="0"/>
              <a:t>애트리뷰트가</a:t>
            </a:r>
            <a:r>
              <a:rPr lang="ko-KR" altLang="ko-KR" sz="2400" dirty="0" smtClean="0"/>
              <a:t> 다른 </a:t>
            </a:r>
            <a:r>
              <a:rPr lang="ko-KR" altLang="ko-KR" sz="2400" dirty="0" err="1" smtClean="0"/>
              <a:t>애트리뷰트의</a:t>
            </a:r>
            <a:r>
              <a:rPr lang="ko-KR" altLang="ko-KR" sz="2400" dirty="0" smtClean="0"/>
              <a:t> 값과 관계가 있는 경우를 뜻한다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429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10.2 </a:t>
            </a:r>
            <a:r>
              <a:rPr lang="ko-KR" altLang="ko-KR" sz="2800" dirty="0" smtClean="0"/>
              <a:t>정규화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Nomalization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데이터베이스_main_.bmp"/>
          <p:cNvPicPr>
            <a:picLocks noChangeAspect="1"/>
          </p:cNvPicPr>
          <p:nvPr/>
        </p:nvPicPr>
        <p:blipFill>
          <a:blip r:embed="rId2" cstate="print"/>
          <a:srcRect t="62500"/>
          <a:stretch>
            <a:fillRect/>
          </a:stretch>
        </p:blipFill>
        <p:spPr>
          <a:xfrm>
            <a:off x="0" y="4286256"/>
            <a:ext cx="9144000" cy="2571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7290" y="2571744"/>
            <a:ext cx="6934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j-ea"/>
                <a:ea typeface="+mj-ea"/>
              </a:rPr>
              <a:t>10</a:t>
            </a:r>
            <a:r>
              <a:rPr lang="ko-KR" altLang="en-US" sz="4000" dirty="0" smtClean="0">
                <a:latin typeface="+mj-ea"/>
                <a:ea typeface="+mj-ea"/>
              </a:rPr>
              <a:t>장</a:t>
            </a:r>
            <a:r>
              <a:rPr lang="en-US" altLang="ko-KR" sz="4000" dirty="0" smtClean="0">
                <a:latin typeface="+mj-ea"/>
                <a:ea typeface="+mj-ea"/>
              </a:rPr>
              <a:t> </a:t>
            </a:r>
            <a:r>
              <a:rPr lang="ko-KR" altLang="ko-KR" sz="4000" dirty="0" smtClean="0"/>
              <a:t>함수적 종속성과 정규화</a:t>
            </a:r>
            <a:endParaRPr lang="ko-KR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3300" y="905516"/>
            <a:ext cx="4429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10.2 </a:t>
            </a:r>
            <a:r>
              <a:rPr lang="ko-KR" altLang="ko-KR" sz="2800" dirty="0" smtClean="0"/>
              <a:t>정규화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Nomalization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  <p:pic>
        <p:nvPicPr>
          <p:cNvPr id="51202" name="Picture 2" descr="image3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428736"/>
            <a:ext cx="5429288" cy="471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857388" y="6274378"/>
            <a:ext cx="5857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b="1" dirty="0" smtClean="0"/>
              <a:t>그림 </a:t>
            </a:r>
            <a:r>
              <a:rPr lang="en-US" altLang="ko-KR" b="1" dirty="0" smtClean="0"/>
              <a:t>10-3 </a:t>
            </a:r>
            <a:r>
              <a:rPr lang="ko-KR" altLang="ko-KR" b="1" dirty="0" smtClean="0"/>
              <a:t>정규화를 진행하는 과정</a:t>
            </a:r>
            <a:r>
              <a:rPr lang="en-US" altLang="ko-KR" b="1" dirty="0" smtClean="0"/>
              <a:t>(Ch10-005)</a:t>
            </a:r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0867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 smtClean="0"/>
              <a:t>BCNF(Boyce-</a:t>
            </a:r>
            <a:r>
              <a:rPr lang="en-US" altLang="ko-KR" sz="2800" b="1" dirty="0" err="1" smtClean="0"/>
              <a:t>Codd</a:t>
            </a:r>
            <a:r>
              <a:rPr lang="en-US" altLang="ko-KR" sz="2800" b="1" dirty="0" smtClean="0"/>
              <a:t> Normal Form)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제</a:t>
            </a:r>
            <a:r>
              <a:rPr lang="en-US" altLang="ko-KR" sz="2400" dirty="0" smtClean="0"/>
              <a:t>3</a:t>
            </a:r>
            <a:r>
              <a:rPr lang="ko-KR" altLang="ko-KR" sz="2400" dirty="0" smtClean="0"/>
              <a:t>정규형의 </a:t>
            </a:r>
            <a:r>
              <a:rPr lang="ko-KR" altLang="ko-KR" sz="2400" dirty="0" err="1" smtClean="0"/>
              <a:t>확장형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제</a:t>
            </a:r>
            <a:r>
              <a:rPr lang="en-US" altLang="ko-KR" sz="2400" dirty="0" smtClean="0"/>
              <a:t>3</a:t>
            </a:r>
            <a:r>
              <a:rPr lang="ko-KR" altLang="ko-KR" sz="2400" dirty="0" smtClean="0"/>
              <a:t>정규형을 만족하면서 추가로 해당 </a:t>
            </a:r>
            <a:r>
              <a:rPr lang="ko-KR" altLang="ko-KR" sz="2400" dirty="0" err="1" smtClean="0"/>
              <a:t>릴레이션의</a:t>
            </a:r>
            <a:r>
              <a:rPr lang="ko-KR" altLang="ko-KR" sz="2400" dirty="0" smtClean="0"/>
              <a:t> 모든 결정자는 </a:t>
            </a:r>
            <a:r>
              <a:rPr lang="ko-KR" altLang="ko-KR" sz="2400" dirty="0" err="1" smtClean="0"/>
              <a:t>후보키여야</a:t>
            </a:r>
            <a:r>
              <a:rPr lang="ko-KR" altLang="ko-KR" sz="2400" dirty="0" smtClean="0"/>
              <a:t> 한다</a:t>
            </a:r>
            <a:r>
              <a:rPr lang="en-US" altLang="ko-KR" sz="2400" dirty="0" smtClean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1872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10.3 BCNF</a:t>
            </a:r>
            <a:endParaRPr lang="ko-KR" altLang="ko-KR" sz="2800" dirty="0" smtClean="0"/>
          </a:p>
        </p:txBody>
      </p:sp>
      <p:pic>
        <p:nvPicPr>
          <p:cNvPr id="52226" name="Picture 2" descr="image3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4071942"/>
            <a:ext cx="4071966" cy="1915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857388" y="6274378"/>
            <a:ext cx="5857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b="1" dirty="0" smtClean="0"/>
              <a:t>그림 </a:t>
            </a:r>
            <a:r>
              <a:rPr lang="en-US" altLang="ko-KR" b="1" dirty="0" smtClean="0"/>
              <a:t>10-3 (Ch10-008)</a:t>
            </a:r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 smtClean="0"/>
              <a:t>BCNF(Boyce-</a:t>
            </a:r>
            <a:r>
              <a:rPr lang="en-US" altLang="ko-KR" sz="2800" b="1" dirty="0" err="1" smtClean="0"/>
              <a:t>Codd</a:t>
            </a:r>
            <a:r>
              <a:rPr lang="en-US" altLang="ko-KR" sz="2800" b="1" dirty="0" smtClean="0"/>
              <a:t> Normal Form)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1872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10.3 BCNF</a:t>
            </a:r>
            <a:endParaRPr lang="ko-KR" altLang="ko-KR" sz="2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571604" y="5783065"/>
            <a:ext cx="5857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b="1" dirty="0" smtClean="0"/>
              <a:t>그림 </a:t>
            </a:r>
            <a:r>
              <a:rPr lang="en-US" altLang="ko-KR" b="1" dirty="0" smtClean="0"/>
              <a:t>10-5 </a:t>
            </a:r>
          </a:p>
          <a:p>
            <a:pPr algn="ctr"/>
            <a:r>
              <a:rPr lang="en-US" altLang="ko-KR" b="1" dirty="0" smtClean="0"/>
              <a:t>BCNF</a:t>
            </a:r>
            <a:r>
              <a:rPr lang="ko-KR" altLang="ko-KR" b="1" dirty="0" smtClean="0"/>
              <a:t>까지 만족하는 릴레이션</a:t>
            </a:r>
            <a:r>
              <a:rPr lang="en-US" altLang="ko-KR" b="1" dirty="0" smtClean="0"/>
              <a:t>(Ch10-009)</a:t>
            </a:r>
            <a:endParaRPr lang="en-US" altLang="ko-KR" b="1" dirty="0"/>
          </a:p>
        </p:txBody>
      </p:sp>
      <p:pic>
        <p:nvPicPr>
          <p:cNvPr id="53250" name="Picture 2" descr="image3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2636038"/>
            <a:ext cx="4929222" cy="279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908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</a:t>
            </a:r>
            <a:r>
              <a:rPr lang="ko-KR" altLang="ko-KR" sz="2800" dirty="0" smtClean="0"/>
              <a:t>장 함수적 종속성과 정규화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012859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정규화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err="1" smtClean="0"/>
              <a:t>애트리뷰트</a:t>
            </a:r>
            <a:r>
              <a:rPr lang="ko-KR" altLang="ko-KR" sz="2400" dirty="0" smtClean="0"/>
              <a:t> 간에 존재하는 함수적 종속성</a:t>
            </a:r>
            <a:r>
              <a:rPr lang="ko-KR" altLang="en-US" sz="2400" dirty="0" smtClean="0"/>
              <a:t>을 </a:t>
            </a:r>
            <a:r>
              <a:rPr lang="ko-KR" altLang="ko-KR" sz="2400" dirty="0" smtClean="0"/>
              <a:t>분석해서 </a:t>
            </a:r>
            <a:r>
              <a:rPr lang="ko-KR" altLang="ko-KR" sz="2400" dirty="0" err="1" smtClean="0"/>
              <a:t>관계형</a:t>
            </a:r>
            <a:r>
              <a:rPr lang="ko-KR" altLang="ko-KR" sz="2400" dirty="0" smtClean="0"/>
              <a:t> 스키마를 더 좋은 구조로 정제해 나가는 일련의 과정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877173" y="4228935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제</a:t>
            </a:r>
            <a:r>
              <a:rPr lang="en-US" altLang="ko-KR" sz="2400" dirty="0" smtClean="0"/>
              <a:t>1 </a:t>
            </a:r>
            <a:r>
              <a:rPr lang="ko-KR" altLang="en-US" sz="2400" dirty="0" smtClean="0"/>
              <a:t>정규화</a:t>
            </a:r>
            <a:endParaRPr lang="en-US" altLang="ko-KR" sz="2400" dirty="0" smtClean="0"/>
          </a:p>
          <a:p>
            <a:r>
              <a:rPr lang="ko-KR" altLang="en-US" sz="2400" dirty="0" smtClean="0"/>
              <a:t>제</a:t>
            </a:r>
            <a:r>
              <a:rPr lang="en-US" altLang="ko-KR" sz="2400" dirty="0" smtClean="0"/>
              <a:t>2 </a:t>
            </a:r>
            <a:r>
              <a:rPr lang="ko-KR" altLang="en-US" sz="2400" dirty="0" smtClean="0"/>
              <a:t>정규화</a:t>
            </a:r>
            <a:endParaRPr lang="en-US" altLang="ko-KR" sz="2400" dirty="0" smtClean="0"/>
          </a:p>
          <a:p>
            <a:r>
              <a:rPr lang="ko-KR" altLang="en-US" sz="2400" dirty="0" smtClean="0"/>
              <a:t>제</a:t>
            </a:r>
            <a:r>
              <a:rPr lang="en-US" altLang="ko-KR" sz="2400" dirty="0" smtClean="0"/>
              <a:t>3 </a:t>
            </a:r>
            <a:r>
              <a:rPr lang="ko-KR" altLang="en-US" sz="2400" dirty="0" smtClean="0"/>
              <a:t>정규화</a:t>
            </a:r>
            <a:endParaRPr lang="ko-KR" altLang="en-US" sz="2400" dirty="0"/>
          </a:p>
        </p:txBody>
      </p:sp>
      <p:sp>
        <p:nvSpPr>
          <p:cNvPr id="6" name="왼쪽 대괄호 5"/>
          <p:cNvSpPr/>
          <p:nvPr/>
        </p:nvSpPr>
        <p:spPr>
          <a:xfrm>
            <a:off x="1662859" y="4371811"/>
            <a:ext cx="214314" cy="92869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908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</a:t>
            </a:r>
            <a:r>
              <a:rPr lang="ko-KR" altLang="ko-KR" sz="2800" dirty="0" smtClean="0"/>
              <a:t>장 함수적 종속성과 정규화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04698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정규화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하향식 설계 </a:t>
            </a:r>
            <a:r>
              <a:rPr lang="en-US" altLang="ko-KR" sz="2400" dirty="0" smtClean="0"/>
              <a:t>: </a:t>
            </a:r>
            <a:r>
              <a:rPr lang="ko-KR" altLang="ko-KR" sz="2400" dirty="0" smtClean="0"/>
              <a:t>제</a:t>
            </a:r>
            <a:r>
              <a:rPr lang="en-US" altLang="ko-KR" sz="2400" dirty="0" smtClean="0"/>
              <a:t>3</a:t>
            </a:r>
            <a:r>
              <a:rPr lang="ko-KR" altLang="ko-KR" sz="2400" dirty="0" smtClean="0"/>
              <a:t>정규화까지는 문제없이 만들어져 있</a:t>
            </a:r>
            <a:r>
              <a:rPr lang="ko-KR" altLang="en-US" sz="2400" dirty="0" smtClean="0"/>
              <a:t>다</a:t>
            </a:r>
            <a:r>
              <a:rPr lang="en-US" altLang="ko-KR" sz="2400" dirty="0" smtClean="0"/>
              <a:t>(</a:t>
            </a:r>
            <a:r>
              <a:rPr lang="ko-KR" altLang="ko-KR" sz="2400" dirty="0" smtClean="0"/>
              <a:t>단계별 과정에서 이미 정규화를 고려</a:t>
            </a:r>
            <a:r>
              <a:rPr lang="ko-KR" altLang="en-US" sz="2400" dirty="0" smtClean="0"/>
              <a:t>했다</a:t>
            </a:r>
            <a:r>
              <a:rPr lang="en-US" altLang="ko-KR" sz="2400" dirty="0" smtClean="0"/>
              <a:t>)</a:t>
            </a:r>
            <a:r>
              <a:rPr lang="ko-KR" altLang="ko-KR" sz="2400" dirty="0" smtClean="0"/>
              <a:t> 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상향식 설계 </a:t>
            </a:r>
            <a:r>
              <a:rPr lang="en-US" altLang="ko-KR" sz="2400" dirty="0" smtClean="0"/>
              <a:t>: </a:t>
            </a:r>
            <a:r>
              <a:rPr lang="ko-KR" altLang="ko-KR" sz="2400" dirty="0" smtClean="0"/>
              <a:t>어떻게 그룹화를 하는가에 따라서 정규화에 대한 문제가 많이 발생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10.1 </a:t>
            </a:r>
            <a:r>
              <a:rPr lang="ko-KR" altLang="ko-KR" sz="2800" dirty="0" smtClean="0"/>
              <a:t>함수적 종속성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4804" y="3539122"/>
            <a:ext cx="49728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ko-KR" sz="2400" dirty="0" smtClean="0"/>
              <a:t>“</a:t>
            </a:r>
            <a:r>
              <a:rPr lang="en-US" altLang="ko-KR" sz="2400" dirty="0" smtClean="0"/>
              <a:t>X</a:t>
            </a:r>
            <a:r>
              <a:rPr lang="ko-KR" altLang="ko-KR" sz="2400" dirty="0" smtClean="0"/>
              <a:t>에서</a:t>
            </a:r>
            <a:r>
              <a:rPr lang="en-US" altLang="ko-KR" sz="2400" dirty="0" smtClean="0"/>
              <a:t> Y</a:t>
            </a:r>
            <a:r>
              <a:rPr lang="ko-KR" altLang="ko-KR" sz="2400" dirty="0" smtClean="0"/>
              <a:t>로 함수적 종속성이 있다</a:t>
            </a:r>
            <a:r>
              <a:rPr lang="en-US" altLang="ko-KR" sz="2400" dirty="0" smtClean="0"/>
              <a:t>.</a:t>
            </a:r>
            <a:r>
              <a:rPr lang="ko-KR" altLang="ko-KR" sz="2400" dirty="0" smtClean="0"/>
              <a:t>”</a:t>
            </a:r>
            <a:endParaRPr lang="en-US" altLang="ko-KR" sz="2400" dirty="0" smtClean="0"/>
          </a:p>
          <a:p>
            <a:endParaRPr lang="ko-KR" altLang="ko-KR" sz="2400" dirty="0" smtClean="0"/>
          </a:p>
          <a:p>
            <a:pPr algn="ctr"/>
            <a:r>
              <a:rPr lang="en-US" altLang="ko-KR" sz="2400" dirty="0" smtClean="0"/>
              <a:t>X </a:t>
            </a:r>
            <a:r>
              <a:rPr lang="ko-KR" altLang="ko-KR" sz="2400" dirty="0" smtClean="0"/>
              <a:t>→</a:t>
            </a:r>
            <a:r>
              <a:rPr lang="en-US" altLang="ko-KR" sz="2400" dirty="0" smtClean="0"/>
              <a:t> Y</a:t>
            </a:r>
            <a:endParaRPr lang="ko-KR" altLang="ko-KR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214414" y="5029154"/>
            <a:ext cx="6740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X :</a:t>
            </a:r>
            <a:r>
              <a:rPr lang="ko-KR" altLang="ko-KR" sz="2000" dirty="0" smtClean="0"/>
              <a:t> 결정자</a:t>
            </a:r>
            <a:r>
              <a:rPr lang="en-US" altLang="ko-KR" sz="2000" dirty="0" smtClean="0"/>
              <a:t>(Determinant)	     Y :</a:t>
            </a:r>
            <a:r>
              <a:rPr lang="ko-KR" altLang="ko-KR" sz="2000" dirty="0" smtClean="0"/>
              <a:t> 종속자</a:t>
            </a:r>
            <a:r>
              <a:rPr lang="en-US" altLang="ko-KR" sz="2000" dirty="0" smtClean="0"/>
              <a:t>(Dependent)</a:t>
            </a:r>
            <a:endParaRPr lang="en-US" altLang="ko-KR" sz="2400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164352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함수적 종속성</a:t>
            </a:r>
            <a:r>
              <a:rPr lang="en-US" altLang="ko-KR" sz="2800" b="1" dirty="0" smtClean="0"/>
              <a:t>(FD, Functional Dependency)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err="1" smtClean="0"/>
              <a:t>애트리뷰트들</a:t>
            </a:r>
            <a:r>
              <a:rPr lang="ko-KR" altLang="ko-KR" sz="2400" dirty="0" smtClean="0"/>
              <a:t> 간에 존재하는 제약조건을 표현한 것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0033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noProof="0" dirty="0" smtClean="0"/>
              <a:t>함수적 종속성</a:t>
            </a:r>
            <a:r>
              <a:rPr lang="en-US" altLang="ko-KR" sz="2800" b="1" dirty="0" smtClean="0"/>
              <a:t>(FD, Functional Dependency)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임의의 </a:t>
            </a:r>
            <a:r>
              <a:rPr lang="ko-KR" altLang="ko-KR" sz="2400" dirty="0" err="1" smtClean="0"/>
              <a:t>관계형</a:t>
            </a:r>
            <a:r>
              <a:rPr lang="ko-KR" altLang="ko-KR" sz="2400" dirty="0" smtClean="0"/>
              <a:t> 스키마</a:t>
            </a:r>
            <a:r>
              <a:rPr lang="en-US" altLang="ko-KR" sz="2400" dirty="0" smtClean="0"/>
              <a:t> R</a:t>
            </a:r>
            <a:r>
              <a:rPr lang="ko-KR" altLang="ko-KR" sz="2400" dirty="0" smtClean="0"/>
              <a:t>에서 임의의 두 투플</a:t>
            </a:r>
            <a:r>
              <a:rPr lang="en-US" altLang="ko-KR" sz="2400" dirty="0" smtClean="0"/>
              <a:t> t1, t2</a:t>
            </a:r>
            <a:r>
              <a:rPr lang="ko-KR" altLang="ko-KR" sz="2400" dirty="0" smtClean="0"/>
              <a:t>을 선택했을 때</a:t>
            </a:r>
            <a:r>
              <a:rPr lang="en-US" altLang="ko-KR" sz="2400" dirty="0" smtClean="0"/>
              <a:t> t1[X] = t2[X]</a:t>
            </a:r>
            <a:r>
              <a:rPr lang="ko-KR" altLang="ko-KR" sz="2400" dirty="0" smtClean="0"/>
              <a:t>이면 반드시</a:t>
            </a:r>
            <a:r>
              <a:rPr lang="en-US" altLang="ko-KR" sz="2400" dirty="0" smtClean="0"/>
              <a:t> t1[Y] = t2[Y]</a:t>
            </a:r>
            <a:r>
              <a:rPr lang="ko-KR" altLang="ko-KR" sz="2400" dirty="0" smtClean="0"/>
              <a:t>인 것이다</a:t>
            </a:r>
            <a:r>
              <a:rPr lang="en-US" altLang="ko-KR" sz="2400" dirty="0" smtClean="0"/>
              <a:t>.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altLang="ko-KR" sz="2400" dirty="0" smtClean="0"/>
              <a:t>X, Y </a:t>
            </a:r>
            <a:r>
              <a:rPr lang="ko-KR" altLang="ko-KR" sz="2400" dirty="0" smtClean="0"/>
              <a:t>는</a:t>
            </a:r>
            <a:r>
              <a:rPr lang="en-US" altLang="ko-KR" sz="2400" dirty="0" smtClean="0"/>
              <a:t> R</a:t>
            </a:r>
            <a:r>
              <a:rPr lang="ko-KR" altLang="ko-KR" sz="2400" dirty="0" smtClean="0"/>
              <a:t>의 애트리뷰트 또는 복합 </a:t>
            </a:r>
            <a:r>
              <a:rPr lang="ko-KR" altLang="ko-KR" sz="2400" dirty="0" err="1" smtClean="0"/>
              <a:t>애트리뷰트이다</a:t>
            </a:r>
            <a:r>
              <a:rPr lang="en-US" altLang="ko-KR" sz="2400" dirty="0" smtClean="0"/>
              <a:t>.</a:t>
            </a:r>
            <a:endParaRPr lang="ko-KR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10.1 </a:t>
            </a:r>
            <a:r>
              <a:rPr lang="ko-KR" altLang="ko-KR" sz="2800" dirty="0" smtClean="0"/>
              <a:t>함수적 종속성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함수적 종속성</a:t>
            </a:r>
            <a:r>
              <a:rPr lang="en-US" altLang="ko-KR" sz="2800" b="1" dirty="0" smtClean="0"/>
              <a:t>(FD, Functional Dependency)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10.1 </a:t>
            </a:r>
            <a:r>
              <a:rPr lang="ko-KR" altLang="ko-KR" sz="2800" dirty="0" smtClean="0"/>
              <a:t>함수적 종속성</a:t>
            </a:r>
          </a:p>
        </p:txBody>
      </p:sp>
      <p:pic>
        <p:nvPicPr>
          <p:cNvPr id="6" name="그림 5" descr="사용자 지정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42" y="2428868"/>
            <a:ext cx="5929354" cy="14924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14480" y="4357694"/>
            <a:ext cx="62151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기본키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학번</a:t>
            </a:r>
            <a:endParaRPr lang="en-US" altLang="ko-KR" sz="2400" dirty="0" smtClean="0"/>
          </a:p>
          <a:p>
            <a:r>
              <a:rPr lang="ko-KR" altLang="ko-KR" sz="2400" dirty="0" smtClean="0"/>
              <a:t>결정자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학번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종속자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ko-KR" sz="2400" dirty="0" smtClean="0"/>
              <a:t>이름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생년월일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주소</a:t>
            </a:r>
            <a:r>
              <a:rPr lang="en-US" altLang="ko-KR" sz="2400" dirty="0" smtClean="0"/>
              <a:t>, </a:t>
            </a:r>
            <a:r>
              <a:rPr lang="ko-KR" altLang="ko-KR" sz="2400" dirty="0" err="1" smtClean="0"/>
              <a:t>학과명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44652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noProof="0" dirty="0" smtClean="0"/>
              <a:t>함수적 종속성</a:t>
            </a:r>
            <a:r>
              <a:rPr lang="en-US" altLang="ko-KR" sz="2800" b="1" dirty="0" smtClean="0"/>
              <a:t>(FD, Functional Dependency)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특징</a:t>
            </a:r>
            <a:r>
              <a:rPr lang="en-US" altLang="ko-KR" sz="2400" dirty="0" smtClean="0"/>
              <a:t> 1 : </a:t>
            </a:r>
            <a:r>
              <a:rPr lang="ko-KR" altLang="ko-KR" sz="2400" dirty="0" smtClean="0"/>
              <a:t>만약</a:t>
            </a:r>
            <a:r>
              <a:rPr lang="en-US" altLang="ko-KR" sz="2400" dirty="0" smtClean="0"/>
              <a:t> X</a:t>
            </a:r>
            <a:r>
              <a:rPr lang="ko-KR" altLang="ko-KR" sz="2400" dirty="0" smtClean="0"/>
              <a:t>가 관계형 스키마</a:t>
            </a:r>
            <a:r>
              <a:rPr lang="en-US" altLang="ko-KR" sz="2400" dirty="0" smtClean="0"/>
              <a:t> R</a:t>
            </a:r>
            <a:r>
              <a:rPr lang="ko-KR" altLang="ko-KR" sz="2400" dirty="0" smtClean="0"/>
              <a:t>의 기본키 또는 </a:t>
            </a:r>
            <a:r>
              <a:rPr lang="ko-KR" altLang="ko-KR" sz="2400" dirty="0" err="1" smtClean="0"/>
              <a:t>후보키이면</a:t>
            </a:r>
            <a:r>
              <a:rPr lang="ko-KR" altLang="ko-KR" sz="2400" dirty="0" smtClean="0"/>
              <a:t> 해당 </a:t>
            </a:r>
            <a:r>
              <a:rPr lang="ko-KR" altLang="ko-KR" sz="2400" dirty="0" err="1" smtClean="0"/>
              <a:t>투플의</a:t>
            </a:r>
            <a:r>
              <a:rPr lang="ko-KR" altLang="ko-KR" sz="2400" dirty="0" smtClean="0"/>
              <a:t> 어떤 부분집합</a:t>
            </a:r>
            <a:r>
              <a:rPr lang="en-US" altLang="ko-KR" sz="2400" dirty="0" smtClean="0"/>
              <a:t> Y</a:t>
            </a:r>
            <a:r>
              <a:rPr lang="ko-KR" altLang="ko-KR" sz="2400" dirty="0" smtClean="0"/>
              <a:t>에 대해서도</a:t>
            </a:r>
            <a:r>
              <a:rPr lang="en-US" altLang="ko-KR" sz="2400" dirty="0" smtClean="0"/>
              <a:t> X </a:t>
            </a:r>
            <a:r>
              <a:rPr lang="ko-KR" altLang="ko-KR" sz="2400" dirty="0" smtClean="0"/>
              <a:t>→</a:t>
            </a:r>
            <a:r>
              <a:rPr lang="en-US" altLang="ko-KR" sz="2400" dirty="0" smtClean="0"/>
              <a:t> Y</a:t>
            </a:r>
            <a:r>
              <a:rPr lang="ko-KR" altLang="ko-KR" sz="2400" dirty="0" smtClean="0"/>
              <a:t>가 성립한다</a:t>
            </a:r>
            <a:r>
              <a:rPr lang="en-US" altLang="ko-KR" sz="2400" dirty="0" smtClean="0"/>
              <a:t>.</a:t>
            </a:r>
            <a:endParaRPr lang="ko-KR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특징</a:t>
            </a:r>
            <a:r>
              <a:rPr lang="en-US" altLang="ko-KR" sz="2400" dirty="0" smtClean="0"/>
              <a:t> 2 : </a:t>
            </a:r>
            <a:r>
              <a:rPr lang="ko-KR" altLang="ko-KR" sz="2400" dirty="0" err="1" smtClean="0"/>
              <a:t>관계형</a:t>
            </a:r>
            <a:r>
              <a:rPr lang="ko-KR" altLang="ko-KR" sz="2400" dirty="0" smtClean="0"/>
              <a:t> 스키마</a:t>
            </a:r>
            <a:r>
              <a:rPr lang="en-US" altLang="ko-KR" sz="2400" dirty="0" smtClean="0"/>
              <a:t> R</a:t>
            </a:r>
            <a:r>
              <a:rPr lang="ko-KR" altLang="ko-KR" sz="2400" dirty="0" smtClean="0"/>
              <a:t>에</a:t>
            </a:r>
            <a:r>
              <a:rPr lang="en-US" altLang="ko-KR" sz="2400" dirty="0" smtClean="0"/>
              <a:t> X </a:t>
            </a:r>
            <a:r>
              <a:rPr lang="ko-KR" altLang="ko-KR" sz="2400" dirty="0" smtClean="0"/>
              <a:t>→</a:t>
            </a:r>
            <a:r>
              <a:rPr lang="en-US" altLang="ko-KR" sz="2400" dirty="0" smtClean="0"/>
              <a:t> Y</a:t>
            </a:r>
            <a:r>
              <a:rPr lang="ko-KR" altLang="ko-KR" sz="2400" dirty="0" smtClean="0"/>
              <a:t>가 성립하더라도</a:t>
            </a:r>
            <a:r>
              <a:rPr lang="en-US" altLang="ko-KR" sz="2400" dirty="0" smtClean="0"/>
              <a:t> Y </a:t>
            </a:r>
            <a:r>
              <a:rPr lang="ko-KR" altLang="ko-KR" sz="2400" dirty="0" smtClean="0"/>
              <a:t>→</a:t>
            </a:r>
            <a:r>
              <a:rPr lang="en-US" altLang="ko-KR" sz="2400" dirty="0" smtClean="0"/>
              <a:t> X</a:t>
            </a:r>
            <a:r>
              <a:rPr lang="ko-KR" altLang="ko-KR" sz="2400" dirty="0" smtClean="0"/>
              <a:t>가 성립하는 것은 아니다</a:t>
            </a:r>
            <a:r>
              <a:rPr lang="en-US" altLang="ko-KR" sz="2400" dirty="0" smtClean="0"/>
              <a:t>.</a:t>
            </a:r>
            <a:endParaRPr lang="ko-KR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10.1 </a:t>
            </a:r>
            <a:r>
              <a:rPr lang="ko-KR" altLang="ko-KR" sz="2800" dirty="0" smtClean="0"/>
              <a:t>함수적 종속성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16166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함수적 종속성</a:t>
            </a:r>
            <a:r>
              <a:rPr lang="en-US" altLang="ko-KR" sz="2800" b="1" dirty="0" smtClean="0"/>
              <a:t>(FD, Functional Dependency)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10.1 </a:t>
            </a:r>
            <a:r>
              <a:rPr lang="ko-KR" altLang="ko-KR" sz="2800" dirty="0" smtClean="0"/>
              <a:t>함수적 종속성</a:t>
            </a:r>
          </a:p>
        </p:txBody>
      </p:sp>
      <p:pic>
        <p:nvPicPr>
          <p:cNvPr id="48130" name="Picture 2" descr="image3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2214554"/>
            <a:ext cx="4214842" cy="365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571768" y="606881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 smtClean="0"/>
              <a:t>그림 </a:t>
            </a:r>
            <a:r>
              <a:rPr lang="en-US" altLang="ko-KR" b="1" dirty="0" smtClean="0"/>
              <a:t>10-1 </a:t>
            </a:r>
          </a:p>
          <a:p>
            <a:pPr algn="ctr"/>
            <a:r>
              <a:rPr lang="ko-KR" altLang="ko-KR" b="1" dirty="0" smtClean="0"/>
              <a:t>함수적 종속성의 의미</a:t>
            </a:r>
            <a:r>
              <a:rPr lang="en-US" altLang="ko-KR" b="1" dirty="0" smtClean="0"/>
              <a:t>(Ch10-001)</a:t>
            </a:r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740</Words>
  <Application>Microsoft Office PowerPoint</Application>
  <PresentationFormat>화면 슬라이드 쇼(4:3)</PresentationFormat>
  <Paragraphs>93</Paragraphs>
  <Slides>22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정유나</dc:creator>
  <cp:lastModifiedBy>jeoung</cp:lastModifiedBy>
  <cp:revision>19</cp:revision>
  <dcterms:created xsi:type="dcterms:W3CDTF">2010-05-16T15:24:05Z</dcterms:created>
  <dcterms:modified xsi:type="dcterms:W3CDTF">2016-06-01T12:53:43Z</dcterms:modified>
</cp:coreProperties>
</file>