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8" r:id="rId4"/>
    <p:sldId id="279" r:id="rId5"/>
    <p:sldId id="280" r:id="rId6"/>
    <p:sldId id="281" r:id="rId7"/>
    <p:sldId id="284" r:id="rId8"/>
    <p:sldId id="282" r:id="rId9"/>
    <p:sldId id="290" r:id="rId10"/>
    <p:sldId id="283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838-23AA-4BF7-9043-000D93EAB208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550E-33F1-47D7-9F3C-69A1B7F6B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클러스터링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키가 아닌 특정 필드 값을 정렬해서 그 값을 탐색 키로 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관련된 데이터가 일반적으로 동시에 함께 사용된다는 특징을 이용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클러스터링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11-4 </a:t>
            </a:r>
          </a:p>
          <a:p>
            <a:pPr algn="ctr"/>
            <a:r>
              <a:rPr lang="ko-KR" altLang="ko-KR" b="1" dirty="0" err="1" smtClean="0"/>
              <a:t>클러스터링</a:t>
            </a:r>
            <a:r>
              <a:rPr lang="ko-KR" altLang="ko-KR" b="1" dirty="0" smtClean="0"/>
              <a:t> 인덱스 구조</a:t>
            </a:r>
            <a:r>
              <a:rPr lang="en-US" altLang="ko-KR" b="1" dirty="0" smtClean="0"/>
              <a:t>(Ch11-004)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214686"/>
            <a:ext cx="19431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285860"/>
            <a:ext cx="2895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보조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넌클러스터링</a:t>
            </a:r>
            <a:r>
              <a:rPr lang="en-US" altLang="ko-KR" sz="2400" dirty="0" smtClean="0"/>
              <a:t>(Non-clustering) </a:t>
            </a:r>
            <a:r>
              <a:rPr lang="ko-KR" altLang="ko-KR" sz="2400" dirty="0" smtClean="0"/>
              <a:t>인덱스</a:t>
            </a:r>
            <a:r>
              <a:rPr lang="en-US" altLang="ko-KR" sz="2400" dirty="0" smtClean="0"/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정렬되지 않은 데이터 파일을 탐색 키의 값으로 가진다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보조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11-5 </a:t>
            </a:r>
          </a:p>
          <a:p>
            <a:pPr algn="ctr"/>
            <a:r>
              <a:rPr lang="ko-KR" altLang="ko-KR" b="1" dirty="0" smtClean="0"/>
              <a:t>보조 인덱스 구조</a:t>
            </a:r>
            <a:r>
              <a:rPr lang="en-US" altLang="ko-KR" b="1" dirty="0" smtClean="0"/>
              <a:t>(Ch11-005)&gt;</a:t>
            </a:r>
            <a:endParaRPr lang="en-US" altLang="ko-K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7" y="2676536"/>
            <a:ext cx="2057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89" y="2605098"/>
            <a:ext cx="2828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다단계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여러 </a:t>
            </a:r>
            <a:r>
              <a:rPr lang="ko-KR" altLang="ko-KR" sz="2400" dirty="0" smtClean="0"/>
              <a:t>개의 인덱스를 가지고 원하는 파일을 탐색하는 방법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단일 단계 인덱스를 하나의 파일로 간주하고 이에 대해 다시 인덱스를 정의하는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마스터 인덱스</a:t>
            </a:r>
            <a:r>
              <a:rPr lang="en-US" altLang="ko-KR" sz="2400" dirty="0" smtClean="0"/>
              <a:t>(Master Index)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	: </a:t>
            </a:r>
            <a:r>
              <a:rPr lang="ko-KR" altLang="ko-KR" sz="2400" dirty="0" smtClean="0"/>
              <a:t>가장 상위 단계의 인덱스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3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357298"/>
            <a:ext cx="6000792" cy="453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다단계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11-6 </a:t>
            </a:r>
          </a:p>
          <a:p>
            <a:pPr algn="ctr"/>
            <a:r>
              <a:rPr lang="ko-KR" altLang="ko-KR" b="1" dirty="0" smtClean="0"/>
              <a:t>다단계 인덱스 구조</a:t>
            </a:r>
            <a:r>
              <a:rPr lang="en-US" altLang="ko-KR" b="1" dirty="0" smtClean="0"/>
              <a:t>(Ch11-006)&gt;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데이터베이스에서 사용되는 가장 일반적인 인덱스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탐색 </a:t>
            </a:r>
            <a:r>
              <a:rPr lang="ko-KR" altLang="ko-KR" sz="2400" dirty="0" err="1" smtClean="0"/>
              <a:t>트리에서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트리를</a:t>
            </a:r>
            <a:r>
              <a:rPr lang="ko-KR" altLang="ko-KR" sz="2400" dirty="0" smtClean="0"/>
              <a:t> 항상 균형 잡힌 형태로 </a:t>
            </a:r>
            <a:r>
              <a:rPr lang="ko-KR" altLang="ko-KR" sz="2400" dirty="0" err="1" smtClean="0"/>
              <a:t>유지해</a:t>
            </a:r>
            <a:r>
              <a:rPr lang="ko-KR" altLang="en-US" sz="2400" dirty="0" err="1" smtClean="0"/>
              <a:t>야한다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11-7 </a:t>
            </a:r>
          </a:p>
          <a:p>
            <a:pPr algn="ctr"/>
            <a:r>
              <a:rPr lang="en-US" altLang="ko-KR" b="1" dirty="0" smtClean="0"/>
              <a:t>B-tree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(Ch11-007)</a:t>
            </a:r>
            <a:endParaRPr lang="en-US" altLang="ko-KR" b="1" dirty="0"/>
          </a:p>
        </p:txBody>
      </p:sp>
      <p:pic>
        <p:nvPicPr>
          <p:cNvPr id="7170" name="Picture 2" descr="image4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214554"/>
            <a:ext cx="5857916" cy="34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차수가 </a:t>
            </a:r>
            <a:r>
              <a:rPr lang="en-US" altLang="ko-KR" sz="2800" b="1" dirty="0" smtClean="0"/>
              <a:t>n</a:t>
            </a:r>
            <a:r>
              <a:rPr lang="ko-KR" altLang="en-US" sz="2800" b="1" dirty="0" smtClean="0"/>
              <a:t>일 경우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루트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노드가</a:t>
            </a:r>
            <a:r>
              <a:rPr lang="ko-KR" altLang="ko-KR" sz="2400" dirty="0" smtClean="0">
                <a:latin typeface="+mn-ea"/>
              </a:rPr>
              <a:t> 아닌 이상 적어도 두 개의 서브 </a:t>
            </a:r>
            <a:r>
              <a:rPr lang="ko-KR" altLang="ko-KR" sz="2400" dirty="0" err="1" smtClean="0">
                <a:latin typeface="+mn-ea"/>
              </a:rPr>
              <a:t>트리를</a:t>
            </a:r>
            <a:r>
              <a:rPr lang="ko-KR" altLang="ko-KR" sz="2400" dirty="0" smtClean="0">
                <a:latin typeface="+mn-ea"/>
              </a:rPr>
              <a:t> 갖는다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루트 </a:t>
            </a:r>
            <a:r>
              <a:rPr lang="ko-KR" altLang="ko-KR" sz="2400" dirty="0" err="1" smtClean="0">
                <a:latin typeface="+mn-ea"/>
              </a:rPr>
              <a:t>노드와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노드를</a:t>
            </a:r>
            <a:r>
              <a:rPr lang="ko-KR" altLang="ko-KR" sz="2400" dirty="0" smtClean="0">
                <a:latin typeface="+mn-ea"/>
              </a:rPr>
              <a:t> 제외한 각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최소 </a:t>
            </a:r>
            <a:r>
              <a:rPr lang="en-US" altLang="ko-KR" sz="2400" dirty="0" smtClean="0">
                <a:latin typeface="+mn-ea"/>
              </a:rPr>
              <a:t>n/2</a:t>
            </a:r>
            <a:r>
              <a:rPr lang="ko-KR" altLang="ko-KR" sz="2400" dirty="0" smtClean="0">
                <a:latin typeface="+mn-ea"/>
              </a:rPr>
              <a:t>개의 포인터를 갖는다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ko-KR" sz="2400" dirty="0" smtClean="0">
                <a:latin typeface="+mn-ea"/>
              </a:rPr>
              <a:t>적어도 </a:t>
            </a:r>
            <a:r>
              <a:rPr lang="en-US" altLang="ko-KR" sz="2400" dirty="0" smtClean="0">
                <a:latin typeface="+mn-ea"/>
              </a:rPr>
              <a:t>n/2-1</a:t>
            </a:r>
            <a:r>
              <a:rPr lang="ko-KR" altLang="ko-KR" sz="2400" dirty="0" smtClean="0">
                <a:latin typeface="+mn-ea"/>
              </a:rPr>
              <a:t>개의 키 값을 갖는다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모든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같은 수준에 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한 </a:t>
            </a:r>
            <a:r>
              <a:rPr lang="ko-KR" altLang="ko-KR" sz="2400" dirty="0" err="1" smtClean="0">
                <a:latin typeface="+mn-ea"/>
              </a:rPr>
              <a:t>노드</a:t>
            </a:r>
            <a:r>
              <a:rPr lang="ko-KR" altLang="ko-KR" sz="2400" dirty="0" smtClean="0">
                <a:latin typeface="+mn-ea"/>
              </a:rPr>
              <a:t> 안에 있는 키 값은 오름차순을 유지한다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ko-KR" sz="2400" dirty="0" smtClean="0">
              <a:latin typeface="+mn-ea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11-8 </a:t>
            </a:r>
          </a:p>
          <a:p>
            <a:pPr algn="ctr"/>
            <a:r>
              <a:rPr lang="en-US" altLang="ko-KR" b="1" dirty="0" smtClean="0"/>
              <a:t>B-tree </a:t>
            </a:r>
            <a:r>
              <a:rPr lang="ko-KR" altLang="ko-KR" b="1" dirty="0" smtClean="0"/>
              <a:t>인덱스 예</a:t>
            </a:r>
            <a:r>
              <a:rPr lang="en-US" altLang="ko-KR" b="1" dirty="0" smtClean="0"/>
              <a:t>(Ch11-008)</a:t>
            </a:r>
            <a:endParaRPr lang="ko-KR" altLang="ko-KR" b="1" dirty="0"/>
          </a:p>
        </p:txBody>
      </p:sp>
      <p:pic>
        <p:nvPicPr>
          <p:cNvPr id="8194" name="Picture 2" descr="image4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500306"/>
            <a:ext cx="5643602" cy="29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049" y="2571744"/>
            <a:ext cx="418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11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물리적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</a:t>
            </a:r>
            <a:r>
              <a:rPr lang="en-US" altLang="ko-KR" b="1" dirty="0" smtClean="0"/>
              <a:t> 11-9 </a:t>
            </a:r>
          </a:p>
          <a:p>
            <a:pPr algn="ctr"/>
            <a:r>
              <a:rPr lang="ko-KR" altLang="ko-KR" b="1" dirty="0" smtClean="0"/>
              <a:t>키 값</a:t>
            </a:r>
            <a:r>
              <a:rPr lang="en-US" altLang="ko-KR" b="1" dirty="0" smtClean="0"/>
              <a:t> 50</a:t>
            </a:r>
            <a:r>
              <a:rPr lang="ko-KR" altLang="ko-KR" b="1" dirty="0" smtClean="0"/>
              <a:t>이 삽입된 경우</a:t>
            </a:r>
            <a:r>
              <a:rPr lang="en-US" altLang="ko-KR" b="1" dirty="0" smtClean="0"/>
              <a:t>(Ch11-009)&gt;</a:t>
            </a:r>
            <a:endParaRPr lang="en-US" altLang="ko-KR" b="1" dirty="0"/>
          </a:p>
        </p:txBody>
      </p:sp>
      <p:pic>
        <p:nvPicPr>
          <p:cNvPr id="9218" name="Picture 2" descr="image4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500306"/>
            <a:ext cx="603897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7356" y="5857892"/>
            <a:ext cx="5715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11-10 </a:t>
            </a:r>
          </a:p>
          <a:p>
            <a:pPr algn="ctr"/>
            <a:r>
              <a:rPr lang="ko-KR" altLang="ko-KR" b="1" dirty="0" smtClean="0"/>
              <a:t>키 값</a:t>
            </a:r>
            <a:r>
              <a:rPr lang="en-US" altLang="ko-KR" b="1" dirty="0" smtClean="0"/>
              <a:t> 83</a:t>
            </a:r>
            <a:r>
              <a:rPr lang="ko-KR" altLang="ko-KR" b="1" dirty="0" smtClean="0"/>
              <a:t>이 삽입된 경우</a:t>
            </a:r>
            <a:r>
              <a:rPr lang="en-US" altLang="ko-KR" b="1" dirty="0" smtClean="0"/>
              <a:t> - </a:t>
            </a:r>
            <a:r>
              <a:rPr lang="ko-KR" altLang="ko-KR" b="1" dirty="0" err="1" smtClean="0"/>
              <a:t>노드</a:t>
            </a:r>
            <a:r>
              <a:rPr lang="ko-KR" altLang="ko-KR" b="1" dirty="0" smtClean="0"/>
              <a:t> 나누기</a:t>
            </a:r>
            <a:r>
              <a:rPr lang="en-US" altLang="ko-KR" b="1" dirty="0" smtClean="0"/>
              <a:t>(Ch11-010)&gt;</a:t>
            </a:r>
            <a:endParaRPr lang="en-US" altLang="ko-KR" b="1" dirty="0"/>
          </a:p>
        </p:txBody>
      </p:sp>
      <p:pic>
        <p:nvPicPr>
          <p:cNvPr id="10242" name="Picture 2" descr="image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357430"/>
            <a:ext cx="6929486" cy="31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역정규화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Denomalization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시스템 성능을 고려하여 기존 설계를 재구성하는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정규화에 위배되는 행위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테이블의 재구성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칼럼 역정규화</a:t>
            </a:r>
            <a:r>
              <a:rPr lang="en-US" altLang="ko-KR" sz="2800" b="1" dirty="0" smtClean="0"/>
              <a:t>(</a:t>
            </a:r>
            <a:r>
              <a:rPr lang="ko-KR" altLang="ko-KR" sz="2800" b="1" dirty="0" smtClean="0"/>
              <a:t>데이터 중복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테이블 간의 조인을 줄이고자 데이터의 중복을 허용하는 방법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테이블 분리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테이블 하나를 여러 테이블로 분리하는 방법</a:t>
            </a:r>
            <a:endParaRPr lang="en-US" altLang="ko-KR" sz="24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03" y="3429000"/>
            <a:ext cx="3933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167" y="2790831"/>
            <a:ext cx="2733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8919" y="4648219"/>
            <a:ext cx="2209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4981597" y="3786190"/>
            <a:ext cx="928694" cy="78581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52969" y="4572008"/>
            <a:ext cx="4286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81597" y="4572008"/>
            <a:ext cx="1062046" cy="7048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5214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11-3</a:t>
            </a:r>
            <a:endParaRPr lang="en-US" altLang="ko-KR" b="1" dirty="0"/>
          </a:p>
        </p:txBody>
      </p:sp>
      <p:sp>
        <p:nvSpPr>
          <p:cNvPr id="19" name="직사각형 18"/>
          <p:cNvSpPr/>
          <p:nvPr/>
        </p:nvSpPr>
        <p:spPr>
          <a:xfrm>
            <a:off x="5286412" y="62150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11-4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테이블 통합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정규화를 해서 나눈 테이블을 다시 하나의 테이블로 통합하는 작업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572000" y="63579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11-5</a:t>
            </a:r>
            <a:endParaRPr lang="en-US" altLang="ko-KR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4143380"/>
            <a:ext cx="4141618" cy="139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86124"/>
            <a:ext cx="271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5072074"/>
            <a:ext cx="1771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4143372" y="4929198"/>
            <a:ext cx="571504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143240" y="4929198"/>
            <a:ext cx="1000132" cy="785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57554" y="4214818"/>
            <a:ext cx="785818" cy="714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57158" y="6354569"/>
            <a:ext cx="364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/>
              <a:t>표 </a:t>
            </a:r>
            <a:r>
              <a:rPr lang="en-US" altLang="ko-KR" b="1" dirty="0" smtClean="0"/>
              <a:t>11-1 </a:t>
            </a:r>
            <a:r>
              <a:rPr lang="ko-KR" altLang="ko-KR" b="1" dirty="0" smtClean="0"/>
              <a:t>조인 연산이 필요한 경우</a:t>
            </a:r>
            <a:endParaRPr lang="ko-KR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요약 테이블 생성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논리적 결합 작업으로 시스템의 성능이 저하되는 단점을 개선하려고 생성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6080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11-6</a:t>
            </a:r>
            <a:endParaRPr lang="en-US" altLang="ko-K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71876"/>
            <a:ext cx="1248431" cy="23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857620" y="59886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11-7</a:t>
            </a:r>
            <a:endParaRPr lang="en-US" altLang="ko-KR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14818"/>
            <a:ext cx="119195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11.1 </a:t>
            </a:r>
            <a:r>
              <a:rPr lang="ko-KR" altLang="ko-KR" sz="2800" dirty="0" smtClean="0"/>
              <a:t>물리적 설계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4163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논리적 설계에서 얻은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데이터베이스 스키마를 사용하고 있거나 사용하고자 하는 데이터베이스 관리 시스템의 특성에 맞게 데이터베이스 내의 객체들을 생성하고 정의하며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좀 더 효율적인 물리적 데이터 모델로 만든다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11.1 </a:t>
            </a:r>
            <a:r>
              <a:rPr lang="ko-KR" altLang="ko-KR" sz="2800" dirty="0" smtClean="0"/>
              <a:t>물리적 설계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11-1 </a:t>
            </a:r>
            <a:r>
              <a:rPr lang="ko-KR" altLang="ko-KR" b="1" dirty="0" smtClean="0"/>
              <a:t>물리적 설계 단계</a:t>
            </a:r>
            <a:r>
              <a:rPr lang="en-US" altLang="ko-KR" b="1" dirty="0" smtClean="0"/>
              <a:t>(Ch11-001)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428736"/>
            <a:ext cx="2947999" cy="439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1208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내 레코드에 빠르고 쉽게 접근하여 원하는 데이터를 찾도록 도와주는 데이터베이스의 객체 중 하나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정렬된 </a:t>
            </a:r>
            <a:r>
              <a:rPr lang="ko-KR" altLang="ko-KR" sz="2400" dirty="0" smtClean="0"/>
              <a:t>데이터의 키 값과 해당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키의 주소 정보를 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크게 단일 단계 인덱스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다단계 인덱스로 나눈다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인덱스 설계 조건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6</a:t>
            </a:r>
            <a:r>
              <a:rPr lang="ko-KR" altLang="ko-KR" sz="2400" dirty="0" smtClean="0"/>
              <a:t>블록 이상의 테이블에 적용한다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(</a:t>
            </a:r>
            <a:r>
              <a:rPr lang="en-US" altLang="ko-KR" sz="2400" dirty="0" smtClean="0"/>
              <a:t>1block=4k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8k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접근하는 데이터의 양을 고려해야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단일 단계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기본 인덱스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클러스터링</a:t>
            </a:r>
            <a:r>
              <a:rPr lang="ko-KR" altLang="ko-KR" sz="2400" dirty="0" smtClean="0"/>
              <a:t> 인덱스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보조 인덱스 등이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기본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탐색 키가 데이터 파일의 </a:t>
            </a:r>
            <a:r>
              <a:rPr lang="ko-KR" altLang="ko-KR" sz="2400" dirty="0" err="1" smtClean="0"/>
              <a:t>기본키</a:t>
            </a:r>
            <a:r>
              <a:rPr lang="en-US" altLang="ko-KR" sz="2400" dirty="0" smtClean="0"/>
              <a:t>(Primary Key)</a:t>
            </a:r>
            <a:r>
              <a:rPr lang="ko-KR" altLang="ko-KR" sz="2400" dirty="0" smtClean="0"/>
              <a:t>인 인덱스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인덱스는 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탐색 키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포인터</a:t>
            </a:r>
            <a:r>
              <a:rPr lang="en-US" altLang="ko-KR" sz="2400" dirty="0" smtClean="0"/>
              <a:t>) </a:t>
            </a:r>
            <a:r>
              <a:rPr lang="ko-KR" altLang="ko-KR" sz="2400" dirty="0" smtClean="0"/>
              <a:t>쌍의 집합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기본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00372"/>
            <a:ext cx="20383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643050"/>
            <a:ext cx="28765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00100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11-3</a:t>
            </a:r>
          </a:p>
          <a:p>
            <a:pPr algn="ctr"/>
            <a:r>
              <a:rPr lang="ko-KR" altLang="ko-KR" b="1" dirty="0" smtClean="0"/>
              <a:t>기본 인덱스 구조</a:t>
            </a:r>
            <a:r>
              <a:rPr lang="en-US" altLang="ko-KR" b="1" dirty="0" smtClean="0"/>
              <a:t>(Ch11-003)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335756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희소 인덱스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14744" y="392906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밀집 인덱스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rot="10800000">
            <a:off x="3214678" y="3500439"/>
            <a:ext cx="500066" cy="571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</p:cNvCxnSpPr>
          <p:nvPr/>
        </p:nvCxnSpPr>
        <p:spPr>
          <a:xfrm>
            <a:off x="5271580" y="4129121"/>
            <a:ext cx="443428" cy="142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841</Words>
  <Application>Microsoft Office PowerPoint</Application>
  <PresentationFormat>화면 슬라이드 쇼(4:3)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jungjin</cp:lastModifiedBy>
  <cp:revision>32</cp:revision>
  <dcterms:created xsi:type="dcterms:W3CDTF">2010-05-16T15:24:05Z</dcterms:created>
  <dcterms:modified xsi:type="dcterms:W3CDTF">2014-07-09T11:57:58Z</dcterms:modified>
</cp:coreProperties>
</file>