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3" r:id="rId9"/>
    <p:sldId id="265" r:id="rId10"/>
    <p:sldId id="269" r:id="rId11"/>
    <p:sldId id="266" r:id="rId12"/>
    <p:sldId id="270" r:id="rId13"/>
    <p:sldId id="267" r:id="rId14"/>
    <p:sldId id="271" r:id="rId15"/>
    <p:sldId id="268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12.4 </a:t>
            </a:r>
            <a:r>
              <a:rPr lang="ko-KR" altLang="en-US" sz="2800" dirty="0" smtClean="0"/>
              <a:t>제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정규화</a:t>
            </a:r>
            <a:r>
              <a:rPr lang="en-US" altLang="ko-KR" sz="2800" dirty="0" smtClean="0"/>
              <a:t>(4</a:t>
            </a:r>
            <a:r>
              <a:rPr lang="ko-KR" altLang="en-US" sz="2800" dirty="0" smtClean="0"/>
              <a:t>단계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제</a:t>
            </a:r>
            <a:r>
              <a:rPr lang="en-US" altLang="ko-KR" sz="2800" b="1" dirty="0" smtClean="0"/>
              <a:t>1</a:t>
            </a:r>
            <a:r>
              <a:rPr lang="ko-KR" altLang="ko-KR" sz="2800" b="1" dirty="0" smtClean="0"/>
              <a:t>정규화</a:t>
            </a:r>
            <a:r>
              <a:rPr lang="en-US" altLang="ko-KR" sz="2800" b="1" dirty="0" smtClean="0"/>
              <a:t>(4</a:t>
            </a:r>
            <a:r>
              <a:rPr lang="ko-KR" altLang="ko-KR" sz="2800" b="1" dirty="0" smtClean="0"/>
              <a:t>단계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image3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357430"/>
            <a:ext cx="458774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500298" y="5429264"/>
            <a:ext cx="4197383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ko-KR" sz="2000" b="1" dirty="0" smtClean="0"/>
              <a:t>그림</a:t>
            </a:r>
            <a:r>
              <a:rPr lang="en-US" altLang="ko-KR" sz="2000" b="1" dirty="0" smtClean="0"/>
              <a:t> 12-12</a:t>
            </a:r>
          </a:p>
          <a:p>
            <a:pPr algn="ctr"/>
            <a:r>
              <a:rPr lang="en-US" altLang="ko-KR" sz="2000" dirty="0" smtClean="0"/>
              <a:t> </a:t>
            </a:r>
            <a:r>
              <a:rPr lang="ko-KR" altLang="ko-KR" sz="2000" dirty="0" smtClean="0"/>
              <a:t>제</a:t>
            </a:r>
            <a:r>
              <a:rPr lang="en-US" altLang="ko-KR" sz="2000" dirty="0" smtClean="0"/>
              <a:t>1</a:t>
            </a:r>
            <a:r>
              <a:rPr lang="ko-KR" altLang="ko-KR" sz="2000" dirty="0" smtClean="0"/>
              <a:t>정규화</a:t>
            </a:r>
            <a:r>
              <a:rPr lang="en-US" altLang="ko-KR" sz="2000" dirty="0" smtClean="0"/>
              <a:t> - </a:t>
            </a:r>
            <a:r>
              <a:rPr lang="ko-KR" altLang="ko-KR" sz="2000" dirty="0" smtClean="0"/>
              <a:t>성적 </a:t>
            </a:r>
            <a:r>
              <a:rPr lang="ko-KR" altLang="ko-KR" sz="2000" dirty="0" err="1" smtClean="0"/>
              <a:t>엔티티</a:t>
            </a:r>
            <a:r>
              <a:rPr lang="ko-KR" altLang="ko-KR" sz="2000" dirty="0" smtClean="0"/>
              <a:t> 타입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857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12.5 </a:t>
            </a:r>
            <a:r>
              <a:rPr lang="ko-KR" altLang="en-US" sz="2800" dirty="0" smtClean="0"/>
              <a:t>제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정규화</a:t>
            </a:r>
            <a:r>
              <a:rPr lang="en-US" altLang="ko-KR" sz="2800" dirty="0" smtClean="0"/>
              <a:t>(5</a:t>
            </a:r>
            <a:r>
              <a:rPr lang="ko-KR" altLang="en-US" sz="2800" dirty="0" smtClean="0"/>
              <a:t>단계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제</a:t>
            </a:r>
            <a:r>
              <a:rPr lang="en-US" altLang="ko-KR" sz="2800" b="1" dirty="0" smtClean="0"/>
              <a:t>2</a:t>
            </a:r>
            <a:r>
              <a:rPr lang="ko-KR" altLang="ko-KR" sz="2800" b="1" dirty="0" smtClean="0"/>
              <a:t>정규화</a:t>
            </a:r>
            <a:r>
              <a:rPr lang="en-US" altLang="ko-KR" sz="2800" b="1" dirty="0" smtClean="0"/>
              <a:t>(5</a:t>
            </a:r>
            <a:r>
              <a:rPr lang="ko-KR" altLang="ko-KR" sz="2800" b="1" dirty="0" smtClean="0"/>
              <a:t>단계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제</a:t>
            </a:r>
            <a:r>
              <a:rPr lang="en-US" altLang="ko-KR" sz="2400" dirty="0" smtClean="0"/>
              <a:t>2</a:t>
            </a:r>
            <a:r>
              <a:rPr lang="ko-KR" altLang="ko-KR" sz="2400" dirty="0" smtClean="0"/>
              <a:t>정규화</a:t>
            </a:r>
            <a:r>
              <a:rPr lang="en-US" altLang="ko-KR" sz="2400" dirty="0" smtClean="0"/>
              <a:t> : </a:t>
            </a:r>
            <a:r>
              <a:rPr lang="ko-KR" altLang="ko-KR" sz="2400" dirty="0" smtClean="0"/>
              <a:t>부분 함수적 종속성을 </a:t>
            </a:r>
            <a:r>
              <a:rPr lang="ko-KR" altLang="ko-KR" sz="2400" dirty="0" smtClean="0"/>
              <a:t>제거하는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복합키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/>
              <a:t>애트리뷰트의</a:t>
            </a:r>
            <a:r>
              <a:rPr lang="ko-KR" altLang="ko-KR" sz="2400" dirty="0" smtClean="0"/>
              <a:t> 부분 함수적 종속성을 분해하여 새로운 </a:t>
            </a:r>
            <a:r>
              <a:rPr lang="ko-KR" altLang="ko-KR" sz="2400" dirty="0" err="1" smtClean="0"/>
              <a:t>엔티티를</a:t>
            </a:r>
            <a:r>
              <a:rPr lang="ko-KR" altLang="ko-KR" sz="2400" dirty="0" smtClean="0"/>
              <a:t> 만든다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12.5 </a:t>
            </a:r>
            <a:r>
              <a:rPr lang="ko-KR" altLang="en-US" sz="2800" dirty="0" smtClean="0"/>
              <a:t>제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정규화</a:t>
            </a:r>
            <a:r>
              <a:rPr lang="en-US" altLang="ko-KR" sz="2800" dirty="0" smtClean="0"/>
              <a:t>(5</a:t>
            </a:r>
            <a:r>
              <a:rPr lang="ko-KR" altLang="en-US" sz="2800" dirty="0" smtClean="0"/>
              <a:t>단계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제</a:t>
            </a:r>
            <a:r>
              <a:rPr lang="en-US" altLang="ko-KR" sz="2800" b="1" dirty="0" smtClean="0"/>
              <a:t>2</a:t>
            </a:r>
            <a:r>
              <a:rPr lang="ko-KR" altLang="ko-KR" sz="2800" b="1" dirty="0" smtClean="0"/>
              <a:t>정규화</a:t>
            </a:r>
            <a:r>
              <a:rPr lang="en-US" altLang="ko-KR" sz="2800" b="1" dirty="0" smtClean="0"/>
              <a:t>(5</a:t>
            </a:r>
            <a:r>
              <a:rPr lang="ko-KR" altLang="ko-KR" sz="2800" b="1" dirty="0" smtClean="0"/>
              <a:t>단계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214546" y="5453056"/>
            <a:ext cx="5143536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ko-KR" sz="2000" b="1" dirty="0" smtClean="0"/>
              <a:t>그림</a:t>
            </a:r>
            <a:r>
              <a:rPr lang="en-US" altLang="ko-KR" sz="2000" b="1" dirty="0" smtClean="0"/>
              <a:t> 12-16 </a:t>
            </a:r>
          </a:p>
          <a:p>
            <a:pPr algn="ctr"/>
            <a:r>
              <a:rPr lang="ko-KR" altLang="ko-KR" sz="2000" dirty="0" smtClean="0"/>
              <a:t>제</a:t>
            </a:r>
            <a:r>
              <a:rPr lang="en-US" altLang="ko-KR" sz="2000" dirty="0" smtClean="0"/>
              <a:t>2</a:t>
            </a:r>
            <a:r>
              <a:rPr lang="ko-KR" altLang="ko-KR" sz="2000" dirty="0" smtClean="0"/>
              <a:t>정규화</a:t>
            </a:r>
            <a:r>
              <a:rPr lang="en-US" altLang="ko-KR" sz="2000" dirty="0" smtClean="0"/>
              <a:t> - </a:t>
            </a:r>
            <a:r>
              <a:rPr lang="ko-KR" altLang="ko-KR" sz="2000" dirty="0" smtClean="0"/>
              <a:t>학생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성적 </a:t>
            </a:r>
            <a:r>
              <a:rPr lang="ko-KR" altLang="ko-KR" sz="2000" dirty="0" err="1" smtClean="0"/>
              <a:t>엔티티</a:t>
            </a:r>
            <a:endParaRPr lang="en-US" altLang="ko-KR" sz="2000" b="1" dirty="0"/>
          </a:p>
        </p:txBody>
      </p:sp>
      <p:pic>
        <p:nvPicPr>
          <p:cNvPr id="2051" name="Picture 3" descr="image3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214554"/>
            <a:ext cx="5429288" cy="326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857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12.6 </a:t>
            </a:r>
            <a:r>
              <a:rPr lang="ko-KR" altLang="en-US" sz="2800" dirty="0" smtClean="0"/>
              <a:t>제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정규화</a:t>
            </a:r>
            <a:r>
              <a:rPr lang="en-US" altLang="ko-KR" sz="2800" dirty="0" smtClean="0"/>
              <a:t>(6</a:t>
            </a:r>
            <a:r>
              <a:rPr lang="ko-KR" altLang="en-US" sz="2800" dirty="0" smtClean="0"/>
              <a:t>단계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제</a:t>
            </a:r>
            <a:r>
              <a:rPr lang="en-US" altLang="ko-KR" sz="2800" b="1" dirty="0" smtClean="0"/>
              <a:t>3</a:t>
            </a:r>
            <a:r>
              <a:rPr lang="ko-KR" altLang="ko-KR" sz="2800" b="1" dirty="0" smtClean="0"/>
              <a:t>정규화</a:t>
            </a:r>
            <a:r>
              <a:rPr lang="en-US" altLang="ko-KR" sz="2800" b="1" dirty="0" smtClean="0"/>
              <a:t>(6</a:t>
            </a:r>
            <a:r>
              <a:rPr lang="ko-KR" altLang="ko-KR" sz="2800" b="1" dirty="0" smtClean="0"/>
              <a:t>단계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제</a:t>
            </a:r>
            <a:r>
              <a:rPr lang="en-US" altLang="ko-KR" sz="2400" dirty="0" smtClean="0"/>
              <a:t>3</a:t>
            </a:r>
            <a:r>
              <a:rPr lang="ko-KR" altLang="ko-KR" sz="2400" dirty="0" smtClean="0"/>
              <a:t>정규화</a:t>
            </a:r>
            <a:r>
              <a:rPr lang="en-US" altLang="ko-KR" sz="2400" dirty="0" smtClean="0"/>
              <a:t> :</a:t>
            </a:r>
            <a:r>
              <a:rPr lang="ko-KR" altLang="ko-KR" sz="2400" dirty="0" smtClean="0"/>
              <a:t> </a:t>
            </a:r>
            <a:r>
              <a:rPr lang="ko-KR" altLang="ko-KR" sz="2400" dirty="0" smtClean="0"/>
              <a:t>이행 함수적 종속성을 </a:t>
            </a:r>
            <a:r>
              <a:rPr lang="ko-KR" altLang="ko-KR" sz="2400" dirty="0" smtClean="0"/>
              <a:t>제거</a:t>
            </a:r>
            <a:r>
              <a:rPr lang="ko-KR" altLang="en-US" sz="2400" dirty="0" smtClean="0"/>
              <a:t>하는 과정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ko-KR" sz="2400" dirty="0" smtClean="0"/>
              <a:t>PK </a:t>
            </a:r>
            <a:r>
              <a:rPr lang="ko-KR" altLang="ko-KR" sz="2400" dirty="0" smtClean="0"/>
              <a:t>이외의 항목에 의존하는 항목을 제거하고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다른 </a:t>
            </a:r>
            <a:r>
              <a:rPr lang="ko-KR" altLang="ko-KR" sz="2400" dirty="0" err="1" smtClean="0"/>
              <a:t>엔티티와의</a:t>
            </a:r>
            <a:r>
              <a:rPr lang="ko-KR" altLang="ko-KR" sz="2400" dirty="0" smtClean="0"/>
              <a:t> 의존 관계를 정의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12.6 </a:t>
            </a:r>
            <a:r>
              <a:rPr lang="ko-KR" altLang="en-US" sz="2800" dirty="0" smtClean="0"/>
              <a:t>제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정규화</a:t>
            </a:r>
            <a:r>
              <a:rPr lang="en-US" altLang="ko-KR" sz="2800" dirty="0" smtClean="0"/>
              <a:t>(6</a:t>
            </a:r>
            <a:r>
              <a:rPr lang="ko-KR" altLang="en-US" sz="2800" dirty="0" smtClean="0"/>
              <a:t>단계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제</a:t>
            </a:r>
            <a:r>
              <a:rPr lang="en-US" altLang="ko-KR" sz="2800" b="1" dirty="0" smtClean="0"/>
              <a:t>3</a:t>
            </a:r>
            <a:r>
              <a:rPr lang="ko-KR" altLang="ko-KR" sz="2800" b="1" dirty="0" smtClean="0"/>
              <a:t>정규화</a:t>
            </a:r>
            <a:r>
              <a:rPr lang="en-US" altLang="ko-KR" sz="2800" b="1" dirty="0" smtClean="0"/>
              <a:t>(6</a:t>
            </a:r>
            <a:r>
              <a:rPr lang="ko-KR" altLang="ko-KR" sz="2800" b="1" dirty="0" smtClean="0"/>
              <a:t>단계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214546" y="5453056"/>
            <a:ext cx="5143536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ko-KR" sz="2000" b="1" dirty="0" smtClean="0"/>
              <a:t>그림</a:t>
            </a:r>
            <a:r>
              <a:rPr lang="en-US" altLang="ko-KR" sz="2000" b="1" dirty="0" smtClean="0"/>
              <a:t> 12-21 </a:t>
            </a:r>
          </a:p>
          <a:p>
            <a:pPr algn="ctr"/>
            <a:r>
              <a:rPr lang="ko-KR" altLang="ko-KR" sz="2000" dirty="0" smtClean="0"/>
              <a:t>제</a:t>
            </a:r>
            <a:r>
              <a:rPr lang="en-US" altLang="ko-KR" sz="2000" dirty="0" smtClean="0"/>
              <a:t>3</a:t>
            </a:r>
            <a:r>
              <a:rPr lang="ko-KR" altLang="ko-KR" sz="2000" dirty="0" smtClean="0"/>
              <a:t>정규화</a:t>
            </a:r>
            <a:r>
              <a:rPr lang="en-US" altLang="ko-KR" sz="2000" dirty="0" smtClean="0"/>
              <a:t> - </a:t>
            </a:r>
            <a:r>
              <a:rPr lang="ko-KR" altLang="ko-KR" sz="2000" dirty="0" smtClean="0"/>
              <a:t>회원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교수 </a:t>
            </a:r>
            <a:r>
              <a:rPr lang="ko-KR" altLang="ko-KR" sz="2000" dirty="0" err="1" smtClean="0"/>
              <a:t>엔티티</a:t>
            </a:r>
            <a:endParaRPr lang="en-US" altLang="ko-KR" sz="2000" b="1" dirty="0"/>
          </a:p>
        </p:txBody>
      </p:sp>
      <p:pic>
        <p:nvPicPr>
          <p:cNvPr id="3074" name="Picture 2" descr="image3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214554"/>
            <a:ext cx="5572164" cy="318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606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12.7 </a:t>
            </a:r>
            <a:r>
              <a:rPr lang="ko-KR" altLang="en-US" sz="2800" dirty="0" smtClean="0"/>
              <a:t>유도된 </a:t>
            </a:r>
            <a:r>
              <a:rPr lang="ko-KR" altLang="en-US" sz="2800" dirty="0" err="1" smtClean="0"/>
              <a:t>애트리뷰트</a:t>
            </a:r>
            <a:r>
              <a:rPr lang="ko-KR" altLang="en-US" sz="2800" dirty="0" smtClean="0"/>
              <a:t> 처리</a:t>
            </a:r>
            <a:r>
              <a:rPr lang="en-US" altLang="ko-KR" sz="2800" dirty="0" smtClean="0"/>
              <a:t>(7</a:t>
            </a:r>
            <a:r>
              <a:rPr lang="ko-KR" altLang="en-US" sz="2800" dirty="0" smtClean="0"/>
              <a:t>단계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867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유도된 </a:t>
            </a:r>
            <a:r>
              <a:rPr lang="ko-KR" altLang="ko-KR" sz="2800" b="1" dirty="0" err="1" smtClean="0"/>
              <a:t>애트리뷰트</a:t>
            </a:r>
            <a:r>
              <a:rPr lang="ko-KR" altLang="ko-KR" sz="2800" b="1" dirty="0" smtClean="0"/>
              <a:t> 처리</a:t>
            </a:r>
            <a:r>
              <a:rPr lang="en-US" altLang="ko-KR" sz="2800" b="1" dirty="0" smtClean="0"/>
              <a:t>(7</a:t>
            </a:r>
            <a:r>
              <a:rPr lang="ko-KR" altLang="ko-KR" sz="2800" b="1" dirty="0" smtClean="0"/>
              <a:t>단계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유도된 </a:t>
            </a:r>
            <a:r>
              <a:rPr lang="ko-KR" altLang="ko-KR" sz="2400" dirty="0" err="1" smtClean="0"/>
              <a:t>애트리뷰터</a:t>
            </a:r>
            <a:r>
              <a:rPr lang="ko-KR" altLang="ko-KR" sz="2400" dirty="0" smtClean="0"/>
              <a:t> 처리에서는 산출 항목을 </a:t>
            </a:r>
            <a:r>
              <a:rPr lang="ko-KR" altLang="ko-KR" sz="2400" dirty="0" smtClean="0"/>
              <a:t>제거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산출항목이란 </a:t>
            </a:r>
            <a:r>
              <a:rPr lang="ko-KR" altLang="ko-KR" sz="2400" dirty="0" smtClean="0"/>
              <a:t>데이터 항목 중에서 사칙연산 등의 수식을 사용하여 구할 수 있는 것을 말한다</a:t>
            </a:r>
            <a:r>
              <a:rPr lang="en-US" altLang="ko-KR" sz="2400" dirty="0" smtClean="0"/>
              <a:t>. </a:t>
            </a:r>
            <a:endParaRPr lang="ko-KR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5958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12.7 </a:t>
            </a:r>
            <a:r>
              <a:rPr lang="ko-KR" altLang="en-US" sz="2800" dirty="0" smtClean="0"/>
              <a:t>유도된 </a:t>
            </a:r>
            <a:r>
              <a:rPr lang="ko-KR" altLang="en-US" sz="2800" dirty="0" err="1" smtClean="0"/>
              <a:t>애트리뷰트</a:t>
            </a:r>
            <a:r>
              <a:rPr lang="ko-KR" altLang="en-US" sz="2800" dirty="0" smtClean="0"/>
              <a:t> 처리</a:t>
            </a:r>
            <a:r>
              <a:rPr lang="en-US" altLang="ko-KR" sz="2800" dirty="0" smtClean="0"/>
              <a:t>(7</a:t>
            </a:r>
            <a:r>
              <a:rPr lang="ko-KR" altLang="en-US" sz="2800" dirty="0" smtClean="0"/>
              <a:t>단계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유도된 </a:t>
            </a:r>
            <a:r>
              <a:rPr lang="ko-KR" altLang="ko-KR" sz="2800" b="1" dirty="0" err="1" smtClean="0"/>
              <a:t>애트리뷰트</a:t>
            </a:r>
            <a:r>
              <a:rPr lang="ko-KR" altLang="ko-KR" sz="2800" b="1" dirty="0" smtClean="0"/>
              <a:t> 처리</a:t>
            </a:r>
            <a:r>
              <a:rPr lang="en-US" altLang="ko-KR" sz="2800" b="1" dirty="0" smtClean="0"/>
              <a:t>(7</a:t>
            </a:r>
            <a:r>
              <a:rPr lang="ko-KR" altLang="ko-KR" sz="2800" b="1" dirty="0" smtClean="0"/>
              <a:t>단계</a:t>
            </a:r>
            <a:r>
              <a:rPr lang="en-US" altLang="ko-KR" sz="2800" b="1" dirty="0" smtClean="0"/>
              <a:t>)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214546" y="5453056"/>
            <a:ext cx="5143536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ko-KR" sz="2000" b="1" dirty="0" smtClean="0"/>
              <a:t>그림</a:t>
            </a:r>
            <a:r>
              <a:rPr lang="en-US" altLang="ko-KR" sz="2000" b="1" dirty="0" smtClean="0"/>
              <a:t> 12-25 </a:t>
            </a:r>
          </a:p>
          <a:p>
            <a:pPr algn="ctr"/>
            <a:r>
              <a:rPr lang="ko-KR" altLang="ko-KR" sz="2000" dirty="0" smtClean="0"/>
              <a:t>그 외의 정규화 </a:t>
            </a:r>
            <a:r>
              <a:rPr lang="en-US" altLang="ko-KR" sz="2000" dirty="0" smtClean="0"/>
              <a:t>– </a:t>
            </a:r>
            <a:r>
              <a:rPr lang="ko-KR" altLang="ko-KR" sz="2000" dirty="0" smtClean="0"/>
              <a:t>성적 </a:t>
            </a:r>
            <a:r>
              <a:rPr lang="ko-KR" altLang="ko-KR" sz="2000" dirty="0" err="1" smtClean="0"/>
              <a:t>엔티티</a:t>
            </a:r>
            <a:endParaRPr lang="en-US" altLang="ko-KR" sz="2000" b="1" dirty="0" smtClean="0"/>
          </a:p>
        </p:txBody>
      </p:sp>
      <p:pic>
        <p:nvPicPr>
          <p:cNvPr id="4098" name="Picture 2" descr="image3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214686"/>
            <a:ext cx="706566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0166" y="2571744"/>
            <a:ext cx="6042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12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ko-KR" sz="4000" dirty="0" smtClean="0"/>
              <a:t>개념적 설계</a:t>
            </a:r>
            <a:r>
              <a:rPr lang="en-US" altLang="ko-KR" sz="4000" dirty="0" smtClean="0"/>
              <a:t>(</a:t>
            </a:r>
            <a:r>
              <a:rPr lang="ko-KR" altLang="ko-KR" sz="4000" dirty="0" smtClean="0"/>
              <a:t>상향식</a:t>
            </a:r>
            <a:r>
              <a:rPr lang="en-US" altLang="ko-KR" sz="4000" dirty="0" smtClean="0"/>
              <a:t>)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001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 </a:t>
            </a:r>
            <a:r>
              <a:rPr lang="ko-KR" altLang="en-US" sz="2800" dirty="0" smtClean="0"/>
              <a:t>개념적 설계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상향식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dirty="0" smtClean="0"/>
              <a:t>개념적 설계 방식</a:t>
            </a:r>
            <a:endParaRPr lang="en-US" altLang="ko-KR" sz="2800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상향식</a:t>
            </a:r>
            <a:r>
              <a:rPr lang="en-US" altLang="ko-KR" sz="2400" dirty="0" smtClean="0"/>
              <a:t>(Top Down)</a:t>
            </a:r>
            <a:br>
              <a:rPr lang="en-US" altLang="ko-KR" sz="2400" dirty="0" smtClean="0"/>
            </a:b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최소 단위의 정보들을 상위 개념의 정보 그룹으로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smtClean="0"/>
              <a:t>하향식</a:t>
            </a:r>
            <a:r>
              <a:rPr lang="en-US" altLang="ko-KR" sz="2400" dirty="0" smtClean="0"/>
              <a:t>(Bottom Up)</a:t>
            </a:r>
            <a:br>
              <a:rPr lang="en-US" altLang="ko-KR" sz="2400" dirty="0" smtClean="0"/>
            </a:b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상위 그룹의 내용을 쪼개 하위 그룹으로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786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12.1 </a:t>
            </a:r>
            <a:r>
              <a:rPr lang="ko-KR" altLang="en-US" sz="2800" dirty="0" smtClean="0"/>
              <a:t>자료 수집</a:t>
            </a:r>
            <a:r>
              <a:rPr lang="en-US" altLang="ko-KR" sz="2800" dirty="0" smtClean="0"/>
              <a:t>(1</a:t>
            </a:r>
            <a:r>
              <a:rPr lang="ko-KR" altLang="en-US" sz="2800" dirty="0" smtClean="0"/>
              <a:t>단계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자료 수집</a:t>
            </a:r>
            <a:r>
              <a:rPr lang="en-US" altLang="ko-KR" sz="2800" b="1" dirty="0" smtClean="0"/>
              <a:t>(1</a:t>
            </a:r>
            <a:r>
              <a:rPr lang="ko-KR" altLang="ko-KR" sz="2800" b="1" dirty="0" smtClean="0"/>
              <a:t>단계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대상의 실제 사용할 화면 양식이나 전표 등의 자료를 모은다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가능한 자세하고 많은 내용을 모아 정확한 데이터베이스 설계가 가능하도록 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7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12.2 </a:t>
            </a:r>
            <a:r>
              <a:rPr lang="ko-KR" altLang="en-US" sz="2800" dirty="0" smtClean="0"/>
              <a:t>자료 정리</a:t>
            </a:r>
            <a:r>
              <a:rPr lang="en-US" altLang="ko-KR" sz="2800" dirty="0" smtClean="0"/>
              <a:t>(2</a:t>
            </a:r>
            <a:r>
              <a:rPr lang="ko-KR" altLang="en-US" sz="2800" dirty="0" smtClean="0"/>
              <a:t>단계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자료 정리</a:t>
            </a:r>
            <a:r>
              <a:rPr lang="en-US" altLang="ko-KR" sz="2800" b="1" dirty="0" smtClean="0"/>
              <a:t>(2</a:t>
            </a:r>
            <a:r>
              <a:rPr lang="ko-KR" altLang="ko-KR" sz="2800" b="1" dirty="0" smtClean="0"/>
              <a:t>단계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ko-KR" sz="2400" dirty="0" smtClean="0"/>
              <a:t>1</a:t>
            </a:r>
            <a:r>
              <a:rPr lang="ko-KR" altLang="ko-KR" sz="2400" dirty="0" smtClean="0"/>
              <a:t>단계에서 </a:t>
            </a:r>
            <a:r>
              <a:rPr lang="ko-KR" altLang="ko-KR" sz="2400" dirty="0" err="1" smtClean="0"/>
              <a:t>캡처한</a:t>
            </a:r>
            <a:r>
              <a:rPr lang="ko-KR" altLang="ko-KR" sz="2400" dirty="0" smtClean="0"/>
              <a:t> 화면들과 화면에서 추출한 </a:t>
            </a:r>
            <a:r>
              <a:rPr lang="ko-KR" altLang="ko-KR" sz="2400" dirty="0" err="1" smtClean="0"/>
              <a:t>애트리뷰트들을</a:t>
            </a:r>
            <a:r>
              <a:rPr lang="ko-KR" altLang="ko-KR" sz="2400" dirty="0" smtClean="0"/>
              <a:t> 워크시트 상에 정리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워크시트의 행 머리글은 화면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추출 단어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엔티티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식별키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애트리뷰트의</a:t>
            </a:r>
            <a:r>
              <a:rPr lang="ko-KR" altLang="ko-KR" sz="2400" dirty="0" smtClean="0"/>
              <a:t> 순서로 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7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12.2 </a:t>
            </a:r>
            <a:r>
              <a:rPr lang="ko-KR" altLang="en-US" sz="2800" dirty="0" smtClean="0"/>
              <a:t>자료 정리</a:t>
            </a:r>
            <a:r>
              <a:rPr lang="en-US" altLang="ko-KR" sz="2800" dirty="0" smtClean="0"/>
              <a:t>(2</a:t>
            </a:r>
            <a:r>
              <a:rPr lang="ko-KR" altLang="en-US" sz="2800" dirty="0" smtClean="0"/>
              <a:t>단계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04698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자료 정리</a:t>
            </a:r>
            <a:r>
              <a:rPr lang="en-US" altLang="ko-KR" sz="2800" b="1" dirty="0" smtClean="0"/>
              <a:t>(2</a:t>
            </a:r>
            <a:r>
              <a:rPr lang="ko-KR" altLang="ko-KR" sz="2800" b="1" dirty="0" smtClean="0"/>
              <a:t>단계</a:t>
            </a:r>
            <a:r>
              <a:rPr lang="en-US" altLang="ko-KR" sz="2800" b="1" dirty="0" smtClean="0"/>
              <a:t>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b="1" dirty="0" smtClean="0"/>
              <a:t>화면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1</a:t>
            </a:r>
            <a:r>
              <a:rPr lang="ko-KR" altLang="ko-KR" sz="2400" dirty="0" smtClean="0"/>
              <a:t>단계에서 분석한 인터넷 사이트에서 </a:t>
            </a:r>
            <a:r>
              <a:rPr lang="ko-KR" altLang="ko-KR" sz="2400" dirty="0" err="1" smtClean="0"/>
              <a:t>캡처한</a:t>
            </a:r>
            <a:r>
              <a:rPr lang="ko-KR" altLang="ko-KR" sz="2400" dirty="0" smtClean="0"/>
              <a:t> 화면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b="1" dirty="0" smtClean="0"/>
              <a:t>추출 단어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: 1</a:t>
            </a:r>
            <a:r>
              <a:rPr lang="ko-KR" altLang="ko-KR" sz="2400" dirty="0" smtClean="0"/>
              <a:t>단계에서 분석한 화면에서 추출한 단어</a:t>
            </a:r>
            <a:r>
              <a:rPr lang="en-US" altLang="ko-KR" sz="2400" dirty="0" smtClean="0"/>
              <a:t>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b="1" dirty="0" err="1" smtClean="0"/>
              <a:t>엔티티</a:t>
            </a:r>
            <a:r>
              <a:rPr lang="en-US" altLang="ko-KR" sz="2400" dirty="0" smtClean="0"/>
              <a:t> : </a:t>
            </a:r>
            <a:r>
              <a:rPr lang="ko-KR" altLang="ko-KR" sz="2400" dirty="0" smtClean="0"/>
              <a:t>화면의 추출 단어를 분석하여 앞의 하향식 분석에서 구한 </a:t>
            </a:r>
            <a:r>
              <a:rPr lang="ko-KR" altLang="ko-KR" sz="2400" dirty="0" err="1" smtClean="0"/>
              <a:t>엔티티와</a:t>
            </a:r>
            <a:r>
              <a:rPr lang="ko-KR" altLang="ko-KR" sz="2400" dirty="0" smtClean="0"/>
              <a:t> 유사한 것의 이름을 적는다</a:t>
            </a:r>
            <a:r>
              <a:rPr lang="en-US" altLang="ko-KR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67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12.2 </a:t>
            </a:r>
            <a:r>
              <a:rPr lang="ko-KR" altLang="en-US" sz="2800" dirty="0" smtClean="0"/>
              <a:t>자료 정리</a:t>
            </a:r>
            <a:r>
              <a:rPr lang="en-US" altLang="ko-KR" sz="2800" dirty="0" smtClean="0"/>
              <a:t>(2</a:t>
            </a:r>
            <a:r>
              <a:rPr lang="ko-KR" altLang="en-US" sz="2800" dirty="0" smtClean="0"/>
              <a:t>단계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5299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자료 정리</a:t>
            </a:r>
            <a:r>
              <a:rPr lang="en-US" altLang="ko-KR" sz="2800" b="1" dirty="0" smtClean="0"/>
              <a:t>(2</a:t>
            </a:r>
            <a:r>
              <a:rPr lang="ko-KR" altLang="ko-KR" sz="2800" b="1" dirty="0" smtClean="0"/>
              <a:t>단계</a:t>
            </a:r>
            <a:r>
              <a:rPr lang="en-US" altLang="ko-KR" sz="2800" b="1" dirty="0" smtClean="0"/>
              <a:t>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b="1" dirty="0" smtClean="0"/>
              <a:t>식별키</a:t>
            </a:r>
            <a:r>
              <a:rPr lang="en-US" altLang="ko-KR" sz="2400" dirty="0" smtClean="0"/>
              <a:t> : </a:t>
            </a:r>
            <a:r>
              <a:rPr lang="ko-KR" altLang="ko-KR" sz="2400" dirty="0" smtClean="0"/>
              <a:t>화면당 추출한 단어 중 </a:t>
            </a:r>
            <a:r>
              <a:rPr lang="ko-KR" altLang="ko-KR" sz="2400" dirty="0" err="1" smtClean="0"/>
              <a:t>식별키를</a:t>
            </a:r>
            <a:r>
              <a:rPr lang="ko-KR" altLang="ko-KR" sz="2400" dirty="0" smtClean="0"/>
              <a:t> 고른다</a:t>
            </a:r>
            <a:r>
              <a:rPr lang="en-US" altLang="ko-KR" sz="2400" dirty="0" smtClean="0"/>
              <a:t>. </a:t>
            </a:r>
            <a:r>
              <a:rPr lang="ko-KR" altLang="ko-KR" sz="2400" dirty="0" smtClean="0"/>
              <a:t>적당한 게 없는 경우 남겨두도록 </a:t>
            </a:r>
            <a:r>
              <a:rPr lang="ko-KR" altLang="ko-KR" sz="2400" dirty="0" smtClean="0"/>
              <a:t>한다</a:t>
            </a:r>
            <a:endParaRPr lang="ko-KR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b="1" dirty="0" err="1" smtClean="0"/>
              <a:t>애트리뷰트</a:t>
            </a:r>
            <a:r>
              <a:rPr lang="en-US" altLang="ko-KR" sz="2400" dirty="0" smtClean="0"/>
              <a:t> : </a:t>
            </a:r>
            <a:r>
              <a:rPr lang="ko-KR" altLang="ko-KR" sz="2400" dirty="0" smtClean="0"/>
              <a:t>추출 단어를 좀 더 자세한 </a:t>
            </a:r>
            <a:r>
              <a:rPr lang="ko-KR" altLang="ko-KR" sz="2400" dirty="0" err="1" smtClean="0"/>
              <a:t>데이터명으로</a:t>
            </a:r>
            <a:r>
              <a:rPr lang="ko-KR" altLang="ko-KR" sz="2400" dirty="0" smtClean="0"/>
              <a:t> </a:t>
            </a:r>
            <a:r>
              <a:rPr lang="ko-KR" altLang="ko-KR" sz="2400" dirty="0" smtClean="0"/>
              <a:t>적어준다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786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12.3 </a:t>
            </a:r>
            <a:r>
              <a:rPr lang="ko-KR" altLang="en-US" sz="2800" dirty="0" smtClean="0"/>
              <a:t>초기 모델</a:t>
            </a:r>
            <a:r>
              <a:rPr lang="en-US" altLang="ko-KR" sz="2800" dirty="0" smtClean="0"/>
              <a:t>(3</a:t>
            </a:r>
            <a:r>
              <a:rPr lang="ko-KR" altLang="en-US" sz="2800" dirty="0" smtClean="0"/>
              <a:t>단계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08111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초기 모델</a:t>
            </a:r>
            <a:r>
              <a:rPr lang="en-US" altLang="ko-KR" sz="2800" b="1" dirty="0" smtClean="0"/>
              <a:t>(3</a:t>
            </a:r>
            <a:r>
              <a:rPr lang="ko-KR" altLang="ko-KR" sz="2800" b="1" dirty="0" smtClean="0"/>
              <a:t>단계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앞의</a:t>
            </a:r>
            <a:r>
              <a:rPr lang="en-US" altLang="ko-KR" sz="2400" dirty="0" smtClean="0"/>
              <a:t> 2</a:t>
            </a:r>
            <a:r>
              <a:rPr lang="ko-KR" altLang="ko-KR" sz="2400" dirty="0" smtClean="0"/>
              <a:t>단계에서 워크시트로 정리한 내용을 토대로 초기 모델을 설계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ko-KR" sz="2400" dirty="0" smtClean="0"/>
              <a:t>2</a:t>
            </a:r>
            <a:r>
              <a:rPr lang="ko-KR" altLang="ko-KR" sz="2400" dirty="0" smtClean="0"/>
              <a:t>단계의 행 머리글인 </a:t>
            </a:r>
            <a:r>
              <a:rPr lang="ko-KR" altLang="ko-KR" sz="2400" dirty="0" err="1" smtClean="0"/>
              <a:t>엔티티가</a:t>
            </a:r>
            <a:r>
              <a:rPr lang="ko-KR" altLang="ko-KR" sz="2400" dirty="0" smtClean="0"/>
              <a:t> 같은 </a:t>
            </a:r>
            <a:r>
              <a:rPr lang="ko-KR" altLang="ko-KR" sz="2400" dirty="0" err="1" smtClean="0"/>
              <a:t>애트리뷰트들끼리</a:t>
            </a:r>
            <a:r>
              <a:rPr lang="ko-KR" altLang="ko-KR" sz="2400" dirty="0" smtClean="0"/>
              <a:t> 묶어 </a:t>
            </a:r>
            <a:r>
              <a:rPr lang="ko-KR" altLang="ko-KR" sz="2400" dirty="0" err="1" smtClean="0"/>
              <a:t>엔티티를</a:t>
            </a:r>
            <a:r>
              <a:rPr lang="ko-KR" altLang="ko-KR" sz="2400" dirty="0" smtClean="0"/>
              <a:t> 생성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워크시트에서 확인한 </a:t>
            </a:r>
            <a:r>
              <a:rPr lang="ko-KR" altLang="ko-KR" sz="2400" dirty="0" err="1" smtClean="0"/>
              <a:t>식별키를</a:t>
            </a:r>
            <a:r>
              <a:rPr lang="en-US" altLang="ko-KR" sz="2400" dirty="0" smtClean="0"/>
              <a:t> PK</a:t>
            </a:r>
            <a:r>
              <a:rPr lang="ko-KR" altLang="ko-KR" sz="2400" dirty="0" smtClean="0"/>
              <a:t>로 할당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12.4 </a:t>
            </a:r>
            <a:r>
              <a:rPr lang="ko-KR" altLang="en-US" sz="2800" dirty="0" smtClean="0"/>
              <a:t>제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정규화</a:t>
            </a:r>
            <a:r>
              <a:rPr lang="en-US" altLang="ko-KR" sz="2800" dirty="0" smtClean="0"/>
              <a:t>(4</a:t>
            </a:r>
            <a:r>
              <a:rPr lang="ko-KR" altLang="en-US" sz="2800" dirty="0" smtClean="0"/>
              <a:t>단계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01285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제</a:t>
            </a:r>
            <a:r>
              <a:rPr lang="en-US" altLang="ko-KR" sz="2800" b="1" dirty="0" smtClean="0"/>
              <a:t>1</a:t>
            </a:r>
            <a:r>
              <a:rPr lang="ko-KR" altLang="ko-KR" sz="2800" b="1" dirty="0" smtClean="0"/>
              <a:t>정규화</a:t>
            </a:r>
            <a:r>
              <a:rPr lang="en-US" altLang="ko-KR" sz="2800" b="1" dirty="0" smtClean="0"/>
              <a:t>(4</a:t>
            </a:r>
            <a:r>
              <a:rPr lang="ko-KR" altLang="ko-KR" sz="2800" b="1" dirty="0" smtClean="0"/>
              <a:t>단계</a:t>
            </a:r>
            <a:r>
              <a:rPr lang="en-US" altLang="ko-KR" sz="2800" b="1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제</a:t>
            </a:r>
            <a:r>
              <a:rPr lang="en-US" altLang="ko-KR" sz="2400" dirty="0" smtClean="0"/>
              <a:t>1</a:t>
            </a:r>
            <a:r>
              <a:rPr lang="ko-KR" altLang="ko-KR" sz="2400" dirty="0" smtClean="0"/>
              <a:t>정규화에서는 필요 없는 데이터 중복이 생기는 것을 막으려고 여러 개의 값을 가질 수 있는 항목들을 제거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450</Words>
  <Application>Microsoft Office PowerPoint</Application>
  <PresentationFormat>화면 슬라이드 쇼(4:3)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정유나</cp:lastModifiedBy>
  <cp:revision>10</cp:revision>
  <dcterms:created xsi:type="dcterms:W3CDTF">2010-05-16T15:24:05Z</dcterms:created>
  <dcterms:modified xsi:type="dcterms:W3CDTF">2010-06-08T07:22:53Z</dcterms:modified>
</cp:coreProperties>
</file>