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57" r:id="rId6"/>
    <p:sldId id="261" r:id="rId7"/>
    <p:sldId id="263" r:id="rId8"/>
    <p:sldId id="264" r:id="rId9"/>
    <p:sldId id="265" r:id="rId10"/>
    <p:sldId id="25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32203" y="5738808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13-5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통합 과정 구성도</a:t>
            </a:r>
            <a:endParaRPr lang="en-US" altLang="ko-KR" sz="2000" b="1" dirty="0" smtClean="0"/>
          </a:p>
        </p:txBody>
      </p:sp>
      <p:pic>
        <p:nvPicPr>
          <p:cNvPr id="2050" name="Picture 2" descr="image39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571612"/>
            <a:ext cx="6310911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83300" y="905516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13.5 </a:t>
            </a:r>
            <a:r>
              <a:rPr lang="ko-KR" altLang="en-US" sz="2800" dirty="0" smtClean="0"/>
              <a:t>시스템 간의 통합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데이터베이스_main_.bmp"/>
          <p:cNvPicPr>
            <a:picLocks noChangeAspect="1"/>
          </p:cNvPicPr>
          <p:nvPr/>
        </p:nvPicPr>
        <p:blipFill>
          <a:blip r:embed="rId2" cstate="print"/>
          <a:srcRect t="62500"/>
          <a:stretch>
            <a:fillRect/>
          </a:stretch>
        </p:blipFill>
        <p:spPr>
          <a:xfrm>
            <a:off x="0" y="4286256"/>
            <a:ext cx="9144000" cy="25717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4546" y="2571744"/>
            <a:ext cx="4188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j-ea"/>
              </a:rPr>
              <a:t>13</a:t>
            </a:r>
            <a:r>
              <a:rPr lang="ko-KR" altLang="en-US" sz="4000" dirty="0" smtClean="0">
                <a:latin typeface="+mj-ea"/>
              </a:rPr>
              <a:t>장</a:t>
            </a:r>
            <a:r>
              <a:rPr lang="en-US" altLang="ko-KR" sz="4000" dirty="0" smtClean="0">
                <a:latin typeface="+mj-ea"/>
              </a:rPr>
              <a:t> </a:t>
            </a:r>
            <a:r>
              <a:rPr lang="ko-KR" altLang="en-US" sz="4000" dirty="0" smtClean="0">
                <a:latin typeface="+mj-ea"/>
              </a:rPr>
              <a:t>개념적 </a:t>
            </a:r>
            <a:r>
              <a:rPr lang="ko-KR" altLang="en-US" sz="4000" dirty="0" smtClean="0">
                <a:latin typeface="+mj-ea"/>
              </a:rPr>
              <a:t>설계</a:t>
            </a:r>
            <a:endParaRPr lang="en-US" altLang="ko-KR" sz="4000" dirty="0" smtClean="0">
              <a:latin typeface="+mj-ea"/>
            </a:endParaRPr>
          </a:p>
          <a:p>
            <a:pPr algn="ctr"/>
            <a:r>
              <a:rPr lang="en-US" altLang="ko-KR" sz="4000" dirty="0" smtClean="0"/>
              <a:t>(</a:t>
            </a:r>
            <a:r>
              <a:rPr lang="ko-KR" altLang="ko-KR" sz="4000" dirty="0" smtClean="0"/>
              <a:t>두 방식의 통합</a:t>
            </a:r>
            <a:r>
              <a:rPr lang="en-US" altLang="ko-KR" sz="4000" dirty="0" smtClean="0"/>
              <a:t>)</a:t>
            </a:r>
            <a:endParaRPr lang="en-US" altLang="ko-KR" sz="4000" dirty="0" smtClean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5612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13</a:t>
            </a:r>
            <a:r>
              <a:rPr lang="ko-KR" altLang="en-US" sz="2800" dirty="0" smtClean="0"/>
              <a:t>장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개념적 </a:t>
            </a:r>
            <a:r>
              <a:rPr lang="ko-KR" altLang="en-US" sz="2800" dirty="0" smtClean="0"/>
              <a:t>설계</a:t>
            </a:r>
            <a:r>
              <a:rPr lang="en-US" altLang="ko-KR" sz="2800" dirty="0" smtClean="0"/>
              <a:t>(</a:t>
            </a:r>
            <a:r>
              <a:rPr lang="ko-KR" altLang="ko-KR" sz="2800" dirty="0" smtClean="0"/>
              <a:t>두 방식의 통합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012859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err="1" smtClean="0"/>
              <a:t>통합식</a:t>
            </a:r>
            <a:r>
              <a:rPr lang="ko-KR" altLang="en-US" sz="2800" b="1" dirty="0" smtClean="0"/>
              <a:t> 방법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설계 방식 하나만 사용할 때 누락되는 요소가 생길 수 있기 때문에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두 가지 설계 방식을 병행하여 사용하는 가장 이상적</a:t>
            </a:r>
            <a:r>
              <a:rPr lang="ko-KR" altLang="en-US" sz="2400" dirty="0" smtClean="0"/>
              <a:t>인 </a:t>
            </a:r>
            <a:r>
              <a:rPr lang="ko-KR" altLang="ko-KR" sz="2400" dirty="0" smtClean="0"/>
              <a:t>방법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5612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13</a:t>
            </a:r>
            <a:r>
              <a:rPr lang="ko-KR" altLang="en-US" sz="2800" dirty="0" smtClean="0"/>
              <a:t>장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개념적 </a:t>
            </a:r>
            <a:r>
              <a:rPr lang="ko-KR" altLang="en-US" sz="2800" dirty="0" smtClean="0"/>
              <a:t>설계</a:t>
            </a:r>
            <a:r>
              <a:rPr lang="en-US" altLang="ko-KR" sz="2800" dirty="0" smtClean="0"/>
              <a:t>(</a:t>
            </a:r>
            <a:r>
              <a:rPr lang="ko-KR" altLang="ko-KR" sz="2800" dirty="0" smtClean="0"/>
              <a:t>두 방식의 통합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7492995" cy="319472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통합 과정 </a:t>
            </a:r>
          </a:p>
          <a:p>
            <a:pPr marL="914400" lvl="1" indent="-457200">
              <a:lnSpc>
                <a:spcPct val="120000"/>
              </a:lnSpc>
              <a:spcBef>
                <a:spcPct val="20000"/>
              </a:spcBef>
              <a:buFont typeface="+mj-lt"/>
              <a:buAutoNum type="arabicParenR"/>
              <a:defRPr/>
            </a:pPr>
            <a:r>
              <a:rPr lang="ko-KR" altLang="en-US" sz="2400" dirty="0" err="1" smtClean="0"/>
              <a:t>엔티티의</a:t>
            </a:r>
            <a:r>
              <a:rPr lang="ko-KR" altLang="en-US" sz="2400" dirty="0" smtClean="0"/>
              <a:t> 비교</a:t>
            </a:r>
            <a:endParaRPr lang="en-US" altLang="ko-KR" sz="2400" dirty="0" smtClean="0"/>
          </a:p>
          <a:p>
            <a:pPr marL="914400" lvl="1" indent="-457200">
              <a:lnSpc>
                <a:spcPct val="120000"/>
              </a:lnSpc>
              <a:spcBef>
                <a:spcPct val="20000"/>
              </a:spcBef>
              <a:buFont typeface="+mj-lt"/>
              <a:buAutoNum type="arabicParenR"/>
              <a:defRPr/>
            </a:pPr>
            <a:r>
              <a:rPr lang="ko-KR" altLang="en-US" sz="2400" dirty="0" err="1" smtClean="0"/>
              <a:t>기본키의</a:t>
            </a:r>
            <a:r>
              <a:rPr lang="ko-KR" altLang="en-US" sz="2400" dirty="0" smtClean="0"/>
              <a:t> 비교</a:t>
            </a:r>
            <a:endParaRPr lang="en-US" altLang="ko-KR" sz="2400" dirty="0" smtClean="0"/>
          </a:p>
          <a:p>
            <a:pPr marL="914400" lvl="1" indent="-457200">
              <a:lnSpc>
                <a:spcPct val="120000"/>
              </a:lnSpc>
              <a:spcBef>
                <a:spcPct val="20000"/>
              </a:spcBef>
              <a:buFont typeface="+mj-lt"/>
              <a:buAutoNum type="arabicParenR"/>
              <a:defRPr/>
            </a:pPr>
            <a:r>
              <a:rPr lang="ko-KR" altLang="en-US" sz="2400" dirty="0" smtClean="0"/>
              <a:t>통합된 </a:t>
            </a:r>
            <a:r>
              <a:rPr lang="ko-KR" altLang="en-US" sz="2400" dirty="0" err="1" smtClean="0"/>
              <a:t>엔티티와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기본키의</a:t>
            </a:r>
            <a:r>
              <a:rPr lang="ko-KR" altLang="en-US" sz="2400" dirty="0" smtClean="0"/>
              <a:t> 재설정</a:t>
            </a:r>
            <a:endParaRPr lang="en-US" altLang="ko-KR" sz="2400" dirty="0" smtClean="0"/>
          </a:p>
          <a:p>
            <a:pPr marL="914400" lvl="1" indent="-457200">
              <a:lnSpc>
                <a:spcPct val="120000"/>
              </a:lnSpc>
              <a:spcBef>
                <a:spcPct val="20000"/>
              </a:spcBef>
              <a:buFont typeface="+mj-lt"/>
              <a:buAutoNum type="arabicParenR"/>
              <a:defRPr/>
            </a:pPr>
            <a:r>
              <a:rPr lang="ko-KR" altLang="en-US" sz="2400" dirty="0" err="1" smtClean="0"/>
              <a:t>통합식</a:t>
            </a:r>
            <a:r>
              <a:rPr lang="ko-KR" altLang="en-US" sz="2400" dirty="0" smtClean="0"/>
              <a:t> 모델의 검증</a:t>
            </a:r>
            <a:endParaRPr lang="en-US" altLang="ko-KR" sz="2400" dirty="0" smtClean="0"/>
          </a:p>
          <a:p>
            <a:pPr marL="914400" lvl="1" indent="-457200">
              <a:lnSpc>
                <a:spcPct val="120000"/>
              </a:lnSpc>
              <a:spcBef>
                <a:spcPct val="20000"/>
              </a:spcBef>
              <a:buFont typeface="+mj-lt"/>
              <a:buAutoNum type="arabicParenR"/>
              <a:defRPr/>
            </a:pPr>
            <a:r>
              <a:rPr lang="ko-KR" altLang="en-US" sz="2400" dirty="0" smtClean="0"/>
              <a:t>시스템 간의 통합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13.1 </a:t>
            </a:r>
            <a:r>
              <a:rPr lang="ko-KR" altLang="en-US" sz="2800" dirty="0" err="1" smtClean="0"/>
              <a:t>엔티티의</a:t>
            </a:r>
            <a:r>
              <a:rPr lang="ko-KR" altLang="en-US" sz="2800" dirty="0" smtClean="0"/>
              <a:t> 비교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97312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noProof="0" dirty="0" err="1" smtClean="0"/>
              <a:t>엔티티</a:t>
            </a:r>
            <a:r>
              <a:rPr lang="ko-KR" altLang="en-US" sz="2800" b="1" noProof="0" dirty="0" smtClean="0"/>
              <a:t> 도출 방법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하향식 모델에서 도출한 </a:t>
            </a:r>
            <a:r>
              <a:rPr lang="ko-KR" altLang="ko-KR" sz="2400" dirty="0" err="1" smtClean="0"/>
              <a:t>엔티티와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상향식 모델에서 도출한 </a:t>
            </a:r>
            <a:r>
              <a:rPr lang="ko-KR" altLang="ko-KR" sz="2400" dirty="0" err="1" smtClean="0"/>
              <a:t>엔티티를</a:t>
            </a:r>
            <a:r>
              <a:rPr lang="ko-KR" altLang="ko-KR" sz="2400" dirty="0" smtClean="0"/>
              <a:t> 나열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후 </a:t>
            </a:r>
            <a:r>
              <a:rPr lang="ko-KR" altLang="ko-KR" sz="2400" dirty="0" smtClean="0"/>
              <a:t>동일하거나 비슷한 내용의 </a:t>
            </a:r>
            <a:r>
              <a:rPr lang="ko-KR" altLang="ko-KR" sz="2400" dirty="0" err="1" smtClean="0"/>
              <a:t>엔티티는</a:t>
            </a:r>
            <a:r>
              <a:rPr lang="ko-KR" altLang="ko-KR" sz="2400" dirty="0" smtClean="0"/>
              <a:t> 상향식 모델을 기준으로 병합해서 </a:t>
            </a:r>
            <a:r>
              <a:rPr lang="ko-KR" altLang="ko-KR" sz="2400" dirty="0" err="1" smtClean="0"/>
              <a:t>통합식</a:t>
            </a:r>
            <a:r>
              <a:rPr lang="ko-KR" altLang="ko-KR" sz="2400" dirty="0" smtClean="0"/>
              <a:t> 모델의 </a:t>
            </a:r>
            <a:r>
              <a:rPr lang="ko-KR" altLang="ko-KR" sz="2400" dirty="0" err="1" smtClean="0"/>
              <a:t>엔티티를</a:t>
            </a:r>
            <a:r>
              <a:rPr lang="ko-KR" altLang="ko-KR" sz="2400" dirty="0" smtClean="0"/>
              <a:t> 도출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13.2 </a:t>
            </a:r>
            <a:r>
              <a:rPr lang="ko-KR" altLang="en-US" sz="2800" dirty="0" err="1" smtClean="0"/>
              <a:t>기본키의</a:t>
            </a:r>
            <a:r>
              <a:rPr lang="ko-KR" altLang="en-US" sz="2800" dirty="0" smtClean="0"/>
              <a:t> 비교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97312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기본키</a:t>
            </a:r>
            <a:r>
              <a:rPr lang="ko-KR" altLang="en-US" sz="2800" b="1" dirty="0" smtClean="0"/>
              <a:t>의 병합 방법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하향식 모델에서 도출한 </a:t>
            </a:r>
            <a:r>
              <a:rPr lang="ko-KR" altLang="ko-KR" sz="2400" dirty="0" err="1" smtClean="0"/>
              <a:t>엔티티들의</a:t>
            </a:r>
            <a:r>
              <a:rPr lang="ko-KR" altLang="ko-KR" sz="2400" dirty="0" smtClean="0"/>
              <a:t> </a:t>
            </a:r>
            <a:r>
              <a:rPr lang="ko-KR" altLang="ko-KR" sz="2400" dirty="0" err="1" smtClean="0"/>
              <a:t>기본키와</a:t>
            </a:r>
            <a:r>
              <a:rPr lang="ko-KR" altLang="ko-KR" sz="2400" dirty="0" smtClean="0"/>
              <a:t> 상향식 모델에서 도출한 </a:t>
            </a:r>
            <a:r>
              <a:rPr lang="ko-KR" altLang="ko-KR" sz="2400" dirty="0" err="1" smtClean="0"/>
              <a:t>엔티티들의</a:t>
            </a:r>
            <a:r>
              <a:rPr lang="ko-KR" altLang="ko-KR" sz="2400" dirty="0" smtClean="0"/>
              <a:t> </a:t>
            </a:r>
            <a:r>
              <a:rPr lang="ko-KR" altLang="ko-KR" sz="2400" dirty="0" err="1" smtClean="0"/>
              <a:t>기본키를</a:t>
            </a:r>
            <a:r>
              <a:rPr lang="ko-KR" altLang="ko-KR" sz="2400" dirty="0" smtClean="0"/>
              <a:t> 비교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후 병합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중복되거나 일치하지 않는 </a:t>
            </a:r>
            <a:r>
              <a:rPr lang="ko-KR" altLang="ko-KR" sz="2400" dirty="0" err="1" smtClean="0"/>
              <a:t>기본키가</a:t>
            </a:r>
            <a:r>
              <a:rPr lang="ko-KR" altLang="ko-KR" sz="2400" dirty="0" smtClean="0"/>
              <a:t> 있을 때 상향식 모델이 기준이기 때문에 상향식 모델 </a:t>
            </a:r>
            <a:r>
              <a:rPr lang="ko-KR" altLang="ko-KR" sz="2400" dirty="0" err="1" smtClean="0"/>
              <a:t>엔티티의</a:t>
            </a:r>
            <a:r>
              <a:rPr lang="ko-KR" altLang="ko-KR" sz="2400" dirty="0" smtClean="0"/>
              <a:t> </a:t>
            </a:r>
            <a:r>
              <a:rPr lang="ko-KR" altLang="ko-KR" sz="2400" dirty="0" err="1" smtClean="0"/>
              <a:t>기본키를</a:t>
            </a:r>
            <a:r>
              <a:rPr lang="ko-KR" altLang="ko-KR" sz="2400" dirty="0" smtClean="0"/>
              <a:t> 적용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6388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13.3 </a:t>
            </a:r>
            <a:r>
              <a:rPr lang="ko-KR" altLang="en-US" sz="2800" dirty="0" smtClean="0"/>
              <a:t>통합된 </a:t>
            </a:r>
            <a:r>
              <a:rPr lang="ko-KR" altLang="en-US" sz="2800" dirty="0" err="1" smtClean="0"/>
              <a:t>엔티티와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기본키의</a:t>
            </a:r>
            <a:r>
              <a:rPr lang="ko-KR" altLang="en-US" sz="2800" dirty="0" smtClean="0"/>
              <a:t> 재설정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60379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noProof="0" dirty="0" smtClean="0"/>
              <a:t>통합된 </a:t>
            </a:r>
            <a:r>
              <a:rPr lang="ko-KR" altLang="en-US" sz="2800" b="1" noProof="0" dirty="0" err="1" smtClean="0"/>
              <a:t>엔티티와</a:t>
            </a:r>
            <a:r>
              <a:rPr lang="ko-KR" altLang="en-US" sz="2800" b="1" noProof="0" dirty="0" smtClean="0"/>
              <a:t> </a:t>
            </a:r>
            <a:r>
              <a:rPr lang="ko-KR" altLang="en-US" sz="2800" b="1" dirty="0" err="1" smtClean="0"/>
              <a:t>기본키의</a:t>
            </a:r>
            <a:r>
              <a:rPr lang="ko-KR" altLang="en-US" sz="2800" b="1" dirty="0" smtClean="0"/>
              <a:t> 재설정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err="1" smtClean="0"/>
              <a:t>통합식</a:t>
            </a:r>
            <a:r>
              <a:rPr lang="ko-KR" altLang="ko-KR" sz="2400" dirty="0" smtClean="0"/>
              <a:t> 모델을 융통성 있게 구성하고자 </a:t>
            </a:r>
            <a:r>
              <a:rPr lang="ko-KR" altLang="ko-KR" sz="2400" dirty="0" err="1" smtClean="0"/>
              <a:t>통합식</a:t>
            </a:r>
            <a:r>
              <a:rPr lang="ko-KR" altLang="ko-KR" sz="2400" dirty="0" smtClean="0"/>
              <a:t> 모델만의 </a:t>
            </a:r>
            <a:r>
              <a:rPr lang="ko-KR" altLang="ko-KR" sz="2400" dirty="0" err="1" smtClean="0"/>
              <a:t>엔티티와</a:t>
            </a:r>
            <a:r>
              <a:rPr lang="ko-KR" altLang="ko-KR" sz="2400" dirty="0" smtClean="0"/>
              <a:t> </a:t>
            </a:r>
            <a:r>
              <a:rPr lang="ko-KR" altLang="ko-KR" sz="2400" dirty="0" err="1" smtClean="0"/>
              <a:t>기본키를</a:t>
            </a:r>
            <a:r>
              <a:rPr lang="ko-KR" altLang="ko-KR" sz="2400" dirty="0" smtClean="0"/>
              <a:t> 삭제하고 보완하여 재설정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13.4 </a:t>
            </a:r>
            <a:r>
              <a:rPr lang="ko-KR" altLang="en-US" sz="2800" dirty="0" err="1" smtClean="0"/>
              <a:t>통합식</a:t>
            </a:r>
            <a:r>
              <a:rPr lang="ko-KR" altLang="en-US" sz="2800" dirty="0" smtClean="0"/>
              <a:t> 모델의 검증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5299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err="1" smtClean="0"/>
              <a:t>통합식</a:t>
            </a:r>
            <a:r>
              <a:rPr lang="ko-KR" altLang="en-US" sz="2800" b="1" dirty="0" smtClean="0"/>
              <a:t> 모델의 검증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err="1" smtClean="0"/>
              <a:t>통합식</a:t>
            </a:r>
            <a:r>
              <a:rPr lang="ko-KR" altLang="ko-KR" sz="2400" dirty="0" smtClean="0"/>
              <a:t> 모델을 각각의 </a:t>
            </a:r>
            <a:r>
              <a:rPr lang="ko-KR" altLang="ko-KR" sz="2400" dirty="0" err="1" smtClean="0"/>
              <a:t>파트별로</a:t>
            </a:r>
            <a:r>
              <a:rPr lang="ko-KR" altLang="ko-KR" sz="2400" dirty="0" smtClean="0"/>
              <a:t> 나누어서 해당 파트와 관련되게 올바르게 자리 잡고 있는지</a:t>
            </a:r>
            <a:r>
              <a:rPr lang="en-US" altLang="ko-KR" sz="2400" dirty="0" smtClean="0"/>
              <a:t>, </a:t>
            </a:r>
            <a:r>
              <a:rPr lang="ko-KR" altLang="ko-KR" sz="2400" dirty="0" err="1" smtClean="0"/>
              <a:t>엔티티의</a:t>
            </a:r>
            <a:r>
              <a:rPr lang="ko-KR" altLang="ko-KR" sz="2400" dirty="0" smtClean="0"/>
              <a:t> 누락은 없는지 검증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13.5 </a:t>
            </a:r>
            <a:r>
              <a:rPr lang="ko-KR" altLang="en-US" sz="2800" dirty="0" smtClean="0"/>
              <a:t>시스템 간의 통합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97312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시스템 간의 통합</a:t>
            </a:r>
            <a:endParaRPr lang="en-US" altLang="ko-KR" sz="2800" b="1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기존 시스템을 확실히 해석하려고 기존 데이터베이스에서</a:t>
            </a:r>
            <a:r>
              <a:rPr lang="en-US" altLang="ko-KR" sz="2400" dirty="0" smtClean="0"/>
              <a:t> ER </a:t>
            </a:r>
            <a:r>
              <a:rPr lang="ko-KR" altLang="ko-KR" sz="2400" dirty="0" smtClean="0"/>
              <a:t>다이어그램을 추출한 후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필요하다고 생각하는 새로운 시스템을 추가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보완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관계 재설정을 거쳐서 통합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213</Words>
  <Application>Microsoft Office PowerPoint</Application>
  <PresentationFormat>화면 슬라이드 쇼(4:3)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정유나</dc:creator>
  <cp:lastModifiedBy>정유나</cp:lastModifiedBy>
  <cp:revision>12</cp:revision>
  <dcterms:created xsi:type="dcterms:W3CDTF">2010-05-16T15:24:05Z</dcterms:created>
  <dcterms:modified xsi:type="dcterms:W3CDTF">2010-06-08T07:39:56Z</dcterms:modified>
</cp:coreProperties>
</file>