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298" r:id="rId34"/>
    <p:sldId id="301" r:id="rId35"/>
    <p:sldId id="300" r:id="rId36"/>
    <p:sldId id="257" r:id="rId37"/>
    <p:sldId id="261" r:id="rId38"/>
    <p:sldId id="262" r:id="rId39"/>
    <p:sldId id="258" r:id="rId40"/>
    <p:sldId id="264" r:id="rId41"/>
    <p:sldId id="265" r:id="rId42"/>
    <p:sldId id="266" r:id="rId43"/>
    <p:sldId id="267" r:id="rId44"/>
    <p:sldId id="260" r:id="rId45"/>
    <p:sldId id="268" r:id="rId46"/>
    <p:sldId id="270" r:id="rId47"/>
    <p:sldId id="263" r:id="rId48"/>
    <p:sldId id="272" r:id="rId49"/>
    <p:sldId id="273" r:id="rId50"/>
    <p:sldId id="274" r:id="rId51"/>
    <p:sldId id="269" r:id="rId52"/>
    <p:sldId id="276" r:id="rId53"/>
    <p:sldId id="277" r:id="rId54"/>
    <p:sldId id="278" r:id="rId55"/>
    <p:sldId id="279" r:id="rId56"/>
    <p:sldId id="280" r:id="rId57"/>
    <p:sldId id="281" r:id="rId58"/>
    <p:sldId id="282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pic>
        <p:nvPicPr>
          <p:cNvPr id="7" name="그림 6" descr="오용철DB_html\사본 - 데이터베이스 모델링.files\image39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857496"/>
            <a:ext cx="607223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다이어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그램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논리적 설계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스키마 다이어그램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 descr="오용철DB_html\사본 - 데이터베이스 모델링.files\image39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643182"/>
            <a:ext cx="5400675" cy="406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데이터베이스 구현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DVD </a:t>
            </a:r>
            <a:r>
              <a:rPr lang="ko-KR" altLang="en-US" sz="2400" dirty="0" smtClean="0"/>
              <a:t>대여점 관리 시스템의 최종 구현 시스템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525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예제 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14-1] </a:t>
            </a:r>
            <a:r>
              <a:rPr lang="ko-KR" altLang="en-US" sz="2400" dirty="0" smtClean="0"/>
              <a:t>모든 고객의 정보를 고객번호 순으로 검색하여라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그림 4" descr="오용철DB_html\사본 - 데이터베이스 모델링.files\image397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643182"/>
            <a:ext cx="61436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0298" y="6500834"/>
            <a:ext cx="4000528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번호없음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525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예제 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14-2] </a:t>
            </a:r>
            <a:r>
              <a:rPr lang="ko-KR" altLang="en-US" sz="2400" dirty="0" smtClean="0"/>
              <a:t>‘조니 </a:t>
            </a:r>
            <a:r>
              <a:rPr lang="ko-KR" altLang="en-US" sz="2400" dirty="0" err="1" smtClean="0"/>
              <a:t>뎁</a:t>
            </a:r>
            <a:r>
              <a:rPr lang="ko-KR" altLang="en-US" sz="2400" dirty="0" smtClean="0"/>
              <a:t>’이 주연배우로 나오는 영화를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번호순으로 정렬하여 검색하여라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그림 5" descr="오용철DB_html\사본 - 데이터베이스 모델링.files\image398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857496"/>
            <a:ext cx="257176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오용철DB_html\사본 - 데이터베이스 모델링.files\image39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643314"/>
            <a:ext cx="58579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00298" y="6286520"/>
            <a:ext cx="4000528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번호없음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525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예제 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14-3] </a:t>
            </a:r>
            <a:r>
              <a:rPr lang="ko-KR" altLang="en-US" sz="2400" dirty="0" smtClean="0"/>
              <a:t>고객이 대여한</a:t>
            </a:r>
            <a:r>
              <a:rPr lang="en-US" sz="2400" dirty="0" smtClean="0"/>
              <a:t> DVD </a:t>
            </a:r>
            <a:r>
              <a:rPr lang="ko-KR" altLang="en-US" sz="2400" dirty="0" smtClean="0"/>
              <a:t>목록 전체를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번호순으로 검색하여라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00298" y="6286520"/>
            <a:ext cx="4000528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번호없음</a:t>
            </a:r>
            <a:endParaRPr lang="en-US" altLang="ko-KR" sz="2000" b="1" dirty="0"/>
          </a:p>
        </p:txBody>
      </p:sp>
      <p:pic>
        <p:nvPicPr>
          <p:cNvPr id="10" name="그림 9" descr="오용철DB_html\사본 - 데이터베이스 모델링.files\image40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571504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오용철DB_html\사본 - 데이터베이스 모델링.files\image401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357562"/>
            <a:ext cx="60007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525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예제 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14-4] </a:t>
            </a:r>
            <a:r>
              <a:rPr lang="ko-KR" altLang="en-US" sz="2400" dirty="0" smtClean="0"/>
              <a:t>등록된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를 주연배우 이름순으로 검색하여라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00298" y="6286520"/>
            <a:ext cx="4000528" cy="357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번호없음</a:t>
            </a:r>
            <a:endParaRPr lang="en-US" altLang="ko-KR" sz="2000" b="1" dirty="0"/>
          </a:p>
        </p:txBody>
      </p:sp>
      <p:pic>
        <p:nvPicPr>
          <p:cNvPr id="8" name="그림 7" descr="오용철DB_html\사본 - 데이터베이스 모델링.files\image40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428868"/>
            <a:ext cx="4010043" cy="375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업무분석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시스템 설계를 위하여 여러 기관의 업무를 분석하고 조사하여 정보들을 분석해서 고유의 관리 시스템으로 탄생시킨다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업무 분석에서는</a:t>
            </a:r>
            <a:r>
              <a:rPr lang="en-US" altLang="ko-KR" sz="2400" dirty="0" smtClean="0"/>
              <a:t> 3</a:t>
            </a:r>
            <a:r>
              <a:rPr lang="ko-KR" altLang="ko-KR" sz="2400" dirty="0" smtClean="0"/>
              <a:t>개국의 프로축구 리그 홈페이지와 축구 리그 시뮬레이션 게임</a:t>
            </a:r>
            <a:r>
              <a:rPr lang="ko-KR" altLang="en-US" sz="2400" dirty="0" smtClean="0"/>
              <a:t>을 </a:t>
            </a:r>
            <a:r>
              <a:rPr lang="ko-KR" altLang="ko-KR" sz="2400" dirty="0" smtClean="0"/>
              <a:t>분석하였다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K </a:t>
            </a:r>
            <a:r>
              <a:rPr lang="ko-KR" altLang="en-US" sz="2000" b="1" dirty="0" smtClean="0"/>
              <a:t>리그 구장과 스폰서 정보 화면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1026" name="Picture 2" descr="image4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062" y="1428736"/>
            <a:ext cx="33354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image4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5143512"/>
            <a:ext cx="40481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영국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프리미어리그의</a:t>
            </a:r>
            <a:r>
              <a:rPr lang="ko-KR" altLang="en-US" sz="2000" b="1" dirty="0" smtClean="0"/>
              <a:t> 구단 정보 화면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1027" name="Picture 3" descr="image4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513902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6664" y="2285992"/>
            <a:ext cx="5918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14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데이터베이스 </a:t>
            </a:r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en-US" altLang="ko-KR" sz="4000" dirty="0" smtClean="0">
                <a:latin typeface="+mj-ea"/>
                <a:ea typeface="+mj-ea"/>
              </a:rPr>
              <a:t>       </a:t>
            </a:r>
            <a:r>
              <a:rPr lang="ko-KR" altLang="en-US" sz="4000" dirty="0" smtClean="0">
                <a:latin typeface="+mj-ea"/>
                <a:ea typeface="+mj-ea"/>
              </a:rPr>
              <a:t>설계 실무 프로젝트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J </a:t>
            </a:r>
            <a:r>
              <a:rPr lang="ko-KR" altLang="ko-KR" sz="2000" b="1" dirty="0" smtClean="0"/>
              <a:t>리그 선수와 감독 정보 화면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3074" name="Picture 2" descr="image4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413088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image4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714620"/>
            <a:ext cx="42005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14-16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FM </a:t>
            </a:r>
            <a:r>
              <a:rPr lang="ko-KR" altLang="ko-KR" sz="2000" b="1" dirty="0" smtClean="0"/>
              <a:t>게임의 선수와 감독의 </a:t>
            </a:r>
            <a:r>
              <a:rPr lang="ko-KR" altLang="ko-KR" sz="2000" b="1" dirty="0" err="1" smtClean="0"/>
              <a:t>능력치</a:t>
            </a:r>
            <a:r>
              <a:rPr lang="en-US" altLang="ko-KR" sz="2000" b="1" dirty="0" smtClean="0"/>
              <a:t>, </a:t>
            </a:r>
            <a:r>
              <a:rPr lang="ko-KR" altLang="ko-KR" sz="2000" b="1" dirty="0" smtClean="0"/>
              <a:t>각 팀의 </a:t>
            </a:r>
            <a:r>
              <a:rPr lang="ko-KR" altLang="ko-KR" sz="2000" b="1" dirty="0" err="1" smtClean="0"/>
              <a:t>포메이션</a:t>
            </a:r>
            <a:r>
              <a:rPr lang="ko-KR" altLang="ko-KR" sz="2000" b="1" dirty="0" smtClean="0"/>
              <a:t> 정보 화면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4098" name="Picture 2" descr="image4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500174"/>
            <a:ext cx="394379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81978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리그는</a:t>
            </a:r>
            <a:r>
              <a:rPr lang="en-US" altLang="ko-KR" sz="2400" dirty="0" smtClean="0"/>
              <a:t> 10</a:t>
            </a:r>
            <a:r>
              <a:rPr lang="ko-KR" altLang="ko-KR" sz="2400" dirty="0" smtClean="0"/>
              <a:t>개 팀으로 구성되어 있으며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각 팀은 </a:t>
            </a:r>
            <a:r>
              <a:rPr lang="ko-KR" altLang="ko-KR" sz="2400" dirty="0" err="1" smtClean="0"/>
              <a:t>팀명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포메이션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창단연도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연고지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우승횟수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선수등번호를</a:t>
            </a:r>
            <a:r>
              <a:rPr lang="ko-KR" altLang="ko-KR" sz="2400" dirty="0" smtClean="0"/>
              <a:t> 가진다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각 팀은 전용구장을 보유하고 있고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전용구장은 구장이름과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수용인원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위치 정보를 가진다</a:t>
            </a:r>
            <a:r>
              <a:rPr lang="en-US" altLang="ko-KR" sz="2400" dirty="0" smtClean="0"/>
              <a:t>.D</a:t>
            </a:r>
            <a:r>
              <a:rPr lang="ko-KR" altLang="ko-KR" sz="2400" dirty="0" smtClean="0"/>
              <a:t>와 이름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비밀번호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주민등록번호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전화번호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주소 등에 대한 정보를 가진다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각 팀을 지원하는 스폰서가 있으며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스폰서는 스폰서이름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지원 액수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계약기간 정보를 가진다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89364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각 팀에는 한 명의 감독이 있으며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감독에게는 감독번호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이름이 주어진다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감독은 감독마다 </a:t>
            </a:r>
            <a:r>
              <a:rPr lang="ko-KR" altLang="ko-KR" sz="2400" dirty="0" err="1" smtClean="0"/>
              <a:t>능력치가</a:t>
            </a:r>
            <a:r>
              <a:rPr lang="ko-KR" altLang="ko-KR" sz="2400" dirty="0" smtClean="0"/>
              <a:t> 부여되고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능력치를</a:t>
            </a:r>
            <a:r>
              <a:rPr lang="ko-KR" altLang="ko-KR" sz="2400" dirty="0" smtClean="0"/>
              <a:t> 부여할 때 필요한 고유번호가 주어진다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각 팀에 속해 있는 선수는 선수번호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생년월일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주포지션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부상유무 정보를 저장하고 나이도 관리한다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선수는 선수마다 </a:t>
            </a:r>
            <a:r>
              <a:rPr lang="ko-KR" altLang="ko-KR" sz="2400" dirty="0" err="1" smtClean="0"/>
              <a:t>능력치가</a:t>
            </a:r>
            <a:r>
              <a:rPr lang="ko-KR" altLang="ko-KR" sz="2400" dirty="0" smtClean="0"/>
              <a:t> 부여되고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능력치를</a:t>
            </a:r>
            <a:r>
              <a:rPr lang="ko-KR" altLang="ko-KR" sz="2400" dirty="0" smtClean="0"/>
              <a:t> 부여할 때 필요한 고유번호가 주어진다</a:t>
            </a:r>
            <a:r>
              <a:rPr lang="en-US" altLang="ko-KR" sz="2400" dirty="0" smtClean="0"/>
              <a:t>.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개념적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214554"/>
          <a:ext cx="8154127" cy="36935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1534"/>
                <a:gridCol w="6712593"/>
              </a:tblGrid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엔티티</a:t>
                      </a:r>
                      <a:endParaRPr lang="ko-KR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애트리뷰트</a:t>
                      </a:r>
                      <a:endParaRPr lang="ko-KR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/>
                        <a:t>TEAM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 err="1"/>
                        <a:t>팀이름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 err="1"/>
                        <a:t>포메이션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창단연도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우승횟수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국가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STADIUM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구장이름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수용인원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위치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PARTNER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스폰서이름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지원액수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계약기간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스폰서설명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COACH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감독번호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이름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C_Ability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감독능력번호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훈련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기술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선수관리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우승횟수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전술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PLAYER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선수번호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이름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국가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키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부상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나이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포지션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  <a:tr h="455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/>
                        <a:t>P_Ability</a:t>
                      </a:r>
                      <a:endParaRPr lang="ko-KR" sz="19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900" kern="100" dirty="0"/>
                        <a:t>선수능력번호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수비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슈팅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 err="1"/>
                        <a:t>골키핑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패스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순간속도</a:t>
                      </a:r>
                      <a:r>
                        <a:rPr lang="en-US" sz="1900" kern="100" dirty="0"/>
                        <a:t>, </a:t>
                      </a:r>
                      <a:r>
                        <a:rPr lang="ko-KR" sz="1900" kern="100" dirty="0"/>
                        <a:t>공격</a:t>
                      </a:r>
                      <a:endParaRPr lang="ko-KR" sz="1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2245" marR="12245" marT="12245" marB="12245" anchor="ctr"/>
                </a:tc>
              </a:tr>
            </a:tbl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732203" y="600076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추출한 </a:t>
            </a:r>
            <a:r>
              <a:rPr lang="ko-KR" altLang="en-US" sz="2000" b="1" dirty="0" err="1" smtClean="0"/>
              <a:t>엔티티와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609599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14-17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ko-KR" sz="2000" b="1" dirty="0" smtClean="0"/>
              <a:t>완성된 </a:t>
            </a:r>
            <a:r>
              <a:rPr lang="en-US" altLang="ko-KR" sz="2000" b="1" dirty="0" smtClean="0"/>
              <a:t>ER </a:t>
            </a:r>
            <a:r>
              <a:rPr lang="ko-KR" altLang="ko-KR" sz="2000" b="1" dirty="0" smtClean="0"/>
              <a:t>다이어그램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9218" name="Picture 2" descr="image409"/>
          <p:cNvPicPr>
            <a:picLocks noChangeAspect="1" noChangeArrowheads="1"/>
          </p:cNvPicPr>
          <p:nvPr/>
        </p:nvPicPr>
        <p:blipFill>
          <a:blip r:embed="rId2" cstate="print"/>
          <a:srcRect t="11762" b="3132"/>
          <a:stretch>
            <a:fillRect/>
          </a:stretch>
        </p:blipFill>
        <p:spPr bwMode="auto">
          <a:xfrm>
            <a:off x="1142976" y="1428736"/>
            <a:ext cx="6925021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714480" y="585789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14-18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스키마</a:t>
            </a:r>
            <a:endParaRPr lang="en-US" altLang="ko-KR" sz="20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논리적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 descr="image4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785794"/>
            <a:ext cx="4929222" cy="585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 구현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58016" y="595312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14-19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ko-KR" sz="2000" b="1" dirty="0" smtClean="0"/>
              <a:t>작업 화면</a:t>
            </a:r>
            <a:endParaRPr lang="en-US" altLang="ko-KR" sz="2000" b="1" dirty="0" smtClean="0"/>
          </a:p>
        </p:txBody>
      </p:sp>
      <p:pic>
        <p:nvPicPr>
          <p:cNvPr id="25602" name="Picture 2" descr="image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23" y="2148294"/>
            <a:ext cx="6195271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74749" y="495299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14-20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ORACLE 9i </a:t>
            </a:r>
            <a:r>
              <a:rPr lang="ko-KR" altLang="ko-KR" sz="2000" b="1" dirty="0" smtClean="0"/>
              <a:t>작업 화면</a:t>
            </a:r>
            <a:endParaRPr lang="en-US" altLang="ko-KR" sz="2000" b="1" dirty="0" smtClean="0"/>
          </a:p>
        </p:txBody>
      </p:sp>
      <p:pic>
        <p:nvPicPr>
          <p:cNvPr id="26626" name="Picture 2" descr="image4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42" y="2238346"/>
            <a:ext cx="39643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e4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357" y="2238346"/>
            <a:ext cx="443936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86446" y="495299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14-21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ko-KR" sz="2000" b="1" dirty="0" err="1" smtClean="0"/>
              <a:t>비주얼베이직</a:t>
            </a:r>
            <a:r>
              <a:rPr lang="en-US" altLang="ko-KR" sz="2000" b="1" dirty="0" smtClean="0"/>
              <a:t> 6 </a:t>
            </a:r>
            <a:r>
              <a:rPr lang="ko-KR" altLang="ko-KR" sz="2000" b="1" dirty="0" smtClean="0"/>
              <a:t>작업 화면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6187" y="550070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14-22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ko-KR" sz="2000" b="1" dirty="0" smtClean="0"/>
              <a:t>완성된 시스템</a:t>
            </a:r>
            <a:r>
              <a:rPr lang="en-US" altLang="ko-KR" sz="2000" b="1" dirty="0" smtClean="0"/>
              <a:t> - </a:t>
            </a:r>
            <a:r>
              <a:rPr lang="ko-KR" altLang="ko-KR" sz="2000" b="1" dirty="0" smtClean="0"/>
              <a:t>로그인 화면</a:t>
            </a:r>
            <a:endParaRPr lang="en-US" altLang="ko-KR" sz="2000" b="1" dirty="0" smtClean="0"/>
          </a:p>
        </p:txBody>
      </p:sp>
      <p:pic>
        <p:nvPicPr>
          <p:cNvPr id="28674" name="Picture 2" descr="image4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76" y="2000240"/>
            <a:ext cx="47243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image4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000240"/>
            <a:ext cx="43243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61095" y="550070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14-23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ORACLE 9i </a:t>
            </a:r>
            <a:r>
              <a:rPr lang="ko-KR" altLang="ko-KR" sz="2000" b="1" dirty="0" smtClean="0"/>
              <a:t>작업 화면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시스템 소개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‘NS DVD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대여 관리 시스템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’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은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DVD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대여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관리 등을 위해 설계된 관리 시스템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질의에 대한 </a:t>
            </a:r>
            <a:r>
              <a:rPr lang="en-US" altLang="ko-KR" sz="2400" dirty="0" smtClean="0"/>
              <a:t>SQL</a:t>
            </a:r>
            <a:r>
              <a:rPr lang="ko-KR" altLang="en-US" sz="2400" dirty="0" smtClean="0"/>
              <a:t>문을 확인하고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시스템 검색화면에 대한 결과 화면을 확인한다</a:t>
            </a:r>
            <a:r>
              <a:rPr lang="en-US" altLang="ko-KR" sz="2400" dirty="0" smtClean="0"/>
              <a:t>.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785786" y="4714884"/>
            <a:ext cx="7786742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SELECT</a:t>
            </a:r>
            <a:r>
              <a:rPr lang="en-US" altLang="ko-KR" sz="2400" dirty="0" smtClean="0">
                <a:solidFill>
                  <a:schemeClr val="tx1"/>
                </a:solidFill>
              </a:rPr>
              <a:t> *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FROM</a:t>
            </a:r>
            <a:r>
              <a:rPr lang="en-US" altLang="ko-KR" sz="2400" dirty="0" smtClean="0">
                <a:solidFill>
                  <a:schemeClr val="tx1"/>
                </a:solidFill>
              </a:rPr>
              <a:t> PLAYER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WHERE</a:t>
            </a:r>
            <a:r>
              <a:rPr lang="en-US" altLang="ko-KR" sz="2400" dirty="0" smtClean="0">
                <a:solidFill>
                  <a:schemeClr val="tx1"/>
                </a:solidFill>
              </a:rPr>
              <a:t> T_NAME ='FC Barcelona</a:t>
            </a:r>
            <a:r>
              <a:rPr lang="ko-KR" altLang="ko-KR" sz="2400" dirty="0" smtClean="0">
                <a:solidFill>
                  <a:schemeClr val="tx1"/>
                </a:solidFill>
              </a:rPr>
              <a:t>’</a:t>
            </a:r>
            <a:r>
              <a:rPr lang="en-US" altLang="ko-KR" sz="2400" dirty="0" smtClean="0">
                <a:solidFill>
                  <a:schemeClr val="tx1"/>
                </a:solidFill>
              </a:rPr>
              <a:t>; SELECT *</a:t>
            </a:r>
            <a:endParaRPr lang="ko-KR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팀 선택 화면에서 바르셀로나 팀을 선택하여 선수 버튼을 누르면 소속된 선수들의 정보를 열람할 수 있다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바르셀로나 팀에 속한 선수들의 모든 기본 정보를 검색하시오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</p:txBody>
      </p:sp>
      <p:sp>
        <p:nvSpPr>
          <p:cNvPr id="5" name="아래쪽 화살표 4"/>
          <p:cNvSpPr/>
          <p:nvPr/>
        </p:nvSpPr>
        <p:spPr>
          <a:xfrm>
            <a:off x="3929058" y="3950790"/>
            <a:ext cx="1143008" cy="9784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pic>
        <p:nvPicPr>
          <p:cNvPr id="29699" name="Picture 3" descr="image4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528" y="2643182"/>
            <a:ext cx="55089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609398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4000504"/>
            <a:ext cx="8072494" cy="46166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endParaRPr lang="ko-KR" altLang="ko-KR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조지리그</a:t>
            </a:r>
            <a:r>
              <a:rPr lang="ko-KR" altLang="ko-KR" sz="2400" dirty="0" smtClean="0"/>
              <a:t> 검색이라는 메뉴로 들어가서 우승횟수 입력 창에 원하는 숫자를 입력하고 옆에 돋보기 검색 단추를 누르면 다음과 같은 정보가 출력이 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	</a:t>
            </a:r>
            <a:r>
              <a:rPr lang="ko-KR" altLang="ko-KR" sz="2400" dirty="0" smtClean="0"/>
              <a:t>우승 횟수가</a:t>
            </a:r>
            <a:r>
              <a:rPr lang="en-US" altLang="ko-KR" sz="2400" dirty="0" smtClean="0"/>
              <a:t> 10</a:t>
            </a:r>
            <a:r>
              <a:rPr lang="ko-KR" altLang="ko-KR" sz="2400" dirty="0" smtClean="0"/>
              <a:t>회를 초과하는 코치와 우승횟수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훈련능력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기술력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관리능력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전술력을</a:t>
            </a:r>
            <a:r>
              <a:rPr lang="ko-KR" altLang="ko-KR" sz="2400" dirty="0" smtClean="0"/>
              <a:t> 검색하시오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2714644"/>
            <a:ext cx="7786742" cy="2143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SELECT</a:t>
            </a:r>
            <a:r>
              <a:rPr lang="en-US" altLang="ko-KR" sz="2400" dirty="0" smtClean="0">
                <a:solidFill>
                  <a:schemeClr val="tx1"/>
                </a:solidFill>
              </a:rPr>
              <a:t> C_NAME, COUNTOFVICTORY, TRAINING, SKILL, P_CONTROL, TACTIC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FROM</a:t>
            </a:r>
            <a:r>
              <a:rPr lang="en-US" altLang="ko-KR" sz="2400" dirty="0" smtClean="0">
                <a:solidFill>
                  <a:schemeClr val="tx1"/>
                </a:solidFill>
              </a:rPr>
              <a:t> COACH, C_ABILITY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WHERE</a:t>
            </a:r>
            <a:r>
              <a:rPr lang="en-US" altLang="ko-KR" sz="2400" dirty="0" smtClean="0">
                <a:solidFill>
                  <a:schemeClr val="tx1"/>
                </a:solidFill>
              </a:rPr>
              <a:t> COACH.C_NUM=C_ABILITY.C_NUM AND '" &amp; Trim(Text9.Text) &amp; "' &lt; COUNTOFVICTORY</a:t>
            </a:r>
            <a:endParaRPr lang="ko-KR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14.2 </a:t>
            </a:r>
            <a:r>
              <a:rPr lang="ko-KR" altLang="en-US" sz="2800" dirty="0" smtClean="0"/>
              <a:t>축구 리그 관리 시스템</a:t>
            </a:r>
            <a:endParaRPr lang="ko-KR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609398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문을 통한 질의 결과</a:t>
            </a:r>
          </a:p>
        </p:txBody>
      </p:sp>
      <p:pic>
        <p:nvPicPr>
          <p:cNvPr id="5" name="Picture 2" descr="image4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357430"/>
            <a:ext cx="5910134" cy="258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image4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5500702"/>
            <a:ext cx="6786611" cy="91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구부러진 연결선 10"/>
          <p:cNvCxnSpPr/>
          <p:nvPr/>
        </p:nvCxnSpPr>
        <p:spPr>
          <a:xfrm rot="16200000" flipH="1">
            <a:off x="6393669" y="4036223"/>
            <a:ext cx="1357322" cy="1143008"/>
          </a:xfrm>
          <a:prstGeom prst="curvedConnector3">
            <a:avLst>
              <a:gd name="adj1" fmla="val -12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7117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소개 및 업무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기업 현황 조사</a:t>
            </a:r>
            <a:endParaRPr lang="en-US" altLang="ko-KR" sz="2400" noProof="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회원 정책</a:t>
            </a:r>
            <a:endParaRPr lang="en-US" altLang="ko-KR" sz="2400" noProof="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홈페이지</a:t>
            </a:r>
            <a:endParaRPr kumimoji="0" lang="en-US" altLang="ko-KR" sz="2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운영자 면담</a:t>
            </a:r>
            <a:endParaRPr lang="en-US" altLang="ko-KR" sz="2400" noProof="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현장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smtClean="0"/>
              <a:t>요구 사항 </a:t>
            </a:r>
            <a:r>
              <a:rPr lang="ko-KR" altLang="en-US" sz="2800" b="1" dirty="0" smtClean="0"/>
              <a:t>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업무 분석으로 수집한 정보를 이용하여 요구 사항을 분석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구축 시스템에 대한 요구 사항을 얼마나 잘 이해하는지는 향후 설계에 반영되기 때문에 매우 중요한 과정에 해</a:t>
            </a:r>
            <a:r>
              <a:rPr lang="ko-KR" altLang="en-US" sz="2400" dirty="0" smtClean="0"/>
              <a:t>당</a:t>
            </a:r>
            <a:endParaRPr lang="ko-KR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ko-KR" sz="24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개념적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요구 사항 분석을 토대로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추출하려면 명사 위주로 내용을 파악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해당 명사가 데이터로 관리되어야 하는지 아니면 </a:t>
            </a:r>
            <a:r>
              <a:rPr lang="en-US" altLang="ko-KR" sz="2400" dirty="0" smtClean="0"/>
              <a:t>	</a:t>
            </a:r>
            <a:r>
              <a:rPr lang="ko-KR" altLang="ko-KR" sz="2400" dirty="0" err="1" smtClean="0"/>
              <a:t>애트리뷰트로</a:t>
            </a:r>
            <a:r>
              <a:rPr lang="ko-KR" altLang="ko-KR" sz="2400" dirty="0" smtClean="0"/>
              <a:t> 정의되어야 하는지를 구분 </a:t>
            </a:r>
            <a:endParaRPr lang="en-US" altLang="ko-KR" sz="24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42926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추출한 </a:t>
            </a:r>
            <a:r>
              <a:rPr lang="ko-KR" altLang="en-US" sz="2000" b="1" dirty="0" err="1" smtClean="0"/>
              <a:t>엔티티와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4348" y="2214554"/>
          <a:ext cx="7786742" cy="2424128"/>
        </p:xfrm>
        <a:graphic>
          <a:graphicData uri="http://schemas.openxmlformats.org/drawingml/2006/table">
            <a:tbl>
              <a:tblPr/>
              <a:tblGrid>
                <a:gridCol w="1376584"/>
                <a:gridCol w="6410158"/>
              </a:tblGrid>
              <a:tr h="606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  <a:endParaRPr lang="ko-KR" sz="16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굴림"/>
                          <a:ea typeface="맑은 고딕"/>
                          <a:cs typeface="Times New Roman"/>
                        </a:rPr>
                        <a:t>애트리뷰트</a:t>
                      </a:r>
                      <a:endParaRPr lang="ko-KR" sz="16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도서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kern="100">
                          <a:latin typeface="굴림"/>
                          <a:ea typeface="맑은 고딕"/>
                          <a:cs typeface="Times New Roman"/>
                        </a:rPr>
                        <a:t>도서번호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도서명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지은이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장르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출판사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가격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대여유무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등록일자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회원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kern="100">
                          <a:latin typeface="굴림"/>
                          <a:ea typeface="맑은 고딕"/>
                          <a:cs typeface="Times New Roman"/>
                        </a:rPr>
                        <a:t>회원번호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6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마일리지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굴림"/>
                          <a:ea typeface="맑은 고딕"/>
                          <a:cs typeface="Times New Roman"/>
                        </a:rPr>
                        <a:t>사원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u="sng" kern="100" dirty="0">
                          <a:latin typeface="굴림"/>
                          <a:ea typeface="맑은 고딕"/>
                          <a:cs typeface="Times New Roman"/>
                        </a:rPr>
                        <a:t>사원번호</a:t>
                      </a:r>
                      <a:r>
                        <a:rPr lang="en-US" sz="16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6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6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굴림"/>
                          <a:ea typeface="맑은 고딕"/>
                          <a:cs typeface="Times New Roman"/>
                        </a:rPr>
                        <a:t>비밀번호</a:t>
                      </a:r>
                      <a:r>
                        <a:rPr lang="en-US" sz="16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굴림"/>
                          <a:ea typeface="맑은 고딕"/>
                          <a:cs typeface="Times New Roman"/>
                        </a:rPr>
                        <a:t>로그인시간</a:t>
                      </a:r>
                      <a:r>
                        <a:rPr lang="en-US" sz="16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굴림"/>
                          <a:ea typeface="맑은 고딕"/>
                          <a:cs typeface="Times New Roman"/>
                        </a:rPr>
                        <a:t>로그오프시간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208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업무 분석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baseline="0" dirty="0" smtClean="0"/>
              <a:t>회원가입을 한 고객은 원하는 </a:t>
            </a:r>
            <a:r>
              <a:rPr lang="en-US" altLang="ko-KR" sz="2400" baseline="0" dirty="0" smtClean="0"/>
              <a:t>DVD</a:t>
            </a:r>
            <a:r>
              <a:rPr lang="ko-KR" altLang="en-US" sz="2400" baseline="0" dirty="0" smtClean="0"/>
              <a:t>를 조회 가능</a:t>
            </a:r>
            <a:endParaRPr lang="en-US" altLang="ko-KR" sz="2400" baseline="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제목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장르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감독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주연배우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출시일로 대여하고자 하는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DVD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를 쉽게 조회 가능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모든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는 관리자에 의해 추가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수정됨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7921623" cy="445044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smtClean="0"/>
              <a:t>도서</a:t>
            </a:r>
            <a:r>
              <a:rPr lang="en-US" altLang="ko-KR" sz="2800" b="1" noProof="0" dirty="0" smtClean="0"/>
              <a:t>, </a:t>
            </a:r>
            <a:r>
              <a:rPr lang="ko-KR" altLang="en-US" sz="2800" b="1" noProof="0" dirty="0" smtClean="0"/>
              <a:t>회원</a:t>
            </a:r>
            <a:r>
              <a:rPr lang="en-US" altLang="ko-KR" sz="2800" b="1" noProof="0" dirty="0" smtClean="0"/>
              <a:t>, </a:t>
            </a:r>
            <a:r>
              <a:rPr lang="ko-KR" altLang="en-US" sz="2800" b="1" noProof="0" dirty="0" smtClean="0"/>
              <a:t>사원 간의 관계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‘회원은 도서를 대여한다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‘도서는 회원에 의해서 대여되어진다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’라는 양방향의 관계가 성립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‘사원은 도서를 등록한다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‘도서는 사원에 의해서 등록되어진다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’라는 양방향의 관계가 성립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‘사원은 회원을 등록한다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‘회원은 사원의 의해서 등록되어진다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’라는 양방향의 관계가 성립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‘사원은 회원을 등록한다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‘회원은 사원의 의해서 등록되어진다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’라는 양방향의 관계가 성립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1501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14-3</a:t>
            </a:r>
            <a:r>
              <a:rPr lang="en-US" altLang="ja-JP" sz="2000" b="1" dirty="0" smtClean="0"/>
              <a:t>4</a:t>
            </a:r>
          </a:p>
          <a:p>
            <a:pPr algn="ctr"/>
            <a:r>
              <a:rPr lang="ko-KR" altLang="en-US" sz="2000" b="1" dirty="0" smtClean="0"/>
              <a:t>완성된 </a:t>
            </a:r>
            <a:r>
              <a:rPr lang="en-US" altLang="ko-KR" sz="2000" b="1" dirty="0" smtClean="0"/>
              <a:t>ER </a:t>
            </a:r>
            <a:r>
              <a:rPr lang="ko-KR" altLang="en-US" sz="2000" b="1" dirty="0" smtClean="0"/>
              <a:t>다이어그램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pic>
        <p:nvPicPr>
          <p:cNvPr id="21506" name="Picture 2" descr="image4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60012"/>
            <a:ext cx="6588501" cy="408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앞서 작성한</a:t>
            </a:r>
            <a:r>
              <a:rPr lang="en-US" altLang="ko-KR" sz="2400" dirty="0" smtClean="0"/>
              <a:t> ER </a:t>
            </a:r>
            <a:r>
              <a:rPr lang="ko-KR" altLang="ko-KR" sz="2400" dirty="0" smtClean="0"/>
              <a:t>다이어그램을 기반으로 </a:t>
            </a:r>
            <a:r>
              <a:rPr lang="ko-KR" altLang="ko-KR" sz="2400" dirty="0" err="1" smtClean="0"/>
              <a:t>매핑</a:t>
            </a:r>
            <a:r>
              <a:rPr lang="ko-KR" altLang="en-US" sz="2400" dirty="0" err="1" smtClean="0"/>
              <a:t>하여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스키마를 만든다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1024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14-35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스키마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14.3 </a:t>
            </a:r>
            <a:r>
              <a:rPr lang="ko-KR" altLang="en-US" sz="2800" dirty="0" smtClean="0"/>
              <a:t>도서 대여점 관리 프로그램</a:t>
            </a:r>
            <a:endParaRPr lang="ko-KR" altLang="en-US" sz="2800" dirty="0"/>
          </a:p>
        </p:txBody>
      </p:sp>
      <p:pic>
        <p:nvPicPr>
          <p:cNvPr id="22530" name="Picture 2" descr="image4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974" y="1571612"/>
            <a:ext cx="644617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소개 및 업무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놀이 기구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티켓 요금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사원 종류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운영자 면담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주어진 업무를 토대로 요구 사항을 분석하여 정리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필요한 </a:t>
            </a:r>
            <a:r>
              <a:rPr lang="ko-KR" altLang="ko-KR" sz="2400" dirty="0" err="1" smtClean="0"/>
              <a:t>엔티티와</a:t>
            </a:r>
            <a:r>
              <a:rPr lang="ko-KR" altLang="ko-KR" sz="2400" dirty="0" smtClean="0"/>
              <a:t> 관계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애트리뷰트를</a:t>
            </a:r>
            <a:r>
              <a:rPr lang="ko-KR" altLang="ko-KR" sz="2400" dirty="0" smtClean="0"/>
              <a:t> 추출하여 정의하고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이를 토대로</a:t>
            </a:r>
            <a:r>
              <a:rPr lang="en-US" altLang="ko-KR" sz="2400" dirty="0" smtClean="0"/>
              <a:t> ER </a:t>
            </a:r>
            <a:r>
              <a:rPr lang="ko-KR" altLang="ko-KR" sz="2400" dirty="0" smtClean="0"/>
              <a:t>다이어그램과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스키마를 설계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개념적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요구 사항 분석을 토대로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추출하려면 명사 위주로 내용을 파악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57214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추출한 </a:t>
            </a:r>
            <a:r>
              <a:rPr lang="ko-KR" altLang="en-US" sz="2000" b="1" dirty="0" err="1" smtClean="0"/>
              <a:t>엔티티와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7224" y="1643050"/>
          <a:ext cx="7429552" cy="3862170"/>
        </p:xfrm>
        <a:graphic>
          <a:graphicData uri="http://schemas.openxmlformats.org/drawingml/2006/table">
            <a:tbl>
              <a:tblPr/>
              <a:tblGrid>
                <a:gridCol w="885614"/>
                <a:gridCol w="4100868"/>
                <a:gridCol w="2443070"/>
              </a:tblGrid>
              <a:tr h="3139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  <a:endParaRPr lang="ko-KR" sz="13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애트리뷰트</a:t>
                      </a:r>
                      <a:endParaRPr lang="ko-KR" sz="13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 설명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성명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주민등록번호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월급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endParaRPr lang="en-US" sz="1300" kern="100" dirty="0" smtClean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입사날짜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직급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부서코드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근무하는 직원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부서코드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부서이름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부서위치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놀이동산 내에 있는 부서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9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티켓코드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티켓이름</a:t>
                      </a:r>
                      <a:r>
                        <a:rPr lang="en-US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티켓가격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판매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판매코드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결재날짜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결재방법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endParaRPr lang="en-US" sz="1300" kern="100" dirty="0" smtClean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결제수량</a:t>
                      </a:r>
                      <a:endParaRPr lang="ko-KR" sz="13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판매한 티켓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놀이기구이름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 생성날짜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endParaRPr lang="en-US" sz="1300" kern="100" dirty="0" smtClean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놀이기구특징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놀이기구제한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직원코드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9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안전검사설명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 시행날짜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endParaRPr lang="en-US" sz="1300" kern="100" dirty="0" smtClean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놀이기구코드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직원코드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시행한 안전검사에 관한 정보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42926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추출한 관계와 정의</a:t>
            </a:r>
            <a:endParaRPr lang="en-US" altLang="ko-K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71538" y="2143116"/>
          <a:ext cx="7072362" cy="2714646"/>
        </p:xfrm>
        <a:graphic>
          <a:graphicData uri="http://schemas.openxmlformats.org/drawingml/2006/table">
            <a:tbl>
              <a:tblPr/>
              <a:tblGrid>
                <a:gridCol w="1620489"/>
                <a:gridCol w="5451873"/>
              </a:tblGrid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관련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관계 형태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각 직원은 한 개의 부서에 반드시 소속되어야 한다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판매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한 직원은 하나 이상의 티켓을 판매할 수 있다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직원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한 직원은 하나 이상의 안전검사를 시행할 수 있다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티켓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판매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다수의 티켓이 한 번에 판매될 수 있다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안전검사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놀이기구는 반드시 하나 이상의 안전검사를 시행한다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14-39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완성된 </a:t>
            </a:r>
            <a:r>
              <a:rPr lang="en-US" altLang="ko-KR" sz="2000" b="1" dirty="0" smtClean="0"/>
              <a:t>ER </a:t>
            </a:r>
            <a:r>
              <a:rPr lang="ko-KR" altLang="en-US" sz="2000" b="1" dirty="0" smtClean="0"/>
              <a:t>다이어그램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  <p:pic>
        <p:nvPicPr>
          <p:cNvPr id="30722" name="Picture 2" descr="image4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571612"/>
            <a:ext cx="603401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사항 분석</a:t>
            </a:r>
            <a:r>
              <a:rPr lang="en-US" altLang="ko-KR" sz="2800" b="1" dirty="0" smtClean="0"/>
              <a:t>(DVD)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baseline="0" dirty="0" smtClean="0"/>
              <a:t> </a:t>
            </a:r>
            <a:r>
              <a:rPr lang="ko-KR" altLang="en-US" sz="2400" dirty="0" smtClean="0"/>
              <a:t>고유한</a:t>
            </a:r>
            <a:r>
              <a:rPr lang="en-US" sz="2400" dirty="0" smtClean="0"/>
              <a:t> DVD Number(</a:t>
            </a:r>
            <a:r>
              <a:rPr lang="en-US" sz="2400" dirty="0" err="1" smtClean="0"/>
              <a:t>D_Num</a:t>
            </a:r>
            <a:r>
              <a:rPr lang="en-US" sz="2400" dirty="0" smtClean="0"/>
              <a:t>)</a:t>
            </a:r>
            <a:r>
              <a:rPr lang="ko-KR" altLang="en-US" sz="2400" dirty="0" smtClean="0"/>
              <a:t>와 제목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등급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장르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출시일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감독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대여가격에 대한 정보를 가짐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300" y="905516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14.4 </a:t>
            </a:r>
            <a:r>
              <a:rPr lang="ko-KR" altLang="en-US" sz="2800" dirty="0" smtClean="0"/>
              <a:t>놀이동산 데이터베이스 관리 시스템</a:t>
            </a:r>
            <a:endParaRPr lang="ko-KR" altLang="en-US" sz="2800" dirty="0"/>
          </a:p>
        </p:txBody>
      </p:sp>
      <p:pic>
        <p:nvPicPr>
          <p:cNvPr id="31746" name="Picture 2" descr="image4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49485"/>
            <a:ext cx="4857784" cy="50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72264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14-40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스키마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기관 업무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운영자 면담</a:t>
            </a:r>
            <a:endParaRPr lang="en-US" altLang="ko-KR" sz="2400" noProof="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홈페이지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주어진 업무를 토대로 요구 사항을 분석하여 정리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smtClean="0"/>
              <a:t>개념적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추출하고 </a:t>
            </a:r>
            <a:r>
              <a:rPr lang="ko-KR" altLang="ko-KR" sz="2400" dirty="0" err="1" smtClean="0"/>
              <a:t>애트리뷰트와</a:t>
            </a:r>
            <a:r>
              <a:rPr lang="ko-KR" altLang="ko-KR" sz="2400" dirty="0" smtClean="0"/>
              <a:t> 관계 타입을 정의하여</a:t>
            </a:r>
            <a:r>
              <a:rPr lang="en-US" altLang="ko-KR" sz="2400" dirty="0" smtClean="0"/>
              <a:t> ER </a:t>
            </a:r>
            <a:r>
              <a:rPr lang="ko-KR" altLang="ko-KR" sz="2400" dirty="0" smtClean="0"/>
              <a:t>다이어그램을 작성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388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추출한 관계와 정의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0100" y="1904996"/>
          <a:ext cx="7286676" cy="3452830"/>
        </p:xfrm>
        <a:graphic>
          <a:graphicData uri="http://schemas.openxmlformats.org/drawingml/2006/table">
            <a:tbl>
              <a:tblPr/>
              <a:tblGrid>
                <a:gridCol w="1772787"/>
                <a:gridCol w="5513889"/>
              </a:tblGrid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관련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관계 형태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2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일반회원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딜러회원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일반회원은 여러 명의 딜러회원과 거래할 수 있고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딜러회원도 여러 일반회원에게 차를 팔수 있다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일반회원과 딜러회원이 자동차를 거래할 때는 한 번에 한 대씩 거래할 수 있다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스포츠카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스포츠카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승합차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화물차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승합차는 각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차종별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특징인 마력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인승이라는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에트리뷰트를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가진다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이들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엔티티에는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자동차의 모든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에트리뷰트가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포함되어야 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승용차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화물차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승합차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검사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자동차는 하나 이상의 검사를 받는다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388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엔티티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애트리뷰트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관계 타입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8728" y="1571612"/>
          <a:ext cx="6286544" cy="3900534"/>
        </p:xfrm>
        <a:graphic>
          <a:graphicData uri="http://schemas.openxmlformats.org/drawingml/2006/table">
            <a:tbl>
              <a:tblPr/>
              <a:tblGrid>
                <a:gridCol w="861170"/>
                <a:gridCol w="4527296"/>
                <a:gridCol w="898078"/>
              </a:tblGrid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애트리뷰트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관계 타입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일반회원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ID,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생년월일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주민번호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핸드폰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딜러회원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ID,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생년월일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주민번호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핸드폰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매물목록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신용등급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소속회사 연락처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차대번호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제조사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등급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모델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주행거리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가격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변속기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연식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도색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스포츠카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자동차의 모든 속성을 상속받는다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마력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승용차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자동차의 모든 속성을 상속받는다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크기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화물차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자동차의 모든 속성을 상속받는다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승합차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자동차의 모든 속성을 상속받는다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인승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검사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차종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사고여부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주행진단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계기판수리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교체흔적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등록증확인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차량내부진단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차량외부진단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옵션진단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엔진룸진단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하부진단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구입일시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결재확인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남은보증일수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회원등급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계시기간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거래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속성 없음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endParaRPr lang="ko-KR" sz="11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진단점검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88168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14-45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완성된 </a:t>
            </a:r>
            <a:r>
              <a:rPr lang="en-US" altLang="ko-KR" sz="2000" b="1" dirty="0" smtClean="0"/>
              <a:t>ER </a:t>
            </a:r>
            <a:r>
              <a:rPr lang="ko-KR" altLang="en-US" sz="2000" b="1" dirty="0" smtClean="0"/>
              <a:t>다이어그램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pic>
        <p:nvPicPr>
          <p:cNvPr id="37890" name="Picture 2" descr="image4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396" y="1571612"/>
            <a:ext cx="585356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7117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noProof="0" dirty="0" smtClean="0"/>
              <a:t>논리적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스키마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단계</a:t>
            </a:r>
            <a:endParaRPr lang="en-US" altLang="ko-KR" sz="2400" dirty="0" smtClean="0"/>
          </a:p>
          <a:p>
            <a:pPr marL="1371600" lvl="2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타입의 </a:t>
            </a:r>
            <a:r>
              <a:rPr lang="ko-KR" altLang="en-US" sz="2400" dirty="0" err="1" smtClean="0"/>
              <a:t>매핑</a:t>
            </a:r>
            <a:endParaRPr lang="en-US" altLang="ko-KR" sz="2400" dirty="0" smtClean="0"/>
          </a:p>
          <a:p>
            <a:pPr marL="1371600" lvl="2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smtClean="0"/>
              <a:t>약한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타입의 </a:t>
            </a:r>
            <a:r>
              <a:rPr lang="ko-KR" altLang="en-US" sz="2400" dirty="0" err="1" smtClean="0"/>
              <a:t>매핑</a:t>
            </a:r>
            <a:endParaRPr lang="en-US" altLang="ko-KR" sz="2400" dirty="0" smtClean="0"/>
          </a:p>
          <a:p>
            <a:pPr marL="1371600" lvl="2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altLang="ko-KR" sz="2400" dirty="0" smtClean="0"/>
              <a:t>N</a:t>
            </a:r>
            <a:r>
              <a:rPr lang="ko-KR" altLang="en-US" sz="2400" dirty="0" smtClean="0"/>
              <a:t>차 관계 타입의 </a:t>
            </a:r>
            <a:r>
              <a:rPr lang="ko-KR" altLang="en-US" sz="2400" dirty="0" err="1" smtClean="0"/>
              <a:t>매핑</a:t>
            </a:r>
            <a:endParaRPr lang="en-US" altLang="ko-KR" sz="2400" dirty="0" smtClean="0"/>
          </a:p>
          <a:p>
            <a:pPr marL="1371600" lvl="2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ko-KR" altLang="en-US" sz="2400" dirty="0" err="1" smtClean="0"/>
              <a:t>확장형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ER </a:t>
            </a:r>
            <a:r>
              <a:rPr lang="ko-KR" altLang="en-US" sz="2400" dirty="0" smtClean="0"/>
              <a:t>모델의 </a:t>
            </a:r>
            <a:r>
              <a:rPr lang="ko-KR" altLang="en-US" sz="2400" dirty="0" err="1" smtClean="0"/>
              <a:t>매핑</a:t>
            </a:r>
            <a:endParaRPr lang="en-US" altLang="ko-KR" sz="2400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Font typeface="+mj-lt"/>
              <a:buAutoNum type="arabicParenR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375409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14-46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스키마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300" y="90551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14.5 </a:t>
            </a:r>
            <a:r>
              <a:rPr lang="ko-KR" altLang="en-US" sz="2800" dirty="0" smtClean="0"/>
              <a:t>중고자동차 매매 데이터베이스 관리 시스템</a:t>
            </a:r>
            <a:endParaRPr lang="ko-KR" altLang="en-US" sz="2800" dirty="0"/>
          </a:p>
        </p:txBody>
      </p:sp>
      <p:pic>
        <p:nvPicPr>
          <p:cNvPr id="38914" name="Picture 2" descr="image4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381" y="1545569"/>
            <a:ext cx="4927255" cy="516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사항 분석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고객</a:t>
            </a:r>
            <a:r>
              <a:rPr lang="en-US" altLang="ko-KR" sz="2800" b="1" dirty="0" smtClean="0"/>
              <a:t>)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ID</a:t>
            </a:r>
            <a:r>
              <a:rPr lang="ko-KR" altLang="en-US" sz="2400" dirty="0" smtClean="0"/>
              <a:t>와 이름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비밀번호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주민등록번호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전화번호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주소 등에 대한 정보를 가짐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고객에 따라 가족의 이름</a:t>
            </a:r>
            <a:r>
              <a:rPr lang="en-US" sz="2400" dirty="0" smtClean="0"/>
              <a:t>, ID </a:t>
            </a:r>
            <a:r>
              <a:rPr lang="ko-KR" altLang="en-US" sz="2400" dirty="0" smtClean="0"/>
              <a:t>등 가족정보가 생성될 수 있음</a:t>
            </a:r>
            <a:r>
              <a:rPr lang="en-US" sz="2400" dirty="0" smtClean="0"/>
              <a:t>(</a:t>
            </a:r>
            <a:r>
              <a:rPr lang="ko-KR" altLang="en-US" sz="2400" dirty="0" smtClean="0"/>
              <a:t>단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가족회원이 아닌 경우에는 가족정보가 없을 수도 있음</a:t>
            </a:r>
            <a:r>
              <a:rPr lang="en-US" sz="2400" dirty="0" smtClean="0"/>
              <a:t>)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탈퇴하면 해당 고객에 따라 가족정보는 소멸됨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사항 분석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관리자</a:t>
            </a:r>
            <a:r>
              <a:rPr lang="en-US" altLang="ko-KR" sz="2800" b="1" dirty="0" smtClean="0"/>
              <a:t>)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고유한 관리자</a:t>
            </a:r>
            <a:r>
              <a:rPr lang="en-US" sz="2400" dirty="0" smtClean="0"/>
              <a:t> Number(</a:t>
            </a:r>
            <a:r>
              <a:rPr lang="en-US" sz="2400" dirty="0" err="1" smtClean="0"/>
              <a:t>M_Num</a:t>
            </a:r>
            <a:r>
              <a:rPr lang="en-US" sz="2400" dirty="0" smtClean="0"/>
              <a:t>)</a:t>
            </a:r>
            <a:r>
              <a:rPr lang="ko-KR" altLang="en-US" sz="2400" dirty="0" smtClean="0"/>
              <a:t>와</a:t>
            </a:r>
            <a:r>
              <a:rPr lang="en-US" sz="2400" dirty="0" smtClean="0"/>
              <a:t> ID, </a:t>
            </a:r>
            <a:r>
              <a:rPr lang="ko-KR" altLang="en-US" sz="2400" dirty="0" smtClean="0"/>
              <a:t>이름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비밀번호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주민등록번호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전화번호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주소 등에 대한 정보를 가짐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관리자는 새로운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가 출시되면 등록하고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목록을 관리하는 등</a:t>
            </a:r>
            <a:r>
              <a:rPr lang="en-US" sz="2400" dirty="0" smtClean="0"/>
              <a:t> DVD</a:t>
            </a:r>
            <a:r>
              <a:rPr lang="ko-KR" altLang="en-US" sz="2400" dirty="0" smtClean="0"/>
              <a:t>에 관한 모든 것을 관리함 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도출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8728" y="3000372"/>
          <a:ext cx="6572296" cy="1964545"/>
        </p:xfrm>
        <a:graphic>
          <a:graphicData uri="http://schemas.openxmlformats.org/drawingml/2006/table">
            <a:tbl>
              <a:tblPr/>
              <a:tblGrid>
                <a:gridCol w="1428760"/>
                <a:gridCol w="5143536"/>
              </a:tblGrid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err="1" smtClean="0">
                          <a:latin typeface="굴림"/>
                          <a:ea typeface="+mn-ea"/>
                          <a:cs typeface="Times New Roman"/>
                        </a:rPr>
                        <a:t>엔티티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err="1" smtClean="0">
                          <a:latin typeface="굴림"/>
                          <a:ea typeface="+mn-ea"/>
                          <a:cs typeface="Times New Roman"/>
                        </a:rPr>
                        <a:t>애트리뷰트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DVD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D_Num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제목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등급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장르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출시일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감독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주연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대여가격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CUSTOMER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C_Num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ID,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비밀번호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주민등록번호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point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ADMINISTRATOR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M_Num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ID,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비밀번호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주민등록번호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굴림"/>
                          <a:ea typeface="맑은 고딕"/>
                          <a:cs typeface="Times New Roman"/>
                        </a:rPr>
                        <a:t>주소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FAMILY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ID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71934" y="521495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14-1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14.1 DVD </a:t>
            </a:r>
            <a:r>
              <a:rPr lang="ko-KR" altLang="en-US" sz="2800" dirty="0" smtClean="0"/>
              <a:t>대여점 관리 시스템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식별자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도출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43174" y="3000372"/>
          <a:ext cx="3786214" cy="1964545"/>
        </p:xfrm>
        <a:graphic>
          <a:graphicData uri="http://schemas.openxmlformats.org/drawingml/2006/table">
            <a:tbl>
              <a:tblPr/>
              <a:tblGrid>
                <a:gridCol w="1428760"/>
                <a:gridCol w="2357454"/>
              </a:tblGrid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err="1" smtClean="0">
                          <a:latin typeface="굴림"/>
                          <a:ea typeface="+mn-ea"/>
                          <a:cs typeface="Times New Roman"/>
                        </a:rPr>
                        <a:t>엔티티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굴림"/>
                          <a:ea typeface="+mn-ea"/>
                          <a:cs typeface="Times New Roman"/>
                        </a:rPr>
                        <a:t>키 </a:t>
                      </a:r>
                      <a:r>
                        <a:rPr lang="ko-KR" altLang="en-US" sz="1000" b="1" kern="100" dirty="0" err="1" smtClean="0">
                          <a:latin typeface="굴림"/>
                          <a:ea typeface="+mn-ea"/>
                          <a:cs typeface="Times New Roman"/>
                        </a:rPr>
                        <a:t>애트리뷰트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DVD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D_Num</a:t>
                      </a:r>
                      <a:endParaRPr lang="ko-KR" altLang="en-US" sz="1000" b="1" kern="100" dirty="0">
                        <a:latin typeface="굴림"/>
                        <a:ea typeface="+mn-ea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CUSTOMER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C_Num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ADMINISTRATOR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굴림"/>
                          <a:ea typeface="맑은 고딕"/>
                          <a:cs typeface="Times New Roman"/>
                        </a:rPr>
                        <a:t>M_Num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FAMILY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F_</a:t>
                      </a:r>
                      <a:r>
                        <a:rPr lang="ko-KR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b="1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b="1" kern="100" dirty="0" smtClean="0">
                          <a:latin typeface="굴림"/>
                          <a:ea typeface="맑은 고딕"/>
                          <a:cs typeface="Times New Roman"/>
                        </a:rPr>
                        <a:t>F_ID</a:t>
                      </a:r>
                      <a:endParaRPr lang="ko-KR" sz="10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71934" y="547530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14-1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1760</Words>
  <Application>Microsoft Office PowerPoint</Application>
  <PresentationFormat>화면 슬라이드 쇼(4:3)</PresentationFormat>
  <Paragraphs>330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18</cp:revision>
  <dcterms:created xsi:type="dcterms:W3CDTF">2010-05-16T15:24:05Z</dcterms:created>
  <dcterms:modified xsi:type="dcterms:W3CDTF">2010-06-08T17:01:07Z</dcterms:modified>
</cp:coreProperties>
</file>