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4" r:id="rId5"/>
    <p:sldId id="265" r:id="rId6"/>
    <p:sldId id="263" r:id="rId7"/>
    <p:sldId id="266" r:id="rId8"/>
    <p:sldId id="267" r:id="rId9"/>
    <p:sldId id="268" r:id="rId10"/>
    <p:sldId id="269" r:id="rId11"/>
    <p:sldId id="271" r:id="rId12"/>
    <p:sldId id="273" r:id="rId13"/>
    <p:sldId id="275" r:id="rId14"/>
    <p:sldId id="260" r:id="rId15"/>
    <p:sldId id="276" r:id="rId16"/>
    <p:sldId id="278" r:id="rId17"/>
    <p:sldId id="279" r:id="rId18"/>
    <p:sldId id="280" r:id="rId19"/>
    <p:sldId id="281" r:id="rId20"/>
    <p:sldId id="283" r:id="rId21"/>
    <p:sldId id="307" r:id="rId22"/>
    <p:sldId id="285" r:id="rId23"/>
    <p:sldId id="286" r:id="rId24"/>
    <p:sldId id="287" r:id="rId25"/>
    <p:sldId id="289" r:id="rId26"/>
    <p:sldId id="291" r:id="rId27"/>
    <p:sldId id="293" r:id="rId28"/>
    <p:sldId id="294" r:id="rId29"/>
    <p:sldId id="296" r:id="rId30"/>
    <p:sldId id="297" r:id="rId31"/>
    <p:sldId id="261" r:id="rId32"/>
    <p:sldId id="299" r:id="rId33"/>
    <p:sldId id="300" r:id="rId34"/>
    <p:sldId id="302" r:id="rId35"/>
    <p:sldId id="303" r:id="rId36"/>
    <p:sldId id="304" r:id="rId37"/>
    <p:sldId id="305" r:id="rId38"/>
    <p:sldId id="306" r:id="rId3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2014-07-08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2014-07-08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2014-07-08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2014-07-08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2014-07-08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2014-07-08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2014-07-08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2014-07-08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2014-07-08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2014-07-08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2014-07-08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31678-067C-4258-8C5E-5382490DD160}" type="datetimeFigureOut">
              <a:rPr lang="ko-KR" altLang="en-US" smtClean="0"/>
              <a:pPr/>
              <a:t>2014-07-08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2677656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2800" b="1" dirty="0" smtClean="0"/>
              <a:t>논리적 데이터 모델</a:t>
            </a:r>
            <a:r>
              <a:rPr lang="en-US" altLang="ko-KR" sz="2800" b="1" dirty="0" smtClean="0"/>
              <a:t>(</a:t>
            </a:r>
            <a:r>
              <a:rPr lang="ko-KR" altLang="en-US" sz="2800" b="1" dirty="0" err="1" smtClean="0"/>
              <a:t>계층형</a:t>
            </a:r>
            <a:r>
              <a:rPr lang="ko-KR" altLang="en-US" sz="2800" b="1" dirty="0" smtClean="0"/>
              <a:t> 데이터 모델</a:t>
            </a:r>
            <a:r>
              <a:rPr lang="en-US" altLang="ko-KR" sz="2800" b="1" dirty="0" smtClean="0"/>
              <a:t>)</a:t>
            </a:r>
            <a:endParaRPr lang="ko-KR" altLang="en-US" sz="2800" b="1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하위 데이터들이 상위 데이터 하나를 갖는 모델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데이터의 관계를 트리</a:t>
            </a:r>
            <a:r>
              <a:rPr lang="en-US" sz="2400" dirty="0" smtClean="0"/>
              <a:t>(Tree) </a:t>
            </a:r>
            <a:r>
              <a:rPr lang="ko-KR" altLang="en-US" sz="2400" dirty="0" smtClean="0"/>
              <a:t>형태로 나타난다</a:t>
            </a:r>
            <a:r>
              <a:rPr lang="en-US" altLang="ko-KR" sz="2400" dirty="0" smtClean="0"/>
              <a:t>.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세그먼트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필드의 집합은 세그먼트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루트</a:t>
            </a:r>
            <a:r>
              <a:rPr lang="en-US" altLang="ko-KR" sz="2400" dirty="0" smtClean="0"/>
              <a:t>(Root) </a:t>
            </a:r>
            <a:r>
              <a:rPr lang="ko-KR" altLang="en-US" sz="2400" dirty="0" smtClean="0"/>
              <a:t>세그먼트 </a:t>
            </a:r>
            <a:r>
              <a:rPr lang="en-US" altLang="ko-KR" sz="2400" dirty="0" smtClean="0"/>
              <a:t>:</a:t>
            </a:r>
            <a:r>
              <a:rPr lang="ko-KR" altLang="en-US" sz="2400" dirty="0" smtClean="0"/>
              <a:t> 맨 위에 있는 세그먼트</a:t>
            </a:r>
            <a:endParaRPr lang="en-US" sz="2400" b="1" dirty="0" smtClean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732335" y="5667370"/>
            <a:ext cx="1089025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 b="1" dirty="0"/>
              <a:t>그림 </a:t>
            </a:r>
            <a:r>
              <a:rPr lang="en-US" altLang="ko-KR" sz="2000" b="1" dirty="0" smtClean="0"/>
              <a:t>2-4</a:t>
            </a:r>
            <a:r>
              <a:rPr lang="en-US" altLang="ja-JP" sz="2000" b="1" dirty="0" smtClean="0"/>
              <a:t> </a:t>
            </a:r>
          </a:p>
          <a:p>
            <a:r>
              <a:rPr lang="ko-KR" altLang="en-US" sz="2000" b="1" dirty="0" err="1" smtClean="0"/>
              <a:t>계층형</a:t>
            </a:r>
            <a:r>
              <a:rPr lang="ko-KR" altLang="en-US" sz="2000" b="1" dirty="0" smtClean="0"/>
              <a:t> 데이터 모델</a:t>
            </a:r>
            <a:endParaRPr lang="en-US" altLang="ko-KR" sz="2000" b="1" dirty="0"/>
          </a:p>
        </p:txBody>
      </p:sp>
      <p:pic>
        <p:nvPicPr>
          <p:cNvPr id="6" name="Picture 2" descr="image0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4572008"/>
            <a:ext cx="2786082" cy="1632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83300" y="905516"/>
            <a:ext cx="30652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2.1 </a:t>
            </a:r>
            <a:r>
              <a:rPr lang="ko-KR" altLang="en-US" sz="2800" dirty="0" smtClean="0"/>
              <a:t>데이터 모델링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2529923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2800" b="1" dirty="0" smtClean="0"/>
              <a:t>논리적 데이터 모델</a:t>
            </a:r>
            <a:r>
              <a:rPr lang="en-US" altLang="ko-KR" sz="2800" b="1" dirty="0" smtClean="0"/>
              <a:t>(</a:t>
            </a:r>
            <a:r>
              <a:rPr lang="ko-KR" altLang="en-US" sz="2800" b="1" dirty="0" smtClean="0"/>
              <a:t>네트워크 데이터 모델</a:t>
            </a:r>
            <a:r>
              <a:rPr lang="en-US" altLang="ko-KR" sz="2800" b="1" dirty="0" smtClean="0"/>
              <a:t>)</a:t>
            </a:r>
            <a:endParaRPr lang="ko-KR" altLang="en-US" sz="2800" b="1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데이터 구조가 복잡해지면서 </a:t>
            </a:r>
            <a:r>
              <a:rPr lang="ko-KR" altLang="en-US" sz="2400" dirty="0" err="1" smtClean="0"/>
              <a:t>계층형</a:t>
            </a:r>
            <a:r>
              <a:rPr lang="ko-KR" altLang="en-US" sz="2400" dirty="0" smtClean="0"/>
              <a:t> 데이터 모델로 표현하기 어려운 데이터 구조를 그래프 형태로 표현한 모델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설계가 어렵고</a:t>
            </a:r>
            <a:r>
              <a:rPr lang="en-US" sz="2400" dirty="0" smtClean="0"/>
              <a:t>, </a:t>
            </a:r>
            <a:r>
              <a:rPr lang="ko-KR" altLang="en-US" sz="2400" dirty="0" smtClean="0"/>
              <a:t>사용자가 이해하며 사용하기 어렵다</a:t>
            </a:r>
            <a:r>
              <a:rPr lang="en-US" altLang="ko-KR" sz="2400" dirty="0" smtClean="0"/>
              <a:t>.</a:t>
            </a:r>
            <a:endParaRPr lang="en-US" sz="2400" b="1" dirty="0" smtClean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5072066" y="5643578"/>
            <a:ext cx="1089025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 b="1" dirty="0"/>
              <a:t>그림 </a:t>
            </a:r>
            <a:r>
              <a:rPr lang="en-US" altLang="ko-KR" sz="2000" b="1" dirty="0" smtClean="0"/>
              <a:t>2-5</a:t>
            </a:r>
            <a:r>
              <a:rPr lang="en-US" altLang="ja-JP" sz="2000" b="1" dirty="0" smtClean="0"/>
              <a:t> </a:t>
            </a:r>
          </a:p>
          <a:p>
            <a:r>
              <a:rPr lang="ko-KR" altLang="en-US" sz="2000" b="1" dirty="0" smtClean="0"/>
              <a:t>네트워크 데이터 모델</a:t>
            </a:r>
            <a:endParaRPr lang="en-US" altLang="ko-KR" sz="2000" b="1" dirty="0"/>
          </a:p>
        </p:txBody>
      </p:sp>
      <p:pic>
        <p:nvPicPr>
          <p:cNvPr id="6" name="Picture 2" descr="image0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4572008"/>
            <a:ext cx="3054195" cy="1606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83300" y="905516"/>
            <a:ext cx="30652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2.1 </a:t>
            </a:r>
            <a:r>
              <a:rPr lang="ko-KR" altLang="en-US" sz="2800" dirty="0" smtClean="0"/>
              <a:t>데이터 모델링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4524315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2800" b="1" dirty="0" smtClean="0"/>
              <a:t>논리적 데이터 모델</a:t>
            </a:r>
            <a:r>
              <a:rPr lang="en-US" altLang="ko-KR" sz="2800" b="1" dirty="0" smtClean="0"/>
              <a:t>(</a:t>
            </a:r>
            <a:r>
              <a:rPr lang="ko-KR" altLang="en-US" sz="2800" b="1" dirty="0" smtClean="0"/>
              <a:t>객체지향형 데이터 모델</a:t>
            </a:r>
            <a:r>
              <a:rPr lang="en-US" altLang="ko-KR" sz="2800" b="1" dirty="0" smtClean="0"/>
              <a:t>)</a:t>
            </a:r>
            <a:endParaRPr lang="ko-KR" altLang="en-US" sz="2800" b="1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객체를 지향하는 개념과 데이터베이스 개념을 통합하여 되도록 </a:t>
            </a:r>
            <a:r>
              <a:rPr lang="ko-KR" altLang="en-US" sz="2400" dirty="0" err="1" smtClean="0"/>
              <a:t>실세계와</a:t>
            </a:r>
            <a:r>
              <a:rPr lang="ko-KR" altLang="en-US" sz="2400" dirty="0" smtClean="0"/>
              <a:t> 유사하게 데이터를 표현하는 데이터 모델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재사용이 쉬워서 유지보수가 편하다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시스템 자원을 많이 요구하고 확실히 정립된 개념이 아직 없다</a:t>
            </a:r>
            <a:r>
              <a:rPr lang="en-US" altLang="ko-KR" sz="2400" dirty="0" smtClean="0"/>
              <a:t>.</a:t>
            </a:r>
            <a:endParaRPr lang="en-US" sz="24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83300" y="905516"/>
            <a:ext cx="30652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2.1 </a:t>
            </a:r>
            <a:r>
              <a:rPr lang="ko-KR" altLang="en-US" sz="2800" dirty="0" smtClean="0"/>
              <a:t>데이터 모델링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156966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2800" b="1" dirty="0" smtClean="0"/>
              <a:t>물리적 데이터 모델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컴퓨터 내부에서 데이터들이 실제로 어떻게 저장되는가를 표현</a:t>
            </a:r>
            <a:endParaRPr lang="en-US" sz="24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83300" y="905516"/>
            <a:ext cx="30652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2.1 </a:t>
            </a:r>
            <a:r>
              <a:rPr lang="ko-KR" altLang="en-US" sz="2800" dirty="0" smtClean="0"/>
              <a:t>데이터 모델링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6400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2.2 ER(</a:t>
            </a:r>
            <a:r>
              <a:rPr lang="en-US" sz="2800" dirty="0" smtClean="0"/>
              <a:t>Entity-relationship) </a:t>
            </a:r>
            <a:r>
              <a:rPr lang="ko-KR" altLang="en-US" sz="2800" dirty="0" smtClean="0"/>
              <a:t>데이터 모델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260379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ko-KR" sz="2800" b="1" dirty="0" smtClean="0"/>
              <a:t>ER(</a:t>
            </a:r>
            <a:r>
              <a:rPr lang="en-US" sz="2800" b="1" dirty="0" smtClean="0"/>
              <a:t>Entity-relationship) </a:t>
            </a:r>
            <a:r>
              <a:rPr lang="ko-KR" altLang="en-US" sz="2800" b="1" dirty="0" smtClean="0"/>
              <a:t>데이터 모델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개념적 데이터 모델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endParaRPr lang="en-US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err="1" smtClean="0"/>
              <a:t>엔티티</a:t>
            </a:r>
            <a:r>
              <a:rPr lang="en-US" sz="2400" dirty="0" smtClean="0"/>
              <a:t>(Entity), </a:t>
            </a:r>
            <a:r>
              <a:rPr lang="ko-KR" altLang="en-US" sz="2400" dirty="0" err="1" smtClean="0"/>
              <a:t>애트리뷰트</a:t>
            </a:r>
            <a:r>
              <a:rPr lang="en-US" sz="2400" dirty="0" smtClean="0"/>
              <a:t>(Attribute), </a:t>
            </a:r>
            <a:r>
              <a:rPr lang="ko-KR" altLang="en-US" sz="2400" dirty="0" smtClean="0"/>
              <a:t>관계</a:t>
            </a:r>
            <a:r>
              <a:rPr lang="en-US" sz="2400" dirty="0" smtClean="0"/>
              <a:t>(Relationship)</a:t>
            </a:r>
            <a:r>
              <a:rPr lang="ko-KR" altLang="en-US" sz="2400" dirty="0" smtClean="0"/>
              <a:t>를 이용해서 </a:t>
            </a:r>
            <a:r>
              <a:rPr lang="ko-KR" altLang="en-US" sz="2400" dirty="0" err="1" smtClean="0"/>
              <a:t>실세계를</a:t>
            </a:r>
            <a:r>
              <a:rPr lang="ko-KR" altLang="en-US" sz="2400" dirty="0" smtClean="0"/>
              <a:t> 개념적으로 표현하는 기법</a:t>
            </a:r>
            <a:endParaRPr lang="en-US" altLang="ko-K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2633991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b="1" dirty="0" smtClean="0"/>
              <a:t>ER </a:t>
            </a:r>
            <a:r>
              <a:rPr lang="ko-KR" altLang="en-US" sz="2800" b="1" dirty="0" smtClean="0"/>
              <a:t>모델의 구성 요소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err="1" smtClean="0"/>
              <a:t>엔티티</a:t>
            </a:r>
            <a:r>
              <a:rPr lang="en-US" sz="2400" dirty="0" smtClean="0"/>
              <a:t>(Entity)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err="1" smtClean="0"/>
              <a:t>애트리뷰트</a:t>
            </a:r>
            <a:r>
              <a:rPr lang="en-US" sz="2400" dirty="0" smtClean="0"/>
              <a:t>(Attribute)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관계</a:t>
            </a:r>
            <a:r>
              <a:rPr lang="en-US" sz="2400" dirty="0" smtClean="0"/>
              <a:t>(Relationship)</a:t>
            </a:r>
            <a:endParaRPr lang="ko-KR" altLang="en-US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endParaRPr kumimoji="0" lang="en-US" altLang="ko-KR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300" y="905516"/>
            <a:ext cx="6400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2.2 ER(</a:t>
            </a:r>
            <a:r>
              <a:rPr lang="en-US" sz="2800" dirty="0" smtClean="0"/>
              <a:t>Entity-relationship) </a:t>
            </a:r>
            <a:r>
              <a:rPr lang="ko-KR" altLang="en-US" sz="2800" dirty="0" smtClean="0"/>
              <a:t>데이터 모델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4081117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800" b="1" dirty="0" err="1" smtClean="0"/>
              <a:t>엔티티</a:t>
            </a:r>
            <a:r>
              <a:rPr lang="en-US" sz="2800" b="1" dirty="0" smtClean="0"/>
              <a:t> (Entity)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모델의 관리 대상</a:t>
            </a:r>
            <a:endParaRPr lang="en-US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사람과 물건</a:t>
            </a:r>
            <a:r>
              <a:rPr lang="en-US" sz="2400" dirty="0" smtClean="0"/>
              <a:t>, </a:t>
            </a:r>
            <a:r>
              <a:rPr lang="ko-KR" altLang="en-US" sz="2400" dirty="0" smtClean="0"/>
              <a:t>장소 같은 실체가 있는 것이나 개념을 </a:t>
            </a:r>
            <a:r>
              <a:rPr lang="ko-KR" altLang="en-US" sz="2400" dirty="0" err="1" smtClean="0"/>
              <a:t>엔티티로</a:t>
            </a:r>
            <a:r>
              <a:rPr lang="ko-KR" altLang="en-US" sz="2400" dirty="0" smtClean="0"/>
              <a:t> 선택</a:t>
            </a:r>
            <a:endParaRPr lang="en-US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시스템 구축 단계까지 진행되면 파일이나 데이터베이스의 테이블로 구현</a:t>
            </a:r>
            <a:endParaRPr lang="en-US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400" dirty="0" smtClean="0"/>
              <a:t>ER </a:t>
            </a:r>
            <a:r>
              <a:rPr lang="ko-KR" altLang="en-US" sz="2400" dirty="0" smtClean="0"/>
              <a:t>다이어그램에서는 사각형으로 표현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endParaRPr kumimoji="0" lang="en-US" altLang="ko-KR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3300" y="905516"/>
            <a:ext cx="6400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2.2 ER(</a:t>
            </a:r>
            <a:r>
              <a:rPr lang="en-US" sz="2800" dirty="0" smtClean="0"/>
              <a:t>Entity-relationship) </a:t>
            </a:r>
            <a:r>
              <a:rPr lang="ko-KR" altLang="en-US" sz="2800" dirty="0" smtClean="0"/>
              <a:t>데이터 모델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2160591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ko-KR" alt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애트리뷰트</a:t>
            </a:r>
            <a:r>
              <a:rPr lang="en-US" sz="2800" b="1" dirty="0" smtClean="0"/>
              <a:t> (Attribute)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err="1" smtClean="0"/>
              <a:t>엔티티의</a:t>
            </a:r>
            <a:r>
              <a:rPr lang="ko-KR" altLang="en-US" sz="2400" dirty="0" smtClean="0"/>
              <a:t> 구성 요소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400" dirty="0" smtClean="0"/>
              <a:t>ER </a:t>
            </a:r>
            <a:r>
              <a:rPr lang="ko-KR" altLang="en-US" sz="2400" dirty="0" smtClean="0"/>
              <a:t>다이어그램에서는 타원으로 표현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endParaRPr kumimoji="0" lang="en-US" altLang="ko-KR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300" y="905516"/>
            <a:ext cx="6400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2.2 ER(</a:t>
            </a:r>
            <a:r>
              <a:rPr lang="en-US" sz="2800" dirty="0" smtClean="0"/>
              <a:t>Entity-relationship) </a:t>
            </a:r>
            <a:r>
              <a:rPr lang="ko-KR" altLang="en-US" sz="2800" dirty="0" smtClean="0"/>
              <a:t>데이터 모델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3046988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800" b="1" dirty="0" smtClean="0"/>
              <a:t>관계</a:t>
            </a:r>
            <a:r>
              <a:rPr lang="en-US" sz="2800" b="1" dirty="0" smtClean="0"/>
              <a:t> (Relationship)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err="1" smtClean="0"/>
              <a:t>엔티티</a:t>
            </a:r>
            <a:r>
              <a:rPr lang="ko-KR" altLang="en-US" sz="2400" dirty="0" smtClean="0"/>
              <a:t> 간의 관계를 나타내는 것으로</a:t>
            </a:r>
            <a:r>
              <a:rPr lang="en-US" sz="2400" dirty="0" smtClean="0"/>
              <a:t> 1:1, 1:N, M:N </a:t>
            </a:r>
            <a:r>
              <a:rPr lang="ko-KR" altLang="en-US" sz="2400" dirty="0" smtClean="0"/>
              <a:t>관계를 표현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관계는 </a:t>
            </a:r>
            <a:r>
              <a:rPr lang="ko-KR" altLang="en-US" sz="2400" dirty="0" err="1" smtClean="0"/>
              <a:t>관계형</a:t>
            </a:r>
            <a:r>
              <a:rPr lang="ko-KR" altLang="en-US" sz="2400" dirty="0" smtClean="0"/>
              <a:t> 데이터베이스로 </a:t>
            </a:r>
            <a:r>
              <a:rPr lang="ko-KR" altLang="en-US" sz="2400" dirty="0" err="1" smtClean="0"/>
              <a:t>매핑</a:t>
            </a:r>
            <a:r>
              <a:rPr lang="en-US" sz="2400" dirty="0" smtClean="0"/>
              <a:t>(Mapping, </a:t>
            </a:r>
            <a:r>
              <a:rPr lang="ko-KR" altLang="en-US" sz="2400" dirty="0" smtClean="0"/>
              <a:t>사상</a:t>
            </a:r>
            <a:r>
              <a:rPr lang="en-US" sz="2400" dirty="0" smtClean="0"/>
              <a:t>)</a:t>
            </a:r>
            <a:r>
              <a:rPr lang="ko-KR" altLang="en-US" sz="2400" dirty="0" smtClean="0"/>
              <a:t>되는데</a:t>
            </a:r>
            <a:r>
              <a:rPr lang="en-US" sz="2400" dirty="0" smtClean="0"/>
              <a:t>, ER </a:t>
            </a:r>
            <a:r>
              <a:rPr lang="ko-KR" altLang="en-US" sz="2400" dirty="0" smtClean="0"/>
              <a:t>다이어그램에서는 마름모로 표현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endParaRPr kumimoji="0" lang="en-US" altLang="ko-KR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300" y="905516"/>
            <a:ext cx="6400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2.2 ER(</a:t>
            </a:r>
            <a:r>
              <a:rPr lang="en-US" sz="2800" dirty="0" smtClean="0"/>
              <a:t>Entity-relationship) </a:t>
            </a:r>
            <a:r>
              <a:rPr lang="ko-KR" altLang="en-US" sz="2800" dirty="0" smtClean="0"/>
              <a:t>데이터 모델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2086725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800" b="1" dirty="0" err="1" smtClean="0"/>
              <a:t>엔티티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실제로 존재하는 대상들</a:t>
            </a:r>
            <a:endParaRPr lang="en-US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400" dirty="0" smtClean="0"/>
              <a:t>ER </a:t>
            </a:r>
            <a:r>
              <a:rPr lang="ko-KR" altLang="en-US" sz="2400" dirty="0" smtClean="0"/>
              <a:t>모델에서 가장 기본이 되며</a:t>
            </a:r>
            <a:r>
              <a:rPr lang="en-US" sz="2400" dirty="0" smtClean="0"/>
              <a:t>, </a:t>
            </a:r>
            <a:r>
              <a:rPr lang="ko-KR" altLang="en-US" sz="2400" dirty="0" smtClean="0"/>
              <a:t>고유하게 식별이 되어야만 한다</a:t>
            </a:r>
            <a:r>
              <a:rPr lang="en-US" sz="2400" dirty="0" smtClean="0"/>
              <a:t>. </a:t>
            </a:r>
            <a:endParaRPr kumimoji="0" lang="en-US" altLang="ko-KR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300" y="905516"/>
            <a:ext cx="6400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2.2 ER(</a:t>
            </a:r>
            <a:r>
              <a:rPr lang="en-US" sz="2800" dirty="0" smtClean="0"/>
              <a:t>Entity-relationship) </a:t>
            </a:r>
            <a:r>
              <a:rPr lang="ko-KR" altLang="en-US" sz="2800" dirty="0" smtClean="0"/>
              <a:t>데이터 모델</a:t>
            </a:r>
            <a:endParaRPr lang="ko-KR" altLang="en-US" sz="2800" dirty="0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6197619" y="5786454"/>
            <a:ext cx="1089025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 b="1" dirty="0" smtClean="0"/>
              <a:t>표 </a:t>
            </a:r>
            <a:r>
              <a:rPr lang="en-US" altLang="ko-KR" sz="2000" b="1" dirty="0" smtClean="0"/>
              <a:t>2-2</a:t>
            </a:r>
            <a:r>
              <a:rPr lang="en-US" altLang="ja-JP" sz="2000" b="1" dirty="0" smtClean="0"/>
              <a:t> </a:t>
            </a:r>
          </a:p>
          <a:p>
            <a:r>
              <a:rPr lang="ko-KR" altLang="en-US" sz="2000" b="1" dirty="0" err="1" smtClean="0"/>
              <a:t>엔티티</a:t>
            </a:r>
            <a:r>
              <a:rPr lang="ko-KR" altLang="en-US" sz="2000" b="1" dirty="0" smtClean="0"/>
              <a:t> 예</a:t>
            </a:r>
            <a:endParaRPr lang="en-US" altLang="ko-KR" sz="2000" b="1" dirty="0"/>
          </a:p>
        </p:txBody>
      </p:sp>
      <p:pic>
        <p:nvPicPr>
          <p:cNvPr id="8" name="그림 7" descr="엔티티표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54149" y="4000504"/>
            <a:ext cx="4366104" cy="23241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데이터베이스_main_.bmp"/>
          <p:cNvPicPr>
            <a:picLocks noChangeAspect="1"/>
          </p:cNvPicPr>
          <p:nvPr/>
        </p:nvPicPr>
        <p:blipFill>
          <a:blip r:embed="rId2" cstate="print"/>
          <a:srcRect t="62500"/>
          <a:stretch>
            <a:fillRect/>
          </a:stretch>
        </p:blipFill>
        <p:spPr>
          <a:xfrm>
            <a:off x="0" y="4286256"/>
            <a:ext cx="9144000" cy="25717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81777" y="2649676"/>
            <a:ext cx="44198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+mj-ea"/>
                <a:ea typeface="+mj-ea"/>
              </a:rPr>
              <a:t>2</a:t>
            </a:r>
            <a:r>
              <a:rPr lang="ko-KR" altLang="en-US" sz="4000" dirty="0" smtClean="0">
                <a:latin typeface="+mj-ea"/>
                <a:ea typeface="+mj-ea"/>
              </a:rPr>
              <a:t>장</a:t>
            </a:r>
            <a:r>
              <a:rPr lang="en-US" altLang="ko-KR" sz="4000" dirty="0" smtClean="0">
                <a:latin typeface="+mj-ea"/>
                <a:ea typeface="+mj-ea"/>
              </a:rPr>
              <a:t> </a:t>
            </a:r>
            <a:r>
              <a:rPr lang="ko-KR" altLang="en-US" sz="4000" dirty="0" smtClean="0">
                <a:latin typeface="+mj-ea"/>
                <a:ea typeface="+mj-ea"/>
              </a:rPr>
              <a:t>데이터 모델링</a:t>
            </a:r>
            <a:endParaRPr lang="ko-KR" altLang="en-US" sz="40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1643527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800" b="1" dirty="0" err="1" smtClean="0"/>
              <a:t>엔티티</a:t>
            </a:r>
            <a:r>
              <a:rPr lang="ko-KR" altLang="en-US" sz="2800" b="1" dirty="0" smtClean="0"/>
              <a:t> 타입</a:t>
            </a:r>
            <a:r>
              <a:rPr lang="en-US" altLang="ko-KR" sz="2800" b="1" dirty="0" smtClean="0"/>
              <a:t>(Entity Type)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여러 엔티티가 모여서 하나의 집단을 이룬 형태</a:t>
            </a:r>
            <a:endParaRPr lang="en-US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400" dirty="0" smtClean="0"/>
              <a:t>ER </a:t>
            </a:r>
            <a:r>
              <a:rPr lang="ko-KR" altLang="en-US" sz="2400" dirty="0" smtClean="0"/>
              <a:t>다이어그램에서 </a:t>
            </a:r>
            <a:r>
              <a:rPr lang="ko-KR" altLang="en-US" sz="2400" dirty="0" err="1" smtClean="0"/>
              <a:t>엔티티</a:t>
            </a:r>
            <a:r>
              <a:rPr lang="ko-KR" altLang="en-US" sz="2400" dirty="0" smtClean="0"/>
              <a:t> 타입은 사각형으로 표현</a:t>
            </a:r>
            <a:endParaRPr kumimoji="0" lang="en-US" altLang="ko-KR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300" y="905516"/>
            <a:ext cx="6400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2.2 ER(</a:t>
            </a:r>
            <a:r>
              <a:rPr lang="en-US" sz="2800" dirty="0" smtClean="0"/>
              <a:t>Entity-relationship) </a:t>
            </a:r>
            <a:r>
              <a:rPr lang="ko-KR" altLang="en-US" sz="2800" dirty="0" smtClean="0"/>
              <a:t>데이터 모델</a:t>
            </a:r>
            <a:endParaRPr lang="ko-KR" altLang="en-US" sz="2800" dirty="0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5340363" y="5500702"/>
            <a:ext cx="1089025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 b="1" dirty="0" smtClean="0"/>
              <a:t>표 </a:t>
            </a:r>
            <a:r>
              <a:rPr lang="en-US" altLang="ko-KR" sz="2000" b="1" dirty="0" smtClean="0"/>
              <a:t>2-6</a:t>
            </a:r>
            <a:r>
              <a:rPr lang="en-US" altLang="ja-JP" sz="2000" b="1" dirty="0" smtClean="0"/>
              <a:t> </a:t>
            </a:r>
          </a:p>
          <a:p>
            <a:r>
              <a:rPr lang="ko-KR" altLang="en-US" sz="2000" b="1" dirty="0" err="1" smtClean="0"/>
              <a:t>엔티티</a:t>
            </a:r>
            <a:r>
              <a:rPr lang="ko-KR" altLang="en-US" sz="2000" b="1" dirty="0" smtClean="0"/>
              <a:t> 타입</a:t>
            </a:r>
            <a:endParaRPr lang="en-US" altLang="ko-KR" sz="2000" b="1" dirty="0"/>
          </a:p>
        </p:txBody>
      </p:sp>
      <p:pic>
        <p:nvPicPr>
          <p:cNvPr id="8" name="Picture 2" descr="image0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7025" y="4714884"/>
            <a:ext cx="3286148" cy="1307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2086725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800" b="1" dirty="0" err="1" smtClean="0"/>
              <a:t>엔티티</a:t>
            </a:r>
            <a:r>
              <a:rPr lang="ko-KR" altLang="en-US" sz="2800" b="1" dirty="0" smtClean="0"/>
              <a:t> 타입</a:t>
            </a:r>
            <a:r>
              <a:rPr lang="en-US" altLang="ko-KR" sz="2800" b="1" dirty="0" smtClean="0"/>
              <a:t>(Entity Type)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kumimoji="0" lang="ko-KR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강한 </a:t>
            </a:r>
            <a:r>
              <a:rPr kumimoji="0" lang="ko-KR" altLang="en-US" sz="2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엔티티</a:t>
            </a:r>
            <a:r>
              <a:rPr kumimoji="0" lang="ko-KR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타입</a:t>
            </a:r>
            <a:endParaRPr kumimoji="0" lang="en-US" altLang="ko-KR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약한 </a:t>
            </a:r>
            <a:r>
              <a:rPr lang="ko-KR" altLang="en-US" sz="2400" dirty="0" err="1" smtClean="0"/>
              <a:t>엔티티</a:t>
            </a:r>
            <a:r>
              <a:rPr lang="ko-KR" altLang="en-US" sz="2400" dirty="0" smtClean="0"/>
              <a:t> 타입 </a:t>
            </a:r>
            <a:r>
              <a:rPr lang="en-US" altLang="ko-KR" sz="2400" dirty="0" smtClean="0"/>
              <a:t>: </a:t>
            </a:r>
            <a:r>
              <a:rPr lang="ko-KR" altLang="ko-KR" sz="2400" dirty="0" smtClean="0"/>
              <a:t>자신의 키 </a:t>
            </a:r>
            <a:r>
              <a:rPr lang="ko-KR" altLang="ko-KR" sz="2400" dirty="0" err="1" smtClean="0"/>
              <a:t>애트리뷰트가</a:t>
            </a:r>
            <a:r>
              <a:rPr lang="ko-KR" altLang="ko-KR" sz="2400" dirty="0" smtClean="0"/>
              <a:t> 없는 </a:t>
            </a:r>
            <a:r>
              <a:rPr lang="ko-KR" altLang="ko-KR" sz="2400" dirty="0" err="1" smtClean="0"/>
              <a:t>엔티티</a:t>
            </a:r>
            <a:r>
              <a:rPr lang="ko-KR" altLang="ko-KR" sz="2400" dirty="0" smtClean="0"/>
              <a:t> 타입</a:t>
            </a:r>
            <a:endParaRPr kumimoji="0" lang="en-US" altLang="ko-KR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300" y="905516"/>
            <a:ext cx="6400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2.2 ER(</a:t>
            </a:r>
            <a:r>
              <a:rPr lang="en-US" sz="2800" dirty="0" smtClean="0"/>
              <a:t>Entity-relationship) </a:t>
            </a:r>
            <a:r>
              <a:rPr lang="ko-KR" altLang="en-US" sz="2800" dirty="0" smtClean="0"/>
              <a:t>데이터 모델</a:t>
            </a:r>
            <a:endParaRPr lang="ko-KR" altLang="en-US" sz="2800" dirty="0"/>
          </a:p>
        </p:txBody>
      </p:sp>
      <p:pic>
        <p:nvPicPr>
          <p:cNvPr id="1026" name="Picture 2" descr="image0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4" y="4500570"/>
            <a:ext cx="1643074" cy="988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3500430" y="4975238"/>
            <a:ext cx="1089025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 b="1" dirty="0" smtClean="0"/>
              <a:t>그림 </a:t>
            </a:r>
            <a:r>
              <a:rPr lang="en-US" altLang="ko-KR" sz="2000" b="1" dirty="0" smtClean="0"/>
              <a:t>2-4</a:t>
            </a:r>
            <a:r>
              <a:rPr lang="en-US" altLang="ja-JP" sz="2000" b="1" dirty="0" smtClean="0"/>
              <a:t> </a:t>
            </a:r>
          </a:p>
          <a:p>
            <a:r>
              <a:rPr lang="ko-KR" altLang="en-US" sz="2000" b="1" dirty="0" smtClean="0"/>
              <a:t>약한 </a:t>
            </a:r>
            <a:r>
              <a:rPr lang="ko-KR" altLang="en-US" sz="2000" b="1" dirty="0" err="1" smtClean="0"/>
              <a:t>엔티티</a:t>
            </a:r>
            <a:r>
              <a:rPr lang="ko-KR" altLang="en-US" sz="2000" b="1" dirty="0" smtClean="0"/>
              <a:t> 타입</a:t>
            </a:r>
            <a:endParaRPr lang="en-US" altLang="ko-KR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017955" y="5667370"/>
            <a:ext cx="1089025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 smtClean="0"/>
              <a:t>표 </a:t>
            </a:r>
            <a:r>
              <a:rPr lang="en-US" altLang="ko-KR" sz="2000" b="1" dirty="0" smtClean="0"/>
              <a:t>2-7</a:t>
            </a:r>
            <a:r>
              <a:rPr lang="en-US" altLang="ja-JP" sz="2000" b="1" dirty="0" smtClean="0"/>
              <a:t> </a:t>
            </a:r>
          </a:p>
          <a:p>
            <a:pPr algn="ctr"/>
            <a:r>
              <a:rPr lang="ko-KR" altLang="en-US" sz="2000" b="1" dirty="0" err="1" smtClean="0"/>
              <a:t>엔티티와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엔티티</a:t>
            </a:r>
            <a:r>
              <a:rPr lang="ko-KR" altLang="en-US" sz="2000" b="1" dirty="0" smtClean="0"/>
              <a:t> 타입</a:t>
            </a:r>
            <a:endParaRPr lang="en-US" altLang="ko-KR" sz="2000" b="1" dirty="0"/>
          </a:p>
        </p:txBody>
      </p:sp>
      <p:pic>
        <p:nvPicPr>
          <p:cNvPr id="4098" name="Picture 2" descr="image0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98" y="857232"/>
            <a:ext cx="6143636" cy="4417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4154984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800" b="1" dirty="0" err="1" smtClean="0"/>
              <a:t>애트리뷰트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(</a:t>
            </a:r>
            <a:r>
              <a:rPr lang="en-US" sz="2800" b="1" dirty="0" smtClean="0"/>
              <a:t>Attribute)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err="1" smtClean="0"/>
              <a:t>엔티티</a:t>
            </a:r>
            <a:r>
              <a:rPr lang="ko-KR" altLang="en-US" sz="2400" dirty="0" smtClean="0"/>
              <a:t> 또는 관계가 갖는 성질이나 특성</a:t>
            </a:r>
            <a:endParaRPr lang="en-US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endParaRPr lang="en-US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err="1" smtClean="0"/>
              <a:t>엔티티는</a:t>
            </a:r>
            <a:r>
              <a:rPr lang="ko-KR" altLang="en-US" sz="2400" dirty="0" smtClean="0"/>
              <a:t> 반드시 하나 이상의 키 </a:t>
            </a:r>
            <a:r>
              <a:rPr lang="ko-KR" altLang="en-US" sz="2400" dirty="0" err="1" smtClean="0"/>
              <a:t>애트리뷰를</a:t>
            </a:r>
            <a:r>
              <a:rPr lang="ko-KR" altLang="en-US" sz="2400" dirty="0" smtClean="0"/>
              <a:t> 갖고 있어서 나머지 </a:t>
            </a:r>
            <a:r>
              <a:rPr lang="ko-KR" altLang="en-US" sz="2400" dirty="0" err="1" smtClean="0"/>
              <a:t>애트리뷰트를</a:t>
            </a:r>
            <a:r>
              <a:rPr lang="ko-KR" altLang="en-US" sz="2400" dirty="0" smtClean="0"/>
              <a:t> 유일하게 정의할 수 있다</a:t>
            </a:r>
            <a:r>
              <a:rPr lang="en-US" sz="2400" dirty="0" smtClean="0"/>
              <a:t>.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endParaRPr lang="en-US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400" dirty="0" smtClean="0"/>
              <a:t>ER </a:t>
            </a:r>
            <a:r>
              <a:rPr lang="ko-KR" altLang="en-US" sz="2400" dirty="0" smtClean="0"/>
              <a:t>다이어그램에서 </a:t>
            </a:r>
            <a:r>
              <a:rPr lang="ko-KR" altLang="en-US" sz="2400" dirty="0" err="1" smtClean="0"/>
              <a:t>애트리뷰트는</a:t>
            </a:r>
            <a:r>
              <a:rPr lang="ko-KR" altLang="en-US" sz="2400" dirty="0" smtClean="0"/>
              <a:t> 타원으로 표현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endParaRPr kumimoji="0" lang="en-US" altLang="ko-KR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300" y="905516"/>
            <a:ext cx="6400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2.2 ER(</a:t>
            </a:r>
            <a:r>
              <a:rPr lang="en-US" sz="2800" dirty="0" smtClean="0"/>
              <a:t>Entity-relationship) </a:t>
            </a:r>
            <a:r>
              <a:rPr lang="ko-KR" altLang="en-US" sz="2800" dirty="0" smtClean="0"/>
              <a:t>데이터 모델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1643527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800" b="1" dirty="0" smtClean="0"/>
              <a:t>단순 </a:t>
            </a:r>
            <a:r>
              <a:rPr lang="ko-KR" altLang="en-US" sz="2800" b="1" dirty="0" err="1" smtClean="0"/>
              <a:t>애트리뷰트</a:t>
            </a:r>
            <a:r>
              <a:rPr lang="en-US" sz="2800" b="1" dirty="0" smtClean="0"/>
              <a:t>(Simple Attribute)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endParaRPr lang="ko-KR" altLang="en-US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endParaRPr kumimoji="0" lang="en-US" altLang="ko-KR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122" name="Picture 2" descr="image0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2786058"/>
            <a:ext cx="4730783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4017955" y="5667370"/>
            <a:ext cx="1089025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/>
              <a:t>그림 </a:t>
            </a:r>
            <a:r>
              <a:rPr lang="en-US" altLang="ko-KR" sz="2000" b="1" dirty="0" smtClean="0"/>
              <a:t>2-9</a:t>
            </a:r>
            <a:r>
              <a:rPr lang="en-US" altLang="ja-JP" sz="2000" b="1" dirty="0" smtClean="0"/>
              <a:t> </a:t>
            </a:r>
          </a:p>
          <a:p>
            <a:pPr algn="ctr"/>
            <a:r>
              <a:rPr lang="en-US" altLang="ja-JP" sz="2000" b="1" dirty="0" smtClean="0"/>
              <a:t>  </a:t>
            </a:r>
            <a:r>
              <a:rPr lang="ko-KR" altLang="en-US" sz="2000" b="1" dirty="0" smtClean="0"/>
              <a:t>학생 </a:t>
            </a:r>
            <a:r>
              <a:rPr lang="ko-KR" altLang="en-US" sz="2000" b="1" dirty="0" err="1" smtClean="0"/>
              <a:t>엔티티에</a:t>
            </a:r>
            <a:r>
              <a:rPr lang="ko-KR" altLang="en-US" sz="2000" b="1" dirty="0" smtClean="0"/>
              <a:t> 대한 </a:t>
            </a:r>
            <a:r>
              <a:rPr lang="ko-KR" altLang="en-US" sz="2000" b="1" dirty="0" err="1" smtClean="0"/>
              <a:t>애트리뷰트들</a:t>
            </a:r>
            <a:endParaRPr lang="en-US" altLang="ko-KR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83300" y="905516"/>
            <a:ext cx="6400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2.2 ER(</a:t>
            </a:r>
            <a:r>
              <a:rPr lang="en-US" sz="2800" dirty="0" smtClean="0"/>
              <a:t>Entity-relationship) </a:t>
            </a:r>
            <a:r>
              <a:rPr lang="ko-KR" altLang="en-US" sz="2800" dirty="0" smtClean="0"/>
              <a:t>데이터 모델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156966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800" b="1" dirty="0" smtClean="0"/>
              <a:t>키 </a:t>
            </a:r>
            <a:r>
              <a:rPr lang="ko-KR" altLang="en-US" sz="2800" b="1" dirty="0" err="1" smtClean="0"/>
              <a:t>애트리뷰트</a:t>
            </a:r>
            <a:r>
              <a:rPr lang="en-US" sz="2800" b="1" dirty="0" smtClean="0"/>
              <a:t>(Key Attribute)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err="1" smtClean="0"/>
              <a:t>엔티티들을</a:t>
            </a:r>
            <a:r>
              <a:rPr lang="ko-KR" altLang="en-US" sz="2400" dirty="0" smtClean="0"/>
              <a:t> 식별할 수 있는 유일한 제약조건을 갖는 </a:t>
            </a:r>
            <a:r>
              <a:rPr lang="ko-KR" altLang="en-US" sz="2400" dirty="0" err="1" smtClean="0"/>
              <a:t>애트리뷰트</a:t>
            </a:r>
            <a:endParaRPr kumimoji="0" lang="en-US" altLang="ko-KR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300" y="905516"/>
            <a:ext cx="6400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2.2 ER(</a:t>
            </a:r>
            <a:r>
              <a:rPr lang="en-US" sz="2800" dirty="0" smtClean="0"/>
              <a:t>Entity-relationship) </a:t>
            </a:r>
            <a:r>
              <a:rPr lang="ko-KR" altLang="en-US" sz="2800" dirty="0" smtClean="0"/>
              <a:t>데이터 모델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260379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800" b="1" dirty="0" smtClean="0"/>
              <a:t>복합 </a:t>
            </a:r>
            <a:r>
              <a:rPr lang="ko-KR" altLang="en-US" sz="2800" b="1" dirty="0" err="1" smtClean="0"/>
              <a:t>애트리뷰트</a:t>
            </a:r>
            <a:r>
              <a:rPr lang="en-US" sz="2800" b="1" dirty="0" smtClean="0"/>
              <a:t>(Composite Attribute)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두 개 이상의 </a:t>
            </a:r>
            <a:r>
              <a:rPr lang="ko-KR" altLang="en-US" sz="2400" dirty="0" err="1" smtClean="0"/>
              <a:t>애트리뷰트로</a:t>
            </a:r>
            <a:r>
              <a:rPr lang="ko-KR" altLang="en-US" sz="2400" dirty="0" smtClean="0"/>
              <a:t> 이루어진다</a:t>
            </a:r>
            <a:r>
              <a:rPr lang="en-US" sz="2400" dirty="0" smtClean="0"/>
              <a:t>. 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endParaRPr kumimoji="0" lang="en-US" altLang="ko-KR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각각의 </a:t>
            </a:r>
            <a:r>
              <a:rPr lang="ko-KR" altLang="en-US" sz="2400" dirty="0" err="1" smtClean="0"/>
              <a:t>애트리뷰트는</a:t>
            </a:r>
            <a:r>
              <a:rPr lang="ko-KR" altLang="en-US" sz="2400" dirty="0" smtClean="0"/>
              <a:t> 그 자체로도 독립적인 의미가 있다</a:t>
            </a:r>
            <a:r>
              <a:rPr lang="en-US" sz="2400" dirty="0" smtClean="0"/>
              <a:t>. </a:t>
            </a:r>
            <a:endParaRPr kumimoji="0" lang="en-US" altLang="ko-KR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 descr="image0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4857760"/>
            <a:ext cx="3632093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5214942" y="5475304"/>
            <a:ext cx="1089025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 b="1" dirty="0"/>
              <a:t>그림 </a:t>
            </a:r>
            <a:r>
              <a:rPr lang="en-US" altLang="ko-KR" sz="2000" b="1" dirty="0" smtClean="0"/>
              <a:t>2-10</a:t>
            </a:r>
            <a:r>
              <a:rPr lang="en-US" altLang="ja-JP" sz="2000" b="1" dirty="0" smtClean="0"/>
              <a:t> </a:t>
            </a:r>
          </a:p>
          <a:p>
            <a:r>
              <a:rPr lang="ko-KR" altLang="en-US" sz="2000" b="1" dirty="0" smtClean="0"/>
              <a:t>복합 </a:t>
            </a:r>
            <a:r>
              <a:rPr lang="ko-KR" altLang="en-US" sz="2000" b="1" dirty="0" err="1" smtClean="0"/>
              <a:t>애트리뷰트</a:t>
            </a:r>
            <a:endParaRPr lang="en-US" altLang="ko-KR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3300" y="905516"/>
            <a:ext cx="6400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2.2 ER(</a:t>
            </a:r>
            <a:r>
              <a:rPr lang="en-US" sz="2800" dirty="0" smtClean="0"/>
              <a:t>Entity-relationship) </a:t>
            </a:r>
            <a:r>
              <a:rPr lang="ko-KR" altLang="en-US" sz="2800" dirty="0" smtClean="0"/>
              <a:t>데이터 모델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156966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800" b="1" dirty="0" err="1" smtClean="0"/>
              <a:t>다치</a:t>
            </a:r>
            <a:r>
              <a:rPr lang="ko-KR" altLang="en-US" sz="2800" b="1" dirty="0" smtClean="0"/>
              <a:t> </a:t>
            </a:r>
            <a:r>
              <a:rPr lang="ko-KR" altLang="en-US" sz="2800" b="1" dirty="0" err="1" smtClean="0"/>
              <a:t>애트리뷰트</a:t>
            </a:r>
            <a:r>
              <a:rPr lang="en-US" sz="2800" b="1" dirty="0" smtClean="0"/>
              <a:t>(</a:t>
            </a:r>
            <a:r>
              <a:rPr lang="en-US" sz="2800" b="1" dirty="0" err="1" smtClean="0"/>
              <a:t>Multivalue</a:t>
            </a:r>
            <a:r>
              <a:rPr lang="en-US" sz="2800" b="1" dirty="0" smtClean="0"/>
              <a:t> Attribute)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err="1" smtClean="0"/>
              <a:t>애트리뷰트</a:t>
            </a:r>
            <a:r>
              <a:rPr lang="ko-KR" altLang="en-US" sz="2400" dirty="0" smtClean="0"/>
              <a:t> 하나에 여러 값이 들어갈 수 있는 </a:t>
            </a:r>
            <a:r>
              <a:rPr lang="ko-KR" altLang="en-US" sz="2400" dirty="0" err="1" smtClean="0"/>
              <a:t>애트리뷰트</a:t>
            </a:r>
            <a:endParaRPr kumimoji="0" lang="en-US" altLang="ko-KR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170" name="Picture 2" descr="image0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7554" y="4071942"/>
            <a:ext cx="2286016" cy="1034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017955" y="5667370"/>
            <a:ext cx="1089025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/>
              <a:t>그림 </a:t>
            </a:r>
            <a:r>
              <a:rPr lang="en-US" altLang="ko-KR" sz="2000" b="1" dirty="0" smtClean="0"/>
              <a:t>2-12</a:t>
            </a:r>
            <a:r>
              <a:rPr lang="en-US" altLang="ja-JP" sz="2000" b="1" dirty="0" smtClean="0"/>
              <a:t> </a:t>
            </a:r>
          </a:p>
          <a:p>
            <a:pPr algn="ctr"/>
            <a:r>
              <a:rPr lang="en-US" altLang="ja-JP" sz="2000" b="1" dirty="0" smtClean="0"/>
              <a:t> </a:t>
            </a:r>
            <a:r>
              <a:rPr lang="ko-KR" altLang="en-US" sz="2000" b="1" dirty="0" err="1" smtClean="0"/>
              <a:t>다치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애트리뷰트</a:t>
            </a:r>
            <a:endParaRPr lang="en-US" altLang="ko-KR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3300" y="905516"/>
            <a:ext cx="6400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2.2 ER(</a:t>
            </a:r>
            <a:r>
              <a:rPr lang="en-US" sz="2800" dirty="0" smtClean="0"/>
              <a:t>Entity-relationship) </a:t>
            </a:r>
            <a:r>
              <a:rPr lang="ko-KR" altLang="en-US" sz="2800" dirty="0" smtClean="0"/>
              <a:t>데이터 모델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3046988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800" b="1" dirty="0" smtClean="0"/>
              <a:t>유도된 </a:t>
            </a:r>
            <a:r>
              <a:rPr lang="ko-KR" altLang="en-US" sz="2800" b="1" dirty="0" err="1" smtClean="0"/>
              <a:t>애트리뷰트</a:t>
            </a:r>
            <a:r>
              <a:rPr lang="en-US" sz="2800" b="1" dirty="0" smtClean="0"/>
              <a:t>(Derived Attribute)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err="1" smtClean="0"/>
              <a:t>애트리뷰트에</a:t>
            </a:r>
            <a:r>
              <a:rPr lang="ko-KR" altLang="en-US" sz="2400" dirty="0" smtClean="0"/>
              <a:t> 실제 값이 저장되어 있는 것이 아니라 저장된 값으로부터 계산해서 얻은 값을 사용하는 </a:t>
            </a:r>
            <a:r>
              <a:rPr lang="ko-KR" altLang="en-US" sz="2400" dirty="0" err="1" smtClean="0"/>
              <a:t>애트리뷰트</a:t>
            </a:r>
            <a:endParaRPr lang="en-US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defRPr/>
            </a:pPr>
            <a:endParaRPr lang="en-US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endParaRPr kumimoji="0" lang="en-US" altLang="ko-KR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017955" y="5667370"/>
            <a:ext cx="1089025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/>
              <a:t>그림 </a:t>
            </a:r>
            <a:r>
              <a:rPr lang="en-US" altLang="ko-KR" sz="2000" b="1" dirty="0" smtClean="0"/>
              <a:t>2-12</a:t>
            </a:r>
            <a:r>
              <a:rPr lang="en-US" altLang="ja-JP" sz="2000" b="1" dirty="0" smtClean="0"/>
              <a:t> </a:t>
            </a:r>
          </a:p>
          <a:p>
            <a:pPr algn="ctr"/>
            <a:r>
              <a:rPr lang="en-US" altLang="ja-JP" sz="2000" b="1" dirty="0" smtClean="0"/>
              <a:t> </a:t>
            </a:r>
            <a:r>
              <a:rPr lang="ko-KR" altLang="en-US" sz="2000" b="1" dirty="0" smtClean="0"/>
              <a:t>유도된 </a:t>
            </a:r>
            <a:r>
              <a:rPr lang="ko-KR" altLang="en-US" sz="2000" b="1" dirty="0" err="1" smtClean="0"/>
              <a:t>애트리뷰트</a:t>
            </a:r>
            <a:endParaRPr lang="en-US" altLang="ko-KR" sz="2000" b="1" dirty="0"/>
          </a:p>
        </p:txBody>
      </p:sp>
      <p:pic>
        <p:nvPicPr>
          <p:cNvPr id="6" name="Picture 2" descr="image01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43306" y="4000504"/>
            <a:ext cx="2143140" cy="891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83300" y="905516"/>
            <a:ext cx="6400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2.2 ER(</a:t>
            </a:r>
            <a:r>
              <a:rPr lang="en-US" sz="2800" dirty="0" smtClean="0"/>
              <a:t>Entity-relationship) </a:t>
            </a:r>
            <a:r>
              <a:rPr lang="ko-KR" altLang="en-US" sz="2800" dirty="0" smtClean="0"/>
              <a:t>데이터 모델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4007251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800" b="1" dirty="0" err="1" smtClean="0"/>
              <a:t>부분키</a:t>
            </a:r>
            <a:r>
              <a:rPr lang="en-US" sz="2800" b="1" dirty="0" smtClean="0"/>
              <a:t>(Partial Key)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키와 비슷하지만 완벽하게 키라고는 할 수 없고 약한 </a:t>
            </a:r>
            <a:r>
              <a:rPr lang="ko-KR" altLang="en-US" sz="2400" dirty="0" err="1" smtClean="0"/>
              <a:t>엔티티에서만</a:t>
            </a:r>
            <a:r>
              <a:rPr lang="ko-KR" altLang="en-US" sz="2400" dirty="0" smtClean="0"/>
              <a:t> 사용되는데</a:t>
            </a:r>
            <a:r>
              <a:rPr lang="en-US" sz="2400" dirty="0" smtClean="0"/>
              <a:t>, </a:t>
            </a:r>
            <a:r>
              <a:rPr lang="ko-KR" altLang="en-US" sz="2400" dirty="0" smtClean="0"/>
              <a:t>키 </a:t>
            </a:r>
            <a:r>
              <a:rPr lang="ko-KR" altLang="en-US" sz="2400" dirty="0" err="1" smtClean="0"/>
              <a:t>애트리뷰트에</a:t>
            </a:r>
            <a:r>
              <a:rPr lang="ko-KR" altLang="en-US" sz="2400" dirty="0" smtClean="0"/>
              <a:t> 반해서 </a:t>
            </a:r>
            <a:r>
              <a:rPr lang="ko-KR" altLang="en-US" sz="2400" dirty="0" err="1" smtClean="0"/>
              <a:t>부분키</a:t>
            </a:r>
            <a:r>
              <a:rPr lang="en-US" sz="2400" dirty="0" smtClean="0"/>
              <a:t>(Partial Key)</a:t>
            </a:r>
            <a:r>
              <a:rPr lang="ko-KR" altLang="en-US" sz="2400" dirty="0" smtClean="0"/>
              <a:t>라고 한다</a:t>
            </a:r>
            <a:r>
              <a:rPr lang="en-US" sz="2400" dirty="0" smtClean="0"/>
              <a:t>.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endParaRPr lang="en-US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err="1" smtClean="0"/>
              <a:t>부분키는</a:t>
            </a:r>
            <a:r>
              <a:rPr lang="en-US" sz="2400" dirty="0" smtClean="0"/>
              <a:t> ER </a:t>
            </a:r>
            <a:r>
              <a:rPr lang="ko-KR" altLang="en-US" sz="2400" dirty="0" smtClean="0"/>
              <a:t>다이어그램에서 점선으로 밑줄을 그어서 표현한다</a:t>
            </a:r>
            <a:r>
              <a:rPr lang="en-US" sz="2400" dirty="0" smtClean="0"/>
              <a:t>.</a:t>
            </a:r>
            <a:endParaRPr lang="ko-KR" altLang="en-US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endParaRPr kumimoji="0" lang="en-US" altLang="ko-KR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300" y="905516"/>
            <a:ext cx="6400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2.2 ER(</a:t>
            </a:r>
            <a:r>
              <a:rPr lang="en-US" sz="2800" dirty="0" smtClean="0"/>
              <a:t>Entity-relationship) </a:t>
            </a:r>
            <a:r>
              <a:rPr lang="ko-KR" altLang="en-US" sz="2800" dirty="0" smtClean="0"/>
              <a:t>데이터 모델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30652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2.1 </a:t>
            </a:r>
            <a:r>
              <a:rPr lang="ko-KR" altLang="en-US" sz="2800" dirty="0" smtClean="0"/>
              <a:t>데이터 모델링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2456057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2800" b="1" dirty="0" smtClean="0"/>
              <a:t>데이터 모델링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데이터베이스를 구축하고자 하는 대상이 되는 기관에서 사용되는 데이터를 분석하여 제약조건을</a:t>
            </a:r>
            <a:r>
              <a:rPr lang="en-US" sz="2400" dirty="0" smtClean="0"/>
              <a:t> </a:t>
            </a:r>
            <a:r>
              <a:rPr lang="ko-KR" altLang="en-US" sz="2400" dirty="0" smtClean="0"/>
              <a:t>체계적으로 정의하고 개념적인 도구를 이용해서 간결하고 이해하기 쉽게 표현하는 것</a:t>
            </a:r>
            <a:endParaRPr kumimoji="0" lang="en-US" altLang="ko-K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1161665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800" b="1" dirty="0" err="1" smtClean="0"/>
              <a:t>부분키</a:t>
            </a:r>
            <a:r>
              <a:rPr lang="en-US" sz="2800" b="1" dirty="0" smtClean="0"/>
              <a:t>(Partial Key)</a:t>
            </a:r>
            <a:endParaRPr lang="en-US" altLang="ko-KR" sz="2800" b="1" dirty="0" smtClean="0"/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defRPr/>
            </a:pP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268793" y="6118246"/>
            <a:ext cx="1089025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/>
              <a:t>그림 </a:t>
            </a:r>
            <a:r>
              <a:rPr lang="en-US" altLang="ko-KR" sz="2000" b="1" dirty="0" smtClean="0"/>
              <a:t>2-13</a:t>
            </a:r>
            <a:r>
              <a:rPr lang="en-US" altLang="ja-JP" sz="2000" b="1" dirty="0" smtClean="0"/>
              <a:t> </a:t>
            </a:r>
          </a:p>
          <a:p>
            <a:pPr algn="ctr"/>
            <a:r>
              <a:rPr lang="en-US" altLang="ja-JP" sz="2000" b="1" dirty="0" smtClean="0"/>
              <a:t> </a:t>
            </a:r>
            <a:r>
              <a:rPr lang="ko-KR" altLang="en-US" sz="2000" b="1" dirty="0" err="1" smtClean="0"/>
              <a:t>부분키</a:t>
            </a:r>
            <a:endParaRPr lang="en-US" altLang="ko-KR" sz="2000" b="1" dirty="0"/>
          </a:p>
        </p:txBody>
      </p:sp>
      <p:pic>
        <p:nvPicPr>
          <p:cNvPr id="1026" name="Picture 2" descr="image01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43306" y="2214553"/>
            <a:ext cx="2357454" cy="3664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83300" y="905516"/>
            <a:ext cx="6400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2.2 ER(</a:t>
            </a:r>
            <a:r>
              <a:rPr lang="en-US" sz="2800" dirty="0" smtClean="0"/>
              <a:t>Entity-relationship) </a:t>
            </a:r>
            <a:r>
              <a:rPr lang="ko-KR" altLang="en-US" sz="2800" dirty="0" smtClean="0"/>
              <a:t>데이터 모델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2160591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800" b="1" dirty="0" smtClean="0"/>
              <a:t>관계 타입 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err="1" smtClean="0"/>
              <a:t>엔티티</a:t>
            </a:r>
            <a:r>
              <a:rPr lang="ko-KR" altLang="en-US" sz="2400" dirty="0" smtClean="0"/>
              <a:t> 타입 간의 관계를 표현할 때 사용</a:t>
            </a:r>
            <a:r>
              <a:rPr lang="en-US" sz="2400" dirty="0" smtClean="0"/>
              <a:t> 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err="1" smtClean="0"/>
              <a:t>엔티티</a:t>
            </a:r>
            <a:r>
              <a:rPr lang="ko-KR" altLang="en-US" sz="2400" dirty="0" smtClean="0"/>
              <a:t> 간에 존재하는 수학적 관계를 말한다</a:t>
            </a:r>
            <a:r>
              <a:rPr lang="en-US" altLang="ko-KR" sz="2400" dirty="0" smtClean="0"/>
              <a:t>.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400" dirty="0" smtClean="0"/>
              <a:t>ER </a:t>
            </a:r>
            <a:r>
              <a:rPr lang="ko-KR" altLang="en-US" sz="2400" dirty="0" smtClean="0"/>
              <a:t>다이어그램에서 마름모를 사용하여 표현</a:t>
            </a:r>
            <a:r>
              <a:rPr lang="en-US" sz="2400" dirty="0" smtClean="0"/>
              <a:t> </a:t>
            </a:r>
            <a:endParaRPr kumimoji="0" lang="en-US" altLang="ko-K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300" y="905516"/>
            <a:ext cx="6400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2.2 ER(</a:t>
            </a:r>
            <a:r>
              <a:rPr lang="en-US" sz="2800" dirty="0" smtClean="0"/>
              <a:t>Entity-relationship) </a:t>
            </a:r>
            <a:r>
              <a:rPr lang="ko-KR" altLang="en-US" sz="2800" dirty="0" smtClean="0"/>
              <a:t>데이터 모델</a:t>
            </a:r>
            <a:endParaRPr lang="ko-KR" altLang="en-US" sz="2800" dirty="0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4125917" y="5857892"/>
            <a:ext cx="1089025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/>
              <a:t>그림 </a:t>
            </a:r>
            <a:r>
              <a:rPr lang="en-US" altLang="ko-KR" sz="2000" b="1" dirty="0" smtClean="0"/>
              <a:t>2-14</a:t>
            </a:r>
            <a:r>
              <a:rPr lang="en-US" altLang="ja-JP" sz="2000" b="1" dirty="0" smtClean="0"/>
              <a:t> </a:t>
            </a:r>
          </a:p>
          <a:p>
            <a:pPr algn="ctr"/>
            <a:r>
              <a:rPr lang="ko-KR" altLang="en-US" sz="2000" b="1" dirty="0" smtClean="0"/>
              <a:t>관계 타입</a:t>
            </a:r>
            <a:endParaRPr lang="en-US" altLang="ko-KR" sz="2000" b="1" dirty="0"/>
          </a:p>
        </p:txBody>
      </p:sp>
      <p:pic>
        <p:nvPicPr>
          <p:cNvPr id="8" name="Picture 2" descr="image02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4438252"/>
            <a:ext cx="4857784" cy="72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3564053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800" b="1" dirty="0" err="1" smtClean="0"/>
              <a:t>카디널리티</a:t>
            </a:r>
            <a:r>
              <a:rPr lang="ko-KR" altLang="en-US" sz="2800" b="1" dirty="0" smtClean="0"/>
              <a:t> 비율</a:t>
            </a:r>
            <a:r>
              <a:rPr lang="en-US" altLang="ko-KR" sz="2800" b="1" dirty="0" smtClean="0"/>
              <a:t>(Cardinality Ratio)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두 </a:t>
            </a:r>
            <a:r>
              <a:rPr lang="ko-KR" altLang="en-US" sz="2400" dirty="0" err="1" smtClean="0"/>
              <a:t>엔티티</a:t>
            </a:r>
            <a:r>
              <a:rPr lang="ko-KR" altLang="en-US" sz="2400" dirty="0" smtClean="0"/>
              <a:t> 타입 사이의 관계에서 참여자의 수를 표현하는 것</a:t>
            </a:r>
            <a:endParaRPr lang="en-US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400" dirty="0" smtClean="0"/>
              <a:t>1:1, 1:N, M:N </a:t>
            </a:r>
            <a:r>
              <a:rPr lang="ko-KR" altLang="en-US" sz="2400" dirty="0" smtClean="0"/>
              <a:t>등이 있다</a:t>
            </a:r>
            <a:r>
              <a:rPr lang="en-US" sz="2400" dirty="0" smtClean="0"/>
              <a:t>. 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400" dirty="0" smtClean="0"/>
              <a:t>ER </a:t>
            </a:r>
            <a:r>
              <a:rPr lang="ko-KR" altLang="en-US" sz="2400" dirty="0" smtClean="0"/>
              <a:t>다이어그램에서는 실선 위에</a:t>
            </a:r>
            <a:r>
              <a:rPr lang="en-US" sz="2400" dirty="0" smtClean="0"/>
              <a:t> 1 </a:t>
            </a:r>
            <a:r>
              <a:rPr lang="ko-KR" altLang="en-US" sz="2400" dirty="0" smtClean="0"/>
              <a:t>또는</a:t>
            </a:r>
            <a:r>
              <a:rPr lang="en-US" sz="2400" dirty="0" smtClean="0"/>
              <a:t> N</a:t>
            </a:r>
            <a:r>
              <a:rPr lang="ko-KR" altLang="en-US" sz="2400" dirty="0" smtClean="0"/>
              <a:t>을 표기해서 구분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endParaRPr kumimoji="0" lang="en-US" altLang="ko-K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300" y="905516"/>
            <a:ext cx="6400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2.2 ER(</a:t>
            </a:r>
            <a:r>
              <a:rPr lang="en-US" sz="2800" dirty="0" smtClean="0"/>
              <a:t>Entity-relationship) </a:t>
            </a:r>
            <a:r>
              <a:rPr lang="ko-KR" altLang="en-US" sz="2800" dirty="0" smtClean="0"/>
              <a:t>데이터 모델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1643527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800" b="1" dirty="0" err="1" smtClean="0"/>
              <a:t>카디널리티</a:t>
            </a:r>
            <a:r>
              <a:rPr lang="ko-KR" altLang="en-US" sz="2800" b="1" dirty="0" smtClean="0"/>
              <a:t> 비율 </a:t>
            </a:r>
            <a:r>
              <a:rPr lang="en-US" altLang="ko-KR" sz="2800" b="1" dirty="0" smtClean="0"/>
              <a:t>- </a:t>
            </a:r>
            <a:r>
              <a:rPr lang="ko-KR" altLang="en-US" sz="2800" b="1" dirty="0" smtClean="0"/>
              <a:t>일대일</a:t>
            </a:r>
            <a:r>
              <a:rPr lang="en-US" sz="2800" b="1" dirty="0" smtClean="0"/>
              <a:t>(1:1) </a:t>
            </a:r>
            <a:r>
              <a:rPr lang="ko-KR" altLang="en-US" sz="2800" b="1" dirty="0" smtClean="0"/>
              <a:t>관계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하나의 </a:t>
            </a:r>
            <a:r>
              <a:rPr lang="ko-KR" altLang="en-US" sz="2400" dirty="0" err="1" smtClean="0"/>
              <a:t>엔티티에</a:t>
            </a:r>
            <a:r>
              <a:rPr lang="ko-KR" altLang="en-US" sz="2400" dirty="0" smtClean="0"/>
              <a:t> 대하여 하나의 </a:t>
            </a:r>
            <a:r>
              <a:rPr lang="ko-KR" altLang="en-US" sz="2400" dirty="0" err="1" smtClean="0"/>
              <a:t>엔티티만이</a:t>
            </a:r>
            <a:r>
              <a:rPr lang="ko-KR" altLang="en-US" sz="2400" dirty="0" smtClean="0"/>
              <a:t> 관계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endParaRPr kumimoji="0" lang="en-US" altLang="ko-K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300" y="905516"/>
            <a:ext cx="6400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2.2 ER(</a:t>
            </a:r>
            <a:r>
              <a:rPr lang="en-US" sz="2800" dirty="0" smtClean="0"/>
              <a:t>Entity-relationship) </a:t>
            </a:r>
            <a:r>
              <a:rPr lang="ko-KR" altLang="en-US" sz="2800" dirty="0" smtClean="0"/>
              <a:t>데이터 모델</a:t>
            </a:r>
            <a:endParaRPr lang="ko-KR" altLang="en-US" sz="2800" dirty="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6269057" y="5857892"/>
            <a:ext cx="1089025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 b="1" dirty="0"/>
              <a:t>그림 </a:t>
            </a:r>
            <a:r>
              <a:rPr lang="en-US" altLang="ko-KR" sz="2000" b="1" dirty="0" smtClean="0"/>
              <a:t>2-15</a:t>
            </a:r>
            <a:r>
              <a:rPr lang="en-US" altLang="ja-JP" sz="2000" b="1" dirty="0" smtClean="0"/>
              <a:t> </a:t>
            </a:r>
          </a:p>
          <a:p>
            <a:r>
              <a:rPr lang="ko-KR" altLang="en-US" sz="2000" b="1" dirty="0" smtClean="0"/>
              <a:t>학과와 교수의 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일대일</a:t>
            </a:r>
            <a:r>
              <a:rPr lang="en-US" sz="2000" b="1" dirty="0" smtClean="0"/>
              <a:t>(1:1) </a:t>
            </a:r>
            <a:r>
              <a:rPr lang="ko-KR" altLang="en-US" sz="2000" b="1" dirty="0" smtClean="0"/>
              <a:t>관계</a:t>
            </a:r>
            <a:endParaRPr lang="en-US" altLang="ko-KR" sz="2000" b="1" dirty="0"/>
          </a:p>
        </p:txBody>
      </p:sp>
      <p:pic>
        <p:nvPicPr>
          <p:cNvPr id="10" name="Picture 2" descr="image02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2928934"/>
            <a:ext cx="4879408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1126462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800" b="1" dirty="0" err="1" smtClean="0"/>
              <a:t>카디널리티</a:t>
            </a:r>
            <a:r>
              <a:rPr lang="ko-KR" altLang="en-US" sz="2800" b="1" dirty="0" smtClean="0"/>
              <a:t> 비율 </a:t>
            </a:r>
            <a:r>
              <a:rPr lang="en-US" altLang="ko-KR" sz="2800" b="1" dirty="0" smtClean="0"/>
              <a:t>- </a:t>
            </a:r>
            <a:r>
              <a:rPr lang="ko-KR" altLang="en-US" sz="2800" b="1" dirty="0" smtClean="0"/>
              <a:t>일대다</a:t>
            </a:r>
            <a:r>
              <a:rPr lang="en-US" sz="2800" b="1" dirty="0" smtClean="0"/>
              <a:t>(1:N) </a:t>
            </a:r>
            <a:r>
              <a:rPr lang="ko-KR" altLang="en-US" sz="2800" b="1" dirty="0" smtClean="0"/>
              <a:t>관계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defRPr/>
            </a:pPr>
            <a:endParaRPr kumimoji="0" lang="en-US" altLang="ko-K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146" name="Picture 2" descr="image02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4546" y="2214554"/>
            <a:ext cx="4929222" cy="3823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125917" y="6261122"/>
            <a:ext cx="1089025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/>
              <a:t>그림 </a:t>
            </a:r>
            <a:r>
              <a:rPr lang="en-US" altLang="ko-KR" sz="2000" b="1" dirty="0" smtClean="0"/>
              <a:t>2-16</a:t>
            </a:r>
            <a:r>
              <a:rPr lang="en-US" altLang="ja-JP" sz="2000" b="1" dirty="0" smtClean="0"/>
              <a:t> </a:t>
            </a:r>
          </a:p>
          <a:p>
            <a:pPr algn="ctr"/>
            <a:r>
              <a:rPr lang="ko-KR" altLang="en-US" sz="2000" b="1" dirty="0" smtClean="0"/>
              <a:t>학과와 학생의 일대다</a:t>
            </a:r>
            <a:r>
              <a:rPr lang="en-US" sz="2000" b="1" dirty="0" smtClean="0"/>
              <a:t>(1:N) </a:t>
            </a:r>
            <a:r>
              <a:rPr lang="ko-KR" altLang="en-US" sz="2000" b="1" dirty="0" smtClean="0"/>
              <a:t>관계</a:t>
            </a:r>
            <a:endParaRPr lang="en-US" altLang="ko-KR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3300" y="905516"/>
            <a:ext cx="6400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2.2 ER(</a:t>
            </a:r>
            <a:r>
              <a:rPr lang="en-US" sz="2800" dirty="0" smtClean="0"/>
              <a:t>Entity-relationship) </a:t>
            </a:r>
            <a:r>
              <a:rPr lang="ko-KR" altLang="en-US" sz="2800" dirty="0" smtClean="0"/>
              <a:t>데이터 모델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1082797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800" b="1" dirty="0" err="1" smtClean="0"/>
              <a:t>카디널리티</a:t>
            </a:r>
            <a:r>
              <a:rPr lang="ko-KR" altLang="en-US" sz="2800" b="1" dirty="0" smtClean="0"/>
              <a:t> 비율 </a:t>
            </a:r>
            <a:r>
              <a:rPr lang="en-US" altLang="ko-KR" sz="2800" b="1" dirty="0" smtClean="0"/>
              <a:t>- </a:t>
            </a:r>
            <a:r>
              <a:rPr lang="ko-KR" altLang="en-US" sz="2800" b="1" dirty="0" err="1" smtClean="0"/>
              <a:t>다대다</a:t>
            </a:r>
            <a:r>
              <a:rPr lang="en-US" sz="2800" b="1" dirty="0" smtClean="0"/>
              <a:t>(M:N) </a:t>
            </a:r>
            <a:r>
              <a:rPr lang="ko-KR" altLang="en-US" sz="2800" b="1" dirty="0" smtClean="0"/>
              <a:t>관계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defRPr/>
            </a:pPr>
            <a:endParaRPr kumimoji="0" lang="en-US" altLang="ko-K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125917" y="6332560"/>
            <a:ext cx="1089025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/>
              <a:t>그림 </a:t>
            </a:r>
            <a:r>
              <a:rPr lang="en-US" altLang="ko-KR" sz="2000" b="1" dirty="0" smtClean="0"/>
              <a:t>2-17</a:t>
            </a:r>
            <a:r>
              <a:rPr lang="en-US" altLang="ja-JP" sz="2000" b="1" dirty="0" smtClean="0"/>
              <a:t> </a:t>
            </a:r>
          </a:p>
          <a:p>
            <a:pPr algn="ctr"/>
            <a:r>
              <a:rPr lang="ko-KR" altLang="en-US" sz="2000" b="1" dirty="0" smtClean="0"/>
              <a:t>과목의 </a:t>
            </a:r>
            <a:r>
              <a:rPr lang="ko-KR" altLang="en-US" sz="2000" b="1" dirty="0" err="1" smtClean="0"/>
              <a:t>다대다</a:t>
            </a:r>
            <a:r>
              <a:rPr lang="en-US" sz="2000" b="1" dirty="0" smtClean="0"/>
              <a:t>(M:N) </a:t>
            </a:r>
            <a:r>
              <a:rPr lang="ko-KR" altLang="en-US" sz="2000" b="1" dirty="0" smtClean="0"/>
              <a:t>관계</a:t>
            </a:r>
            <a:endParaRPr lang="en-US" altLang="ko-KR" sz="2000" b="1" dirty="0"/>
          </a:p>
        </p:txBody>
      </p:sp>
      <p:pic>
        <p:nvPicPr>
          <p:cNvPr id="7170" name="Picture 2" descr="image0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31" y="2143116"/>
            <a:ext cx="5029457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83300" y="905516"/>
            <a:ext cx="6400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2.2 ER(</a:t>
            </a:r>
            <a:r>
              <a:rPr lang="en-US" sz="2800" dirty="0" smtClean="0"/>
              <a:t>Entity-relationship) </a:t>
            </a:r>
            <a:r>
              <a:rPr lang="ko-KR" altLang="en-US" sz="2800" dirty="0" smtClean="0"/>
              <a:t>데이터 모델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2086725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800" b="1" dirty="0" smtClean="0"/>
              <a:t>전체 참여와 부분 참여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전체 참여는 두 줄로 표현하고 부분 참여는 한 줄로 표현한다</a:t>
            </a:r>
            <a:r>
              <a:rPr lang="en-US" sz="2400" dirty="0" smtClean="0"/>
              <a:t>.</a:t>
            </a:r>
            <a:endParaRPr lang="ko-KR" altLang="en-US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endParaRPr kumimoji="0" lang="en-US" altLang="ko-K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194" name="Picture 2" descr="image02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3286124"/>
            <a:ext cx="5111206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143372" y="6000768"/>
            <a:ext cx="1089025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/>
              <a:t>그림 </a:t>
            </a:r>
            <a:r>
              <a:rPr lang="en-US" altLang="ko-KR" sz="2000" b="1" dirty="0" smtClean="0"/>
              <a:t>2-18</a:t>
            </a:r>
            <a:r>
              <a:rPr lang="en-US" altLang="ja-JP" sz="2000" b="1" dirty="0" smtClean="0"/>
              <a:t> </a:t>
            </a:r>
          </a:p>
          <a:p>
            <a:pPr algn="ctr"/>
            <a:r>
              <a:rPr lang="ko-KR" altLang="en-US" sz="2000" b="1" dirty="0" smtClean="0"/>
              <a:t>전체 참여와 부분 참여</a:t>
            </a:r>
            <a:endParaRPr lang="en-US" altLang="ko-KR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3300" y="905516"/>
            <a:ext cx="6400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2.2 ER(</a:t>
            </a:r>
            <a:r>
              <a:rPr lang="en-US" sz="2800" dirty="0" smtClean="0"/>
              <a:t>Entity-relationship) </a:t>
            </a:r>
            <a:r>
              <a:rPr lang="ko-KR" altLang="en-US" sz="2800" dirty="0" smtClean="0"/>
              <a:t>데이터 모델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2677656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800" b="1" dirty="0" smtClean="0"/>
              <a:t>관계 타입의 차수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참여하고 있는 </a:t>
            </a:r>
            <a:r>
              <a:rPr lang="ko-KR" altLang="en-US" sz="2400" dirty="0" err="1" smtClean="0"/>
              <a:t>엔티티</a:t>
            </a:r>
            <a:r>
              <a:rPr lang="ko-KR" altLang="en-US" sz="2400" dirty="0" smtClean="0"/>
              <a:t> 타입의 개수</a:t>
            </a:r>
            <a:endParaRPr lang="en-US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순환적 관계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차수가</a:t>
            </a:r>
            <a:r>
              <a:rPr lang="en-US" sz="2400" dirty="0" smtClean="0"/>
              <a:t> 1</a:t>
            </a:r>
            <a:r>
              <a:rPr lang="ko-KR" altLang="en-US" sz="2400" dirty="0" smtClean="0"/>
              <a:t>인 관계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endParaRPr lang="ko-KR" altLang="en-US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endParaRPr kumimoji="0" lang="en-US" altLang="ko-K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300" y="905516"/>
            <a:ext cx="6400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2.2 ER(</a:t>
            </a:r>
            <a:r>
              <a:rPr lang="en-US" sz="2800" dirty="0" smtClean="0"/>
              <a:t>Entity-relationship) </a:t>
            </a:r>
            <a:r>
              <a:rPr lang="ko-KR" altLang="en-US" sz="2800" dirty="0" smtClean="0"/>
              <a:t>데이터 모델</a:t>
            </a:r>
            <a:endParaRPr lang="ko-KR" altLang="en-US" sz="2800" dirty="0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5214942" y="5761056"/>
            <a:ext cx="1089025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 b="1" dirty="0"/>
              <a:t>그림 </a:t>
            </a:r>
            <a:r>
              <a:rPr lang="en-US" altLang="ko-KR" sz="2000" b="1" dirty="0" smtClean="0"/>
              <a:t>2-19</a:t>
            </a:r>
            <a:r>
              <a:rPr lang="en-US" altLang="ja-JP" sz="2000" b="1" dirty="0" smtClean="0"/>
              <a:t> </a:t>
            </a:r>
          </a:p>
          <a:p>
            <a:r>
              <a:rPr lang="ko-KR" altLang="en-US" sz="2000" b="1" dirty="0" smtClean="0"/>
              <a:t>관계 타입의 차수</a:t>
            </a:r>
            <a:endParaRPr lang="en-US" altLang="ko-KR" sz="2000" b="1" dirty="0"/>
          </a:p>
        </p:txBody>
      </p:sp>
      <p:pic>
        <p:nvPicPr>
          <p:cNvPr id="8" name="Picture 2" descr="image02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3429000"/>
            <a:ext cx="3226661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558423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800" b="1" dirty="0" smtClean="0"/>
              <a:t>관계 타입의 차수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143372" y="6000768"/>
            <a:ext cx="1089025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/>
              <a:t>그림 </a:t>
            </a:r>
            <a:r>
              <a:rPr lang="en-US" altLang="ko-KR" sz="2000" b="1" dirty="0" smtClean="0"/>
              <a:t>2-19</a:t>
            </a:r>
            <a:r>
              <a:rPr lang="en-US" altLang="ja-JP" sz="2000" b="1" dirty="0" smtClean="0"/>
              <a:t> </a:t>
            </a:r>
          </a:p>
          <a:p>
            <a:pPr algn="ctr"/>
            <a:r>
              <a:rPr lang="ko-KR" altLang="en-US" sz="2000" b="1" dirty="0" smtClean="0"/>
              <a:t>관계 타입의 차수</a:t>
            </a:r>
            <a:endParaRPr lang="en-US" altLang="ko-KR" sz="2000" b="1" dirty="0"/>
          </a:p>
        </p:txBody>
      </p:sp>
      <p:pic>
        <p:nvPicPr>
          <p:cNvPr id="9218" name="Picture 2" descr="image02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116" y="2143116"/>
            <a:ext cx="3728586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83300" y="905516"/>
            <a:ext cx="6400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2.2 ER(</a:t>
            </a:r>
            <a:r>
              <a:rPr lang="en-US" sz="2800" dirty="0" smtClean="0"/>
              <a:t>Entity-relationship) </a:t>
            </a:r>
            <a:r>
              <a:rPr lang="ko-KR" altLang="en-US" sz="2800" dirty="0" smtClean="0"/>
              <a:t>데이터 모델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000496" y="5667370"/>
            <a:ext cx="1089025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/>
              <a:t>그림 </a:t>
            </a:r>
            <a:r>
              <a:rPr lang="en-US" altLang="ko-KR" sz="2000" b="1" dirty="0" smtClean="0"/>
              <a:t>2-1</a:t>
            </a:r>
            <a:r>
              <a:rPr lang="en-US" altLang="ja-JP" sz="2000" b="1" dirty="0" smtClean="0"/>
              <a:t> </a:t>
            </a:r>
          </a:p>
          <a:p>
            <a:pPr algn="ctr"/>
            <a:r>
              <a:rPr lang="ko-KR" altLang="en-US" sz="2000" b="1" dirty="0" smtClean="0"/>
              <a:t>데이터 모델링</a:t>
            </a:r>
            <a:endParaRPr lang="en-US" altLang="ko-KR" sz="2000" b="1" dirty="0"/>
          </a:p>
        </p:txBody>
      </p:sp>
      <p:pic>
        <p:nvPicPr>
          <p:cNvPr id="1026" name="Picture 2" descr="image00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1214422"/>
            <a:ext cx="5413994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2160591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2800" b="1" dirty="0" smtClean="0"/>
              <a:t>데이터 모델링의 중요성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데이터베이스 사용자 간에 의사소통을 쉽게 해준다</a:t>
            </a:r>
            <a:r>
              <a:rPr lang="en-US" sz="2400" dirty="0" smtClean="0"/>
              <a:t>. 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전체적인 조화와 균형을 유지할 수 있게 해준다</a:t>
            </a:r>
            <a:endParaRPr kumimoji="0" lang="en-US" altLang="ko-KR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300" y="905516"/>
            <a:ext cx="30652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2.1 </a:t>
            </a:r>
            <a:r>
              <a:rPr lang="ko-KR" altLang="en-US" sz="2800" dirty="0" smtClean="0"/>
              <a:t>데이터 모델링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2160591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2800" b="1" dirty="0" smtClean="0"/>
              <a:t>데이터 모델링의 종류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noProof="0" dirty="0" smtClean="0"/>
              <a:t>개념적 데이터 모델</a:t>
            </a:r>
            <a:endParaRPr lang="en-US" altLang="ko-KR" sz="2400" noProof="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kumimoji="0" lang="ko-KR" altLang="en-US" sz="240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논리적 데이터 모델</a:t>
            </a:r>
            <a:endParaRPr kumimoji="0" lang="en-US" altLang="ko-KR" sz="240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noProof="0" dirty="0" smtClean="0"/>
              <a:t>물리적 데이터 모델</a:t>
            </a:r>
            <a:endParaRPr kumimoji="0" lang="en-US" altLang="ko-KR" sz="22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3300" y="905516"/>
            <a:ext cx="30652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2.1 </a:t>
            </a:r>
            <a:r>
              <a:rPr lang="ko-KR" altLang="en-US" sz="2800" dirty="0" smtClean="0"/>
              <a:t>데이터 모델링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4684359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2800" b="1" dirty="0" smtClean="0"/>
              <a:t>개념적 데이터 모델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고수준의 데이터 모델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전체 시스템에 대한 개념적인 정보를 나타내는 데 사용</a:t>
            </a:r>
            <a:endParaRPr lang="en-US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개체</a:t>
            </a:r>
            <a:r>
              <a:rPr lang="en-US" sz="2400" dirty="0" smtClean="0"/>
              <a:t>-</a:t>
            </a:r>
            <a:r>
              <a:rPr lang="ko-KR" altLang="en-US" sz="2400" dirty="0" smtClean="0"/>
              <a:t>관계 모델</a:t>
            </a:r>
            <a:r>
              <a:rPr lang="en-US" sz="2400" dirty="0" smtClean="0"/>
              <a:t>(ER Model, Entity-Relationship Model)</a:t>
            </a:r>
            <a:r>
              <a:rPr lang="ko-KR" altLang="en-US" sz="2400" dirty="0" smtClean="0"/>
              <a:t>이 대표적인 개념적 데이터 모델이다</a:t>
            </a:r>
            <a:r>
              <a:rPr lang="en-US" sz="2400" dirty="0" smtClean="0"/>
              <a:t>.</a:t>
            </a:r>
            <a:endParaRPr lang="ko-KR" altLang="en-US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defRPr/>
            </a:pPr>
            <a:endParaRPr kumimoji="0" lang="ko-KR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300" y="905516"/>
            <a:ext cx="30652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2.1 </a:t>
            </a:r>
            <a:r>
              <a:rPr lang="ko-KR" altLang="en-US" sz="2800" dirty="0" smtClean="0"/>
              <a:t>데이터 모델링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5349157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2800" b="1" dirty="0" smtClean="0"/>
              <a:t>논리적 데이터 모델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표현 데이터 모델 또는 구현 데이터 모델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구축할 시스템의 이미지</a:t>
            </a:r>
            <a:endParaRPr lang="en-US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defRPr/>
            </a:pPr>
            <a:r>
              <a:rPr lang="ko-KR" altLang="en-US" sz="2400" dirty="0" smtClean="0"/>
              <a:t>     네트워크 데이터 모델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defRPr/>
            </a:pPr>
            <a:r>
              <a:rPr lang="ko-KR" altLang="en-US" sz="2400" dirty="0" smtClean="0"/>
              <a:t>     계층 데이터 모델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defRPr/>
            </a:pPr>
            <a:r>
              <a:rPr lang="ko-KR" altLang="en-US" sz="2400" dirty="0" smtClean="0"/>
              <a:t>     객체지향 데이터 모델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defRPr/>
            </a:pPr>
            <a:r>
              <a:rPr lang="ko-KR" altLang="en-US" sz="2400" dirty="0" smtClean="0"/>
              <a:t>     객체</a:t>
            </a:r>
            <a:r>
              <a:rPr lang="en-US" sz="2400" dirty="0" smtClean="0"/>
              <a:t>-</a:t>
            </a:r>
            <a:r>
              <a:rPr lang="ko-KR" altLang="en-US" sz="2400" dirty="0" smtClean="0"/>
              <a:t>관계 데이터 모델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defRPr/>
            </a:pPr>
            <a:r>
              <a:rPr lang="ko-KR" altLang="en-US" sz="2400" dirty="0" smtClean="0"/>
              <a:t>     </a:t>
            </a:r>
            <a:r>
              <a:rPr lang="ko-KR" altLang="en-US" sz="2400" dirty="0" err="1" smtClean="0"/>
              <a:t>관계형</a:t>
            </a:r>
            <a:r>
              <a:rPr lang="ko-KR" altLang="en-US" sz="2400" dirty="0" smtClean="0"/>
              <a:t> 데이터 모델</a:t>
            </a:r>
            <a:endParaRPr lang="ko-KR" altLang="en-US" sz="28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defRPr/>
            </a:pPr>
            <a:endParaRPr kumimoji="0" lang="ko-KR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300" y="905516"/>
            <a:ext cx="30652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2.1 </a:t>
            </a:r>
            <a:r>
              <a:rPr lang="ko-KR" altLang="en-US" sz="2800" dirty="0" smtClean="0"/>
              <a:t>데이터 모델링</a:t>
            </a:r>
            <a:endParaRPr lang="ko-KR" altLang="en-US" sz="2800" dirty="0"/>
          </a:p>
        </p:txBody>
      </p:sp>
      <p:sp>
        <p:nvSpPr>
          <p:cNvPr id="6" name="왼쪽 중괄호 5"/>
          <p:cNvSpPr/>
          <p:nvPr/>
        </p:nvSpPr>
        <p:spPr>
          <a:xfrm>
            <a:off x="1428728" y="3857628"/>
            <a:ext cx="285752" cy="228601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3120854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2800" b="1" dirty="0" smtClean="0"/>
              <a:t>논리적 데이터 모델</a:t>
            </a:r>
            <a:r>
              <a:rPr lang="en-US" altLang="ko-KR" sz="2800" b="1" dirty="0" smtClean="0"/>
              <a:t>(</a:t>
            </a:r>
            <a:r>
              <a:rPr lang="ko-KR" altLang="en-US" sz="2800" b="1" dirty="0" err="1" smtClean="0"/>
              <a:t>관계형</a:t>
            </a:r>
            <a:r>
              <a:rPr lang="ko-KR" altLang="en-US" sz="2800" b="1" dirty="0" smtClean="0"/>
              <a:t> 데이터 모델</a:t>
            </a:r>
            <a:r>
              <a:rPr lang="en-US" altLang="ko-KR" sz="2800" b="1" dirty="0" smtClean="0"/>
              <a:t>)</a:t>
            </a:r>
            <a:endParaRPr lang="ko-KR" altLang="en-US" sz="2800" b="1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데이터베이스의 구조를 이차원의 표를 이용하여 표현하는 모델</a:t>
            </a:r>
            <a:endParaRPr lang="en-US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간단하고 균등한 데이터 구조</a:t>
            </a:r>
            <a:endParaRPr lang="en-US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endParaRPr lang="en-US" sz="24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83300" y="905516"/>
            <a:ext cx="30652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2.1 </a:t>
            </a:r>
            <a:r>
              <a:rPr lang="ko-KR" altLang="en-US" sz="2800" dirty="0" smtClean="0"/>
              <a:t>데이터 모델링</a:t>
            </a:r>
            <a:endParaRPr lang="ko-KR" altLang="en-US" sz="2800" dirty="0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4340231" y="5786454"/>
            <a:ext cx="1089025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 b="1" dirty="0"/>
              <a:t>그림 </a:t>
            </a:r>
            <a:r>
              <a:rPr lang="en-US" altLang="ko-KR" sz="2000" b="1" dirty="0" smtClean="0"/>
              <a:t>2-3</a:t>
            </a:r>
            <a:r>
              <a:rPr lang="en-US" altLang="ja-JP" sz="2000" b="1" dirty="0" smtClean="0"/>
              <a:t> </a:t>
            </a:r>
          </a:p>
          <a:p>
            <a:r>
              <a:rPr lang="ko-KR" altLang="en-US" sz="2000" b="1" dirty="0" err="1" smtClean="0"/>
              <a:t>관계형</a:t>
            </a:r>
            <a:r>
              <a:rPr lang="ko-KR" altLang="en-US" sz="2000" b="1" dirty="0" smtClean="0"/>
              <a:t> 데이터 모델</a:t>
            </a:r>
            <a:endParaRPr lang="en-US" altLang="ko-KR" sz="2000" b="1" dirty="0"/>
          </a:p>
        </p:txBody>
      </p:sp>
      <p:pic>
        <p:nvPicPr>
          <p:cNvPr id="8" name="Picture 2" descr="image00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5587" y="4643446"/>
            <a:ext cx="2399598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</TotalTime>
  <Words>939</Words>
  <Application>Microsoft Office PowerPoint</Application>
  <PresentationFormat>화면 슬라이드 쇼(4:3)</PresentationFormat>
  <Paragraphs>189</Paragraphs>
  <Slides>38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3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정유나</dc:creator>
  <cp:lastModifiedBy>jungjin</cp:lastModifiedBy>
  <cp:revision>27</cp:revision>
  <dcterms:created xsi:type="dcterms:W3CDTF">2010-05-16T15:24:05Z</dcterms:created>
  <dcterms:modified xsi:type="dcterms:W3CDTF">2014-07-08T11:39:12Z</dcterms:modified>
</cp:coreProperties>
</file>