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3" r:id="rId7"/>
    <p:sldId id="265" r:id="rId8"/>
    <p:sldId id="266" r:id="rId9"/>
    <p:sldId id="267" r:id="rId10"/>
    <p:sldId id="268" r:id="rId11"/>
    <p:sldId id="261" r:id="rId12"/>
    <p:sldId id="270" r:id="rId13"/>
    <p:sldId id="269" r:id="rId14"/>
    <p:sldId id="274" r:id="rId15"/>
    <p:sldId id="275" r:id="rId16"/>
    <p:sldId id="276" r:id="rId17"/>
    <p:sldId id="277" r:id="rId18"/>
    <p:sldId id="273" r:id="rId19"/>
    <p:sldId id="272" r:id="rId20"/>
    <p:sldId id="271" r:id="rId21"/>
    <p:sldId id="279" r:id="rId22"/>
    <p:sldId id="281" r:id="rId23"/>
    <p:sldId id="280" r:id="rId24"/>
    <p:sldId id="278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D7C33-4866-4974-990B-66DB86897F4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4B3D112-53AC-41B2-A0C0-9E52885EBE2A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사항</a:t>
          </a:r>
          <a:endParaRPr lang="ko-KR" altLang="en-US" dirty="0"/>
        </a:p>
      </dgm:t>
    </dgm:pt>
    <dgm:pt modelId="{B4FB3520-EF2E-409C-AADB-386687A252A5}" type="parTrans" cxnId="{903B49AB-90D3-40F0-876E-02DC424E573C}">
      <dgm:prSet/>
      <dgm:spPr/>
      <dgm:t>
        <a:bodyPr/>
        <a:lstStyle/>
        <a:p>
          <a:pPr latinLnBrk="1"/>
          <a:endParaRPr lang="ko-KR" altLang="en-US"/>
        </a:p>
      </dgm:t>
    </dgm:pt>
    <dgm:pt modelId="{E17F2674-7154-402A-B78D-68A9381ED315}" type="sibTrans" cxnId="{903B49AB-90D3-40F0-876E-02DC424E573C}">
      <dgm:prSet/>
      <dgm:spPr/>
      <dgm:t>
        <a:bodyPr/>
        <a:lstStyle/>
        <a:p>
          <a:pPr latinLnBrk="1"/>
          <a:endParaRPr lang="ko-KR" altLang="en-US"/>
        </a:p>
      </dgm:t>
    </dgm:pt>
    <dgm:pt modelId="{02935BCC-18F2-4D54-9575-305AE8AA701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엔티티</a:t>
          </a:r>
          <a:r>
            <a:rPr lang="ko-KR" altLang="en-US" dirty="0" smtClean="0"/>
            <a:t> 추출</a:t>
          </a:r>
          <a:endParaRPr lang="ko-KR" altLang="en-US" dirty="0"/>
        </a:p>
      </dgm:t>
    </dgm:pt>
    <dgm:pt modelId="{7D60C2F0-C19A-4D35-AEE5-A5CE513CDCA1}" type="parTrans" cxnId="{65E6A1D4-34B4-4106-9B24-95DF3452EED4}">
      <dgm:prSet/>
      <dgm:spPr/>
      <dgm:t>
        <a:bodyPr/>
        <a:lstStyle/>
        <a:p>
          <a:pPr latinLnBrk="1"/>
          <a:endParaRPr lang="ko-KR" altLang="en-US"/>
        </a:p>
      </dgm:t>
    </dgm:pt>
    <dgm:pt modelId="{227BA2C6-CC4E-45D3-A05B-A4658E6B2245}" type="sibTrans" cxnId="{65E6A1D4-34B4-4106-9B24-95DF3452EED4}">
      <dgm:prSet/>
      <dgm:spPr/>
      <dgm:t>
        <a:bodyPr/>
        <a:lstStyle/>
        <a:p>
          <a:pPr latinLnBrk="1"/>
          <a:endParaRPr lang="ko-KR" altLang="en-US"/>
        </a:p>
      </dgm:t>
    </dgm:pt>
    <dgm:pt modelId="{CFE941E7-375A-4A6A-9EB7-3552E9E6B9FD}">
      <dgm:prSet phldrT="[텍스트]"/>
      <dgm:spPr/>
      <dgm:t>
        <a:bodyPr/>
        <a:lstStyle/>
        <a:p>
          <a:pPr latinLnBrk="1"/>
          <a:r>
            <a:rPr lang="en-US" altLang="ko-KR" dirty="0" smtClean="0"/>
            <a:t>ER </a:t>
          </a:r>
          <a:r>
            <a:rPr lang="ko-KR" altLang="en-US" dirty="0" smtClean="0"/>
            <a:t>다이어그램</a:t>
          </a:r>
          <a:endParaRPr lang="ko-KR" altLang="en-US" dirty="0"/>
        </a:p>
      </dgm:t>
    </dgm:pt>
    <dgm:pt modelId="{D748C6B6-3213-441E-B492-7C048A6379C5}" type="parTrans" cxnId="{838B4DC6-BF00-49DD-925A-14B8E66074F3}">
      <dgm:prSet/>
      <dgm:spPr/>
      <dgm:t>
        <a:bodyPr/>
        <a:lstStyle/>
        <a:p>
          <a:pPr latinLnBrk="1"/>
          <a:endParaRPr lang="ko-KR" altLang="en-US"/>
        </a:p>
      </dgm:t>
    </dgm:pt>
    <dgm:pt modelId="{4FEC809A-DA55-4B24-B790-EAE941F94376}" type="sibTrans" cxnId="{838B4DC6-BF00-49DD-925A-14B8E66074F3}">
      <dgm:prSet/>
      <dgm:spPr/>
      <dgm:t>
        <a:bodyPr/>
        <a:lstStyle/>
        <a:p>
          <a:pPr latinLnBrk="1"/>
          <a:endParaRPr lang="ko-KR" altLang="en-US"/>
        </a:p>
      </dgm:t>
    </dgm:pt>
    <dgm:pt modelId="{61D89954-90BB-45C9-86E8-522487110F0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엔티티</a:t>
          </a:r>
          <a:r>
            <a:rPr lang="ko-KR" altLang="en-US" dirty="0" smtClean="0"/>
            <a:t> 간의 관계 설정</a:t>
          </a:r>
          <a:endParaRPr lang="ko-KR" altLang="en-US" dirty="0"/>
        </a:p>
      </dgm:t>
    </dgm:pt>
    <dgm:pt modelId="{BD10779E-9DDA-4E91-AD49-6CD6CAEB3CF9}" type="parTrans" cxnId="{029FEB57-066F-4C13-A2FB-CAEDD61F0EF5}">
      <dgm:prSet/>
      <dgm:spPr/>
      <dgm:t>
        <a:bodyPr/>
        <a:lstStyle/>
        <a:p>
          <a:pPr latinLnBrk="1"/>
          <a:endParaRPr lang="ko-KR" altLang="en-US"/>
        </a:p>
      </dgm:t>
    </dgm:pt>
    <dgm:pt modelId="{EBC48E58-200B-435D-996F-E1D9C3A57FB0}" type="sibTrans" cxnId="{029FEB57-066F-4C13-A2FB-CAEDD61F0EF5}">
      <dgm:prSet/>
      <dgm:spPr/>
      <dgm:t>
        <a:bodyPr/>
        <a:lstStyle/>
        <a:p>
          <a:pPr latinLnBrk="1"/>
          <a:endParaRPr lang="ko-KR" altLang="en-US"/>
        </a:p>
      </dgm:t>
    </dgm:pt>
    <dgm:pt modelId="{66618181-6799-4A20-8601-5DCDF78B108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애트리뷰트</a:t>
          </a:r>
          <a:r>
            <a:rPr lang="ko-KR" altLang="en-US" dirty="0" smtClean="0"/>
            <a:t> 추출</a:t>
          </a:r>
          <a:endParaRPr lang="ko-KR" altLang="en-US" dirty="0"/>
        </a:p>
      </dgm:t>
    </dgm:pt>
    <dgm:pt modelId="{75E65CA9-188B-4671-9E9E-6C970EFD8894}" type="parTrans" cxnId="{41B0C9AD-593D-433D-8CB1-E4B3619BA293}">
      <dgm:prSet/>
      <dgm:spPr/>
      <dgm:t>
        <a:bodyPr/>
        <a:lstStyle/>
        <a:p>
          <a:pPr latinLnBrk="1"/>
          <a:endParaRPr lang="ko-KR" altLang="en-US"/>
        </a:p>
      </dgm:t>
    </dgm:pt>
    <dgm:pt modelId="{8A6EDBD1-D2B2-4FC7-A30A-F035AB5E2F9D}" type="sibTrans" cxnId="{41B0C9AD-593D-433D-8CB1-E4B3619BA293}">
      <dgm:prSet/>
      <dgm:spPr/>
      <dgm:t>
        <a:bodyPr/>
        <a:lstStyle/>
        <a:p>
          <a:pPr latinLnBrk="1"/>
          <a:endParaRPr lang="ko-KR" altLang="en-US"/>
        </a:p>
      </dgm:t>
    </dgm:pt>
    <dgm:pt modelId="{0EF43092-58E7-48CB-A4BB-636BF8233692}" type="pres">
      <dgm:prSet presAssocID="{692D7C33-4866-4974-990B-66DB86897F48}" presName="linearFlow" presStyleCnt="0">
        <dgm:presLayoutVars>
          <dgm:resizeHandles val="exact"/>
        </dgm:presLayoutVars>
      </dgm:prSet>
      <dgm:spPr/>
    </dgm:pt>
    <dgm:pt modelId="{C313D7B0-D688-427F-8830-DDE1AF80A134}" type="pres">
      <dgm:prSet presAssocID="{C4B3D112-53AC-41B2-A0C0-9E52885EBE2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903543-2825-4554-ABE3-71768A953313}" type="pres">
      <dgm:prSet presAssocID="{E17F2674-7154-402A-B78D-68A9381ED31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F7AD33-C558-4286-AEE6-691F5900840B}" type="pres">
      <dgm:prSet presAssocID="{E17F2674-7154-402A-B78D-68A9381ED31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CA3CC92-3544-40D7-86CE-4BE4B81AB1BA}" type="pres">
      <dgm:prSet presAssocID="{02935BCC-18F2-4D54-9575-305AE8AA701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58857D-0E57-4E7E-B081-E11549E4DEC2}" type="pres">
      <dgm:prSet presAssocID="{227BA2C6-CC4E-45D3-A05B-A4658E6B2245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EFA22D9-5917-4E0D-8E6E-6406079E847D}" type="pres">
      <dgm:prSet presAssocID="{227BA2C6-CC4E-45D3-A05B-A4658E6B2245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AC7F501-779F-4111-B92F-88A5DE7F2BEF}" type="pres">
      <dgm:prSet presAssocID="{61D89954-90BB-45C9-86E8-522487110F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6F8675-B3DA-4D2E-BDB2-CA806D1A5644}" type="pres">
      <dgm:prSet presAssocID="{EBC48E58-200B-435D-996F-E1D9C3A57FB0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9B9D185-32BC-4862-AFFC-1C1A5A30056F}" type="pres">
      <dgm:prSet presAssocID="{EBC48E58-200B-435D-996F-E1D9C3A57FB0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AB08990-1F21-473E-ACCC-B627249D2BC9}" type="pres">
      <dgm:prSet presAssocID="{66618181-6799-4A20-8601-5DCDF78B108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A7F128-061C-4A7C-8983-2BE5AC79A635}" type="pres">
      <dgm:prSet presAssocID="{8A6EDBD1-D2B2-4FC7-A30A-F035AB5E2F9D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C761B2E-5C93-4160-BA90-9F9C056890E2}" type="pres">
      <dgm:prSet presAssocID="{8A6EDBD1-D2B2-4FC7-A30A-F035AB5E2F9D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AA71DA5-BCF0-4A6D-B19D-0B2BA498CC7E}" type="pres">
      <dgm:prSet presAssocID="{CFE941E7-375A-4A6A-9EB7-3552E9E6B9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FA7C895-3E4E-42CA-9E16-354C7D7E3317}" type="presOf" srcId="{227BA2C6-CC4E-45D3-A05B-A4658E6B2245}" destId="{FEFA22D9-5917-4E0D-8E6E-6406079E847D}" srcOrd="1" destOrd="0" presId="urn:microsoft.com/office/officeart/2005/8/layout/process2"/>
    <dgm:cxn modelId="{029FEB57-066F-4C13-A2FB-CAEDD61F0EF5}" srcId="{692D7C33-4866-4974-990B-66DB86897F48}" destId="{61D89954-90BB-45C9-86E8-522487110F06}" srcOrd="2" destOrd="0" parTransId="{BD10779E-9DDA-4E91-AD49-6CD6CAEB3CF9}" sibTransId="{EBC48E58-200B-435D-996F-E1D9C3A57FB0}"/>
    <dgm:cxn modelId="{A50CFF31-9ECD-4A4C-9C72-A4DD9F28E737}" type="presOf" srcId="{227BA2C6-CC4E-45D3-A05B-A4658E6B2245}" destId="{AF58857D-0E57-4E7E-B081-E11549E4DEC2}" srcOrd="0" destOrd="0" presId="urn:microsoft.com/office/officeart/2005/8/layout/process2"/>
    <dgm:cxn modelId="{903B49AB-90D3-40F0-876E-02DC424E573C}" srcId="{692D7C33-4866-4974-990B-66DB86897F48}" destId="{C4B3D112-53AC-41B2-A0C0-9E52885EBE2A}" srcOrd="0" destOrd="0" parTransId="{B4FB3520-EF2E-409C-AADB-386687A252A5}" sibTransId="{E17F2674-7154-402A-B78D-68A9381ED315}"/>
    <dgm:cxn modelId="{ED0569EE-8347-46AE-A20C-2E810455567F}" type="presOf" srcId="{8A6EDBD1-D2B2-4FC7-A30A-F035AB5E2F9D}" destId="{EC761B2E-5C93-4160-BA90-9F9C056890E2}" srcOrd="1" destOrd="0" presId="urn:microsoft.com/office/officeart/2005/8/layout/process2"/>
    <dgm:cxn modelId="{B5435189-A7D8-45E9-A248-D24EF9224C1A}" type="presOf" srcId="{E17F2674-7154-402A-B78D-68A9381ED315}" destId="{09903543-2825-4554-ABE3-71768A953313}" srcOrd="0" destOrd="0" presId="urn:microsoft.com/office/officeart/2005/8/layout/process2"/>
    <dgm:cxn modelId="{01B62D2A-D3B8-4827-82AB-ADCB0D9DB05B}" type="presOf" srcId="{66618181-6799-4A20-8601-5DCDF78B108F}" destId="{8AB08990-1F21-473E-ACCC-B627249D2BC9}" srcOrd="0" destOrd="0" presId="urn:microsoft.com/office/officeart/2005/8/layout/process2"/>
    <dgm:cxn modelId="{692AECB4-348B-472D-8F5B-F79EDD5BA720}" type="presOf" srcId="{CFE941E7-375A-4A6A-9EB7-3552E9E6B9FD}" destId="{EAA71DA5-BCF0-4A6D-B19D-0B2BA498CC7E}" srcOrd="0" destOrd="0" presId="urn:microsoft.com/office/officeart/2005/8/layout/process2"/>
    <dgm:cxn modelId="{4FD56563-F99D-4CA7-AE30-4D10E1173287}" type="presOf" srcId="{EBC48E58-200B-435D-996F-E1D9C3A57FB0}" destId="{826F8675-B3DA-4D2E-BDB2-CA806D1A5644}" srcOrd="0" destOrd="0" presId="urn:microsoft.com/office/officeart/2005/8/layout/process2"/>
    <dgm:cxn modelId="{B482D08E-5D08-4929-A223-332F6AAC62E7}" type="presOf" srcId="{EBC48E58-200B-435D-996F-E1D9C3A57FB0}" destId="{B9B9D185-32BC-4862-AFFC-1C1A5A30056F}" srcOrd="1" destOrd="0" presId="urn:microsoft.com/office/officeart/2005/8/layout/process2"/>
    <dgm:cxn modelId="{CD98D5CC-2BB6-4665-8BD5-DC62119B88B0}" type="presOf" srcId="{692D7C33-4866-4974-990B-66DB86897F48}" destId="{0EF43092-58E7-48CB-A4BB-636BF8233692}" srcOrd="0" destOrd="0" presId="urn:microsoft.com/office/officeart/2005/8/layout/process2"/>
    <dgm:cxn modelId="{74C35B6C-05ED-43D7-8BF0-EA5BCFAF4B81}" type="presOf" srcId="{E17F2674-7154-402A-B78D-68A9381ED315}" destId="{B0F7AD33-C558-4286-AEE6-691F5900840B}" srcOrd="1" destOrd="0" presId="urn:microsoft.com/office/officeart/2005/8/layout/process2"/>
    <dgm:cxn modelId="{838B4DC6-BF00-49DD-925A-14B8E66074F3}" srcId="{692D7C33-4866-4974-990B-66DB86897F48}" destId="{CFE941E7-375A-4A6A-9EB7-3552E9E6B9FD}" srcOrd="4" destOrd="0" parTransId="{D748C6B6-3213-441E-B492-7C048A6379C5}" sibTransId="{4FEC809A-DA55-4B24-B790-EAE941F94376}"/>
    <dgm:cxn modelId="{32FD1AC8-B468-44AD-AA58-7EEF10D5331D}" type="presOf" srcId="{C4B3D112-53AC-41B2-A0C0-9E52885EBE2A}" destId="{C313D7B0-D688-427F-8830-DDE1AF80A134}" srcOrd="0" destOrd="0" presId="urn:microsoft.com/office/officeart/2005/8/layout/process2"/>
    <dgm:cxn modelId="{65E6A1D4-34B4-4106-9B24-95DF3452EED4}" srcId="{692D7C33-4866-4974-990B-66DB86897F48}" destId="{02935BCC-18F2-4D54-9575-305AE8AA701C}" srcOrd="1" destOrd="0" parTransId="{7D60C2F0-C19A-4D35-AEE5-A5CE513CDCA1}" sibTransId="{227BA2C6-CC4E-45D3-A05B-A4658E6B2245}"/>
    <dgm:cxn modelId="{97C286D1-78A5-45F1-92F7-9659572F0459}" type="presOf" srcId="{61D89954-90BB-45C9-86E8-522487110F06}" destId="{2AC7F501-779F-4111-B92F-88A5DE7F2BEF}" srcOrd="0" destOrd="0" presId="urn:microsoft.com/office/officeart/2005/8/layout/process2"/>
    <dgm:cxn modelId="{41B0C9AD-593D-433D-8CB1-E4B3619BA293}" srcId="{692D7C33-4866-4974-990B-66DB86897F48}" destId="{66618181-6799-4A20-8601-5DCDF78B108F}" srcOrd="3" destOrd="0" parTransId="{75E65CA9-188B-4671-9E9E-6C970EFD8894}" sibTransId="{8A6EDBD1-D2B2-4FC7-A30A-F035AB5E2F9D}"/>
    <dgm:cxn modelId="{0473E9A5-8C4B-4228-86DC-20EAEF1F25E4}" type="presOf" srcId="{8A6EDBD1-D2B2-4FC7-A30A-F035AB5E2F9D}" destId="{A9A7F128-061C-4A7C-8983-2BE5AC79A635}" srcOrd="0" destOrd="0" presId="urn:microsoft.com/office/officeart/2005/8/layout/process2"/>
    <dgm:cxn modelId="{F06C24A6-3B14-45C4-9558-AEF20144C854}" type="presOf" srcId="{02935BCC-18F2-4D54-9575-305AE8AA701C}" destId="{4CA3CC92-3544-40D7-86CE-4BE4B81AB1BA}" srcOrd="0" destOrd="0" presId="urn:microsoft.com/office/officeart/2005/8/layout/process2"/>
    <dgm:cxn modelId="{23584E22-1073-4C88-93C1-E641ABE78C57}" type="presParOf" srcId="{0EF43092-58E7-48CB-A4BB-636BF8233692}" destId="{C313D7B0-D688-427F-8830-DDE1AF80A134}" srcOrd="0" destOrd="0" presId="urn:microsoft.com/office/officeart/2005/8/layout/process2"/>
    <dgm:cxn modelId="{32BD0FF5-0A60-4821-9FB6-981EF081E9FC}" type="presParOf" srcId="{0EF43092-58E7-48CB-A4BB-636BF8233692}" destId="{09903543-2825-4554-ABE3-71768A953313}" srcOrd="1" destOrd="0" presId="urn:microsoft.com/office/officeart/2005/8/layout/process2"/>
    <dgm:cxn modelId="{B26468DF-477F-415D-910D-989F77C0BD49}" type="presParOf" srcId="{09903543-2825-4554-ABE3-71768A953313}" destId="{B0F7AD33-C558-4286-AEE6-691F5900840B}" srcOrd="0" destOrd="0" presId="urn:microsoft.com/office/officeart/2005/8/layout/process2"/>
    <dgm:cxn modelId="{DB948A1D-C0FB-4327-B664-5E663E4E36C5}" type="presParOf" srcId="{0EF43092-58E7-48CB-A4BB-636BF8233692}" destId="{4CA3CC92-3544-40D7-86CE-4BE4B81AB1BA}" srcOrd="2" destOrd="0" presId="urn:microsoft.com/office/officeart/2005/8/layout/process2"/>
    <dgm:cxn modelId="{821B54B3-B7E9-44E9-91CC-50FF21AB014B}" type="presParOf" srcId="{0EF43092-58E7-48CB-A4BB-636BF8233692}" destId="{AF58857D-0E57-4E7E-B081-E11549E4DEC2}" srcOrd="3" destOrd="0" presId="urn:microsoft.com/office/officeart/2005/8/layout/process2"/>
    <dgm:cxn modelId="{6487438E-8EEF-488D-AD56-1555D9CCB43A}" type="presParOf" srcId="{AF58857D-0E57-4E7E-B081-E11549E4DEC2}" destId="{FEFA22D9-5917-4E0D-8E6E-6406079E847D}" srcOrd="0" destOrd="0" presId="urn:microsoft.com/office/officeart/2005/8/layout/process2"/>
    <dgm:cxn modelId="{F6C11249-091C-4829-A66E-5F5756F37697}" type="presParOf" srcId="{0EF43092-58E7-48CB-A4BB-636BF8233692}" destId="{2AC7F501-779F-4111-B92F-88A5DE7F2BEF}" srcOrd="4" destOrd="0" presId="urn:microsoft.com/office/officeart/2005/8/layout/process2"/>
    <dgm:cxn modelId="{67AB1FD7-8894-4A52-B247-784A5B0AA4A9}" type="presParOf" srcId="{0EF43092-58E7-48CB-A4BB-636BF8233692}" destId="{826F8675-B3DA-4D2E-BDB2-CA806D1A5644}" srcOrd="5" destOrd="0" presId="urn:microsoft.com/office/officeart/2005/8/layout/process2"/>
    <dgm:cxn modelId="{317C7897-2BB2-456A-AD2E-4DAD16B09B05}" type="presParOf" srcId="{826F8675-B3DA-4D2E-BDB2-CA806D1A5644}" destId="{B9B9D185-32BC-4862-AFFC-1C1A5A30056F}" srcOrd="0" destOrd="0" presId="urn:microsoft.com/office/officeart/2005/8/layout/process2"/>
    <dgm:cxn modelId="{E7C59AAE-E13F-44E6-99B3-2C1A021BF9F6}" type="presParOf" srcId="{0EF43092-58E7-48CB-A4BB-636BF8233692}" destId="{8AB08990-1F21-473E-ACCC-B627249D2BC9}" srcOrd="6" destOrd="0" presId="urn:microsoft.com/office/officeart/2005/8/layout/process2"/>
    <dgm:cxn modelId="{33F9D3B4-FC89-465F-B830-434FED6E69B7}" type="presParOf" srcId="{0EF43092-58E7-48CB-A4BB-636BF8233692}" destId="{A9A7F128-061C-4A7C-8983-2BE5AC79A635}" srcOrd="7" destOrd="0" presId="urn:microsoft.com/office/officeart/2005/8/layout/process2"/>
    <dgm:cxn modelId="{AEB0B3CF-B7E0-4516-8E9C-B8B35A709B13}" type="presParOf" srcId="{A9A7F128-061C-4A7C-8983-2BE5AC79A635}" destId="{EC761B2E-5C93-4160-BA90-9F9C056890E2}" srcOrd="0" destOrd="0" presId="urn:microsoft.com/office/officeart/2005/8/layout/process2"/>
    <dgm:cxn modelId="{525C1360-22FB-4D7E-8B18-12E455383C66}" type="presParOf" srcId="{0EF43092-58E7-48CB-A4BB-636BF8233692}" destId="{EAA71DA5-BCF0-4A6D-B19D-0B2BA498CC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13D7B0-D688-427F-8830-DDE1AF80A134}">
      <dsp:nvSpPr>
        <dsp:cNvPr id="0" name=""/>
        <dsp:cNvSpPr/>
      </dsp:nvSpPr>
      <dsp:spPr>
        <a:xfrm>
          <a:off x="1946997" y="496"/>
          <a:ext cx="2202005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데이터베이스 요구 사항</a:t>
          </a:r>
          <a:endParaRPr lang="ko-KR" altLang="en-US" sz="1500" kern="1200" dirty="0"/>
        </a:p>
      </dsp:txBody>
      <dsp:txXfrm>
        <a:off x="1946997" y="496"/>
        <a:ext cx="2202005" cy="580429"/>
      </dsp:txXfrm>
    </dsp:sp>
    <dsp:sp modelId="{09903543-2825-4554-ABE3-71768A953313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5400000">
        <a:off x="2939169" y="595436"/>
        <a:ext cx="217661" cy="261193"/>
      </dsp:txXfrm>
    </dsp:sp>
    <dsp:sp modelId="{4CA3CC92-3544-40D7-86CE-4BE4B81AB1BA}">
      <dsp:nvSpPr>
        <dsp:cNvPr id="0" name=""/>
        <dsp:cNvSpPr/>
      </dsp:nvSpPr>
      <dsp:spPr>
        <a:xfrm>
          <a:off x="1946997" y="871140"/>
          <a:ext cx="2202005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엔티티</a:t>
          </a:r>
          <a:r>
            <a:rPr lang="ko-KR" altLang="en-US" sz="1500" kern="1200" dirty="0" smtClean="0"/>
            <a:t> 추출</a:t>
          </a:r>
          <a:endParaRPr lang="ko-KR" altLang="en-US" sz="1500" kern="1200" dirty="0"/>
        </a:p>
      </dsp:txBody>
      <dsp:txXfrm>
        <a:off x="1946997" y="871140"/>
        <a:ext cx="2202005" cy="580429"/>
      </dsp:txXfrm>
    </dsp:sp>
    <dsp:sp modelId="{AF58857D-0E57-4E7E-B081-E11549E4DEC2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5400000">
        <a:off x="2939169" y="1466081"/>
        <a:ext cx="217661" cy="261193"/>
      </dsp:txXfrm>
    </dsp:sp>
    <dsp:sp modelId="{2AC7F501-779F-4111-B92F-88A5DE7F2BEF}">
      <dsp:nvSpPr>
        <dsp:cNvPr id="0" name=""/>
        <dsp:cNvSpPr/>
      </dsp:nvSpPr>
      <dsp:spPr>
        <a:xfrm>
          <a:off x="1946997" y="1741785"/>
          <a:ext cx="2202005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엔티티</a:t>
          </a:r>
          <a:r>
            <a:rPr lang="ko-KR" altLang="en-US" sz="1500" kern="1200" dirty="0" smtClean="0"/>
            <a:t> 간의 관계 설정</a:t>
          </a:r>
          <a:endParaRPr lang="ko-KR" altLang="en-US" sz="1500" kern="1200" dirty="0"/>
        </a:p>
      </dsp:txBody>
      <dsp:txXfrm>
        <a:off x="1946997" y="1741785"/>
        <a:ext cx="2202005" cy="580429"/>
      </dsp:txXfrm>
    </dsp:sp>
    <dsp:sp modelId="{826F8675-B3DA-4D2E-BDB2-CA806D1A5644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5400000">
        <a:off x="2939169" y="2336725"/>
        <a:ext cx="217661" cy="261193"/>
      </dsp:txXfrm>
    </dsp:sp>
    <dsp:sp modelId="{8AB08990-1F21-473E-ACCC-B627249D2BC9}">
      <dsp:nvSpPr>
        <dsp:cNvPr id="0" name=""/>
        <dsp:cNvSpPr/>
      </dsp:nvSpPr>
      <dsp:spPr>
        <a:xfrm>
          <a:off x="1946997" y="2612429"/>
          <a:ext cx="2202005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애트리뷰트</a:t>
          </a:r>
          <a:r>
            <a:rPr lang="ko-KR" altLang="en-US" sz="1500" kern="1200" dirty="0" smtClean="0"/>
            <a:t> 추출</a:t>
          </a:r>
          <a:endParaRPr lang="ko-KR" altLang="en-US" sz="1500" kern="1200" dirty="0"/>
        </a:p>
      </dsp:txBody>
      <dsp:txXfrm>
        <a:off x="1946997" y="2612429"/>
        <a:ext cx="2202005" cy="580429"/>
      </dsp:txXfrm>
    </dsp:sp>
    <dsp:sp modelId="{A9A7F128-061C-4A7C-8983-2BE5AC79A635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5400000">
        <a:off x="2939169" y="3207370"/>
        <a:ext cx="217661" cy="261193"/>
      </dsp:txXfrm>
    </dsp:sp>
    <dsp:sp modelId="{EAA71DA5-BCF0-4A6D-B19D-0B2BA498CC7E}">
      <dsp:nvSpPr>
        <dsp:cNvPr id="0" name=""/>
        <dsp:cNvSpPr/>
      </dsp:nvSpPr>
      <dsp:spPr>
        <a:xfrm>
          <a:off x="1946997" y="3483074"/>
          <a:ext cx="2202005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ER </a:t>
          </a:r>
          <a:r>
            <a:rPr lang="ko-KR" altLang="en-US" sz="1500" kern="1200" dirty="0" smtClean="0"/>
            <a:t>다이어그램</a:t>
          </a:r>
          <a:endParaRPr lang="ko-KR" altLang="en-US" sz="1500" kern="1200" dirty="0"/>
        </a:p>
      </dsp:txBody>
      <dsp:txXfrm>
        <a:off x="1946997" y="3483074"/>
        <a:ext cx="2202005" cy="58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8992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관계 설정하기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관계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400" dirty="0" smtClean="0"/>
              <a:t>정의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동사를 포함하는 문장 속에서 관계 추출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간의 관계를 설명하는 동사나 이벤트를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나타내는 동사로부터 찾음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2844" y="1500174"/>
            <a:ext cx="9001156" cy="4814960"/>
            <a:chOff x="142844" y="1685874"/>
            <a:chExt cx="9001156" cy="4814960"/>
          </a:xfrm>
        </p:grpSpPr>
        <p:pic>
          <p:nvPicPr>
            <p:cNvPr id="3073" name="Picture 1" descr="image0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7322" y="1685874"/>
              <a:ext cx="6429388" cy="4814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142844" y="3071810"/>
              <a:ext cx="2286016" cy="1169551"/>
            </a:xfrm>
            <a:prstGeom prst="rect">
              <a:avLst/>
            </a:prstGeom>
            <a:noFill/>
            <a:ln/>
          </p:spPr>
          <p:txBody>
            <a:bodyPr vert="horz" wrap="square" lIns="91440" tIns="45720" rIns="91440" bIns="45720" rtlCol="0">
              <a:spAutoFit/>
            </a:bodyPr>
            <a:lstStyle/>
            <a:p>
              <a:r>
                <a:rPr lang="ko-KR" altLang="ko-KR" sz="1400" dirty="0" smtClean="0"/>
                <a:t>학생은</a:t>
              </a:r>
              <a:endParaRPr lang="en-US" altLang="ko-KR" sz="1400" dirty="0" smtClean="0"/>
            </a:p>
            <a:p>
              <a:r>
                <a:rPr lang="ko-KR" altLang="ko-KR" sz="1400" dirty="0" smtClean="0"/>
                <a:t>하나의 전공학과에 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ko-KR" sz="1400" dirty="0" smtClean="0"/>
                <a:t>속해야 하며</a:t>
              </a:r>
              <a:r>
                <a:rPr lang="en-US" altLang="ko-KR" sz="1400" dirty="0" smtClean="0"/>
                <a:t>, </a:t>
              </a:r>
              <a:br>
                <a:rPr lang="en-US" altLang="ko-KR" sz="1400" dirty="0" smtClean="0"/>
              </a:br>
              <a:r>
                <a:rPr lang="ko-KR" altLang="ko-KR" sz="1400" dirty="0" smtClean="0"/>
                <a:t>한 분의 지도교수 밑에서 전공지도를 받는다</a:t>
              </a:r>
              <a:r>
                <a:rPr lang="en-US" altLang="ko-KR" sz="1400" dirty="0" smtClean="0"/>
                <a:t>.</a:t>
              </a:r>
              <a:endParaRPr lang="ko-KR" altLang="ko-KR" sz="14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6644" y="5143512"/>
              <a:ext cx="17859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400" dirty="0" smtClean="0"/>
                <a:t>각 과목은 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ko-KR" sz="1400" dirty="0" smtClean="0"/>
                <a:t>여러 개의 섹션으로 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ko-KR" sz="1400" dirty="0" smtClean="0"/>
                <a:t>나누어서 관리한다</a:t>
              </a:r>
              <a:r>
                <a:rPr lang="en-US" altLang="ko-KR" sz="1400" dirty="0" smtClean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29454" y="3047526"/>
              <a:ext cx="22145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400" dirty="0" smtClean="0"/>
                <a:t>교수는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ko-KR" sz="1400" dirty="0" smtClean="0"/>
                <a:t>관련 과목을 강의하고</a:t>
              </a:r>
              <a:r>
                <a:rPr lang="en-US" altLang="ko-KR" sz="1400" dirty="0" smtClean="0"/>
                <a:t>,</a:t>
              </a:r>
              <a:br>
                <a:rPr lang="en-US" altLang="ko-KR" sz="1400" dirty="0" smtClean="0"/>
              </a:br>
              <a:r>
                <a:rPr lang="ko-KR" altLang="ko-KR" sz="1400" dirty="0" smtClean="0"/>
                <a:t>전공지도 학생을 받는다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785926"/>
              <a:ext cx="3786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ko-KR" sz="1400" dirty="0" smtClean="0">
                  <a:solidFill>
                    <a:prstClr val="black"/>
                  </a:solidFill>
                </a:rPr>
                <a:t>각 학과의 교수들 중에서 학과장을 임명한다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.</a:t>
              </a:r>
              <a:endParaRPr lang="ko-KR" altLang="ko-KR" sz="14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3174" y="6107432"/>
              <a:ext cx="257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ko-KR" sz="1400" dirty="0" smtClean="0">
                  <a:solidFill>
                    <a:prstClr val="black"/>
                  </a:solidFill>
                </a:rPr>
                <a:t>학생은 과목을 수강 신청한다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.</a:t>
              </a:r>
              <a:endParaRPr lang="ko-KR" altLang="en-US" dirty="0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17955" y="633256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(Ch05-004)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26858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카디날리티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대응수</a:t>
            </a:r>
            <a:r>
              <a:rPr lang="ko-KR" altLang="en-US" sz="2400" dirty="0" smtClean="0"/>
              <a:t> 또는 </a:t>
            </a:r>
            <a:r>
              <a:rPr lang="ko-KR" altLang="en-US" sz="2400" dirty="0" err="1" smtClean="0"/>
              <a:t>원소수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관계의 유형을 정의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카디날리티의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종류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일대일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(1:1)</a:t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일대다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(1:</a:t>
            </a:r>
            <a:r>
              <a:rPr lang="en-US" altLang="ko-KR" sz="2400" noProof="0" dirty="0" smtClean="0"/>
              <a:t>N)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다대다</a:t>
            </a:r>
            <a:r>
              <a:rPr lang="en-US" altLang="ko-KR" sz="2400" dirty="0" smtClean="0"/>
              <a:t>(N:N)</a:t>
            </a:r>
            <a:endParaRPr lang="en-US" altLang="ko-KR" sz="2400" noProof="0" dirty="0" smtClean="0"/>
          </a:p>
        </p:txBody>
      </p:sp>
      <p:pic>
        <p:nvPicPr>
          <p:cNvPr id="25602" name="Picture 2" descr="image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929198"/>
            <a:ext cx="5057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633256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(Ch05-005)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일대일</a:t>
            </a:r>
            <a:r>
              <a:rPr lang="en-US" altLang="ko-KR" sz="2400" dirty="0" smtClean="0"/>
              <a:t>(1:1) – </a:t>
            </a:r>
            <a:r>
              <a:rPr lang="ko-KR" altLang="en-US" sz="2400" dirty="0" smtClean="0"/>
              <a:t>학과와 교수 사이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image0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714620"/>
            <a:ext cx="33337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607220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(Ch05-006)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일대다</a:t>
            </a:r>
            <a:r>
              <a:rPr lang="en-US" altLang="ko-KR" sz="2400" dirty="0" smtClean="0"/>
              <a:t>(1:N) – </a:t>
            </a:r>
            <a:r>
              <a:rPr lang="ko-KR" altLang="en-US" sz="2400" dirty="0" smtClean="0"/>
              <a:t>학과와 학생 사이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image0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714620"/>
            <a:ext cx="54006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57214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(Ch05-007)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일대다</a:t>
            </a:r>
            <a:r>
              <a:rPr lang="en-US" altLang="ko-KR" sz="2400" dirty="0" smtClean="0"/>
              <a:t>(1:N) – </a:t>
            </a:r>
            <a:r>
              <a:rPr lang="ko-KR" altLang="en-US" sz="2400" dirty="0" smtClean="0"/>
              <a:t>교수와 과목 사이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57214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(Ch05-008)</a:t>
            </a:r>
            <a:endParaRPr lang="en-US" altLang="ko-KR" sz="2000" b="1" dirty="0"/>
          </a:p>
        </p:txBody>
      </p:sp>
      <p:pic>
        <p:nvPicPr>
          <p:cNvPr id="28674" name="Picture 2" descr="image0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643182"/>
            <a:ext cx="48291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일대다</a:t>
            </a:r>
            <a:r>
              <a:rPr lang="en-US" altLang="ko-KR" sz="2400" dirty="0" smtClean="0"/>
              <a:t>(1:N) – </a:t>
            </a:r>
            <a:r>
              <a:rPr lang="ko-KR" altLang="en-US" sz="2400" dirty="0" smtClean="0"/>
              <a:t>교수와 학생 사이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57214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(Ch05-009)</a:t>
            </a:r>
            <a:endParaRPr lang="en-US" altLang="ko-KR" sz="2000" b="1" dirty="0"/>
          </a:p>
        </p:txBody>
      </p:sp>
      <p:pic>
        <p:nvPicPr>
          <p:cNvPr id="29698" name="Picture 2" descr="image0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643182"/>
            <a:ext cx="625692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일대다</a:t>
            </a:r>
            <a:r>
              <a:rPr lang="en-US" altLang="ko-KR" sz="2400" dirty="0" smtClean="0"/>
              <a:t>(1:N) – </a:t>
            </a:r>
            <a:r>
              <a:rPr lang="ko-KR" altLang="en-US" sz="2400" dirty="0" smtClean="0"/>
              <a:t>과목과 섹션 사이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57214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(Ch05-010)</a:t>
            </a:r>
            <a:endParaRPr lang="en-US" altLang="ko-KR" sz="2000" b="1" dirty="0"/>
          </a:p>
        </p:txBody>
      </p:sp>
      <p:pic>
        <p:nvPicPr>
          <p:cNvPr id="30722" name="Picture 2" descr="image0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928934"/>
            <a:ext cx="65399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다대다</a:t>
            </a:r>
            <a:r>
              <a:rPr lang="en-US" altLang="ko-KR" sz="2400" dirty="0" smtClean="0"/>
              <a:t>(N:N) -  </a:t>
            </a:r>
            <a:r>
              <a:rPr lang="ko-KR" altLang="en-US" sz="2400" dirty="0" smtClean="0"/>
              <a:t>학생과 과목 사이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image0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786058"/>
            <a:ext cx="52147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604680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(Ch05-011)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pic>
        <p:nvPicPr>
          <p:cNvPr id="32770" name="Picture 2" descr="image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571612"/>
            <a:ext cx="54006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618968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(Ch05-012)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32" y="2571744"/>
            <a:ext cx="5759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5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개념적 설계</a:t>
            </a:r>
            <a:r>
              <a:rPr lang="en-US" altLang="ko-KR" sz="4000" dirty="0" smtClean="0">
                <a:latin typeface="+mj-ea"/>
                <a:ea typeface="+mj-ea"/>
              </a:rPr>
              <a:t>(</a:t>
            </a:r>
            <a:r>
              <a:rPr lang="ko-KR" altLang="en-US" sz="4000" dirty="0" smtClean="0">
                <a:latin typeface="+mj-ea"/>
                <a:ea typeface="+mj-ea"/>
              </a:rPr>
              <a:t>하향식</a:t>
            </a:r>
            <a:r>
              <a:rPr lang="en-US" altLang="ko-KR" sz="4000" dirty="0" smtClean="0">
                <a:latin typeface="+mj-ea"/>
                <a:ea typeface="+mj-ea"/>
              </a:rPr>
              <a:t>)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30271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애트리뷰트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결정하기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키 </a:t>
            </a:r>
            <a:r>
              <a:rPr lang="ko-KR" altLang="en-US" sz="2400" dirty="0" err="1" smtClean="0"/>
              <a:t>애트리뷰트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엔티티마다</a:t>
            </a:r>
            <a:r>
              <a:rPr lang="ko-KR" altLang="en-US" sz="2400" dirty="0" smtClean="0"/>
              <a:t> 서로 다른 값을 가지는 </a:t>
            </a:r>
            <a:r>
              <a:rPr lang="ko-KR" altLang="en-US" sz="2400" dirty="0" err="1" smtClean="0"/>
              <a:t>애트리뷰트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: </a:t>
            </a:r>
            <a:r>
              <a:rPr lang="ko-KR" altLang="en-US" sz="2400" dirty="0" smtClean="0"/>
              <a:t>각각 유일한 값을 가져 식별이 가능하게 함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키 </a:t>
            </a:r>
            <a:r>
              <a:rPr lang="ko-KR" altLang="en-US" sz="2400" dirty="0" err="1" smtClean="0"/>
              <a:t>애트리뷰트의</a:t>
            </a:r>
            <a:r>
              <a:rPr lang="ko-KR" altLang="en-US" sz="2400" dirty="0" smtClean="0"/>
              <a:t> 기준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* </a:t>
            </a:r>
            <a:r>
              <a:rPr lang="ko-KR" altLang="en-US" sz="2400" dirty="0" err="1" smtClean="0"/>
              <a:t>애트리뷰트의</a:t>
            </a:r>
            <a:r>
              <a:rPr lang="ko-KR" altLang="en-US" sz="2400" dirty="0" smtClean="0"/>
              <a:t> 값이 변하지 않아야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* </a:t>
            </a:r>
            <a:r>
              <a:rPr lang="ko-KR" altLang="en-US" sz="2400" dirty="0" smtClean="0"/>
              <a:t>반드시 값이 있어야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* </a:t>
            </a:r>
            <a:r>
              <a:rPr lang="ko-KR" altLang="en-US" sz="2400" dirty="0" smtClean="0"/>
              <a:t>키 </a:t>
            </a:r>
            <a:r>
              <a:rPr lang="ko-KR" altLang="en-US" sz="2400" dirty="0" err="1" smtClean="0"/>
              <a:t>애트리뷰트가</a:t>
            </a:r>
            <a:r>
              <a:rPr lang="ko-KR" altLang="en-US" sz="2400" dirty="0" smtClean="0"/>
              <a:t> 여러 개 있을 수는 있으나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 </a:t>
            </a:r>
            <a:r>
              <a:rPr lang="ko-KR" altLang="en-US" sz="2400" dirty="0" smtClean="0"/>
              <a:t>너무 많은 것은 좋지 않다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14414" y="2214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나이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17859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학생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9289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학과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14" y="335756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 smtClean="0"/>
                        <a:t>학과명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사무실 위치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42976" y="41203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교수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214414" y="45502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이름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보유기술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17859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과목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9289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섹션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14414" y="2214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과목번호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과목개요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14414" y="3429000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dashHeavy" strike="noStrike" baseline="0" dirty="0" smtClean="0"/>
                        <a:t>섹션번호</a:t>
                      </a:r>
                      <a:endParaRPr lang="ko-KR" altLang="en-US" u="dashHeavy" strike="noStrike" baseline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794" name="Picture 2" descr="image0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071942"/>
            <a:ext cx="47053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000496" y="557214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(Ch05-013)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pic>
        <p:nvPicPr>
          <p:cNvPr id="34818" name="Picture 2" descr="image0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71678"/>
            <a:ext cx="513871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635795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(Ch05-014)</a:t>
            </a:r>
            <a:endParaRPr lang="en-US" altLang="ko-KR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285720" y="5214950"/>
            <a:ext cx="2143140" cy="500066"/>
            <a:chOff x="642910" y="4857760"/>
            <a:chExt cx="2143140" cy="500066"/>
          </a:xfrm>
        </p:grpSpPr>
        <p:sp>
          <p:nvSpPr>
            <p:cNvPr id="6" name="사각형 설명선 5"/>
            <p:cNvSpPr/>
            <p:nvPr/>
          </p:nvSpPr>
          <p:spPr>
            <a:xfrm>
              <a:off x="642910" y="4857760"/>
              <a:ext cx="2143140" cy="500066"/>
            </a:xfrm>
            <a:prstGeom prst="wedgeRectCallout">
              <a:avLst>
                <a:gd name="adj1" fmla="val 43902"/>
                <a:gd name="adj2" fmla="val -880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491705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유도된 </a:t>
              </a:r>
              <a:r>
                <a:rPr lang="ko-KR" altLang="en-US" dirty="0" err="1" smtClean="0"/>
                <a:t>애트리뷰트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000892" y="3071810"/>
            <a:ext cx="1928826" cy="500066"/>
            <a:chOff x="642910" y="4929198"/>
            <a:chExt cx="2143140" cy="500066"/>
          </a:xfrm>
        </p:grpSpPr>
        <p:sp>
          <p:nvSpPr>
            <p:cNvPr id="10" name="사각형 설명선 9"/>
            <p:cNvSpPr/>
            <p:nvPr/>
          </p:nvSpPr>
          <p:spPr>
            <a:xfrm>
              <a:off x="642910" y="4929198"/>
              <a:ext cx="2143140" cy="500066"/>
            </a:xfrm>
            <a:prstGeom prst="wedgeRectCallout">
              <a:avLst>
                <a:gd name="adj1" fmla="val -35561"/>
                <a:gd name="adj2" fmla="val -924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910" y="5000637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다치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애트리뷰트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71472" y="3071810"/>
            <a:ext cx="1643074" cy="500066"/>
            <a:chOff x="642910" y="4929198"/>
            <a:chExt cx="2143140" cy="500066"/>
          </a:xfrm>
        </p:grpSpPr>
        <p:sp>
          <p:nvSpPr>
            <p:cNvPr id="13" name="사각형 설명선 12"/>
            <p:cNvSpPr/>
            <p:nvPr/>
          </p:nvSpPr>
          <p:spPr>
            <a:xfrm>
              <a:off x="642910" y="4929198"/>
              <a:ext cx="2143140" cy="500066"/>
            </a:xfrm>
            <a:prstGeom prst="wedgeRectCallout">
              <a:avLst>
                <a:gd name="adj1" fmla="val 46883"/>
                <a:gd name="adj2" fmla="val -902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910" y="5000637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키 </a:t>
              </a:r>
              <a:r>
                <a:rPr lang="ko-KR" altLang="en-US" dirty="0" err="1" smtClean="0"/>
                <a:t>애트리뷰트</a:t>
              </a:r>
              <a:endParaRPr lang="ko-KR" altLang="en-US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9186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</a:t>
            </a:r>
            <a:r>
              <a:rPr lang="ko-KR" altLang="en-US" sz="2400" dirty="0" smtClean="0"/>
              <a:t> 유형 재정리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86512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관계 타입의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애트리뷰트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정의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관계 타입도 </a:t>
            </a:r>
            <a:r>
              <a:rPr kumimoji="0" lang="ko-KR" alt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타입과 유사하게 </a:t>
            </a:r>
            <a:r>
              <a:rPr kumimoji="0" lang="ko-KR" alt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애트리뷰트를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가질 수 있음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 요구 사항만으로는 정의할 수 없음</a:t>
            </a: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2214554"/>
            <a:ext cx="8207375" cy="64633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r>
              <a:rPr lang="ko-KR" altLang="ko-KR" dirty="0" smtClean="0"/>
              <a:t>① 교수는 학생에 대해 전공지도를 하며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학생과의 면담 시간도 관리한다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ko-KR" dirty="0" smtClean="0"/>
              <a:t>② 각 학과의 교수 중에서 학과장을 임명하며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임명일자를 기록하여 관리한다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35842" name="Picture 2" descr="image0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000390"/>
            <a:ext cx="41719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14810" y="571501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(Ch05-015)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0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500174"/>
            <a:ext cx="5929354" cy="503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14810" y="626112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(Ch05-016)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개념적 설계 방식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상향식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(Top Down)</a:t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최소 단위의 정보들을 상위 개념의 정보 그룹으로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하향식</a:t>
            </a:r>
            <a:r>
              <a:rPr lang="en-US" altLang="ko-KR" sz="2400" dirty="0" smtClean="0"/>
              <a:t>(Bottom Up)</a:t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상위 그룹의 내용을 쪼개 하위 그룹으로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 단계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1524000" y="22939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추출하기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400" dirty="0" smtClean="0"/>
              <a:t>실체가 존재하는 것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85984" y="2857494"/>
          <a:ext cx="4572032" cy="2714646"/>
        </p:xfrm>
        <a:graphic>
          <a:graphicData uri="http://schemas.openxmlformats.org/drawingml/2006/table">
            <a:tbl>
              <a:tblPr/>
              <a:tblGrid>
                <a:gridCol w="1372773"/>
                <a:gridCol w="3199259"/>
              </a:tblGrid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구분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엔티티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사람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사원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고객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조직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부서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공장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물류센터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물건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상품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제품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부품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과목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설계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제조라인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배송수단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교통비</a:t>
                      </a: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매입금</a:t>
                      </a: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장학금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5-1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3782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명사 정제하기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 요구사항으로부터 얻어낸 명사들 중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엔티티라고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생각되는 명사들을 추출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구분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학생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학번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이름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주소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생년월일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전공학과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수강과목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지도교수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과목번호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과목명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과목개요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섹션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교수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이름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전공분야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보유기술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지도학생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학과명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사무실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위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치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전화번호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학과장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학생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학번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이름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주소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생년월일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전공학과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수강과목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지도교수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과목번호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과목명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과목개요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섹션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교수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이름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전공분야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보유기술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지도학생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학과명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사무실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위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치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전화번호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학과장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학생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학번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이름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주소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생년월일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전공학과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수강과목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지도교수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과목번호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과목명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과목개요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섹션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교수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이름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전공분야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보유기술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지도학생</a:t>
            </a: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학과명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사무실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위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치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전화번호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학과장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3540815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smtClean="0"/>
              <a:t>학생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학번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,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ko-KR" dirty="0" smtClean="0"/>
              <a:t>지도교수</a:t>
            </a:r>
          </a:p>
          <a:p>
            <a:r>
              <a:rPr lang="en-US" altLang="ko-KR" b="1" dirty="0" smtClean="0"/>
              <a:t> </a:t>
            </a:r>
            <a:endParaRPr lang="ko-KR" altLang="ko-KR" dirty="0" smtClean="0"/>
          </a:p>
          <a:p>
            <a:r>
              <a:rPr lang="ko-KR" altLang="ko-KR" b="1" dirty="0" smtClean="0"/>
              <a:t>과목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ko-KR" dirty="0" smtClean="0"/>
              <a:t>과목개요</a:t>
            </a:r>
            <a:r>
              <a:rPr lang="en-US" altLang="ko-KR" dirty="0" smtClean="0"/>
              <a:t>, </a:t>
            </a:r>
            <a:r>
              <a:rPr lang="ko-KR" altLang="ko-KR" b="1" dirty="0" smtClean="0"/>
              <a:t>섹션</a:t>
            </a:r>
            <a:endParaRPr lang="ko-KR" altLang="ko-KR" dirty="0" smtClean="0"/>
          </a:p>
          <a:p>
            <a:r>
              <a:rPr lang="en-US" altLang="ko-KR" b="1" dirty="0" smtClean="0"/>
              <a:t> </a:t>
            </a:r>
            <a:endParaRPr lang="ko-KR" altLang="ko-KR" dirty="0" smtClean="0"/>
          </a:p>
          <a:p>
            <a:r>
              <a:rPr lang="ko-KR" altLang="ko-KR" b="1" dirty="0" smtClean="0"/>
              <a:t>교수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지도학생</a:t>
            </a:r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ko-KR" altLang="ko-KR" b="1" dirty="0" smtClean="0"/>
              <a:t>학과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학과장</a:t>
            </a:r>
            <a:endParaRPr lang="ko-KR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0496" y="578645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(Ch05-001)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42192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명사 그룹 짓기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400" dirty="0" smtClean="0"/>
              <a:t>대표하는 명사로 그룹의 이름을 붙이고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	</a:t>
            </a:r>
            <a:r>
              <a:rPr lang="ko-KR" altLang="en-US" sz="2400" dirty="0" smtClean="0"/>
              <a:t>다른 그룹에 속하는 단어들 제거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5" name="Picture 1" descr="image0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286124"/>
            <a:ext cx="457203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00496" y="571501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(Ch05-002)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9186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추출하기</a:t>
            </a:r>
          </a:p>
        </p:txBody>
      </p:sp>
      <p:pic>
        <p:nvPicPr>
          <p:cNvPr id="23554" name="Picture 2" descr="image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312911"/>
            <a:ext cx="3000396" cy="311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17955" y="571501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dirty="0" smtClean="0"/>
              <a:t>(Ch05-003)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5.1 </a:t>
            </a:r>
            <a:r>
              <a:rPr lang="ko-KR" altLang="en-US" sz="2800" dirty="0" smtClean="0"/>
              <a:t>개념적 설계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9186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엔티티에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대해서 정의 내리기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17955" y="457200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5-2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14414" y="2143116"/>
          <a:ext cx="6572296" cy="2357454"/>
        </p:xfrm>
        <a:graphic>
          <a:graphicData uri="http://schemas.openxmlformats.org/drawingml/2006/table">
            <a:tbl>
              <a:tblPr/>
              <a:tblGrid>
                <a:gridCol w="1028878"/>
                <a:gridCol w="5543418"/>
              </a:tblGrid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A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정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의</a:t>
                      </a: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AD5"/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학교에 입학하여 한 개의 학과에 속하며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교수로부터 강의를 받는 사람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학교와 계약을 맺고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학생에게 강의를 하는 사람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전공 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교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육의 편의를 위하여 구분한 학술의 분과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과목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학생이 배워야 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할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 내용을 세분화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한</a:t>
                      </a: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 것</a:t>
                      </a:r>
                      <a:r>
                        <a:rPr lang="ko-KR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섹션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E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과목을 다시 세분화한 것</a:t>
                      </a:r>
                      <a:r>
                        <a:rPr lang="ko-KR" sz="1000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23226" y="516491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표기하기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lang="en-US" altLang="ko-KR" sz="2400" dirty="0" smtClean="0"/>
              <a:t>ER </a:t>
            </a:r>
            <a:r>
              <a:rPr lang="ko-KR" altLang="en-US" sz="2400" dirty="0" smtClean="0"/>
              <a:t>다이어그램에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먼저 표기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514</Words>
  <Application>Microsoft Office PowerPoint</Application>
  <PresentationFormat>화면 슬라이드 쇼(4:3)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62</cp:revision>
  <dcterms:created xsi:type="dcterms:W3CDTF">2010-05-16T15:24:05Z</dcterms:created>
  <dcterms:modified xsi:type="dcterms:W3CDTF">2010-05-20T13:01:08Z</dcterms:modified>
</cp:coreProperties>
</file>