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8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6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838-23AA-4BF7-9043-000D93EAB208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0550E-33F1-47D7-9F3C-69A1B7F6B9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0550E-33F1-47D7-9F3C-69A1B7F6B9B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1678-067C-4258-8C5E-5382490DD160}" type="datetimeFigureOut">
              <a:rPr lang="ko-KR" altLang="en-US" smtClean="0"/>
              <a:pPr/>
              <a:t>2010-06-08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7.1 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데이터베이스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21605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제약조건의 위배에 다른 처리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삽입 연산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삭제 연산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수정 연산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00100" y="5572140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7-3</a:t>
            </a:r>
            <a:r>
              <a:rPr lang="en-US" altLang="ja-JP" sz="2000" b="1" dirty="0" smtClean="0"/>
              <a:t> </a:t>
            </a:r>
          </a:p>
          <a:p>
            <a:pPr algn="ctr"/>
            <a:r>
              <a:rPr lang="en-US" altLang="ko-KR" sz="2000" dirty="0" smtClean="0"/>
              <a:t>ER </a:t>
            </a:r>
            <a:r>
              <a:rPr lang="ko-KR" altLang="ko-KR" sz="2000" dirty="0" smtClean="0"/>
              <a:t>다이어그램을 </a:t>
            </a:r>
            <a:r>
              <a:rPr lang="ko-KR" altLang="ko-KR" sz="2000" dirty="0" err="1" smtClean="0"/>
              <a:t>관계형</a:t>
            </a:r>
            <a:r>
              <a:rPr lang="ko-KR" altLang="ko-KR" sz="2000" dirty="0" smtClean="0"/>
              <a:t> 스키마로 변환하는 과정</a:t>
            </a:r>
            <a:endParaRPr lang="en-US" altLang="ja-JP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  <a:endParaRPr lang="ko-KR" altLang="en-US" sz="2800" dirty="0"/>
          </a:p>
        </p:txBody>
      </p:sp>
      <p:pic>
        <p:nvPicPr>
          <p:cNvPr id="1026" name="Picture 2" descr="image2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14488"/>
            <a:ext cx="3500462" cy="368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00100" y="6000768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7-6</a:t>
            </a:r>
          </a:p>
          <a:p>
            <a:pPr algn="ctr"/>
            <a:r>
              <a:rPr lang="en-US" altLang="ko-KR" sz="2000" dirty="0" smtClean="0"/>
              <a:t> ER </a:t>
            </a:r>
            <a:r>
              <a:rPr lang="ko-KR" altLang="ko-KR" sz="2000" dirty="0" smtClean="0"/>
              <a:t>다이어그램을 </a:t>
            </a:r>
            <a:r>
              <a:rPr lang="ko-KR" altLang="ko-KR" sz="2000" dirty="0" err="1" smtClean="0"/>
              <a:t>관계형</a:t>
            </a:r>
            <a:r>
              <a:rPr lang="ko-KR" altLang="ko-KR" sz="2000" dirty="0" smtClean="0"/>
              <a:t> 스키마로 </a:t>
            </a:r>
            <a:r>
              <a:rPr lang="ko-KR" altLang="ko-KR" sz="2000" dirty="0" err="1" smtClean="0"/>
              <a:t>매핑하는</a:t>
            </a:r>
            <a:r>
              <a:rPr lang="ko-KR" altLang="ko-KR" sz="2000" dirty="0" smtClean="0"/>
              <a:t> 변환 과정</a:t>
            </a:r>
            <a:endParaRPr lang="en-US" altLang="ja-JP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</a:p>
        </p:txBody>
      </p:sp>
      <p:pic>
        <p:nvPicPr>
          <p:cNvPr id="2050" name="Picture 2" descr="image2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428736"/>
            <a:ext cx="43243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엔티티</a:t>
            </a:r>
            <a:r>
              <a:rPr lang="ko-KR" altLang="ko-KR" sz="2800" b="1" dirty="0" smtClean="0"/>
              <a:t> 타입을 </a:t>
            </a:r>
            <a:r>
              <a:rPr lang="ko-KR" altLang="ko-KR" sz="2800" b="1" dirty="0" err="1" smtClean="0"/>
              <a:t>관계형</a:t>
            </a:r>
            <a:r>
              <a:rPr lang="ko-KR" altLang="ko-KR" sz="2800" b="1" dirty="0" smtClean="0"/>
              <a:t> 스키마로 </a:t>
            </a:r>
            <a:r>
              <a:rPr lang="ko-KR" altLang="ko-KR" sz="2800" b="1" dirty="0" err="1" smtClean="0"/>
              <a:t>매핑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image2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071810"/>
            <a:ext cx="635503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42976" y="5429264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7-7 </a:t>
            </a:r>
          </a:p>
          <a:p>
            <a:pPr algn="ctr"/>
            <a:r>
              <a:rPr lang="ko-KR" altLang="ko-KR" sz="2000" dirty="0" err="1" smtClean="0"/>
              <a:t>엔티티</a:t>
            </a:r>
            <a:r>
              <a:rPr lang="ko-KR" altLang="ko-KR" sz="2000" dirty="0" smtClean="0"/>
              <a:t> 타입을 </a:t>
            </a:r>
            <a:r>
              <a:rPr lang="ko-KR" altLang="ko-KR" sz="2000" dirty="0" err="1" smtClean="0"/>
              <a:t>관계형</a:t>
            </a:r>
            <a:r>
              <a:rPr lang="ko-KR" altLang="ko-KR" sz="2000" dirty="0" smtClean="0"/>
              <a:t> 스키마로 </a:t>
            </a:r>
            <a:r>
              <a:rPr lang="ko-KR" altLang="ko-KR" sz="2000" dirty="0" err="1" smtClean="0"/>
              <a:t>매핑</a:t>
            </a:r>
            <a:endParaRPr lang="en-US" altLang="ja-JP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60939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약한 </a:t>
            </a:r>
            <a:r>
              <a:rPr lang="ko-KR" altLang="ko-KR" sz="2800" b="1" dirty="0" err="1" smtClean="0"/>
              <a:t>엔티티</a:t>
            </a:r>
            <a:r>
              <a:rPr lang="ko-KR" altLang="ko-KR" sz="2800" b="1" dirty="0" smtClean="0"/>
              <a:t> 타입을 </a:t>
            </a:r>
            <a:r>
              <a:rPr lang="ko-KR" altLang="ko-KR" sz="2800" b="1" dirty="0" err="1" smtClean="0"/>
              <a:t>관계형</a:t>
            </a:r>
            <a:r>
              <a:rPr lang="ko-KR" altLang="ko-KR" sz="2800" b="1" dirty="0" smtClean="0"/>
              <a:t> 스키마로 </a:t>
            </a:r>
            <a:r>
              <a:rPr lang="ko-KR" altLang="ko-KR" sz="2800" b="1" dirty="0" err="1" smtClean="0"/>
              <a:t>매핑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42976" y="5429264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7-9 </a:t>
            </a:r>
          </a:p>
          <a:p>
            <a:pPr algn="ctr"/>
            <a:r>
              <a:rPr lang="ko-KR" altLang="ko-KR" sz="2000" dirty="0" smtClean="0"/>
              <a:t>약한 </a:t>
            </a:r>
            <a:r>
              <a:rPr lang="ko-KR" altLang="ko-KR" sz="2000" dirty="0" err="1" smtClean="0"/>
              <a:t>엔티티</a:t>
            </a:r>
            <a:r>
              <a:rPr lang="ko-KR" altLang="ko-KR" sz="2000" dirty="0" smtClean="0"/>
              <a:t> 타입을 </a:t>
            </a:r>
            <a:r>
              <a:rPr lang="ko-KR" altLang="ko-KR" sz="2000" dirty="0" err="1" smtClean="0"/>
              <a:t>관계형</a:t>
            </a:r>
            <a:r>
              <a:rPr lang="ko-KR" altLang="ko-KR" sz="2000" dirty="0" smtClean="0"/>
              <a:t> 스키마로 </a:t>
            </a:r>
            <a:r>
              <a:rPr lang="ko-KR" altLang="ko-KR" sz="2000" dirty="0" err="1" smtClean="0"/>
              <a:t>매핑</a:t>
            </a:r>
            <a:endParaRPr lang="en-US" altLang="ko-KR" sz="2000" b="1" dirty="0" smtClean="0"/>
          </a:p>
        </p:txBody>
      </p:sp>
      <p:pic>
        <p:nvPicPr>
          <p:cNvPr id="2050" name="Picture 2" descr="image2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69" y="2500306"/>
            <a:ext cx="531522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60939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1:1 </a:t>
            </a:r>
            <a:r>
              <a:rPr lang="ko-KR" altLang="ko-KR" sz="2800" b="1" dirty="0" smtClean="0"/>
              <a:t>관계 타입의 변환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71538" y="5429264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7-11 </a:t>
            </a:r>
          </a:p>
          <a:p>
            <a:pPr algn="ctr"/>
            <a:r>
              <a:rPr lang="en-US" altLang="ko-KR" sz="2000" dirty="0" smtClean="0"/>
              <a:t>1:1 </a:t>
            </a:r>
            <a:r>
              <a:rPr lang="ko-KR" altLang="ko-KR" sz="2000" dirty="0" smtClean="0"/>
              <a:t>관계 타입의 변환</a:t>
            </a:r>
            <a:endParaRPr lang="en-US" altLang="ko-KR" sz="2000" b="1" dirty="0" smtClean="0"/>
          </a:p>
        </p:txBody>
      </p:sp>
      <p:pic>
        <p:nvPicPr>
          <p:cNvPr id="2051" name="Picture 3" descr="image2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285991"/>
            <a:ext cx="4714908" cy="297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60939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1:N </a:t>
            </a:r>
            <a:r>
              <a:rPr lang="ko-KR" altLang="ko-KR" sz="2800" b="1" dirty="0" smtClean="0"/>
              <a:t>관계 타입의 변환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71538" y="5429264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 dirty="0" smtClean="0"/>
              <a:t>그림 </a:t>
            </a:r>
            <a:r>
              <a:rPr lang="en-US" altLang="ko-KR" sz="2000" b="1" dirty="0" smtClean="0"/>
              <a:t>7-14 </a:t>
            </a:r>
          </a:p>
          <a:p>
            <a:pPr algn="ctr"/>
            <a:r>
              <a:rPr lang="en-US" altLang="ko-KR" sz="2000" dirty="0" smtClean="0"/>
              <a:t>1:N </a:t>
            </a:r>
            <a:r>
              <a:rPr lang="ko-KR" altLang="ko-KR" sz="2000" dirty="0" smtClean="0"/>
              <a:t>관계 타입의 변환</a:t>
            </a:r>
            <a:endParaRPr lang="en-US" altLang="ko-KR" sz="2000" b="1" dirty="0" smtClean="0"/>
          </a:p>
        </p:txBody>
      </p:sp>
      <p:pic>
        <p:nvPicPr>
          <p:cNvPr id="3074" name="Picture 2" descr="image2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2357430"/>
            <a:ext cx="4643470" cy="293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M:N </a:t>
            </a:r>
            <a:r>
              <a:rPr lang="ko-KR" altLang="ko-KR" sz="2800" b="1" dirty="0" smtClean="0"/>
              <a:t>관계 타입의 변환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71538" y="5524494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 </a:t>
            </a:r>
            <a:r>
              <a:rPr lang="en-US" altLang="ko-KR" sz="2000" b="1" dirty="0" smtClean="0"/>
              <a:t>7-16 </a:t>
            </a:r>
          </a:p>
          <a:p>
            <a:pPr algn="ctr"/>
            <a:r>
              <a:rPr lang="en-US" altLang="ko-KR" sz="2000" dirty="0" smtClean="0"/>
              <a:t>M:N </a:t>
            </a:r>
            <a:r>
              <a:rPr lang="ko-KR" altLang="ko-KR" sz="2000" dirty="0" smtClean="0"/>
              <a:t>관계 타입의 변환</a:t>
            </a:r>
            <a:endParaRPr lang="en-US" altLang="ko-KR" sz="2000" b="1" dirty="0" smtClean="0"/>
          </a:p>
        </p:txBody>
      </p:sp>
      <p:pic>
        <p:nvPicPr>
          <p:cNvPr id="4098" name="Picture 2" descr="image2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4143404" cy="336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다치</a:t>
            </a:r>
            <a:r>
              <a:rPr lang="ko-KR" altLang="ko-KR" sz="2800" b="1" dirty="0" smtClean="0"/>
              <a:t> </a:t>
            </a:r>
            <a:r>
              <a:rPr lang="ko-KR" altLang="ko-KR" sz="2800" b="1" dirty="0" err="1" smtClean="0"/>
              <a:t>에트리뷰트를</a:t>
            </a:r>
            <a:r>
              <a:rPr lang="ko-KR" altLang="ko-KR" sz="2800" b="1" dirty="0" smtClean="0"/>
              <a:t> </a:t>
            </a:r>
            <a:r>
              <a:rPr lang="ko-KR" altLang="ko-KR" sz="2800" b="1" dirty="0" err="1" smtClean="0"/>
              <a:t>관계형</a:t>
            </a:r>
            <a:r>
              <a:rPr lang="ko-KR" altLang="ko-KR" sz="2800" b="1" dirty="0" smtClean="0"/>
              <a:t> 스키마로 </a:t>
            </a:r>
            <a:r>
              <a:rPr lang="ko-KR" altLang="ko-KR" sz="2800" b="1" dirty="0" err="1" smtClean="0"/>
              <a:t>매핑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71538" y="5524494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7-18 </a:t>
            </a:r>
          </a:p>
          <a:p>
            <a:pPr algn="ctr"/>
            <a:r>
              <a:rPr lang="ko-KR" altLang="ko-KR" sz="2000" dirty="0" err="1" smtClean="0"/>
              <a:t>다치</a:t>
            </a:r>
            <a:r>
              <a:rPr lang="ko-KR" altLang="ko-KR" sz="2000" dirty="0" smtClean="0"/>
              <a:t> </a:t>
            </a:r>
            <a:r>
              <a:rPr lang="ko-KR" altLang="ko-KR" sz="2000" dirty="0" err="1" smtClean="0"/>
              <a:t>에트리뷰트를</a:t>
            </a:r>
            <a:r>
              <a:rPr lang="ko-KR" altLang="ko-KR" sz="2000" dirty="0" smtClean="0"/>
              <a:t> </a:t>
            </a:r>
            <a:r>
              <a:rPr lang="ko-KR" altLang="ko-KR" sz="2000" dirty="0" err="1" smtClean="0"/>
              <a:t>관계형</a:t>
            </a:r>
            <a:r>
              <a:rPr lang="ko-KR" altLang="ko-KR" sz="2000" dirty="0" smtClean="0"/>
              <a:t> 스키마로 </a:t>
            </a:r>
            <a:r>
              <a:rPr lang="ko-KR" altLang="ko-KR" sz="2000" dirty="0" err="1" smtClean="0"/>
              <a:t>매핑</a:t>
            </a:r>
            <a:endParaRPr lang="en-US" altLang="ko-KR" sz="2000" b="1" dirty="0" smtClean="0"/>
          </a:p>
        </p:txBody>
      </p:sp>
      <p:pic>
        <p:nvPicPr>
          <p:cNvPr id="5122" name="Picture 2" descr="image2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643182"/>
            <a:ext cx="646390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5842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800" b="1" dirty="0" smtClean="0"/>
              <a:t>3</a:t>
            </a:r>
            <a:r>
              <a:rPr lang="ko-KR" altLang="ko-KR" sz="2800" b="1" dirty="0" smtClean="0"/>
              <a:t>차 관계 타입을 </a:t>
            </a:r>
            <a:r>
              <a:rPr lang="ko-KR" altLang="ko-KR" sz="2800" b="1" dirty="0" err="1" smtClean="0"/>
              <a:t>관계형</a:t>
            </a:r>
            <a:r>
              <a:rPr lang="ko-KR" altLang="ko-KR" sz="2800" b="1" dirty="0" smtClean="0"/>
              <a:t> 스키마로 </a:t>
            </a:r>
            <a:r>
              <a:rPr lang="ko-KR" altLang="ko-KR" sz="2800" b="1" dirty="0" err="1" smtClean="0"/>
              <a:t>매핑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71538" y="5524494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그림</a:t>
            </a:r>
            <a:r>
              <a:rPr lang="en-US" altLang="ko-KR" sz="2000" b="1" dirty="0" smtClean="0"/>
              <a:t> 7-20</a:t>
            </a:r>
          </a:p>
          <a:p>
            <a:pPr algn="ctr"/>
            <a:r>
              <a:rPr lang="en-US" altLang="ko-KR" sz="2000" dirty="0" smtClean="0"/>
              <a:t>3</a:t>
            </a:r>
            <a:r>
              <a:rPr lang="ko-KR" altLang="ko-KR" sz="2000" dirty="0" smtClean="0"/>
              <a:t>차 관계 타입을 </a:t>
            </a:r>
            <a:r>
              <a:rPr lang="ko-KR" altLang="ko-KR" sz="2000" dirty="0" err="1" smtClean="0"/>
              <a:t>관계형</a:t>
            </a:r>
            <a:r>
              <a:rPr lang="ko-KR" altLang="ko-KR" sz="2000" dirty="0" smtClean="0"/>
              <a:t> 스키마로 </a:t>
            </a:r>
            <a:r>
              <a:rPr lang="ko-KR" altLang="ko-KR" sz="2000" dirty="0" err="1" smtClean="0"/>
              <a:t>매핑</a:t>
            </a:r>
            <a:endParaRPr lang="en-US" altLang="ko-KR" sz="2000" b="1" dirty="0" smtClean="0"/>
          </a:p>
        </p:txBody>
      </p:sp>
      <p:pic>
        <p:nvPicPr>
          <p:cNvPr id="6146" name="Picture 2" descr="image2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143116"/>
            <a:ext cx="688634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데이터베이스_main_.bmp"/>
          <p:cNvPicPr>
            <a:picLocks noChangeAspect="1"/>
          </p:cNvPicPr>
          <p:nvPr/>
        </p:nvPicPr>
        <p:blipFill>
          <a:blip r:embed="rId2" cstate="print"/>
          <a:srcRect t="62500"/>
          <a:stretch>
            <a:fillRect/>
          </a:stretch>
        </p:blipFill>
        <p:spPr>
          <a:xfrm>
            <a:off x="0" y="4286256"/>
            <a:ext cx="9144000" cy="2571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3174" y="2571744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7</a:t>
            </a:r>
            <a:r>
              <a:rPr lang="ko-KR" altLang="en-US" sz="4000" dirty="0" smtClean="0">
                <a:latin typeface="+mj-ea"/>
                <a:ea typeface="+mj-ea"/>
              </a:rPr>
              <a:t>장</a:t>
            </a:r>
            <a:r>
              <a:rPr lang="en-US" altLang="ko-KR" sz="4000" dirty="0" smtClean="0">
                <a:latin typeface="+mj-ea"/>
                <a:ea typeface="+mj-ea"/>
              </a:rPr>
              <a:t> </a:t>
            </a:r>
            <a:r>
              <a:rPr lang="ko-KR" altLang="en-US" sz="4000" dirty="0" smtClean="0">
                <a:latin typeface="+mj-ea"/>
                <a:ea typeface="+mj-ea"/>
              </a:rPr>
              <a:t>논리적 설계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00100" y="6000768"/>
            <a:ext cx="7000924" cy="690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ko-KR" sz="2000" b="1" dirty="0" smtClean="0"/>
              <a:t>표</a:t>
            </a:r>
            <a:r>
              <a:rPr lang="en-US" altLang="ko-KR" sz="2000" b="1" dirty="0" smtClean="0"/>
              <a:t> 7-1</a:t>
            </a:r>
          </a:p>
          <a:p>
            <a:pPr algn="ctr"/>
            <a:r>
              <a:rPr lang="en-US" altLang="ko-KR" sz="2000" dirty="0" smtClean="0"/>
              <a:t> ER </a:t>
            </a:r>
            <a:r>
              <a:rPr lang="ko-KR" altLang="ko-KR" sz="2000" dirty="0" smtClean="0"/>
              <a:t>다이어그램과 관계 모델과의 대응 관계</a:t>
            </a:r>
            <a:endParaRPr lang="en-US" altLang="ja-JP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3300" y="905516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7.2 </a:t>
            </a:r>
            <a:r>
              <a:rPr lang="ko-KR" altLang="ko-KR" sz="2800" dirty="0" err="1" smtClean="0"/>
              <a:t>관계형</a:t>
            </a:r>
            <a:r>
              <a:rPr lang="ko-KR" altLang="ko-KR" sz="2800" dirty="0" smtClean="0"/>
              <a:t> 스키마 작성</a:t>
            </a: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1604" y="1933578"/>
          <a:ext cx="5953148" cy="3995749"/>
        </p:xfrm>
        <a:graphic>
          <a:graphicData uri="http://schemas.openxmlformats.org/drawingml/2006/table">
            <a:tbl>
              <a:tblPr/>
              <a:tblGrid>
                <a:gridCol w="2976574"/>
                <a:gridCol w="2976574"/>
              </a:tblGrid>
              <a:tr h="4072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ER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모델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관계 모델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</a:tr>
              <a:tr h="4072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엔티티 타입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릴레이션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1:1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또는 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1:N 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관계 타입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외래키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또는 관계 릴레이션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M:N </a:t>
                      </a:r>
                      <a:r>
                        <a:rPr lang="ko-KR" altLang="en-US" sz="1400" b="1">
                          <a:solidFill>
                            <a:srgbClr val="FF0000"/>
                          </a:solidFill>
                          <a:latin typeface="굴림"/>
                        </a:rPr>
                        <a:t>관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계 타입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릴레이션과 두 외래키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차 관계 타입</a:t>
                      </a:r>
                      <a:endParaRPr lang="ko-KR" altLang="en-US" sz="1400" b="1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FF"/>
                          </a:solidFill>
                          <a:latin typeface="굴림"/>
                          <a:ea typeface="굴림"/>
                        </a:rPr>
                        <a:t>l </a:t>
                      </a:r>
                      <a:r>
                        <a:rPr lang="ko-KR" altLang="en-US" sz="1400" b="1">
                          <a:solidFill>
                            <a:srgbClr val="0000FF"/>
                          </a:solidFill>
                          <a:latin typeface="굴림"/>
                          <a:ea typeface="굴림"/>
                        </a:rPr>
                        <a:t>관계 릴레이션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과 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</a:rPr>
                        <a:t>N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개의 외래키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단순 애트리뷰트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애트리뷰트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복합 애트리뷰트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FF"/>
                          </a:solidFill>
                          <a:latin typeface="굴림"/>
                        </a:rPr>
                        <a:t>단순 애트리뷰트</a:t>
                      </a: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들의 집합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2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다치 애트리뷰트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릴레이션과 외래키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3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값의 집합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도메인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키 애트리뷰트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기본키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7.1 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데이터베이스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156966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b="1" dirty="0" smtClean="0"/>
              <a:t>논리적 설계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논리적 설계는 </a:t>
            </a:r>
            <a:r>
              <a:rPr lang="en-US" altLang="ko-KR" sz="2400" dirty="0" smtClean="0"/>
              <a:t>ER </a:t>
            </a:r>
            <a:r>
              <a:rPr lang="ko-KR" altLang="ko-KR" sz="2400" dirty="0" smtClean="0"/>
              <a:t>다이어그램을 데이터베이스 관리 시스템에 </a:t>
            </a:r>
            <a:r>
              <a:rPr lang="ko-KR" altLang="ko-KR" sz="2400" dirty="0" err="1" smtClean="0"/>
              <a:t>매핑</a:t>
            </a:r>
            <a:r>
              <a:rPr lang="en-US" altLang="ko-KR" sz="2400" dirty="0" smtClean="0"/>
              <a:t>(Mapping, </a:t>
            </a:r>
            <a:r>
              <a:rPr lang="ko-KR" altLang="ko-KR" sz="2400" dirty="0" smtClean="0"/>
              <a:t>사상</a:t>
            </a:r>
            <a:r>
              <a:rPr lang="en-US" altLang="ko-KR" sz="2400" dirty="0" smtClean="0"/>
              <a:t>)</a:t>
            </a:r>
            <a:r>
              <a:rPr lang="ko-KR" altLang="ko-KR" sz="2400" dirty="0" smtClean="0"/>
              <a:t>하는 것이다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7.1 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데이터베이스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09342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관계</a:t>
            </a:r>
            <a:r>
              <a:rPr lang="en-US" altLang="ko-KR" sz="2800" dirty="0" smtClean="0"/>
              <a:t>(</a:t>
            </a:r>
            <a:r>
              <a:rPr lang="ko-KR" altLang="ko-KR" sz="2800" dirty="0" smtClean="0"/>
              <a:t>테이블 또는 </a:t>
            </a:r>
            <a:r>
              <a:rPr lang="ko-KR" altLang="ko-KR" sz="2800" dirty="0" err="1" smtClean="0"/>
              <a:t>릴레이션</a:t>
            </a:r>
            <a:r>
              <a:rPr lang="en-US" altLang="ko-KR" sz="2800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흔히 부르는 테이블이라는 이름으로 사용되고 있다</a:t>
            </a:r>
            <a:r>
              <a:rPr lang="en-US" altLang="ko-KR" sz="2400" dirty="0" smtClean="0"/>
              <a:t>. </a:t>
            </a:r>
            <a:r>
              <a:rPr lang="ko-KR" altLang="ko-KR" sz="2400" dirty="0" smtClean="0"/>
              <a:t>관계의 행은 </a:t>
            </a:r>
            <a:r>
              <a:rPr lang="ko-KR" altLang="ko-KR" sz="2400" dirty="0" err="1" smtClean="0"/>
              <a:t>애트리뷰트라고</a:t>
            </a:r>
            <a:r>
              <a:rPr lang="ko-KR" altLang="ko-KR" sz="2400" dirty="0" smtClean="0"/>
              <a:t> 하고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열은 </a:t>
            </a:r>
            <a:r>
              <a:rPr lang="ko-KR" altLang="ko-KR" sz="2400" dirty="0" err="1" smtClean="0"/>
              <a:t>투플이라</a:t>
            </a:r>
            <a:r>
              <a:rPr lang="ko-KR" altLang="ko-KR" sz="2400" dirty="0" smtClean="0"/>
              <a:t> 하며 실제 데이터의 값이 들어</a:t>
            </a:r>
            <a:r>
              <a:rPr lang="ko-KR" altLang="en-US" sz="2400" dirty="0" smtClean="0"/>
              <a:t>감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800" b="1" noProof="0" dirty="0" err="1" smtClean="0"/>
              <a:t>투플</a:t>
            </a:r>
            <a:r>
              <a:rPr lang="en-US" altLang="ko-KR" sz="2800" noProof="0" dirty="0" smtClean="0"/>
              <a:t>(</a:t>
            </a:r>
            <a:r>
              <a:rPr lang="ko-KR" altLang="ko-KR" sz="2800" dirty="0" smtClean="0"/>
              <a:t>레코드 또는 행</a:t>
            </a:r>
            <a:r>
              <a:rPr lang="en-US" altLang="ko-KR" sz="2800" dirty="0" smtClean="0"/>
              <a:t>)</a:t>
            </a:r>
            <a:endParaRPr kumimoji="0" lang="ko-KR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관계를 구성하는 각각의 행을 의미하며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애트리뷰트의</a:t>
            </a:r>
            <a:r>
              <a:rPr lang="ko-KR" altLang="ko-KR" sz="2400" dirty="0" smtClean="0"/>
              <a:t> 모임으로 구성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7.1 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데이터베이스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512755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애트리뷰트</a:t>
            </a:r>
            <a:r>
              <a:rPr lang="en-US" altLang="ko-KR" sz="2800" dirty="0" smtClean="0"/>
              <a:t>(</a:t>
            </a:r>
            <a:r>
              <a:rPr lang="ko-KR" altLang="ko-KR" sz="2800" dirty="0" smtClean="0"/>
              <a:t>속성 또는 열</a:t>
            </a:r>
            <a:r>
              <a:rPr lang="en-US" altLang="ko-KR" sz="2800" dirty="0" smtClean="0"/>
              <a:t>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데이터베이스를 구성하는 가장 작은 논리적 단위이며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개체의 특성을 기술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도메인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err="1" smtClean="0"/>
              <a:t>애트리뷰트가</a:t>
            </a:r>
            <a:r>
              <a:rPr lang="ko-KR" altLang="ko-KR" sz="2400" dirty="0" smtClean="0"/>
              <a:t> 취할 수 있는 같은 타입의 원자 값들의 집합을 의미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실제 </a:t>
            </a:r>
            <a:r>
              <a:rPr lang="ko-KR" altLang="ko-KR" sz="2400" dirty="0" err="1" smtClean="0"/>
              <a:t>애트리뷰트</a:t>
            </a:r>
            <a:r>
              <a:rPr lang="ko-KR" altLang="ko-KR" sz="2400" dirty="0" smtClean="0"/>
              <a:t> 값이 나타날 때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그 값의 합법 여부를 시스템이 검사하는 데에도 이용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ko-KR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7.1 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데이터베이스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61049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슈퍼키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관계에서 같은 </a:t>
            </a:r>
            <a:r>
              <a:rPr lang="ko-KR" altLang="ko-KR" sz="2400" dirty="0" err="1" smtClean="0"/>
              <a:t>투플이</a:t>
            </a:r>
            <a:r>
              <a:rPr lang="ko-KR" altLang="ko-KR" sz="2400" dirty="0" smtClean="0"/>
              <a:t> 발생하지 않는 키를 구성할 때</a:t>
            </a:r>
            <a:r>
              <a:rPr lang="en-US" altLang="ko-KR" sz="2400" dirty="0" smtClean="0"/>
              <a:t>, </a:t>
            </a:r>
            <a:r>
              <a:rPr lang="ko-KR" altLang="ko-KR" sz="2400" dirty="0" err="1" smtClean="0"/>
              <a:t>애트리뷰트의</a:t>
            </a:r>
            <a:r>
              <a:rPr lang="ko-KR" altLang="ko-KR" sz="2400" dirty="0" smtClean="0"/>
              <a:t> 집합으로 구성하는 것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후보키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관계를 구성하는 </a:t>
            </a:r>
            <a:r>
              <a:rPr lang="ko-KR" altLang="ko-KR" sz="2400" dirty="0" err="1" smtClean="0"/>
              <a:t>애트리뷰트들</a:t>
            </a:r>
            <a:r>
              <a:rPr lang="ko-KR" altLang="ko-KR" sz="2400" dirty="0" smtClean="0"/>
              <a:t> 중에서 </a:t>
            </a:r>
            <a:r>
              <a:rPr lang="ko-KR" altLang="ko-KR" sz="2400" dirty="0" err="1" smtClean="0"/>
              <a:t>투플을</a:t>
            </a:r>
            <a:r>
              <a:rPr lang="ko-KR" altLang="ko-KR" sz="2400" dirty="0" smtClean="0"/>
              <a:t> 유일하게 식별하려고 사용하는 </a:t>
            </a:r>
            <a:r>
              <a:rPr lang="ko-KR" altLang="ko-KR" sz="2400" dirty="0" err="1" smtClean="0"/>
              <a:t>애트리뷰트들의</a:t>
            </a:r>
            <a:r>
              <a:rPr lang="ko-KR" altLang="ko-KR" sz="2400" dirty="0" smtClean="0"/>
              <a:t> 부분집합</a:t>
            </a:r>
            <a:r>
              <a:rPr lang="en-US" altLang="ko-KR" sz="2400" dirty="0" smtClean="0"/>
              <a:t>, </a:t>
            </a:r>
            <a:r>
              <a:rPr lang="ko-KR" altLang="ko-KR" sz="2400" dirty="0" smtClean="0"/>
              <a:t>즉 </a:t>
            </a:r>
            <a:r>
              <a:rPr lang="ko-KR" altLang="ko-KR" sz="2400" dirty="0" err="1" smtClean="0"/>
              <a:t>기본키로</a:t>
            </a:r>
            <a:r>
              <a:rPr lang="ko-KR" altLang="ko-KR" sz="2400" dirty="0" smtClean="0"/>
              <a:t> 사용할 수 있는 </a:t>
            </a:r>
            <a:r>
              <a:rPr lang="ko-KR" altLang="ko-KR" sz="2400" dirty="0" err="1" smtClean="0"/>
              <a:t>애트리뷰트들을</a:t>
            </a:r>
            <a:r>
              <a:rPr lang="ko-KR" altLang="ko-KR" sz="2400" dirty="0" smtClean="0"/>
              <a:t> 말한다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ko-KR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7.1 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데이터베이스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75822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기본키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2400" dirty="0" err="1" smtClean="0"/>
              <a:t>후보키</a:t>
            </a:r>
            <a:r>
              <a:rPr lang="ko-KR" altLang="en-US" sz="2400" dirty="0" smtClean="0"/>
              <a:t> </a:t>
            </a:r>
            <a:r>
              <a:rPr lang="ko-KR" altLang="ko-KR" sz="2400" dirty="0" smtClean="0"/>
              <a:t>중에서 선택한 주 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널</a:t>
            </a:r>
            <a:r>
              <a:rPr lang="en-US" altLang="ko-KR" sz="2400" dirty="0" smtClean="0"/>
              <a:t>(Null)</a:t>
            </a:r>
            <a:r>
              <a:rPr lang="ko-KR" altLang="ko-KR" sz="2400" dirty="0" smtClean="0"/>
              <a:t>을 값으로 가질 수 없다</a:t>
            </a:r>
            <a:endParaRPr lang="en-US" altLang="ko-KR" sz="2400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동일한 값이 중복해서 저장될 수 없다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외래키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관계를 맺는 두 </a:t>
            </a:r>
            <a:r>
              <a:rPr lang="ko-KR" altLang="ko-KR" sz="2400" dirty="0" err="1" smtClean="0"/>
              <a:t>릴레이션에서</a:t>
            </a:r>
            <a:r>
              <a:rPr lang="ko-KR" altLang="ko-KR" sz="2400" dirty="0" smtClean="0"/>
              <a:t> 참조하는 </a:t>
            </a:r>
            <a:r>
              <a:rPr lang="ko-KR" altLang="ko-KR" sz="2400" dirty="0" err="1" smtClean="0"/>
              <a:t>릴레이션에</a:t>
            </a:r>
            <a:r>
              <a:rPr lang="ko-KR" altLang="ko-KR" sz="2400" dirty="0" smtClean="0"/>
              <a:t> </a:t>
            </a:r>
            <a:r>
              <a:rPr lang="ko-KR" altLang="ko-KR" sz="2400" dirty="0" err="1" smtClean="0"/>
              <a:t>애트리뷰트로</a:t>
            </a:r>
            <a:r>
              <a:rPr lang="ko-KR" altLang="ko-KR" sz="2400" dirty="0" smtClean="0"/>
              <a:t> 지정되는 키 값을 말한다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ko-KR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7.1 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데이터베이스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453662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참조 </a:t>
            </a:r>
            <a:r>
              <a:rPr lang="ko-KR" altLang="ko-KR" sz="2800" b="1" dirty="0" err="1" smtClean="0"/>
              <a:t>무결성</a:t>
            </a:r>
            <a:r>
              <a:rPr lang="ko-KR" altLang="ko-KR" sz="2800" b="1" dirty="0" smtClean="0"/>
              <a:t> 제약조건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참조 </a:t>
            </a:r>
            <a:r>
              <a:rPr lang="ko-KR" altLang="ko-KR" sz="2400" dirty="0" err="1" smtClean="0"/>
              <a:t>무결성</a:t>
            </a:r>
            <a:r>
              <a:rPr lang="ko-KR" altLang="ko-KR" sz="2400" dirty="0" smtClean="0"/>
              <a:t> 제약조건의 정의는 한 </a:t>
            </a:r>
            <a:r>
              <a:rPr lang="ko-KR" altLang="ko-KR" sz="2400" dirty="0" err="1" smtClean="0"/>
              <a:t>릴레이션에</a:t>
            </a:r>
            <a:r>
              <a:rPr lang="ko-KR" altLang="ko-KR" sz="2400" dirty="0" smtClean="0"/>
              <a:t> 있는 </a:t>
            </a:r>
            <a:r>
              <a:rPr lang="ko-KR" altLang="ko-KR" sz="2400" dirty="0" err="1" smtClean="0"/>
              <a:t>투플이</a:t>
            </a:r>
            <a:r>
              <a:rPr lang="ko-KR" altLang="ko-KR" sz="2400" dirty="0" smtClean="0"/>
              <a:t> 다른 </a:t>
            </a:r>
            <a:r>
              <a:rPr lang="ko-KR" altLang="ko-KR" sz="2400" dirty="0" err="1" smtClean="0"/>
              <a:t>릴레이션에</a:t>
            </a:r>
            <a:r>
              <a:rPr lang="ko-KR" altLang="ko-KR" sz="2400" dirty="0" smtClean="0"/>
              <a:t> 있는 </a:t>
            </a:r>
            <a:r>
              <a:rPr lang="ko-KR" altLang="ko-KR" sz="2400" dirty="0" err="1" smtClean="0"/>
              <a:t>투플을</a:t>
            </a:r>
            <a:r>
              <a:rPr lang="ko-KR" altLang="ko-KR" sz="2400" dirty="0" smtClean="0"/>
              <a:t> 참조하려면 반드시 참조되는 </a:t>
            </a:r>
            <a:r>
              <a:rPr lang="ko-KR" altLang="ko-KR" sz="2400" dirty="0" err="1" smtClean="0"/>
              <a:t>투플이</a:t>
            </a:r>
            <a:r>
              <a:rPr lang="ko-KR" altLang="ko-KR" sz="2400" dirty="0" smtClean="0"/>
              <a:t> 해당 </a:t>
            </a:r>
            <a:r>
              <a:rPr lang="ko-KR" altLang="ko-KR" sz="2400" dirty="0" err="1" smtClean="0"/>
              <a:t>릴레이션</a:t>
            </a:r>
            <a:r>
              <a:rPr lang="ko-KR" altLang="ko-KR" sz="2400" dirty="0" smtClean="0"/>
              <a:t> 내에 있어야 한다는 것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키 제약조건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키 </a:t>
            </a:r>
            <a:r>
              <a:rPr lang="ko-KR" altLang="ko-KR" sz="2400" dirty="0" err="1" smtClean="0"/>
              <a:t>애트리뷰트의</a:t>
            </a:r>
            <a:r>
              <a:rPr lang="ko-KR" altLang="ko-KR" sz="2400" dirty="0" smtClean="0"/>
              <a:t> 값은 </a:t>
            </a:r>
            <a:r>
              <a:rPr lang="ko-KR" altLang="ko-KR" sz="2400" dirty="0" err="1" smtClean="0"/>
              <a:t>릴레이션</a:t>
            </a:r>
            <a:r>
              <a:rPr lang="ko-KR" altLang="ko-KR" sz="2400" dirty="0" smtClean="0"/>
              <a:t> 내의 각 </a:t>
            </a:r>
            <a:r>
              <a:rPr lang="ko-KR" altLang="ko-KR" sz="2400" dirty="0" err="1" smtClean="0"/>
              <a:t>투플을</a:t>
            </a:r>
            <a:r>
              <a:rPr lang="ko-KR" altLang="ko-KR" sz="2400" dirty="0" smtClean="0"/>
              <a:t> 유일하게 식별해야 한다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300" y="905516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7.1 </a:t>
            </a:r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데이터베이스</a:t>
            </a:r>
            <a:endParaRPr lang="ko-KR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43" y="1582565"/>
            <a:ext cx="8207375" cy="320703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smtClean="0"/>
              <a:t>도메인 제약조건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각 </a:t>
            </a:r>
            <a:r>
              <a:rPr lang="ko-KR" altLang="ko-KR" sz="2400" dirty="0" err="1" smtClean="0"/>
              <a:t>애트리뷰트의</a:t>
            </a:r>
            <a:r>
              <a:rPr lang="ko-KR" altLang="ko-KR" sz="2400" dirty="0" smtClean="0"/>
              <a:t> 값은 반드시 도메인에 속하는 원자 값이어야 한다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ko-KR" sz="2800" b="1" dirty="0" err="1" smtClean="0"/>
              <a:t>엔티티</a:t>
            </a:r>
            <a:r>
              <a:rPr lang="ko-KR" altLang="ko-KR" sz="2800" b="1" dirty="0" smtClean="0"/>
              <a:t> </a:t>
            </a:r>
            <a:r>
              <a:rPr lang="ko-KR" altLang="ko-KR" sz="2800" b="1" dirty="0" err="1" smtClean="0"/>
              <a:t>무결성</a:t>
            </a:r>
            <a:r>
              <a:rPr lang="ko-KR" altLang="ko-KR" sz="2800" b="1" dirty="0" smtClean="0"/>
              <a:t> 제약조건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ko-KR" sz="2400" dirty="0" smtClean="0"/>
              <a:t>어떠한 </a:t>
            </a:r>
            <a:r>
              <a:rPr lang="ko-KR" altLang="ko-KR" sz="2400" dirty="0" err="1" smtClean="0"/>
              <a:t>기본키</a:t>
            </a:r>
            <a:r>
              <a:rPr lang="ko-KR" altLang="ko-KR" sz="2400" dirty="0" smtClean="0"/>
              <a:t> 값도 널을 가질 수가 없다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473</Words>
  <Application>Microsoft Office PowerPoint</Application>
  <PresentationFormat>화면 슬라이드 쇼(4:3)</PresentationFormat>
  <Paragraphs>115</Paragraphs>
  <Slides>20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정유나</dc:creator>
  <cp:lastModifiedBy>블랙에디션</cp:lastModifiedBy>
  <cp:revision>11</cp:revision>
  <dcterms:created xsi:type="dcterms:W3CDTF">2010-05-16T15:24:05Z</dcterms:created>
  <dcterms:modified xsi:type="dcterms:W3CDTF">2010-06-08T07:10:41Z</dcterms:modified>
</cp:coreProperties>
</file>