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8.2 </a:t>
            </a:r>
            <a:r>
              <a:rPr lang="ko-KR" altLang="en-US" sz="2800" dirty="0" smtClean="0"/>
              <a:t>기타 연산자들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45605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집합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차집합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연산자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altLang="ko-KR" sz="2400" dirty="0" smtClean="0"/>
              <a:t>: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에는 속하지만 릴레이션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에는 속하지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않는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투플들로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이루어진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생성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lang="en-US" altLang="ko-KR" sz="2400" noProof="0" dirty="0" smtClean="0"/>
              <a:t>(R) -</a:t>
            </a:r>
            <a:r>
              <a:rPr lang="ko-KR" altLang="en-US" sz="2400" noProof="0" dirty="0" smtClean="0"/>
              <a:t> </a:t>
            </a:r>
            <a:r>
              <a:rPr lang="ko-KR" altLang="en-US" sz="2400" noProof="0" dirty="0" err="1" smtClean="0"/>
              <a:t>릴레이션</a:t>
            </a:r>
            <a:r>
              <a:rPr lang="en-US" altLang="ko-KR" sz="2400" noProof="0" dirty="0" smtClean="0"/>
              <a:t>(S)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0298" y="4488428"/>
            <a:ext cx="37147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 ← COM_STU -</a:t>
            </a:r>
            <a:r>
              <a:rPr lang="ko-KR" altLang="en-US" dirty="0" smtClean="0"/>
              <a:t> </a:t>
            </a:r>
            <a:r>
              <a:rPr lang="en-US" altLang="ko-KR" dirty="0" smtClean="0"/>
              <a:t>ECO_STU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8.2 </a:t>
            </a:r>
            <a:r>
              <a:rPr lang="ko-KR" altLang="en-US" sz="2800" dirty="0" smtClean="0"/>
              <a:t>기타 연산자들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45605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집합 연산자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카티션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곱 연산자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altLang="ko-KR" sz="2400" dirty="0" smtClean="0"/>
              <a:t>: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모든 투플을 다른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400" dirty="0" smtClean="0"/>
              <a:t>S</a:t>
            </a:r>
            <a:r>
              <a:rPr lang="ko-KR" altLang="en-US" sz="2400" dirty="0" smtClean="0"/>
              <a:t>의 모든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err="1" smtClean="0"/>
              <a:t>투플과</a:t>
            </a:r>
            <a:r>
              <a:rPr lang="ko-KR" altLang="en-US" sz="2400" dirty="0" smtClean="0"/>
              <a:t> 결합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lang="en-US" altLang="ko-KR" sz="2400" noProof="0" dirty="0" smtClean="0"/>
              <a:t>(R) ×</a:t>
            </a:r>
            <a:r>
              <a:rPr lang="ko-KR" altLang="en-US" sz="2400" noProof="0" dirty="0" smtClean="0"/>
              <a:t> </a:t>
            </a:r>
            <a:r>
              <a:rPr lang="ko-KR" altLang="en-US" sz="2400" noProof="0" dirty="0" err="1" smtClean="0"/>
              <a:t>릴레이션</a:t>
            </a:r>
            <a:r>
              <a:rPr lang="en-US" altLang="ko-KR" sz="2400" noProof="0" dirty="0" smtClean="0"/>
              <a:t>(S)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5984" y="4488428"/>
            <a:ext cx="4429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 ← STUDENT ×</a:t>
            </a:r>
            <a:r>
              <a:rPr lang="ko-KR" altLang="en-US" dirty="0" smtClean="0"/>
              <a:t> </a:t>
            </a:r>
            <a:r>
              <a:rPr lang="en-US" altLang="ko-KR" dirty="0" smtClean="0"/>
              <a:t>DEPARTMENT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8.2 </a:t>
            </a:r>
            <a:r>
              <a:rPr lang="ko-KR" altLang="en-US" sz="2800" dirty="0" smtClean="0"/>
              <a:t>기타 연산자들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71178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집</a:t>
            </a:r>
            <a:r>
              <a:rPr lang="ko-KR" altLang="en-US" sz="2800" b="1" dirty="0" smtClean="0"/>
              <a:t>계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여러 개의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투플을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입력 받아 하나의 결과를 냄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sz="2400" dirty="0" smtClean="0"/>
              <a:t>SUM </a:t>
            </a:r>
            <a:r>
              <a:rPr lang="ko-KR" altLang="en-US" sz="2400" dirty="0" smtClean="0"/>
              <a:t>함수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투플들의</a:t>
            </a:r>
            <a:r>
              <a:rPr lang="ko-KR" altLang="en-US" sz="2400" dirty="0" smtClean="0"/>
              <a:t> 총합 계산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투플들의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평균 계산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sz="2400" noProof="0" dirty="0" smtClean="0"/>
              <a:t>MAXIMUM </a:t>
            </a:r>
            <a:r>
              <a:rPr lang="ko-KR" altLang="en-US" sz="2400" noProof="0" dirty="0" smtClean="0"/>
              <a:t>함수 </a:t>
            </a:r>
            <a:r>
              <a:rPr lang="en-US" altLang="ko-KR" sz="2400" noProof="0" dirty="0" smtClean="0"/>
              <a:t>: </a:t>
            </a:r>
            <a:r>
              <a:rPr lang="ko-KR" altLang="en-US" sz="2400" noProof="0" dirty="0" err="1" smtClean="0"/>
              <a:t>투플</a:t>
            </a:r>
            <a:r>
              <a:rPr lang="ko-KR" altLang="en-US" sz="2400" dirty="0" smtClean="0"/>
              <a:t>들 중 가장 큰 값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계산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투플들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중 가장 작은 값 계산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sz="2400" noProof="0" dirty="0" smtClean="0"/>
              <a:t>COUNT </a:t>
            </a:r>
            <a:r>
              <a:rPr lang="ko-KR" altLang="en-US" sz="2400" noProof="0" dirty="0" smtClean="0"/>
              <a:t>함수 </a:t>
            </a:r>
            <a:r>
              <a:rPr lang="en-US" altLang="ko-KR" sz="2400" noProof="0" dirty="0" smtClean="0"/>
              <a:t>: </a:t>
            </a:r>
            <a:r>
              <a:rPr lang="ko-KR" altLang="en-US" sz="2400" noProof="0" dirty="0" smtClean="0"/>
              <a:t>연산에 참여하는 </a:t>
            </a:r>
            <a:r>
              <a:rPr lang="ko-KR" altLang="en-US" sz="2400" noProof="0" dirty="0" err="1" smtClean="0"/>
              <a:t>투플들의</a:t>
            </a:r>
            <a:r>
              <a:rPr lang="ko-KR" altLang="en-US" sz="2400" noProof="0" dirty="0" smtClean="0"/>
              <a:t> 수 계산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8.2 </a:t>
            </a:r>
            <a:r>
              <a:rPr lang="ko-KR" altLang="en-US" sz="2800" dirty="0" smtClean="0"/>
              <a:t>기타 </a:t>
            </a:r>
            <a:r>
              <a:rPr lang="ko-KR" altLang="en-US" sz="2800" dirty="0" smtClean="0"/>
              <a:t>연산자들</a:t>
            </a:r>
            <a:endParaRPr lang="ko-KR" altLang="en-US" sz="2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22343" y="1582565"/>
            <a:ext cx="8207375" cy="3933384"/>
            <a:chOff x="722343" y="1582565"/>
            <a:chExt cx="8207375" cy="3933384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722343" y="1582565"/>
              <a:ext cx="8207375" cy="3933384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spAutoFit/>
            </a:bodyPr>
            <a:lstStyle/>
            <a:p>
              <a:pPr marL="342900" marR="0" lvl="0" indent="-342900" algn="l" defTabSz="914400" rtl="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외부 조인</a:t>
              </a:r>
              <a:endPara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742950" marR="0" lvl="1" indent="-285750" algn="l" defTabSz="914400" rtl="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ko-KR" altLang="en-US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확장된 조인 연산</a:t>
              </a:r>
              <a:endPara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742950" marR="0" lvl="1" indent="-285750" algn="l" defTabSz="914400" rtl="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lang="ko-KR" altLang="en-US" sz="2400" dirty="0" smtClean="0"/>
                <a:t>다른 </a:t>
              </a:r>
              <a:r>
                <a:rPr lang="ko-KR" altLang="en-US" sz="2400" dirty="0" err="1" smtClean="0"/>
                <a:t>릴레이션에</a:t>
              </a:r>
              <a:r>
                <a:rPr lang="ko-KR" altLang="en-US" sz="2400" dirty="0" smtClean="0"/>
                <a:t> 대응되는 </a:t>
              </a:r>
              <a:r>
                <a:rPr lang="ko-KR" altLang="en-US" sz="2400" dirty="0" err="1" smtClean="0"/>
                <a:t>투플이</a:t>
              </a:r>
              <a:r>
                <a:rPr lang="ko-KR" altLang="en-US" sz="2400" dirty="0" smtClean="0"/>
                <a:t> 없는 </a:t>
              </a:r>
              <a:r>
                <a:rPr lang="ko-KR" altLang="en-US" sz="2400" dirty="0" err="1" smtClean="0"/>
                <a:t>투플이거나</a:t>
              </a:r>
              <a:r>
                <a:rPr lang="en-US" altLang="ko-KR" sz="2400" dirty="0" smtClean="0"/>
                <a:t>,</a:t>
              </a:r>
              <a:br>
                <a:rPr lang="en-US" altLang="ko-KR" sz="2400" dirty="0" smtClean="0"/>
              </a:br>
              <a:r>
                <a:rPr lang="ko-KR" altLang="en-US" sz="2400" dirty="0" smtClean="0"/>
                <a:t>널을 갖는 경우에도 조인 결과에 포함</a:t>
              </a:r>
              <a:endParaRPr lang="en-US" altLang="ko-KR" sz="2400" dirty="0" smtClean="0"/>
            </a:p>
            <a:p>
              <a:pPr marL="742950" marR="0" lvl="1" indent="-285750" algn="l" defTabSz="914400" rtl="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lang="ko-KR" altLang="en-US" sz="2400" dirty="0" smtClean="0"/>
                <a:t>왼쪽 외부 조인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en-US" altLang="ko-KR" sz="2400" dirty="0" smtClean="0"/>
                <a:t>: </a:t>
              </a:r>
              <a:r>
                <a:rPr lang="ko-KR" altLang="en-US" sz="2400" dirty="0" smtClean="0"/>
                <a:t>왼쪽에 있는 </a:t>
              </a:r>
              <a:r>
                <a:rPr lang="ko-KR" altLang="en-US" sz="2400" dirty="0" err="1" smtClean="0"/>
                <a:t>릴레이션의</a:t>
              </a:r>
              <a:r>
                <a:rPr lang="ko-KR" altLang="en-US" sz="2400" dirty="0" smtClean="0"/>
                <a:t> </a:t>
              </a:r>
              <a:r>
                <a:rPr lang="ko-KR" altLang="en-US" sz="2400" dirty="0" err="1" smtClean="0"/>
                <a:t>투플을</a:t>
              </a:r>
              <a:r>
                <a:rPr lang="ko-KR" altLang="en-US" sz="2400" dirty="0" smtClean="0"/>
                <a:t> 결과 </a:t>
              </a:r>
              <a:r>
                <a:rPr lang="ko-KR" altLang="en-US" sz="2400" dirty="0" err="1" smtClean="0"/>
                <a:t>릴레이션에</a:t>
              </a:r>
              <a:r>
                <a:rPr lang="ko-KR" altLang="en-US" sz="2400" dirty="0" smtClean="0"/>
                <a:t> 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ko-KR" altLang="en-US" sz="2400" dirty="0" smtClean="0"/>
                <a:t>포함하는 외부 조인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kumimoji="0" lang="en-US" altLang="ko-KR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r>
                <a:rPr kumimoji="0" lang="ko-KR" altLang="en-US" sz="240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릴레이션</a:t>
              </a:r>
              <a:r>
                <a:rPr kumimoji="0" lang="en-US" altLang="ko-KR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(R)</a:t>
              </a:r>
              <a:r>
                <a:rPr kumimoji="0" lang="en-US" altLang="ko-KR" sz="240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dirty="0" smtClean="0"/>
                <a:t>　</a:t>
              </a:r>
              <a:r>
                <a:rPr lang="ko-KR" altLang="en-US" sz="2400" dirty="0" smtClean="0"/>
                <a:t>  </a:t>
              </a:r>
              <a:r>
                <a:rPr lang="ko-KR" altLang="en-US" sz="2400" dirty="0" err="1" smtClean="0"/>
                <a:t>릴레이션</a:t>
              </a:r>
              <a:r>
                <a:rPr lang="en-US" altLang="ko-KR" sz="2400" dirty="0" smtClean="0"/>
                <a:t>(S)</a:t>
              </a:r>
            </a:p>
          </p:txBody>
        </p:sp>
        <p:pic>
          <p:nvPicPr>
            <p:cNvPr id="11" name="그림 10" descr="ex_joi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5000636"/>
              <a:ext cx="571504" cy="35859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8.2 </a:t>
            </a:r>
            <a:r>
              <a:rPr lang="ko-KR" altLang="en-US" sz="2800" dirty="0" smtClean="0"/>
              <a:t>기타 </a:t>
            </a:r>
            <a:r>
              <a:rPr lang="ko-KR" altLang="en-US" sz="2800" dirty="0" smtClean="0"/>
              <a:t>연산자들</a:t>
            </a:r>
            <a:endParaRPr lang="ko-KR" altLang="en-US" sz="2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22343" y="1582565"/>
            <a:ext cx="8207375" cy="4302716"/>
            <a:chOff x="722343" y="1582565"/>
            <a:chExt cx="8207375" cy="4302716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722343" y="1582565"/>
              <a:ext cx="8207375" cy="4302716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spAutoFit/>
            </a:bodyPr>
            <a:lstStyle/>
            <a:p>
              <a:pPr marL="342900" marR="0" lvl="0" indent="-342900" algn="l" defTabSz="914400" rtl="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외부 조인</a:t>
              </a:r>
            </a:p>
            <a:p>
              <a:pPr marL="742950" lvl="1" indent="-285750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/>
              </a:pPr>
              <a:r>
                <a:rPr lang="ko-KR" altLang="en-US" sz="2400" dirty="0" smtClean="0"/>
                <a:t>오른쪽 외부 조인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en-US" altLang="ko-KR" sz="2400" dirty="0" smtClean="0"/>
                <a:t>: </a:t>
              </a:r>
              <a:r>
                <a:rPr lang="ko-KR" altLang="en-US" sz="2400" dirty="0" smtClean="0"/>
                <a:t>오른쪽에 있는 </a:t>
              </a:r>
              <a:r>
                <a:rPr lang="ko-KR" altLang="en-US" sz="2400" dirty="0" err="1" smtClean="0"/>
                <a:t>릴레이션의</a:t>
              </a:r>
              <a:r>
                <a:rPr lang="ko-KR" altLang="en-US" sz="2400" dirty="0" smtClean="0"/>
                <a:t> </a:t>
              </a:r>
              <a:r>
                <a:rPr lang="ko-KR" altLang="en-US" sz="2400" dirty="0" err="1" smtClean="0"/>
                <a:t>투플을</a:t>
              </a:r>
              <a:r>
                <a:rPr lang="ko-KR" altLang="en-US" sz="2400" dirty="0" smtClean="0"/>
                <a:t> </a:t>
              </a:r>
              <a:r>
                <a:rPr lang="ko-KR" altLang="en-US" sz="2400" dirty="0" smtClean="0"/>
                <a:t>결과 </a:t>
              </a:r>
              <a:r>
                <a:rPr lang="ko-KR" altLang="en-US" sz="2400" dirty="0" err="1" smtClean="0"/>
                <a:t>릴레이션에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ko-KR" altLang="en-US" sz="2400" dirty="0" smtClean="0"/>
                <a:t>포함하는 외부 조인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en-US" altLang="ko-KR" sz="2400" dirty="0" smtClean="0"/>
                <a:t>: </a:t>
              </a:r>
              <a:r>
                <a:rPr lang="ko-KR" altLang="en-US" sz="2400" dirty="0" err="1" smtClean="0"/>
                <a:t>릴레이션</a:t>
              </a:r>
              <a:r>
                <a:rPr lang="en-US" altLang="ko-KR" sz="2400" dirty="0" smtClean="0"/>
                <a:t>(R) </a:t>
              </a:r>
              <a:r>
                <a:rPr lang="ko-KR" altLang="en-US" sz="2400" dirty="0" smtClean="0"/>
                <a:t>　  </a:t>
              </a:r>
              <a:r>
                <a:rPr lang="ko-KR" altLang="en-US" sz="2400" dirty="0" err="1" smtClean="0"/>
                <a:t>릴레이션</a:t>
              </a:r>
              <a:r>
                <a:rPr lang="en-US" altLang="ko-KR" sz="2400" dirty="0" smtClean="0"/>
                <a:t>(S</a:t>
              </a:r>
              <a:r>
                <a:rPr lang="en-US" altLang="ko-KR" sz="2400" dirty="0" smtClean="0"/>
                <a:t>)</a:t>
              </a:r>
            </a:p>
            <a:p>
              <a:pPr marL="742950" lvl="1" indent="-285750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/>
              </a:pPr>
              <a:r>
                <a:rPr lang="ko-KR" altLang="en-US" sz="2400" dirty="0" smtClean="0"/>
                <a:t>완전 외부 조인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en-US" altLang="ko-KR" sz="2400" dirty="0" smtClean="0"/>
                <a:t>: </a:t>
              </a:r>
              <a:r>
                <a:rPr lang="ko-KR" altLang="en-US" sz="2400" dirty="0" smtClean="0"/>
                <a:t>연산자 양쪽에 있는 </a:t>
              </a:r>
              <a:r>
                <a:rPr lang="ko-KR" altLang="en-US" sz="2400" dirty="0" err="1" smtClean="0"/>
                <a:t>릴레이션의</a:t>
              </a:r>
              <a:r>
                <a:rPr lang="ko-KR" altLang="en-US" sz="2400" dirty="0" smtClean="0"/>
                <a:t> </a:t>
              </a:r>
              <a:r>
                <a:rPr lang="ko-KR" altLang="en-US" sz="2400" dirty="0" err="1" smtClean="0"/>
                <a:t>투플</a:t>
              </a:r>
              <a:r>
                <a:rPr lang="ko-KR" altLang="en-US" sz="2400" dirty="0" smtClean="0"/>
                <a:t> 모두를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ko-KR" altLang="en-US" sz="2400" dirty="0" smtClean="0"/>
                <a:t>결과 </a:t>
              </a:r>
              <a:r>
                <a:rPr lang="ko-KR" altLang="en-US" sz="2400" dirty="0" err="1" smtClean="0"/>
                <a:t>릴레이션에</a:t>
              </a:r>
              <a:r>
                <a:rPr lang="ko-KR" altLang="en-US" sz="2400" dirty="0" smtClean="0"/>
                <a:t> 포함하는 외부조인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en-US" altLang="ko-KR" sz="2400" dirty="0" smtClean="0"/>
                <a:t>: </a:t>
              </a:r>
              <a:r>
                <a:rPr lang="ko-KR" altLang="en-US" sz="2400" dirty="0" err="1" smtClean="0"/>
                <a:t>릴레이션</a:t>
              </a:r>
              <a:r>
                <a:rPr lang="en-US" altLang="ko-KR" sz="2400" dirty="0" smtClean="0"/>
                <a:t>(R) </a:t>
              </a:r>
              <a:r>
                <a:rPr lang="ko-KR" altLang="en-US" sz="2400" dirty="0" smtClean="0"/>
                <a:t>　　 </a:t>
              </a:r>
              <a:r>
                <a:rPr lang="ko-KR" altLang="en-US" sz="2400" dirty="0" err="1" smtClean="0"/>
                <a:t>릴레이션</a:t>
              </a:r>
              <a:r>
                <a:rPr lang="en-US" altLang="ko-KR" sz="2400" dirty="0" smtClean="0"/>
                <a:t>(S)</a:t>
              </a:r>
            </a:p>
          </p:txBody>
        </p:sp>
        <p:pic>
          <p:nvPicPr>
            <p:cNvPr id="12" name="그림 11" descr="right_joi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3571876"/>
              <a:ext cx="602758" cy="357190"/>
            </a:xfrm>
            <a:prstGeom prst="rect">
              <a:avLst/>
            </a:prstGeom>
          </p:spPr>
        </p:pic>
        <p:pic>
          <p:nvPicPr>
            <p:cNvPr id="6" name="그림 5" descr="both_joi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7554" y="5357826"/>
              <a:ext cx="714380" cy="3657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8926" y="2571744"/>
            <a:ext cx="3393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atin typeface="+mj-ea"/>
                <a:ea typeface="+mj-ea"/>
              </a:rPr>
              <a:t>8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관계 대수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8.1 </a:t>
            </a:r>
            <a:r>
              <a:rPr lang="ko-KR" altLang="en-US" sz="2800" dirty="0" smtClean="0"/>
              <a:t>관계 연산자들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SELECTION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err="1" smtClean="0"/>
              <a:t>릴레이션에서</a:t>
            </a:r>
            <a:r>
              <a:rPr lang="ko-KR" altLang="en-US" sz="2400" dirty="0" smtClean="0"/>
              <a:t> 조건에 해당하는 </a:t>
            </a:r>
            <a:r>
              <a:rPr lang="ko-KR" altLang="en-US" sz="2400" dirty="0" err="1" smtClean="0"/>
              <a:t>투플을</a:t>
            </a:r>
            <a:r>
              <a:rPr lang="ko-KR" altLang="en-US" sz="2400" dirty="0" smtClean="0"/>
              <a:t> 뽑아내는 </a:t>
            </a:r>
            <a:r>
              <a:rPr lang="ko-KR" altLang="en-US" sz="2400" dirty="0" smtClean="0"/>
              <a:t>것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l-GR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조건술어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이름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85984" y="3282735"/>
            <a:ext cx="4572000" cy="2217967"/>
            <a:chOff x="2285984" y="3143248"/>
            <a:chExt cx="4572000" cy="2217967"/>
          </a:xfrm>
        </p:grpSpPr>
        <p:pic>
          <p:nvPicPr>
            <p:cNvPr id="5" name="그림 4" descr="오용철DB_html\데이터베이스 모델링.files\image446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8860" y="3143248"/>
              <a:ext cx="425767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285984" y="471488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b="1" dirty="0" smtClean="0"/>
                <a:t>그림 </a:t>
              </a:r>
              <a:r>
                <a:rPr lang="en-US" altLang="ko-KR" b="1" dirty="0" smtClean="0"/>
                <a:t>8-1</a:t>
              </a:r>
            </a:p>
            <a:p>
              <a:pPr algn="ctr"/>
              <a:r>
                <a:rPr lang="en-US" altLang="ko-KR" b="1" dirty="0" smtClean="0"/>
                <a:t>SELECTION </a:t>
              </a:r>
              <a:r>
                <a:rPr lang="ko-KR" altLang="en-US" b="1" dirty="0" smtClean="0"/>
                <a:t>연산</a:t>
              </a:r>
              <a:endParaRPr lang="en-US" altLang="ko-KR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00430" y="5786454"/>
            <a:ext cx="214314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 ← </a:t>
            </a:r>
            <a:r>
              <a:rPr lang="el-GR" altLang="ko-KR" dirty="0" smtClean="0"/>
              <a:t>σ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=22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8.1 </a:t>
            </a:r>
            <a:r>
              <a:rPr lang="ko-KR" altLang="en-US" sz="2800" dirty="0" smtClean="0"/>
              <a:t>관계 연산자들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6435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PROJECTION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err="1" smtClean="0"/>
              <a:t>릴레이션에서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특정 </a:t>
            </a:r>
            <a:r>
              <a:rPr lang="ko-KR" altLang="en-US" sz="2400" dirty="0" err="1" smtClean="0"/>
              <a:t>애트리뷰트들을</a:t>
            </a:r>
            <a:r>
              <a:rPr lang="ko-KR" altLang="en-US" sz="2400" dirty="0" smtClean="0"/>
              <a:t> 추출하는 것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l-GR" altLang="ko-KR" sz="2400" dirty="0" smtClean="0"/>
              <a:t>π</a:t>
            </a:r>
            <a:r>
              <a:rPr lang="ko-KR" altLang="en-US" sz="1600" dirty="0" smtClean="0"/>
              <a:t>추출할</a:t>
            </a:r>
            <a:r>
              <a:rPr lang="en-US" altLang="ko-KR" sz="1600" dirty="0" smtClean="0"/>
              <a:t>_</a:t>
            </a:r>
            <a:r>
              <a:rPr lang="ko-KR" altLang="en-US" sz="1600" dirty="0" err="1" smtClean="0"/>
              <a:t>애트리뷰트들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이름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이름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85984" y="3214686"/>
            <a:ext cx="4572000" cy="2286016"/>
            <a:chOff x="2285984" y="3214686"/>
            <a:chExt cx="4572000" cy="2286016"/>
          </a:xfrm>
        </p:grpSpPr>
        <p:sp>
          <p:nvSpPr>
            <p:cNvPr id="6" name="직사각형 5"/>
            <p:cNvSpPr/>
            <p:nvPr/>
          </p:nvSpPr>
          <p:spPr>
            <a:xfrm>
              <a:off x="2285984" y="4854371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b="1" dirty="0" smtClean="0"/>
                <a:t>그림 </a:t>
              </a:r>
              <a:r>
                <a:rPr lang="en-US" altLang="ko-KR" b="1" dirty="0" smtClean="0"/>
                <a:t>8-2</a:t>
              </a:r>
              <a:endParaRPr lang="en-US" altLang="ja-JP" b="1" dirty="0" smtClean="0"/>
            </a:p>
            <a:p>
              <a:pPr algn="ctr"/>
              <a:r>
                <a:rPr lang="en-US" altLang="ko-KR" b="1" dirty="0" smtClean="0"/>
                <a:t>PROJECTION </a:t>
              </a:r>
              <a:r>
                <a:rPr lang="ko-KR" altLang="en-US" b="1" dirty="0" smtClean="0"/>
                <a:t>연산</a:t>
              </a:r>
              <a:endParaRPr lang="en-US" altLang="ko-KR" b="1" dirty="0"/>
            </a:p>
          </p:txBody>
        </p:sp>
        <p:pic>
          <p:nvPicPr>
            <p:cNvPr id="8" name="그림 7" descr="오용철DB_html\데이터베이스 모델링.files\image448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1277" y="3214686"/>
              <a:ext cx="4162425" cy="160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3286116" y="5786454"/>
            <a:ext cx="271464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 ← </a:t>
            </a:r>
            <a:r>
              <a:rPr lang="el-GR" altLang="ko-KR" dirty="0" smtClean="0"/>
              <a:t>π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(STUDENT)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8.1 </a:t>
            </a:r>
            <a:r>
              <a:rPr lang="ko-KR" altLang="en-US" sz="2800" dirty="0" smtClean="0"/>
              <a:t>관계 연산자들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b="1" dirty="0" smtClean="0"/>
              <a:t>JOIN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두 개의 </a:t>
            </a:r>
            <a:r>
              <a:rPr lang="ko-KR" altLang="en-US" sz="2400" dirty="0" err="1" smtClean="0"/>
              <a:t>릴레이션을</a:t>
            </a:r>
            <a:r>
              <a:rPr lang="ko-KR" altLang="en-US" sz="2400" dirty="0" smtClean="0"/>
              <a:t> 연결하여 하나의 </a:t>
            </a:r>
            <a:r>
              <a:rPr lang="ko-KR" altLang="en-US" sz="2400" dirty="0" err="1" smtClean="0"/>
              <a:t>릴레이션이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생성된 것과 같은 역할 수행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285984" y="3286124"/>
            <a:ext cx="4572000" cy="3233742"/>
            <a:chOff x="2285984" y="2266960"/>
            <a:chExt cx="4572000" cy="3233742"/>
          </a:xfrm>
        </p:grpSpPr>
        <p:sp>
          <p:nvSpPr>
            <p:cNvPr id="6" name="직사각형 5"/>
            <p:cNvSpPr/>
            <p:nvPr/>
          </p:nvSpPr>
          <p:spPr>
            <a:xfrm>
              <a:off x="2285984" y="4854371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b="1" dirty="0" smtClean="0"/>
                <a:t>그림 </a:t>
              </a:r>
              <a:r>
                <a:rPr lang="en-US" altLang="ko-KR" b="1" dirty="0" smtClean="0"/>
                <a:t>8-2</a:t>
              </a:r>
              <a:endParaRPr lang="en-US" altLang="ja-JP" b="1" dirty="0" smtClean="0"/>
            </a:p>
            <a:p>
              <a:pPr algn="ctr"/>
              <a:r>
                <a:rPr lang="en-US" altLang="ko-KR" b="1" dirty="0" smtClean="0"/>
                <a:t>PROJECTION </a:t>
              </a:r>
              <a:r>
                <a:rPr lang="ko-KR" altLang="en-US" b="1" dirty="0" smtClean="0"/>
                <a:t>연산</a:t>
              </a:r>
              <a:endParaRPr lang="en-US" altLang="ko-KR" b="1" dirty="0"/>
            </a:p>
          </p:txBody>
        </p:sp>
        <p:pic>
          <p:nvPicPr>
            <p:cNvPr id="9" name="그림 8" descr="오용철DB_html\데이터베이스 모델링.files\image450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33712" y="2266960"/>
              <a:ext cx="307657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8.1 </a:t>
            </a:r>
            <a:r>
              <a:rPr lang="ko-KR" altLang="en-US" sz="2800" dirty="0" smtClean="0"/>
              <a:t>관계 연산자들</a:t>
            </a:r>
            <a:endParaRPr lang="ko-KR" altLang="en-US" sz="28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22343" y="1582565"/>
            <a:ext cx="8207375" cy="1643527"/>
            <a:chOff x="722343" y="1582565"/>
            <a:chExt cx="8207375" cy="1643527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722343" y="1582565"/>
              <a:ext cx="8207375" cy="1643527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spAutoFit/>
            </a:bodyPr>
            <a:lstStyle/>
            <a:p>
              <a:pPr marL="342900" marR="0" lvl="0" indent="-342900" algn="l" defTabSz="914400" rtl="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altLang="ko-KR" sz="2800" b="1" dirty="0" smtClean="0"/>
                <a:t>JOIN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연산자</a:t>
              </a:r>
              <a:endPara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742950" marR="0" lvl="1" indent="-285750" algn="l" defTabSz="914400" rtl="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lang="ko-KR" altLang="en-US" sz="2400" noProof="0" dirty="0" err="1" smtClean="0"/>
                <a:t>세타</a:t>
              </a:r>
              <a:r>
                <a:rPr lang="ko-KR" altLang="en-US" sz="2400" noProof="0" dirty="0" smtClean="0"/>
                <a:t> 조인</a:t>
              </a:r>
              <a:r>
                <a:rPr lang="en-US" altLang="ko-KR" sz="2400" noProof="0" dirty="0" smtClean="0"/>
                <a:t>, </a:t>
              </a:r>
              <a:r>
                <a:rPr lang="ko-KR" altLang="en-US" sz="2400" noProof="0" dirty="0" smtClean="0"/>
                <a:t>동등 조인</a:t>
              </a:r>
              <a:r>
                <a:rPr lang="en-US" altLang="ko-KR" sz="2400" noProof="0" dirty="0" smtClean="0"/>
                <a:t>, </a:t>
              </a:r>
              <a:r>
                <a:rPr lang="ko-KR" altLang="en-US" sz="2400" noProof="0" dirty="0" smtClean="0"/>
                <a:t>자연 조인</a:t>
              </a:r>
              <a:r>
                <a:rPr lang="en-US" altLang="ko-KR" sz="2400" noProof="0" dirty="0" smtClean="0"/>
                <a:t>, </a:t>
              </a:r>
              <a:r>
                <a:rPr lang="ko-KR" altLang="en-US" sz="2400" noProof="0" dirty="0" smtClean="0"/>
                <a:t>외부 조인 등이 있음</a:t>
              </a:r>
              <a:endParaRPr lang="en-US" altLang="ko-KR" sz="2400" noProof="0" dirty="0" smtClean="0"/>
            </a:p>
            <a:p>
              <a:pPr marL="742950" marR="0" lvl="1" indent="-285750" algn="l" defTabSz="914400" rtl="0" eaLnBrk="1" fontAlgn="auto" latinLnBrk="1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ko-KR" altLang="en-US" sz="2400" i="0" u="none" strike="noStrike" kern="1200" cap="none" spc="0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릴레이션</a:t>
              </a:r>
              <a:r>
                <a:rPr kumimoji="0" lang="en-US" altLang="ko-KR" sz="24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_</a:t>
              </a:r>
              <a:r>
                <a:rPr kumimoji="0" lang="ko-KR" altLang="en-US" sz="24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이름</a:t>
              </a:r>
              <a:r>
                <a:rPr kumimoji="0" lang="en-US" altLang="ko-KR" sz="24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(R) </a:t>
              </a:r>
              <a:r>
                <a:rPr lang="ko-KR" altLang="en-US" sz="2400" dirty="0" smtClean="0"/>
                <a:t>　</a:t>
              </a:r>
              <a:r>
                <a:rPr lang="ko-KR" altLang="en-US" sz="2400" dirty="0" smtClean="0"/>
                <a:t> </a:t>
              </a:r>
              <a:r>
                <a:rPr kumimoji="0" lang="en-US" altLang="ko-KR" sz="1600" i="0" u="none" strike="noStrike" kern="1200" cap="none" spc="0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R.attribute</a:t>
              </a:r>
              <a:r>
                <a:rPr lang="en-US" altLang="ko-KR" sz="1600" dirty="0" smtClean="0"/>
                <a:t>=</a:t>
              </a:r>
              <a:r>
                <a:rPr lang="en-US" altLang="ko-KR" sz="1600" dirty="0" err="1" smtClean="0"/>
                <a:t>S.attribute</a:t>
              </a:r>
              <a:r>
                <a:rPr lang="en-US" altLang="ko-KR" sz="2400" dirty="0" smtClean="0"/>
                <a:t> </a:t>
              </a:r>
              <a:r>
                <a:rPr lang="ko-KR" altLang="en-US" sz="2400" dirty="0" err="1" smtClean="0"/>
                <a:t>릴레이션이름</a:t>
              </a:r>
              <a:r>
                <a:rPr lang="en-US" altLang="ko-KR" sz="2400" dirty="0" smtClean="0"/>
                <a:t>(S)</a:t>
              </a:r>
              <a:endPara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8" name="그림 7" descr="joi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254" y="2777180"/>
              <a:ext cx="506412" cy="356158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1714480" y="3357562"/>
            <a:ext cx="6072230" cy="369332"/>
            <a:chOff x="1714480" y="3357562"/>
            <a:chExt cx="607223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714480" y="3357562"/>
              <a:ext cx="607223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 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STUDENT </a:t>
              </a:r>
              <a:r>
                <a:rPr lang="ko-KR" altLang="en-US" dirty="0" smtClean="0"/>
                <a:t>　 </a:t>
              </a:r>
              <a:r>
                <a:rPr lang="ko-KR" altLang="en-US" sz="1400" dirty="0" smtClean="0"/>
                <a:t>학과</a:t>
              </a:r>
              <a:r>
                <a:rPr lang="en-US" altLang="ko-KR" sz="1400" dirty="0" smtClean="0"/>
                <a:t>No=No </a:t>
              </a:r>
              <a:r>
                <a:rPr lang="en-US" altLang="ko-KR" dirty="0" smtClean="0"/>
                <a:t>DEPARTMENT</a:t>
              </a:r>
              <a:endParaRPr lang="ko-KR" altLang="en-US" dirty="0"/>
            </a:p>
          </p:txBody>
        </p:sp>
        <p:pic>
          <p:nvPicPr>
            <p:cNvPr id="12" name="그림 11" descr="joi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9124" y="3429000"/>
              <a:ext cx="321032" cy="225781"/>
            </a:xfrm>
            <a:prstGeom prst="rect">
              <a:avLst/>
            </a:prstGeom>
          </p:spPr>
        </p:pic>
      </p:grp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14282" y="4286256"/>
          <a:ext cx="4143375" cy="1485900"/>
        </p:xfrm>
        <a:graphic>
          <a:graphicData uri="http://schemas.openxmlformats.org/drawingml/2006/table">
            <a:tbl>
              <a:tblPr/>
              <a:tblGrid>
                <a:gridCol w="1076325"/>
                <a:gridCol w="828675"/>
                <a:gridCol w="609600"/>
                <a:gridCol w="638175"/>
                <a:gridCol w="990600"/>
              </a:tblGrid>
              <a:tr h="238125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RESULT</a:t>
                      </a:r>
                      <a:endParaRPr lang="ko-KR" sz="1000" kern="100">
                        <a:latin typeface="굴림"/>
                        <a:ea typeface="맑은 고딕"/>
                        <a:cs typeface="Tahom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학번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학과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No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No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학과명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2004150051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황도경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15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15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컴퓨터공학과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2007150006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곽나리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15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15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컴퓨터공학과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2005152033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이민구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게임공학과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2007154012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김승현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전자공학과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357818" y="4286256"/>
          <a:ext cx="3505200" cy="1485900"/>
        </p:xfrm>
        <a:graphic>
          <a:graphicData uri="http://schemas.openxmlformats.org/drawingml/2006/table">
            <a:tbl>
              <a:tblPr/>
              <a:tblGrid>
                <a:gridCol w="1076325"/>
                <a:gridCol w="828675"/>
                <a:gridCol w="609600"/>
                <a:gridCol w="990600"/>
              </a:tblGrid>
              <a:tr h="238125"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RESULT</a:t>
                      </a:r>
                      <a:endParaRPr lang="ko-KR" sz="1000" kern="100" dirty="0">
                        <a:latin typeface="굴림"/>
                        <a:ea typeface="맑은 고딕"/>
                        <a:cs typeface="Tahom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학번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학과</a:t>
                      </a: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No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학과명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2004150051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황도경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15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컴퓨터공학과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2007150006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곽나리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15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컴퓨터공학과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2005152033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이민구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11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게임공학과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"/>
                          <a:ea typeface="맑은 고딕"/>
                          <a:cs typeface="Times New Roman"/>
                        </a:rPr>
                        <a:t>2007154012</a:t>
                      </a:r>
                      <a:endParaRPr lang="ko-KR" sz="1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굴림"/>
                          <a:ea typeface="맑은 고딕"/>
                          <a:cs typeface="Times New Roman"/>
                        </a:rPr>
                        <a:t>김승현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굴림"/>
                          <a:ea typeface="맑은 고딕"/>
                          <a:cs typeface="Times New Roman"/>
                        </a:rPr>
                        <a:t>13</a:t>
                      </a:r>
                      <a:endParaRPr lang="ko-KR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굴림"/>
                          <a:ea typeface="맑은 고딕"/>
                          <a:cs typeface="Times New Roman"/>
                        </a:rPr>
                        <a:t>전자공학과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357686" y="5100592"/>
            <a:ext cx="1000132" cy="471548"/>
            <a:chOff x="4357686" y="5143512"/>
            <a:chExt cx="1000132" cy="47154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4429124" y="5143512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57686" y="521495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중복 데이터 제거</a:t>
              </a:r>
              <a:endParaRPr lang="ko-KR" altLang="en-US" sz="10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0" y="5857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예제 </a:t>
            </a:r>
            <a:r>
              <a:rPr lang="en-US" altLang="ko-KR" b="1" dirty="0" smtClean="0"/>
              <a:t>8-3)</a:t>
            </a:r>
            <a:endParaRPr lang="en-US" altLang="ja-JP" b="1" dirty="0" smtClean="0"/>
          </a:p>
          <a:p>
            <a:pPr algn="ctr"/>
            <a:r>
              <a:rPr lang="ko-KR" altLang="en-US" b="1" dirty="0" smtClean="0"/>
              <a:t>동등 조인 결과</a:t>
            </a:r>
            <a:endParaRPr lang="en-US" altLang="ko-KR" b="1" dirty="0"/>
          </a:p>
        </p:txBody>
      </p:sp>
      <p:sp>
        <p:nvSpPr>
          <p:cNvPr id="22" name="직사각형 21"/>
          <p:cNvSpPr/>
          <p:nvPr/>
        </p:nvSpPr>
        <p:spPr>
          <a:xfrm>
            <a:off x="5143504" y="5857892"/>
            <a:ext cx="400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예제 </a:t>
            </a:r>
            <a:r>
              <a:rPr lang="en-US" altLang="ko-KR" b="1" dirty="0" smtClean="0"/>
              <a:t>8-4)</a:t>
            </a:r>
            <a:endParaRPr lang="en-US" altLang="ja-JP" b="1" dirty="0" smtClean="0"/>
          </a:p>
          <a:p>
            <a:pPr algn="ctr"/>
            <a:r>
              <a:rPr lang="ko-KR" altLang="en-US" b="1" dirty="0" smtClean="0"/>
              <a:t>자연 조인 결과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8.1 </a:t>
            </a:r>
            <a:r>
              <a:rPr lang="ko-KR" altLang="en-US" sz="2800" dirty="0" smtClean="0"/>
              <a:t>관계 연산자들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DIVISION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sz="2400" dirty="0" smtClean="0"/>
              <a:t>한 </a:t>
            </a:r>
            <a:r>
              <a:rPr lang="ko-KR" altLang="en-US" sz="2400" dirty="0" err="1" smtClean="0"/>
              <a:t>릴레이션</a:t>
            </a:r>
            <a:r>
              <a:rPr lang="en-US" altLang="ko-KR" sz="2400" dirty="0" smtClean="0"/>
              <a:t>(R)</a:t>
            </a:r>
            <a:r>
              <a:rPr lang="ko-KR" altLang="en-US" sz="2400" dirty="0" smtClean="0"/>
              <a:t>에서 다른 릴레이션</a:t>
            </a:r>
            <a:r>
              <a:rPr lang="en-US" altLang="ko-KR" sz="2400" dirty="0" smtClean="0"/>
              <a:t>(S)</a:t>
            </a:r>
            <a:r>
              <a:rPr lang="ko-KR" altLang="en-US" sz="2400" dirty="0" smtClean="0"/>
              <a:t>의 애트리뷰트를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제외한 나머지 </a:t>
            </a:r>
            <a:r>
              <a:rPr lang="ko-KR" altLang="en-US" sz="2400" dirty="0" err="1" smtClean="0"/>
              <a:t>애트리뷰트만을</a:t>
            </a:r>
            <a:r>
              <a:rPr lang="ko-KR" altLang="en-US" sz="2400" dirty="0" smtClean="0"/>
              <a:t> 검색하는 것</a:t>
            </a:r>
            <a:endParaRPr lang="en-US" altLang="ko-KR" sz="2400" dirty="0" smtClean="0"/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이름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(R) </a:t>
            </a:r>
            <a:r>
              <a:rPr lang="en-US" altLang="ko-KR" sz="2400" noProof="0" dirty="0" smtClean="0"/>
              <a:t>÷ </a:t>
            </a:r>
            <a:r>
              <a:rPr lang="ko-KR" altLang="en-US" sz="2400" noProof="0" dirty="0" err="1" smtClean="0"/>
              <a:t>릴레이션</a:t>
            </a:r>
            <a:r>
              <a:rPr lang="en-US" altLang="ko-KR" sz="2400" noProof="0" dirty="0" smtClean="0"/>
              <a:t>_</a:t>
            </a:r>
            <a:r>
              <a:rPr lang="ko-KR" altLang="en-US" sz="2400" noProof="0" dirty="0" smtClean="0"/>
              <a:t>이름</a:t>
            </a:r>
            <a:r>
              <a:rPr lang="en-US" altLang="ko-KR" sz="2400" noProof="0" dirty="0" smtClean="0"/>
              <a:t>(S)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1736" y="6131502"/>
            <a:ext cx="407196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 ← STUDENT ÷ DEPARTMENT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285984" y="3762388"/>
            <a:ext cx="4572000" cy="2095504"/>
            <a:chOff x="2285984" y="3405198"/>
            <a:chExt cx="4572000" cy="2095504"/>
          </a:xfrm>
        </p:grpSpPr>
        <p:sp>
          <p:nvSpPr>
            <p:cNvPr id="6" name="직사각형 5"/>
            <p:cNvSpPr/>
            <p:nvPr/>
          </p:nvSpPr>
          <p:spPr>
            <a:xfrm>
              <a:off x="2285984" y="4854371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b="1" dirty="0" smtClean="0"/>
                <a:t>그림 </a:t>
              </a:r>
              <a:r>
                <a:rPr lang="en-US" altLang="ko-KR" b="1" dirty="0" smtClean="0"/>
                <a:t>8-2</a:t>
              </a:r>
              <a:endParaRPr lang="en-US" altLang="ja-JP" b="1" dirty="0" smtClean="0"/>
            </a:p>
            <a:p>
              <a:pPr algn="ctr"/>
              <a:r>
                <a:rPr lang="en-US" altLang="ko-KR" b="1" dirty="0" smtClean="0"/>
                <a:t>PROJECTION </a:t>
              </a:r>
              <a:r>
                <a:rPr lang="ko-KR" altLang="en-US" b="1" dirty="0" smtClean="0"/>
                <a:t>연산</a:t>
              </a:r>
              <a:endParaRPr lang="en-US" altLang="ko-KR" b="1" dirty="0"/>
            </a:p>
          </p:txBody>
        </p:sp>
        <p:pic>
          <p:nvPicPr>
            <p:cNvPr id="9" name="그림 8" descr="오용철DB_html\데이터베이스 모델링.files\image453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8860" y="3405198"/>
              <a:ext cx="4314825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8.2 </a:t>
            </a:r>
            <a:r>
              <a:rPr lang="ko-KR" altLang="en-US" sz="2800" dirty="0" smtClean="0"/>
              <a:t>기타 연산자</a:t>
            </a:r>
            <a:r>
              <a:rPr lang="ko-KR" altLang="en-US" sz="2800" dirty="0" smtClean="0"/>
              <a:t>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45605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집합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합집합 연산자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altLang="ko-KR" sz="2400" dirty="0" smtClean="0"/>
              <a:t>: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이나 릴레이션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중 한쪽에만 속하거나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과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모두에 속한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투플들로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구성된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lang="en-US" altLang="ko-KR" sz="2400" noProof="0" dirty="0" smtClean="0"/>
              <a:t>(R) </a:t>
            </a:r>
            <a:r>
              <a:rPr lang="ko-KR" altLang="en-US" sz="2400" noProof="0" dirty="0" smtClean="0"/>
              <a:t>∪ </a:t>
            </a:r>
            <a:r>
              <a:rPr lang="ko-KR" altLang="en-US" sz="2400" noProof="0" dirty="0" err="1" smtClean="0"/>
              <a:t>릴레이션</a:t>
            </a:r>
            <a:r>
              <a:rPr lang="en-US" altLang="ko-KR" sz="2400" noProof="0" dirty="0" smtClean="0"/>
              <a:t>(S)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0298" y="4345552"/>
            <a:ext cx="39290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 ← STUDENT </a:t>
            </a:r>
            <a:r>
              <a:rPr lang="ko-KR" altLang="en-US" dirty="0" smtClean="0"/>
              <a:t>∪ </a:t>
            </a:r>
            <a:r>
              <a:rPr lang="en-US" altLang="ko-KR" dirty="0" smtClean="0"/>
              <a:t>PROFESSOR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8.2 </a:t>
            </a:r>
            <a:r>
              <a:rPr lang="ko-KR" altLang="en-US" sz="2800" dirty="0" smtClean="0"/>
              <a:t>기타 연산자들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45605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집합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연산자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교집합 연산자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altLang="ko-KR" sz="2400" dirty="0" smtClean="0"/>
              <a:t>: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속하면서 동시에 릴레이션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속한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투플들의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집합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릴레이션</a:t>
            </a:r>
            <a:r>
              <a:rPr lang="en-US" altLang="ko-KR" sz="2400" noProof="0" dirty="0" smtClean="0"/>
              <a:t>(R) </a:t>
            </a:r>
            <a:r>
              <a:rPr lang="ko-KR" altLang="en-US" sz="2400" noProof="0" dirty="0" smtClean="0"/>
              <a:t>∩ </a:t>
            </a:r>
            <a:r>
              <a:rPr lang="ko-KR" altLang="en-US" sz="2400" noProof="0" dirty="0" err="1" smtClean="0"/>
              <a:t>릴레이션</a:t>
            </a:r>
            <a:r>
              <a:rPr lang="en-US" altLang="ko-KR" sz="2400" noProof="0" dirty="0" smtClean="0"/>
              <a:t>(S)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0298" y="4488428"/>
            <a:ext cx="37147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 ← COM_STU </a:t>
            </a:r>
            <a:r>
              <a:rPr lang="ko-KR" altLang="en-US" dirty="0" smtClean="0"/>
              <a:t>∩ </a:t>
            </a:r>
            <a:r>
              <a:rPr lang="en-US" altLang="ko-KR" dirty="0" smtClean="0"/>
              <a:t>ECO_STU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324</Words>
  <Application>Microsoft Office PowerPoint</Application>
  <PresentationFormat>화면 슬라이드 쇼(4:3)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CN</cp:lastModifiedBy>
  <cp:revision>20</cp:revision>
  <dcterms:created xsi:type="dcterms:W3CDTF">2010-05-16T15:24:05Z</dcterms:created>
  <dcterms:modified xsi:type="dcterms:W3CDTF">2010-06-07T17:41:50Z</dcterms:modified>
</cp:coreProperties>
</file>