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9.2 </a:t>
            </a:r>
            <a:r>
              <a:rPr lang="ko-KR" altLang="en-US" sz="2800" dirty="0" smtClean="0"/>
              <a:t>제약조건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PRIMARY KEY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테이블 하나에는 오직 하나의 </a:t>
            </a:r>
            <a:r>
              <a:rPr lang="ko-KR" altLang="en-US" sz="2400" dirty="0" err="1" smtClean="0"/>
              <a:t>기본키만</a:t>
            </a:r>
            <a:r>
              <a:rPr lang="ko-KR" altLang="en-US" sz="2400" dirty="0" smtClean="0"/>
              <a:t> 존재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86050" y="6143644"/>
            <a:ext cx="3500462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(Ch09-003)</a:t>
            </a:r>
            <a:endParaRPr lang="en-US" altLang="ko-KR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28794" y="457200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 삽입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28794" y="528638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성공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28794" y="59293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실패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31987" y="2928934"/>
          <a:ext cx="5280025" cy="148590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1841500"/>
                <a:gridCol w="15240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학번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핸드폰번호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곽나리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2006150004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010-9763-6639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김승현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2007140013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010-3345-4520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이건희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2008130032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(null)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914207" y="5072074"/>
          <a:ext cx="5315585" cy="247650"/>
        </p:xfrm>
        <a:graphic>
          <a:graphicData uri="http://schemas.openxmlformats.org/drawingml/2006/table">
            <a:tbl>
              <a:tblPr/>
              <a:tblGrid>
                <a:gridCol w="835025"/>
                <a:gridCol w="1206500"/>
                <a:gridCol w="1750060"/>
                <a:gridCol w="1524000"/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이민구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(null)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010-3066-3140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931987" y="5715016"/>
          <a:ext cx="5280025" cy="247650"/>
        </p:xfrm>
        <a:graphic>
          <a:graphicData uri="http://schemas.openxmlformats.org/drawingml/2006/table">
            <a:tbl>
              <a:tblPr/>
              <a:tblGrid>
                <a:gridCol w="835025"/>
                <a:gridCol w="1206500"/>
                <a:gridCol w="1714500"/>
                <a:gridCol w="1524000"/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이영재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2008130032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010-7026-0012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9.2 </a:t>
            </a:r>
            <a:r>
              <a:rPr lang="ko-KR" altLang="en-US" sz="2800" dirty="0" smtClean="0"/>
              <a:t>제약조건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FOREIGN KEY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같은 테이블이나 다른 테이블과 관계를 맺을 때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그 테이블의 </a:t>
            </a:r>
            <a:r>
              <a:rPr lang="en-US" altLang="ko-KR" sz="2400" dirty="0" smtClean="0"/>
              <a:t>PRIMARY KEY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UNIQUE KEY </a:t>
            </a:r>
            <a:r>
              <a:rPr lang="ko-KR" altLang="en-US" sz="2400" dirty="0" smtClean="0"/>
              <a:t>간에 성립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928794" y="4000504"/>
          <a:ext cx="5280025" cy="1485900"/>
        </p:xfrm>
        <a:graphic>
          <a:graphicData uri="http://schemas.openxmlformats.org/drawingml/2006/table">
            <a:tbl>
              <a:tblPr/>
              <a:tblGrid>
                <a:gridCol w="708025"/>
                <a:gridCol w="1016000"/>
                <a:gridCol w="2349500"/>
                <a:gridCol w="12065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교수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ID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연구실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오용철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504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이상혁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306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김진환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(null)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윤미래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207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357187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PRIMARY KEY </a:t>
            </a:r>
            <a:r>
              <a:rPr lang="ko-KR" altLang="en-US" dirty="0" smtClean="0"/>
              <a:t>제약조건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9.2 </a:t>
            </a:r>
            <a:r>
              <a:rPr lang="ko-KR" altLang="en-US" sz="2800" dirty="0" smtClean="0"/>
              <a:t>제약조건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FOREIGN KEY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86050" y="6143644"/>
            <a:ext cx="3500462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(Ch09-003)</a:t>
            </a:r>
            <a:endParaRPr lang="en-US" altLang="ko-KR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28794" y="435769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 삽입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28794" y="52149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성공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28794" y="59293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실패</a:t>
            </a:r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PRIMARY KEY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제약조건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56" y="23452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FOREIGN KEY </a:t>
            </a:r>
            <a:r>
              <a:rPr lang="ko-KR" altLang="en-US" dirty="0" smtClean="0"/>
              <a:t>제약조건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31987" y="2714620"/>
          <a:ext cx="5280025" cy="148590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2159000"/>
                <a:gridCol w="12065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학번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지도교수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_ID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곽나리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2006150004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김승현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2007140013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이건희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2008130032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914207" y="5000636"/>
          <a:ext cx="5315585" cy="24765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2159000"/>
                <a:gridCol w="1242060"/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이영재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2008130036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12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931987" y="5715016"/>
          <a:ext cx="5280025" cy="24765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2159000"/>
                <a:gridCol w="1206500"/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이영재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2008130036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9.2 </a:t>
            </a:r>
            <a:r>
              <a:rPr lang="ko-KR" altLang="en-US" sz="2800" dirty="0" smtClean="0"/>
              <a:t>제약조건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CHECK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칼럼에 대해 값의 범위를 지정함으로써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범위 밖의 값은 삽입을 제한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PRIMARY KEY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제약조건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9.3 DML(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조작어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SELECT </a:t>
            </a:r>
            <a:r>
              <a:rPr lang="ko-KR" altLang="en-US" sz="2800" b="1" dirty="0" smtClean="0"/>
              <a:t>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에서 데이터 검색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3071810"/>
            <a:ext cx="621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		</a:t>
            </a:r>
            <a:r>
              <a:rPr lang="ko-KR" altLang="ko-KR" dirty="0" smtClean="0"/>
              <a:t>추출할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애트리뷰트</a:t>
            </a:r>
            <a:endParaRPr lang="ko-KR" altLang="ko-KR" dirty="0" smtClean="0"/>
          </a:p>
          <a:p>
            <a:r>
              <a:rPr lang="en-US" altLang="ko-KR" dirty="0" smtClean="0"/>
              <a:t>FROM		</a:t>
            </a:r>
            <a:r>
              <a:rPr lang="ko-KR" altLang="ko-KR" dirty="0" smtClean="0"/>
              <a:t>추출에</a:t>
            </a:r>
            <a:r>
              <a:rPr lang="en-US" altLang="ko-KR" dirty="0" smtClean="0"/>
              <a:t>_</a:t>
            </a:r>
            <a:r>
              <a:rPr lang="ko-KR" altLang="ko-KR" dirty="0" smtClean="0"/>
              <a:t>필요한</a:t>
            </a:r>
            <a:r>
              <a:rPr lang="en-US" altLang="ko-KR" dirty="0" smtClean="0"/>
              <a:t>_</a:t>
            </a:r>
            <a:r>
              <a:rPr lang="ko-KR" altLang="ko-KR" dirty="0" smtClean="0"/>
              <a:t>테이블</a:t>
            </a:r>
          </a:p>
          <a:p>
            <a:r>
              <a:rPr lang="en-US" altLang="ko-KR" dirty="0" smtClean="0"/>
              <a:t>WHERE		</a:t>
            </a:r>
            <a:r>
              <a:rPr lang="ko-KR" altLang="ko-KR" dirty="0" smtClean="0"/>
              <a:t>추출하기</a:t>
            </a:r>
            <a:r>
              <a:rPr lang="en-US" altLang="ko-KR" dirty="0" smtClean="0"/>
              <a:t>_</a:t>
            </a:r>
            <a:r>
              <a:rPr lang="ko-KR" altLang="ko-KR" dirty="0" smtClean="0"/>
              <a:t>위한</a:t>
            </a:r>
            <a:r>
              <a:rPr lang="en-US" altLang="ko-KR" dirty="0" smtClean="0"/>
              <a:t>_</a:t>
            </a:r>
            <a:r>
              <a:rPr lang="ko-KR" altLang="ko-KR" dirty="0" smtClean="0"/>
              <a:t>조건</a:t>
            </a:r>
          </a:p>
          <a:p>
            <a:r>
              <a:rPr lang="en-US" altLang="ko-KR" dirty="0" smtClean="0"/>
              <a:t>GROUP BY	</a:t>
            </a:r>
            <a:r>
              <a:rPr lang="ko-KR" altLang="ko-KR" dirty="0" smtClean="0"/>
              <a:t>그룹별로</a:t>
            </a:r>
            <a:r>
              <a:rPr lang="en-US" altLang="ko-KR" dirty="0" smtClean="0"/>
              <a:t>_</a:t>
            </a:r>
            <a:r>
              <a:rPr lang="ko-KR" altLang="ko-KR" dirty="0" smtClean="0"/>
              <a:t>묶을</a:t>
            </a:r>
            <a:r>
              <a:rPr lang="en-US" altLang="ko-KR" dirty="0" smtClean="0"/>
              <a:t>_</a:t>
            </a:r>
            <a:r>
              <a:rPr lang="ko-KR" altLang="ko-KR" dirty="0" smtClean="0"/>
              <a:t>기준이</a:t>
            </a:r>
            <a:r>
              <a:rPr lang="en-US" altLang="ko-KR" dirty="0" smtClean="0"/>
              <a:t>_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애트리뷰트</a:t>
            </a:r>
            <a:endParaRPr lang="ko-KR" altLang="ko-KR" dirty="0" smtClean="0"/>
          </a:p>
          <a:p>
            <a:r>
              <a:rPr lang="en-US" altLang="ko-KR" dirty="0" smtClean="0"/>
              <a:t>HAVING		</a:t>
            </a:r>
            <a:r>
              <a:rPr lang="ko-KR" altLang="ko-KR" dirty="0" smtClean="0"/>
              <a:t>그룹이</a:t>
            </a:r>
            <a:r>
              <a:rPr lang="en-US" altLang="ko-KR" dirty="0" smtClean="0"/>
              <a:t>_</a:t>
            </a:r>
            <a:r>
              <a:rPr lang="ko-KR" altLang="ko-KR" dirty="0" smtClean="0"/>
              <a:t>만족해야</a:t>
            </a:r>
            <a:r>
              <a:rPr lang="en-US" altLang="ko-KR" dirty="0" smtClean="0"/>
              <a:t>_</a:t>
            </a:r>
            <a:r>
              <a:rPr lang="ko-KR" altLang="ko-KR" dirty="0" smtClean="0"/>
              <a:t>할</a:t>
            </a:r>
            <a:r>
              <a:rPr lang="en-US" altLang="ko-KR" dirty="0" smtClean="0"/>
              <a:t>_</a:t>
            </a:r>
            <a:r>
              <a:rPr lang="ko-KR" altLang="ko-KR" dirty="0" smtClean="0"/>
              <a:t>조건</a:t>
            </a:r>
          </a:p>
          <a:p>
            <a:r>
              <a:rPr lang="en-US" altLang="ko-KR" dirty="0" smtClean="0"/>
              <a:t>ORDER BY	</a:t>
            </a:r>
            <a:r>
              <a:rPr lang="ko-KR" altLang="ko-KR" dirty="0" smtClean="0"/>
              <a:t>추출한</a:t>
            </a:r>
            <a:r>
              <a:rPr lang="en-US" altLang="ko-KR" dirty="0" smtClean="0"/>
              <a:t>_</a:t>
            </a:r>
            <a:r>
              <a:rPr lang="ko-KR" altLang="ko-KR" dirty="0" smtClean="0"/>
              <a:t>데이터의</a:t>
            </a:r>
            <a:r>
              <a:rPr lang="en-US" altLang="ko-KR" dirty="0" smtClean="0"/>
              <a:t>_</a:t>
            </a:r>
            <a:r>
              <a:rPr lang="ko-KR" altLang="ko-KR" dirty="0" smtClean="0"/>
              <a:t>정렬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9.3 DML(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조작어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INSERT </a:t>
            </a:r>
            <a:r>
              <a:rPr lang="ko-KR" altLang="en-US" sz="2800" b="1" dirty="0" smtClean="0"/>
              <a:t>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테이블에 새로운 </a:t>
            </a:r>
            <a:r>
              <a:rPr lang="ko-KR" altLang="en-US" sz="2400" dirty="0" err="1" smtClean="0"/>
              <a:t>투플</a:t>
            </a:r>
            <a:r>
              <a:rPr lang="ko-KR" altLang="en-US" sz="2400" dirty="0" smtClean="0"/>
              <a:t> 삽입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자식 테이블의 </a:t>
            </a:r>
            <a:r>
              <a:rPr lang="ko-KR" altLang="en-US" sz="2400" dirty="0" err="1" smtClean="0"/>
              <a:t>외래키</a:t>
            </a:r>
            <a:r>
              <a:rPr lang="ko-KR" altLang="en-US" sz="2400" dirty="0" smtClean="0"/>
              <a:t> 칼럼에는 부모 테이블의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칼럼의 데이터들 중 하나가 입력되어야만 함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57356" y="39290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PRIMARY KEY </a:t>
            </a:r>
            <a:r>
              <a:rPr lang="ko-KR" altLang="en-US" dirty="0" smtClean="0"/>
              <a:t>제약조건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28794" y="4286256"/>
          <a:ext cx="5280025" cy="1485900"/>
        </p:xfrm>
        <a:graphic>
          <a:graphicData uri="http://schemas.openxmlformats.org/drawingml/2006/table">
            <a:tbl>
              <a:tblPr/>
              <a:tblGrid>
                <a:gridCol w="708025"/>
                <a:gridCol w="1016000"/>
                <a:gridCol w="2349500"/>
                <a:gridCol w="12065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교수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ID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연구실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오용철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504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이상혁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306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김진환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(null)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윤미래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207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9.3 DML(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조작어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INSERT </a:t>
            </a:r>
            <a:r>
              <a:rPr lang="ko-KR" altLang="en-US" sz="2800" b="1" dirty="0" smtClean="0"/>
              <a:t>문</a:t>
            </a:r>
            <a:endParaRPr lang="en-US" altLang="ko-KR" sz="2800" b="1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86050" y="6143644"/>
            <a:ext cx="3500462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(Ch09-005)</a:t>
            </a:r>
            <a:endParaRPr lang="en-US" altLang="ko-KR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28794" y="435769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 삽입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28794" y="52149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성공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28794" y="59293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실패</a:t>
            </a:r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PRIMARY KEY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제약조건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56" y="23452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FOREIGN KEY </a:t>
            </a:r>
            <a:r>
              <a:rPr lang="ko-KR" altLang="en-US" dirty="0" smtClean="0"/>
              <a:t>제약조건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931987" y="5715016"/>
          <a:ext cx="5280025" cy="24765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2159000"/>
                <a:gridCol w="1206500"/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이영재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2008130036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931987" y="2686050"/>
          <a:ext cx="5280025" cy="148590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2159000"/>
                <a:gridCol w="12065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학번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지도교수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_ID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곽나리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2006150004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김승현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2007140013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이건희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2008130032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914207" y="4967300"/>
          <a:ext cx="5315585" cy="24765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2159000"/>
                <a:gridCol w="1242060"/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이영재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2008130036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12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9.3 DML(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조작어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DELETE </a:t>
            </a:r>
            <a:r>
              <a:rPr lang="ko-KR" altLang="en-US" sz="2800" b="1" dirty="0" smtClean="0"/>
              <a:t>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어떤 테이블에서 삭제가 이루어지냐에 따라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오류가 날 수도 있음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sz="2400" dirty="0" smtClean="0"/>
              <a:t>FROM </a:t>
            </a:r>
            <a:r>
              <a:rPr lang="ko-KR" altLang="en-US" sz="2400" dirty="0" smtClean="0"/>
              <a:t>절과 </a:t>
            </a:r>
            <a:r>
              <a:rPr lang="en-US" altLang="ko-KR" sz="2400" dirty="0" smtClean="0"/>
              <a:t>WHERE</a:t>
            </a:r>
            <a:r>
              <a:rPr lang="ko-KR" altLang="en-US" sz="2400" dirty="0" smtClean="0"/>
              <a:t> 절로 이루어 짐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57356" y="391692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PRIMARY KEY </a:t>
            </a:r>
            <a:r>
              <a:rPr lang="ko-KR" altLang="en-US" dirty="0" smtClean="0"/>
              <a:t>제약조건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28794" y="4300554"/>
          <a:ext cx="5280025" cy="1485900"/>
        </p:xfrm>
        <a:graphic>
          <a:graphicData uri="http://schemas.openxmlformats.org/drawingml/2006/table">
            <a:tbl>
              <a:tblPr/>
              <a:tblGrid>
                <a:gridCol w="708025"/>
                <a:gridCol w="1016000"/>
                <a:gridCol w="2349500"/>
                <a:gridCol w="12065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교수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ID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연구실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오용철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504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이상혁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306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김진환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(null)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윤미래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207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9.3 DML(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조작어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DELETE </a:t>
            </a:r>
            <a:r>
              <a:rPr lang="ko-KR" altLang="en-US" sz="2800" b="1" dirty="0" smtClean="0"/>
              <a:t>문</a:t>
            </a:r>
            <a:endParaRPr lang="en-US" altLang="ko-KR" sz="2800" b="1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86050" y="4143380"/>
            <a:ext cx="3500462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(Ch09-006)</a:t>
            </a:r>
            <a:endParaRPr lang="en-US" altLang="ko-KR" sz="2000" b="1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PRIMARY KEY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제약조건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56" y="23452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FOREIGN KEY </a:t>
            </a:r>
            <a:r>
              <a:rPr lang="ko-KR" altLang="en-US" dirty="0" smtClean="0"/>
              <a:t>제약조건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31987" y="2809875"/>
          <a:ext cx="5280025" cy="123825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2159000"/>
                <a:gridCol w="12065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학번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지도교수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_ID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곽나리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2006150004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김승현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2007140013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이건희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2008130032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9.3 DML(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조작어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UPDATE </a:t>
            </a:r>
            <a:r>
              <a:rPr lang="ko-KR" altLang="en-US" sz="2800" b="1" dirty="0" smtClean="0"/>
              <a:t>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테이블의 행 값을 수정할 때 사용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err="1" smtClean="0"/>
              <a:t>외래키나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기본키일</a:t>
            </a:r>
            <a:r>
              <a:rPr lang="ko-KR" altLang="en-US" sz="2400" dirty="0" smtClean="0"/>
              <a:t> 때 참조 </a:t>
            </a:r>
            <a:r>
              <a:rPr lang="ko-KR" altLang="en-US" sz="2400" dirty="0" err="1" smtClean="0"/>
              <a:t>무결성</a:t>
            </a:r>
            <a:r>
              <a:rPr lang="ko-KR" altLang="en-US" sz="2400" dirty="0" smtClean="0"/>
              <a:t> 제약조건을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위반하면 오류 발생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57356" y="391692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PRIMARY KEY </a:t>
            </a:r>
            <a:r>
              <a:rPr lang="ko-KR" altLang="en-US" dirty="0" smtClean="0"/>
              <a:t>제약조건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28794" y="4300554"/>
          <a:ext cx="5280025" cy="1485900"/>
        </p:xfrm>
        <a:graphic>
          <a:graphicData uri="http://schemas.openxmlformats.org/drawingml/2006/table">
            <a:tbl>
              <a:tblPr/>
              <a:tblGrid>
                <a:gridCol w="708025"/>
                <a:gridCol w="1016000"/>
                <a:gridCol w="2349500"/>
                <a:gridCol w="12065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교수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ID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연구실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오용철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504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이상혁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306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김진환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(null)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윤미래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207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414" y="2214554"/>
            <a:ext cx="6938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atin typeface="+mj-ea"/>
                <a:ea typeface="+mj-ea"/>
              </a:rPr>
              <a:t>9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SQL</a:t>
            </a:r>
          </a:p>
          <a:p>
            <a:pPr algn="ctr"/>
            <a:r>
              <a:rPr lang="en-US" altLang="ko-KR" sz="4000" dirty="0" smtClean="0"/>
              <a:t>(Structured Query Language)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9.3 DML(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조작어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UPDATE </a:t>
            </a:r>
            <a:r>
              <a:rPr lang="ko-KR" altLang="en-US" sz="2800" b="1" dirty="0" smtClean="0"/>
              <a:t>문</a:t>
            </a:r>
            <a:endParaRPr lang="en-US" altLang="ko-KR" sz="2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928794" y="40005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 갱신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28794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갱신 실패</a:t>
            </a:r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PRIMARY KEY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제약조건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56" y="23452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FOREIGN KEY </a:t>
            </a:r>
            <a:r>
              <a:rPr lang="ko-KR" altLang="en-US" dirty="0" smtClean="0"/>
              <a:t>제약조건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931987" y="4929198"/>
          <a:ext cx="5280025" cy="24765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2159000"/>
                <a:gridCol w="1206500"/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이영재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2008130036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굴림"/>
                          <a:ea typeface="맑은 고딕"/>
                          <a:cs typeface="Times New Roman"/>
                        </a:rPr>
                        <a:t>105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31987" y="2809875"/>
          <a:ext cx="5280025" cy="123825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2159000"/>
                <a:gridCol w="12065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학번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지도교수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_ID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곽나리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2006150004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김승현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2007140013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101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이건희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2008130032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102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786050" y="5500702"/>
            <a:ext cx="3500462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(Ch09-007)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9.4 PL/SQL</a:t>
            </a:r>
            <a:r>
              <a:rPr lang="ko-KR" altLang="en-US" sz="2800" dirty="0" smtClean="0"/>
              <a:t>을 사용한 트리거와 커서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PL/SQL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sz="2400" dirty="0" smtClean="0"/>
              <a:t>SQL</a:t>
            </a:r>
            <a:r>
              <a:rPr lang="ko-KR" altLang="en-US" sz="2400" dirty="0" smtClean="0"/>
              <a:t>과 프로그래밍 언어를 함께 사용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43240" y="2771783"/>
            <a:ext cx="2857520" cy="2586043"/>
            <a:chOff x="3143240" y="2771783"/>
            <a:chExt cx="2857520" cy="2586043"/>
          </a:xfrm>
        </p:grpSpPr>
        <p:pic>
          <p:nvPicPr>
            <p:cNvPr id="5" name="그림 4" descr="오용철DB_html\사본 - 데이터베이스 모델링.files\image293.gif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5675" y="2771783"/>
              <a:ext cx="2152650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143240" y="4572008"/>
              <a:ext cx="2857520" cy="7858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2000" b="1" dirty="0" smtClean="0"/>
                <a:t>그림 </a:t>
              </a:r>
              <a:r>
                <a:rPr lang="en-US" altLang="ko-KR" sz="2000" b="1" dirty="0" smtClean="0"/>
                <a:t>(Ch09-008)</a:t>
              </a:r>
            </a:p>
            <a:p>
              <a:pPr algn="ctr"/>
              <a:r>
                <a:rPr lang="en-US" altLang="ko-KR" sz="2000" b="1" dirty="0" smtClean="0"/>
                <a:t>PL/SQL </a:t>
              </a:r>
              <a:r>
                <a:rPr lang="ko-KR" altLang="en-US" sz="2000" b="1" dirty="0" smtClean="0"/>
                <a:t>블록</a:t>
              </a:r>
              <a:endParaRPr lang="en-US" altLang="ko-KR" sz="20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4414" y="5357826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DECLARE : PL/SQL</a:t>
            </a:r>
            <a:r>
              <a:rPr lang="ko-KR" altLang="en-US" dirty="0" smtClean="0"/>
              <a:t>에서 사용할 변수들 선언</a:t>
            </a:r>
            <a:endParaRPr lang="en-US" altLang="ko-KR" dirty="0" smtClean="0"/>
          </a:p>
          <a:p>
            <a:r>
              <a:rPr lang="en-US" altLang="ko-KR" dirty="0" smtClean="0"/>
              <a:t>* BEGIN : </a:t>
            </a:r>
            <a:r>
              <a:rPr lang="ko-KR" altLang="en-US" dirty="0" smtClean="0"/>
              <a:t>데이터를 처리하는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ko-KR" altLang="en-US" dirty="0" smtClean="0"/>
              <a:t> 등을 작성</a:t>
            </a:r>
            <a:endParaRPr lang="en-US" altLang="ko-KR" dirty="0" smtClean="0"/>
          </a:p>
          <a:p>
            <a:r>
              <a:rPr lang="en-US" altLang="ko-KR" dirty="0" smtClean="0"/>
              <a:t>* EXCEPTION :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* END : PL/SQL </a:t>
            </a:r>
            <a:r>
              <a:rPr lang="ko-KR" altLang="en-US" dirty="0" smtClean="0"/>
              <a:t>블록의 끝을 알림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9.4 PL/SQL</a:t>
            </a:r>
            <a:r>
              <a:rPr lang="ko-KR" altLang="en-US" sz="2800" dirty="0" smtClean="0"/>
              <a:t>을 사용한 트리거와 커서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err="1" smtClean="0"/>
              <a:t>트리거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데이터베이스의 특정한 이벤트가 발성했을 때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자동으로 실행되도록 사용자가 작성해 놓은 코드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143240" y="3238518"/>
            <a:ext cx="2857520" cy="3476630"/>
            <a:chOff x="3143240" y="3238518"/>
            <a:chExt cx="2857520" cy="347663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143240" y="5929330"/>
              <a:ext cx="2857520" cy="7858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2000" b="1" dirty="0" smtClean="0"/>
                <a:t>그림 </a:t>
              </a:r>
              <a:r>
                <a:rPr lang="en-US" altLang="ko-KR" sz="2000" b="1" dirty="0" smtClean="0"/>
                <a:t>(Ch09-009)</a:t>
              </a:r>
            </a:p>
            <a:p>
              <a:pPr algn="ctr"/>
              <a:r>
                <a:rPr lang="ko-KR" altLang="en-US" sz="2000" b="1" dirty="0" err="1" smtClean="0"/>
                <a:t>트리거</a:t>
              </a:r>
              <a:r>
                <a:rPr lang="ko-KR" altLang="en-US" sz="2000" b="1" dirty="0" smtClean="0"/>
                <a:t> 수행도</a:t>
              </a:r>
              <a:endParaRPr lang="en-US" altLang="ko-KR" sz="2000" b="1" dirty="0"/>
            </a:p>
          </p:txBody>
        </p:sp>
        <p:pic>
          <p:nvPicPr>
            <p:cNvPr id="10" name="그림 9" descr="오용철DB_html\사본 - 데이터베이스 모델링.files\image299.gif"/>
            <p:cNvPicPr/>
            <p:nvPr/>
          </p:nvPicPr>
          <p:blipFill>
            <a:blip r:embed="rId2" cstate="print"/>
            <a:srcRect r="18649"/>
            <a:stretch>
              <a:fillRect/>
            </a:stretch>
          </p:blipFill>
          <p:spPr bwMode="auto">
            <a:xfrm>
              <a:off x="3376614" y="3238518"/>
              <a:ext cx="2409832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9.4 PL/SQL</a:t>
            </a:r>
            <a:r>
              <a:rPr lang="ko-KR" altLang="en-US" sz="2800" dirty="0" smtClean="0"/>
              <a:t>을 사용한 트리거와 커서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err="1" smtClean="0"/>
              <a:t>트리거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데이터베이스의 무결성과 유일성을 보장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28794" y="2786058"/>
            <a:ext cx="5343543" cy="3929090"/>
            <a:chOff x="1928794" y="2786058"/>
            <a:chExt cx="5343543" cy="392909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143240" y="5929330"/>
              <a:ext cx="2857520" cy="7858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2000" b="1" dirty="0" smtClean="0"/>
                <a:t>그림 </a:t>
              </a:r>
              <a:r>
                <a:rPr lang="en-US" altLang="ko-KR" sz="2000" b="1" dirty="0" smtClean="0"/>
                <a:t>(Ch09-010)</a:t>
              </a:r>
            </a:p>
            <a:p>
              <a:pPr algn="ctr"/>
              <a:r>
                <a:rPr lang="ko-KR" altLang="en-US" sz="2000" b="1" dirty="0" err="1" smtClean="0"/>
                <a:t>트리거</a:t>
              </a:r>
              <a:r>
                <a:rPr lang="ko-KR" altLang="en-US" sz="2000" b="1" dirty="0" smtClean="0"/>
                <a:t> 수행</a:t>
              </a:r>
              <a:endParaRPr lang="en-US" altLang="ko-KR" sz="2000" b="1" dirty="0"/>
            </a:p>
          </p:txBody>
        </p:sp>
        <p:pic>
          <p:nvPicPr>
            <p:cNvPr id="8" name="그림 7" descr="오용철DB_html\사본 - 데이터베이스 모델링.files\image300.gif"/>
            <p:cNvPicPr/>
            <p:nvPr/>
          </p:nvPicPr>
          <p:blipFill>
            <a:blip r:embed="rId2" cstate="print"/>
            <a:srcRect l="1058" t="1709" b="2137"/>
            <a:stretch>
              <a:fillRect/>
            </a:stretch>
          </p:blipFill>
          <p:spPr bwMode="auto">
            <a:xfrm>
              <a:off x="1928794" y="2786058"/>
              <a:ext cx="5343543" cy="32147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9.4 PL/SQL</a:t>
            </a:r>
            <a:r>
              <a:rPr lang="ko-KR" altLang="en-US" sz="2800" dirty="0" smtClean="0"/>
              <a:t>을 사용한 트리거와 커서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커서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오라클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서버에서 실행한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문의 행을 저장하는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메모리 영역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암시적 커서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자동으로 커서를 사용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한번 수행 시에 하나의 결과 반환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9.4 PL/SQL</a:t>
            </a:r>
            <a:r>
              <a:rPr lang="ko-KR" altLang="en-US" sz="2800" dirty="0" smtClean="0"/>
              <a:t>을 사용한 트리거와 커서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커서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명시적 커서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사용자가 암시적 커서에 이름 부여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한번 수행 시에 여러 행의 결과 반환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3240" y="3929077"/>
            <a:ext cx="2857520" cy="2428881"/>
            <a:chOff x="3143240" y="3929077"/>
            <a:chExt cx="2857520" cy="2428881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143240" y="5572140"/>
              <a:ext cx="2857520" cy="7858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2000" b="1" dirty="0" smtClean="0"/>
                <a:t>그림 </a:t>
              </a:r>
              <a:r>
                <a:rPr lang="en-US" altLang="ko-KR" sz="2000" b="1" dirty="0" smtClean="0"/>
                <a:t>(Ch09-012)</a:t>
              </a:r>
            </a:p>
            <a:p>
              <a:pPr algn="ctr"/>
              <a:r>
                <a:rPr lang="ko-KR" altLang="en-US" sz="2000" b="1" dirty="0" smtClean="0"/>
                <a:t>명시적 커서의 흐름도</a:t>
              </a:r>
              <a:endParaRPr lang="en-US" altLang="ko-KR" sz="2000" b="1" dirty="0"/>
            </a:p>
          </p:txBody>
        </p:sp>
        <p:pic>
          <p:nvPicPr>
            <p:cNvPr id="5" name="그림 4" descr="오용철DB_html\사본 - 데이터베이스 모델링.files\image304.gif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43350" y="3929077"/>
              <a:ext cx="1257300" cy="157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noProof="0" dirty="0" smtClean="0"/>
              <a:t>SQL(Structured Query Language)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데이터베이스에 접근할 때 사용하는 언어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크게</a:t>
            </a:r>
            <a:r>
              <a:rPr lang="en-US" altLang="ko-KR" sz="2400" dirty="0" smtClean="0"/>
              <a:t> DML</a:t>
            </a:r>
            <a:r>
              <a:rPr lang="ko-KR" altLang="ko-KR" sz="2400" dirty="0" smtClean="0"/>
              <a:t>과</a:t>
            </a:r>
            <a:r>
              <a:rPr lang="en-US" altLang="ko-KR" sz="2400" dirty="0" smtClean="0"/>
              <a:t> DDL</a:t>
            </a:r>
            <a:r>
              <a:rPr lang="ko-KR" altLang="ko-KR" sz="2400" dirty="0" smtClean="0"/>
              <a:t>로 </a:t>
            </a:r>
            <a:r>
              <a:rPr lang="ko-KR" altLang="en-US" sz="2400" dirty="0" smtClean="0"/>
              <a:t>나눌 수 있다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3300" y="905516"/>
            <a:ext cx="636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</a:rPr>
              <a:t>9</a:t>
            </a:r>
            <a:r>
              <a:rPr lang="ko-KR" altLang="en-US" sz="2800" dirty="0" smtClean="0">
                <a:latin typeface="+mj-ea"/>
              </a:rPr>
              <a:t>장</a:t>
            </a:r>
            <a:r>
              <a:rPr lang="en-US" altLang="ko-KR" sz="2800" dirty="0" smtClean="0">
                <a:latin typeface="+mj-ea"/>
              </a:rPr>
              <a:t> SQL </a:t>
            </a:r>
            <a:r>
              <a:rPr lang="en-US" altLang="ko-KR" sz="2800" dirty="0" smtClean="0"/>
              <a:t>(Structured Query Language)</a:t>
            </a:r>
            <a:endParaRPr lang="ko-KR" altLang="en-US" sz="28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9.1 DDL(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정의어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85951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DDL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SQL(Structured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Language)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중 데이터베이스의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테이블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스키마 등을 정의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변경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제거하는 언어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sz="2400" baseline="0" dirty="0" smtClean="0"/>
              <a:t>CREATE </a:t>
            </a:r>
            <a:br>
              <a:rPr lang="en-US" altLang="ko-KR" sz="2400" baseline="0" dirty="0" smtClean="0"/>
            </a:br>
            <a:r>
              <a:rPr lang="en-US" altLang="ko-KR" sz="2400" baseline="0" dirty="0" smtClean="0"/>
              <a:t>: </a:t>
            </a:r>
            <a:r>
              <a:rPr lang="ko-KR" altLang="en-US" sz="2400" baseline="0" dirty="0" smtClean="0"/>
              <a:t>테이블 생성</a:t>
            </a:r>
            <a:r>
              <a:rPr lang="en-US" altLang="ko-KR" sz="2400" baseline="0" dirty="0" smtClean="0"/>
              <a:t/>
            </a:r>
            <a:br>
              <a:rPr lang="en-US" altLang="ko-KR" sz="2400" baseline="0" dirty="0" smtClean="0"/>
            </a:br>
            <a:r>
              <a:rPr lang="en-US" altLang="ko-KR" sz="2400" baseline="0" dirty="0" smtClean="0"/>
              <a:t>: </a:t>
            </a:r>
            <a:r>
              <a:rPr lang="ko-KR" altLang="en-US" sz="2400" baseline="0" dirty="0" smtClean="0"/>
              <a:t>테이블 이름</a:t>
            </a:r>
            <a:r>
              <a:rPr lang="en-US" altLang="ko-KR" sz="2400" baseline="0" dirty="0" smtClean="0"/>
              <a:t>, </a:t>
            </a:r>
            <a:r>
              <a:rPr lang="ko-KR" altLang="en-US" sz="2400" baseline="0" dirty="0" smtClean="0"/>
              <a:t>칼럼 이름</a:t>
            </a:r>
            <a:r>
              <a:rPr lang="en-US" altLang="ko-KR" sz="2400" baseline="0" dirty="0" smtClean="0"/>
              <a:t>, </a:t>
            </a:r>
            <a:r>
              <a:rPr lang="ko-KR" altLang="en-US" sz="2400" baseline="0" dirty="0" smtClean="0"/>
              <a:t>칼럼의 데이터 타입과 크기</a:t>
            </a:r>
            <a:r>
              <a:rPr lang="en-US" altLang="ko-KR" sz="2400" baseline="0" dirty="0" smtClean="0"/>
              <a:t/>
            </a:r>
            <a:br>
              <a:rPr lang="en-US" altLang="ko-KR" sz="2400" baseline="0" dirty="0" smtClean="0"/>
            </a:br>
            <a:r>
              <a:rPr lang="ko-KR" altLang="en-US" sz="2400" baseline="0" dirty="0" smtClean="0"/>
              <a:t>반드시 명시</a:t>
            </a:r>
            <a:r>
              <a:rPr lang="ko-KR" altLang="en-US" sz="2400" dirty="0" smtClean="0"/>
              <a:t>해야 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: </a:t>
            </a:r>
            <a:r>
              <a:rPr lang="ko-KR" altLang="en-US" sz="2400" dirty="0" smtClean="0"/>
              <a:t>기본 값은 데이터 타입과 일치해야 함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9.1 DDL(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정의어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DDL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28794" y="2218978"/>
          <a:ext cx="5283200" cy="4067542"/>
        </p:xfrm>
        <a:graphic>
          <a:graphicData uri="http://schemas.openxmlformats.org/drawingml/2006/table">
            <a:tbl>
              <a:tblPr/>
              <a:tblGrid>
                <a:gridCol w="1285358"/>
                <a:gridCol w="3997842"/>
              </a:tblGrid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데이터 타입</a:t>
                      </a: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정의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VARCHAR2(size)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가변 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길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이의 문자열 타입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CHAR(size)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고정 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길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이의 문자열 타입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NUMBER(p, s)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길이가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 p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인 숫자에서 소수 아래 숫자가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 s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개인 십진수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DATE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날짜와 시간 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2GB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이상의 가변길이의 문자 데이터 타입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CLOB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4GB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이상의 문자 데이터 타입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RAW and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LONG RAW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행의</a:t>
                      </a: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 2</a:t>
                      </a: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진 데이터 타입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BLOB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4GB</a:t>
                      </a: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이상의 이진 데이터 타입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BFILE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진 데이터가 저장된 외부의 파일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ROWID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451" marR="9451" marT="9451" marB="9451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latin typeface="굴림"/>
                          <a:ea typeface="맑은 고딕"/>
                          <a:cs typeface="Times New Roman"/>
                        </a:rPr>
                        <a:t>테이블안의</a:t>
                      </a: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 특정 행의 주소를 대표하는</a:t>
                      </a: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 64</a:t>
                      </a: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개의 수로 이루어진 값</a:t>
                      </a:r>
                    </a:p>
                  </a:txBody>
                  <a:tcPr marL="9451" marR="9451" marT="9451" marB="94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86050" y="6167412"/>
            <a:ext cx="3500462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9-1</a:t>
            </a:r>
            <a:r>
              <a:rPr lang="en-US" altLang="ja-JP" sz="2000" b="1" dirty="0" smtClean="0"/>
              <a:t> </a:t>
            </a:r>
            <a:r>
              <a:rPr lang="ko-KR" altLang="en-US" sz="2000" b="1" dirty="0" smtClean="0"/>
              <a:t>데이터 타입의 종류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9.1 DDL(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정의어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901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DDL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</a:t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테이블 생성 후 테이블의 구조 변경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: </a:t>
            </a:r>
            <a:r>
              <a:rPr lang="ko-KR" altLang="en-US" sz="2400" dirty="0" smtClean="0"/>
              <a:t>칼럼을 추가</a:t>
            </a:r>
            <a:r>
              <a:rPr lang="en-US" altLang="ko-KR" sz="2400" dirty="0" smtClean="0"/>
              <a:t>(ADD),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(MODIFY), 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>(DROP),</a:t>
            </a:r>
            <a:br>
              <a:rPr lang="en-US" altLang="ko-KR" sz="2400" dirty="0" smtClean="0"/>
            </a:br>
            <a:r>
              <a:rPr lang="ko-KR" altLang="en-US" sz="2400" dirty="0" smtClean="0"/>
              <a:t>새로운 칼럼의 값 정의 등을 할 수 있음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DROP :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테이블 삭제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9.2 </a:t>
            </a:r>
            <a:r>
              <a:rPr lang="ko-KR" altLang="en-US" sz="2800" dirty="0" smtClean="0"/>
              <a:t>제약조건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제약조건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테이블 수준에서 이루어지는 작업에 대한 규칙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모든 제약조건은 데이터 카탈로그에 저장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28794" y="3400440"/>
          <a:ext cx="5324475" cy="2171700"/>
        </p:xfrm>
        <a:graphic>
          <a:graphicData uri="http://schemas.openxmlformats.org/drawingml/2006/table">
            <a:tbl>
              <a:tblPr/>
              <a:tblGrid>
                <a:gridCol w="898525"/>
                <a:gridCol w="4425950"/>
              </a:tblGrid>
              <a:tr h="361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제약조건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의미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NOT NULL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값이 입력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될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 수 없음을 명시한다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UNIQUE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굴림"/>
                          <a:ea typeface="맑은 고딕"/>
                          <a:cs typeface="Times New Roman"/>
                        </a:rPr>
                        <a:t>테이블 내의 모든 행은 컬럼 또는 컬럼 조합의 값이 반드시 유일해야 한다</a:t>
                      </a:r>
                      <a:r>
                        <a:rPr lang="en-US" sz="900" kern="100"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PRIMARY KEY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테이블에서 각 행을 식별할 수 있는 특별한 칼럼</a:t>
                      </a:r>
                      <a:r>
                        <a:rPr lang="ko-KR" sz="1000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이다</a:t>
                      </a:r>
                      <a:r>
                        <a:rPr lang="en-US" sz="1000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FOREIGN KEY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어떠한 칼럼과 그 칼럼에 관계를 가지고 있는 테이블의 칼럼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이다</a:t>
                      </a:r>
                      <a:r>
                        <a:rPr lang="en-US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CHECK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조건을 명시하여 참인 경우에만 값을 받는다</a:t>
                      </a: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86050" y="5643578"/>
            <a:ext cx="3500462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9-2</a:t>
            </a:r>
          </a:p>
          <a:p>
            <a:pPr algn="ctr"/>
            <a:r>
              <a:rPr lang="ko-KR" altLang="en-US" sz="2000" b="1" dirty="0" smtClean="0"/>
              <a:t>제약조건의 종류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9.2 </a:t>
            </a:r>
            <a:r>
              <a:rPr lang="ko-KR" altLang="en-US" sz="2800" dirty="0" smtClean="0"/>
              <a:t>제약조건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NOT NULL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널이 칼럼에 삽입되는 것을 막음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86050" y="5286388"/>
            <a:ext cx="3500462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(Ch09-001)</a:t>
            </a:r>
            <a:endParaRPr lang="en-US" altLang="ko-KR" sz="20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31987" y="3057538"/>
          <a:ext cx="5280025" cy="2228850"/>
        </p:xfrm>
        <a:graphic>
          <a:graphicData uri="http://schemas.openxmlformats.org/drawingml/2006/table">
            <a:tbl>
              <a:tblPr/>
              <a:tblGrid>
                <a:gridCol w="835025"/>
                <a:gridCol w="1079500"/>
                <a:gridCol w="1841500"/>
                <a:gridCol w="15240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학번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핸드폰번호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곽나리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2006150004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010-9763-6639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김승현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2007140013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010-3345-4520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이건희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2008130032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(null)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이민구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2006130030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010-2772-3640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정유나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2007140045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010-7756-1124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하정헌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2005150048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(null)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한우경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2008130050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(null)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9.2 </a:t>
            </a:r>
            <a:r>
              <a:rPr lang="ko-KR" altLang="en-US" sz="2800" dirty="0" smtClean="0"/>
              <a:t>제약조건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UNIQUE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한 테이블의 두 개의 행이 중복되지 않음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86050" y="6072206"/>
            <a:ext cx="3500462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(Ch09-002)</a:t>
            </a:r>
            <a:endParaRPr lang="en-US" altLang="ko-KR" sz="2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31987" y="2786058"/>
          <a:ext cx="5280025" cy="1733550"/>
        </p:xfrm>
        <a:graphic>
          <a:graphicData uri="http://schemas.openxmlformats.org/drawingml/2006/table">
            <a:tbl>
              <a:tblPr/>
              <a:tblGrid>
                <a:gridCol w="835025"/>
                <a:gridCol w="1206500"/>
                <a:gridCol w="1714500"/>
                <a:gridCol w="1524000"/>
              </a:tblGrid>
              <a:tr h="21907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email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곽나리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nari@db.co.kr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컴퓨터공학과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김승현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seung@db.co.kr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산업디자인공학과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이건희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gun@db.co.kr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전자공학과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이한솔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hansol@db.co.kr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신소재공학과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28794" y="5000636"/>
          <a:ext cx="5315585" cy="247650"/>
        </p:xfrm>
        <a:graphic>
          <a:graphicData uri="http://schemas.openxmlformats.org/drawingml/2006/table">
            <a:tbl>
              <a:tblPr/>
              <a:tblGrid>
                <a:gridCol w="835025"/>
                <a:gridCol w="1206500"/>
                <a:gridCol w="1750060"/>
                <a:gridCol w="1524000"/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김남수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namsoo@db.co.kr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컴퓨터공학과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31987" y="5681680"/>
          <a:ext cx="5280025" cy="247650"/>
        </p:xfrm>
        <a:graphic>
          <a:graphicData uri="http://schemas.openxmlformats.org/drawingml/2006/table">
            <a:tbl>
              <a:tblPr/>
              <a:tblGrid>
                <a:gridCol w="835025"/>
                <a:gridCol w="1206500"/>
                <a:gridCol w="1714500"/>
                <a:gridCol w="1524000"/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김남수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namsoo@db.co.kr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전자공학과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28794" y="455986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 삽입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28794" y="52149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성공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28794" y="58578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실패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877</Words>
  <Application>Microsoft Office PowerPoint</Application>
  <PresentationFormat>화면 슬라이드 쇼(4:3)</PresentationFormat>
  <Paragraphs>439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12</cp:revision>
  <dcterms:created xsi:type="dcterms:W3CDTF">2010-05-16T15:24:05Z</dcterms:created>
  <dcterms:modified xsi:type="dcterms:W3CDTF">2010-06-08T07:24:34Z</dcterms:modified>
</cp:coreProperties>
</file>