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ABF53-5FC0-413C-BE4D-B3CE322E35D0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ECDA6-FFC0-4867-A01A-EB39C1930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469941-E21A-4CAD-9BBD-596AF714B1D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9EDAA2-A119-4F84-96EB-C35FF6309B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5903913" cy="777875"/>
          </a:xfrm>
        </p:spPr>
        <p:txBody>
          <a:bodyPr/>
          <a:lstStyle/>
          <a:p>
            <a:pPr algn="l"/>
            <a:r>
              <a:rPr lang="en-US" altLang="ko-KR" sz="4000" dirty="0" smtClean="0"/>
              <a:t>2.2 </a:t>
            </a:r>
            <a:r>
              <a:rPr lang="ko-KR" altLang="en-US" sz="4000" dirty="0" smtClean="0"/>
              <a:t>데이터 베이스 접속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10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268760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dirty="0" smtClean="0"/>
              <a:t>Connection conn = DriverManager.</a:t>
            </a:r>
            <a:r>
              <a:rPr lang="en-US" altLang="ko-KR" sz="2400" i="1" dirty="0" smtClean="0"/>
              <a:t>getConnection</a:t>
            </a:r>
          </a:p>
          <a:p>
            <a:pPr marL="457200" indent="-457200"/>
            <a:r>
              <a:rPr lang="en-US" altLang="ko-KR" sz="2400" i="1" dirty="0" smtClean="0"/>
              <a:t>                         (“JDBC url”, “</a:t>
            </a:r>
            <a:r>
              <a:rPr lang="ko-KR" altLang="en-US" sz="2400" i="1" dirty="0" smtClean="0"/>
              <a:t>사용자</a:t>
            </a:r>
            <a:r>
              <a:rPr lang="en-US" altLang="ko-KR" sz="2400" i="1" dirty="0" smtClean="0"/>
              <a:t>id”, “</a:t>
            </a:r>
            <a:r>
              <a:rPr lang="ko-KR" altLang="en-US" sz="2400" i="1" dirty="0" smtClean="0"/>
              <a:t>사용자</a:t>
            </a:r>
            <a:r>
              <a:rPr lang="en-US" altLang="ko-KR" sz="2400" i="1" dirty="0" smtClean="0"/>
              <a:t>pass”)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[ JDBC URL]</a:t>
            </a:r>
          </a:p>
          <a:p>
            <a:r>
              <a:rPr lang="en-US" altLang="ko-KR" sz="2400" dirty="0" smtClean="0">
                <a:solidFill>
                  <a:srgbClr val="C00000"/>
                </a:solidFill>
              </a:rPr>
              <a:t>jdbc:</a:t>
            </a:r>
            <a:r>
              <a:rPr lang="en-US" altLang="ko-KR" sz="2400" dirty="0" smtClean="0"/>
              <a:t>&lt;subprotocol&gt;:&lt;subname&gt;</a:t>
            </a:r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Oracle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subprotocol -&gt; oracle:thin</a:t>
            </a:r>
          </a:p>
          <a:p>
            <a:r>
              <a:rPr lang="en-US" altLang="ko-KR" sz="2000" dirty="0" smtClean="0"/>
              <a:t>             subname:@70.12.220.33:1521:ora11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5536" y="4365104"/>
          <a:ext cx="792088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368"/>
                <a:gridCol w="460851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createStatement()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commit()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prepareStatement(String</a:t>
                      </a:r>
                      <a:r>
                        <a:rPr lang="en-US" altLang="ko-KR" baseline="0" dirty="0" smtClean="0"/>
                        <a:t> sql)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rollback()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prepareCall(String sql)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setAutoCommit(boolean</a:t>
                      </a:r>
                      <a:r>
                        <a:rPr lang="en-US" altLang="ko-KR" baseline="0" dirty="0" smtClean="0"/>
                        <a:t> autoCommit)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close()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getMetaData()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1484313"/>
            <a:ext cx="5903913" cy="777875"/>
          </a:xfrm>
        </p:spPr>
        <p:txBody>
          <a:bodyPr/>
          <a:lstStyle/>
          <a:p>
            <a:pPr algn="l"/>
            <a:r>
              <a:rPr lang="en-US" altLang="ko-KR" sz="4000" dirty="0" smtClean="0"/>
              <a:t>3. Statement</a:t>
            </a:r>
            <a:endParaRPr lang="ko-KR" altLang="en-US" sz="4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11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71600" y="2492896"/>
            <a:ext cx="345638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Statement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2123728" y="3861048"/>
            <a:ext cx="3456384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PreparedStatement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3563888" y="5157192"/>
            <a:ext cx="3456384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CallableStatement</a:t>
            </a:r>
            <a:endParaRPr lang="ko-KR" altLang="en-US" sz="28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076056" y="479715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851920" y="342900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6624414" cy="77787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3.1 Statement</a:t>
            </a:r>
            <a:r>
              <a:rPr lang="ko-KR" altLang="en-US" sz="4000" dirty="0" smtClean="0"/>
              <a:t>의 이해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dirty="0" smtClean="0"/>
              <a:t>SQL</a:t>
            </a:r>
            <a:r>
              <a:rPr lang="ko-KR" altLang="en-US" sz="2400" dirty="0" smtClean="0"/>
              <a:t>문을 실행하기 위한 메소드들을 제공한다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[Statement </a:t>
            </a:r>
            <a:r>
              <a:rPr lang="ko-KR" altLang="en-US" sz="2400" dirty="0" smtClean="0"/>
              <a:t>얻기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닫기</a:t>
            </a:r>
            <a:r>
              <a:rPr lang="en-US" altLang="ko-KR" sz="2400" dirty="0" smtClean="0"/>
              <a:t>]</a:t>
            </a:r>
          </a:p>
          <a:p>
            <a:r>
              <a:rPr lang="en-US" altLang="ko-KR" sz="2400" dirty="0" smtClean="0"/>
              <a:t>Statement st1 = conn.createStatement();</a:t>
            </a:r>
          </a:p>
          <a:p>
            <a:r>
              <a:rPr lang="en-US" altLang="ko-KR" sz="2400" dirty="0" smtClean="0"/>
              <a:t>.....................</a:t>
            </a:r>
            <a:br>
              <a:rPr lang="en-US" altLang="ko-KR" sz="2400" dirty="0" smtClean="0"/>
            </a:br>
            <a:r>
              <a:rPr lang="en-US" altLang="ko-KR" sz="2400" dirty="0" smtClean="0"/>
              <a:t>st1.close();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3612728"/>
          <a:ext cx="7920881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  <a:gridCol w="504056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메소드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executeQuery(String</a:t>
                      </a:r>
                      <a:r>
                        <a:rPr lang="en-US" altLang="ko-KR" baseline="0" dirty="0" smtClean="0"/>
                        <a:t> sql)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</a:t>
                      </a:r>
                      <a:r>
                        <a:rPr lang="ko-KR" altLang="en-US" dirty="0" smtClean="0"/>
                        <a:t>문 실행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executeUpdate(String</a:t>
                      </a:r>
                      <a:r>
                        <a:rPr lang="en-US" altLang="ko-KR" baseline="0" dirty="0" smtClean="0"/>
                        <a:t> sql)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DML</a:t>
                      </a:r>
                      <a:r>
                        <a:rPr lang="ko-KR" altLang="en-US" dirty="0" smtClean="0"/>
                        <a:t>문장 실행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Execute(String</a:t>
                      </a:r>
                      <a:r>
                        <a:rPr lang="en-US" altLang="ko-KR" baseline="0" dirty="0" smtClean="0"/>
                        <a:t> sql)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getResultSet()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getUpdateCount()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Select, DML</a:t>
                      </a:r>
                      <a:r>
                        <a:rPr lang="ko-KR" altLang="en-US" dirty="0" smtClean="0"/>
                        <a:t>문장 실행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Select</a:t>
                      </a:r>
                      <a:r>
                        <a:rPr lang="ko-KR" altLang="en-US" dirty="0" smtClean="0"/>
                        <a:t>결과 얻기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DML</a:t>
                      </a:r>
                      <a:r>
                        <a:rPr lang="ko-KR" altLang="en-US" dirty="0" smtClean="0"/>
                        <a:t>결과 얻기 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addBatch( 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일괄 처리할 문장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executeBatch( 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SQL</a:t>
                      </a:r>
                      <a:r>
                        <a:rPr lang="ko-KR" altLang="en-US" dirty="0" smtClean="0"/>
                        <a:t>문장들 일괄 처리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8208590" cy="77787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3.2 PreparedStatement</a:t>
            </a:r>
            <a:r>
              <a:rPr lang="ko-KR" altLang="en-US" sz="4000" dirty="0" smtClean="0"/>
              <a:t>의 이해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13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268760"/>
            <a:ext cx="83529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400" dirty="0" smtClean="0"/>
              <a:t>동적 </a:t>
            </a:r>
            <a:r>
              <a:rPr lang="en-US" altLang="ko-KR" sz="2400" dirty="0" smtClean="0"/>
              <a:t>SQL</a:t>
            </a:r>
            <a:r>
              <a:rPr lang="ko-KR" altLang="en-US" sz="2400" dirty="0" smtClean="0"/>
              <a:t>문을 실행하기 위한 메소드들을 제공한다</a:t>
            </a:r>
            <a:r>
              <a:rPr lang="en-US" altLang="ko-KR" sz="2400" dirty="0" smtClean="0"/>
              <a:t>. </a:t>
            </a:r>
          </a:p>
          <a:p>
            <a:pPr marL="457200" indent="-457200"/>
            <a:endParaRPr lang="en-US" altLang="ko-KR" sz="2400" dirty="0" smtClean="0"/>
          </a:p>
          <a:p>
            <a:r>
              <a:rPr lang="en-US" altLang="ko-KR" sz="2000" dirty="0" smtClean="0"/>
              <a:t>SQL</a:t>
            </a:r>
            <a:r>
              <a:rPr lang="ko-KR" altLang="en-US" sz="2000" dirty="0" smtClean="0"/>
              <a:t>문에 가변적인 부분은 </a:t>
            </a:r>
            <a:r>
              <a:rPr lang="en-US" altLang="ko-KR" sz="2000" dirty="0" smtClean="0"/>
              <a:t>?</a:t>
            </a:r>
            <a:r>
              <a:rPr lang="ko-KR" altLang="en-US" sz="2000" dirty="0" smtClean="0"/>
              <a:t>로 표시하고 </a:t>
            </a:r>
            <a:r>
              <a:rPr lang="en-US" altLang="ko-KR" sz="2000" dirty="0" smtClean="0"/>
              <a:t>setXXX()</a:t>
            </a:r>
            <a:r>
              <a:rPr lang="ko-KR" altLang="en-US" sz="2000" dirty="0" smtClean="0"/>
              <a:t>메서드를 통해 값을 동적으로 할당한다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String sql=“select * from employees where department_id=?”;</a:t>
            </a:r>
          </a:p>
          <a:p>
            <a:r>
              <a:rPr lang="en-US" altLang="ko-KR" sz="2000" dirty="0" smtClean="0"/>
              <a:t>PreparedStatement  ps = conn.prepareStatement(sql);</a:t>
            </a:r>
          </a:p>
          <a:p>
            <a:r>
              <a:rPr lang="en-US" altLang="ko-KR" sz="2000" dirty="0" smtClean="0"/>
              <a:t>ps.setInt(1,10);</a:t>
            </a:r>
          </a:p>
          <a:p>
            <a:r>
              <a:rPr lang="en-US" altLang="ko-KR" sz="2000" dirty="0" smtClean="0"/>
              <a:t>ResultSet rs = ps.executeQuery();</a:t>
            </a:r>
            <a:endParaRPr lang="ko-KR" altLang="en-US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4365104"/>
          <a:ext cx="792088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368"/>
                <a:gridCol w="46085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메소드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setInt(int index, int 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번째 </a:t>
                      </a:r>
                      <a:r>
                        <a:rPr lang="en-US" altLang="ko-KR" dirty="0" smtClean="0"/>
                        <a:t>parameter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dirty="0" smtClean="0"/>
                        <a:t>int</a:t>
                      </a:r>
                      <a:r>
                        <a:rPr lang="ko-KR" altLang="en-US" dirty="0" smtClean="0"/>
                        <a:t>값 지정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setDouble(int index,</a:t>
                      </a:r>
                      <a:r>
                        <a:rPr lang="en-US" altLang="ko-KR" baseline="0" dirty="0" smtClean="0"/>
                        <a:t> double x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번째 </a:t>
                      </a:r>
                      <a:r>
                        <a:rPr lang="en-US" altLang="ko-KR" dirty="0" smtClean="0"/>
                        <a:t>parameter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baseline="0" dirty="0" smtClean="0"/>
                        <a:t>double</a:t>
                      </a:r>
                      <a:r>
                        <a:rPr lang="ko-KR" altLang="en-US" dirty="0" smtClean="0"/>
                        <a:t>값 지정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setDate(int index,</a:t>
                      </a:r>
                      <a:r>
                        <a:rPr lang="en-US" altLang="ko-KR" baseline="0" dirty="0" smtClean="0"/>
                        <a:t> Date x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번째 </a:t>
                      </a:r>
                      <a:r>
                        <a:rPr lang="en-US" altLang="ko-KR" dirty="0" smtClean="0"/>
                        <a:t>parameter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baseline="0" dirty="0" smtClean="0"/>
                        <a:t>Date</a:t>
                      </a:r>
                      <a:r>
                        <a:rPr lang="ko-KR" altLang="en-US" dirty="0" smtClean="0"/>
                        <a:t>값 지정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setString(int index,</a:t>
                      </a:r>
                      <a:r>
                        <a:rPr lang="en-US" altLang="ko-KR" baseline="0" dirty="0" smtClean="0"/>
                        <a:t> String x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번째 </a:t>
                      </a:r>
                      <a:r>
                        <a:rPr lang="en-US" altLang="ko-KR" dirty="0" smtClean="0"/>
                        <a:t>parameter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baseline="0" dirty="0" smtClean="0"/>
                        <a:t>String</a:t>
                      </a:r>
                      <a:r>
                        <a:rPr lang="ko-KR" altLang="en-US" dirty="0" smtClean="0"/>
                        <a:t>값 지정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8208590" cy="77787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3.3 CallableStatement</a:t>
            </a:r>
            <a:r>
              <a:rPr lang="ko-KR" altLang="en-US" sz="4000" dirty="0" smtClean="0"/>
              <a:t>의 이해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14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stored procedure</a:t>
            </a:r>
            <a:r>
              <a:rPr lang="ko-KR" altLang="en-US" sz="2400" dirty="0" smtClean="0"/>
              <a:t>와 작업하기 위한 </a:t>
            </a:r>
            <a:r>
              <a:rPr lang="en-US" altLang="ko-KR" sz="2400" dirty="0" smtClean="0"/>
              <a:t>Statement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CallableStatement cst = conn.prepareCall(“{call sp_dept(?,?)}”);</a:t>
            </a:r>
            <a:endParaRPr lang="ko-KR" altLang="en-US" sz="2000" dirty="0" smtClean="0"/>
          </a:p>
          <a:p>
            <a:r>
              <a:rPr lang="en-US" altLang="ko-KR" sz="2000" dirty="0" smtClean="0"/>
              <a:t>cst.setInt(1,10);</a:t>
            </a:r>
          </a:p>
          <a:p>
            <a:r>
              <a:rPr lang="en-US" altLang="ko-KR" sz="2000" dirty="0" smtClean="0"/>
              <a:t>cst.registerOutParameter(2, Types.VARCHAR);</a:t>
            </a:r>
          </a:p>
          <a:p>
            <a:r>
              <a:rPr lang="en-US" altLang="ko-KR" sz="2000" dirty="0" smtClean="0"/>
              <a:t>cst.executeQuery();</a:t>
            </a:r>
          </a:p>
          <a:p>
            <a:r>
              <a:rPr lang="en-US" altLang="ko-KR" sz="2000" dirty="0" smtClean="0"/>
              <a:t>String name = cst.getString(2);</a:t>
            </a:r>
            <a:endParaRPr lang="ko-KR" altLang="en-US" sz="20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3861048"/>
          <a:ext cx="7920883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28"/>
                <a:gridCol w="316835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메소드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setXXX (int index, XXX value)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In</a:t>
                      </a:r>
                      <a:r>
                        <a:rPr lang="ko-KR" altLang="en-US" dirty="0" smtClean="0"/>
                        <a:t>값 할당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XXX getXXX(int index)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Out</a:t>
                      </a:r>
                      <a:r>
                        <a:rPr lang="ko-KR" altLang="en-US" dirty="0" smtClean="0"/>
                        <a:t>값 얻기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registerOutParameter</a:t>
                      </a:r>
                      <a:r>
                        <a:rPr lang="en-US" altLang="ko-KR" dirty="0" smtClean="0"/>
                        <a:t>(int index,</a:t>
                      </a:r>
                      <a:r>
                        <a:rPr lang="en-US" altLang="ko-KR" sz="1800" dirty="0" smtClean="0"/>
                        <a:t> int sqlType) 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Out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타입 지정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1484313"/>
            <a:ext cx="5903913" cy="777875"/>
          </a:xfrm>
        </p:spPr>
        <p:txBody>
          <a:bodyPr/>
          <a:lstStyle/>
          <a:p>
            <a:pPr algn="l"/>
            <a:r>
              <a:rPr lang="en-US" altLang="ko-KR" sz="4000" dirty="0" smtClean="0"/>
              <a:t>4. ResultSet</a:t>
            </a:r>
            <a:endParaRPr lang="ko-KR" altLang="en-US" sz="4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15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8208590" cy="77787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4.1 ResultSet</a:t>
            </a:r>
            <a:r>
              <a:rPr lang="ko-KR" altLang="en-US" sz="4000" dirty="0" smtClean="0"/>
              <a:t>의 이해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16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268761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Select</a:t>
            </a:r>
            <a:r>
              <a:rPr lang="ko-KR" altLang="en-US" sz="2400" dirty="0" smtClean="0"/>
              <a:t>를 수행후 얻어진 결과 테이블을 리턴 받아 저장하는 인터페이스이다</a:t>
            </a:r>
            <a:r>
              <a:rPr lang="en-US" altLang="ko-KR" sz="2400" dirty="0" smtClean="0"/>
              <a:t>. 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dirty="0" smtClean="0"/>
              <a:t>데이터의 현재 행을 가리키는 커서를 유지 관리한다</a:t>
            </a:r>
            <a:r>
              <a:rPr lang="en-US" altLang="ko-KR" sz="2400" dirty="0" smtClean="0"/>
              <a:t>. 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dirty="0" smtClean="0"/>
              <a:t>맨 처음에 커서는 첫번째 행 앞에 위치한다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dirty="0" smtClean="0"/>
              <a:t>테이블 행은 순서대로 검색된다</a:t>
            </a:r>
            <a:r>
              <a:rPr lang="en-US" altLang="ko-KR" sz="2400" dirty="0" smtClean="0"/>
              <a:t>.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dirty="0" smtClean="0"/>
              <a:t>Connection.createStatement() </a:t>
            </a:r>
            <a:r>
              <a:rPr lang="ko-KR" altLang="en-US" sz="2400" dirty="0" smtClean="0"/>
              <a:t>메소드를 통해 다음을 지정한다</a:t>
            </a:r>
            <a:endParaRPr lang="en-US" altLang="ko-KR" sz="2400" dirty="0" smtClean="0"/>
          </a:p>
          <a:p>
            <a:pPr marL="457200" indent="-457200"/>
            <a:r>
              <a:rPr lang="en-US" altLang="ko-KR" sz="2400" dirty="0" smtClean="0"/>
              <a:t>ResultSet Type : </a:t>
            </a:r>
            <a:r>
              <a:rPr lang="ko-KR" altLang="en-US" sz="2400" dirty="0" smtClean="0"/>
              <a:t>결과값 집합의 검색 방향에 대한 기능 정의</a:t>
            </a:r>
            <a:endParaRPr lang="en-US" altLang="ko-KR" sz="24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4364568"/>
          <a:ext cx="7920884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/>
                <a:gridCol w="48245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ResultSet Type 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TYPE_FORWARD_ONLY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아래 방향으로만 진행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TYPE_SCROLL_INSENSITIVE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위 아래로 진행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다른 동작에 의해 값이 바뀌었을 경우 바뀐 값 인식 안함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TYPE_SCROLL_SENSITIVE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위 아래로 진행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다른 동작에 의해 값이 바뀌었을 경우 바뀐 값 인식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8208590" cy="77787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4.2 ResultSet</a:t>
            </a:r>
            <a:r>
              <a:rPr lang="ko-KR" altLang="en-US" sz="4000" dirty="0" smtClean="0"/>
              <a:t>의 설정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17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268761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병행성 </a:t>
            </a:r>
            <a:r>
              <a:rPr lang="en-US" altLang="ko-KR" sz="2400" dirty="0" smtClean="0"/>
              <a:t>: ResultSet </a:t>
            </a:r>
            <a:r>
              <a:rPr lang="ko-KR" altLang="en-US" sz="2400" dirty="0" smtClean="0"/>
              <a:t>내의 결과값 집합에 대한 </a:t>
            </a:r>
            <a:r>
              <a:rPr lang="en-US" altLang="ko-KR" sz="2400" dirty="0" smtClean="0"/>
              <a:t>Update</a:t>
            </a:r>
            <a:r>
              <a:rPr lang="ko-KR" altLang="en-US" sz="2400" dirty="0" smtClean="0"/>
              <a:t>와 같은 조작이 가능한가</a:t>
            </a:r>
            <a:r>
              <a:rPr lang="en-US" altLang="ko-KR" sz="2400" dirty="0" smtClean="0"/>
              <a:t>?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유지성 </a:t>
            </a:r>
            <a:r>
              <a:rPr lang="en-US" altLang="ko-KR" sz="2400" dirty="0" smtClean="0"/>
              <a:t>: ResultSet </a:t>
            </a:r>
            <a:r>
              <a:rPr lang="ko-KR" altLang="en-US" sz="2400" dirty="0" smtClean="0"/>
              <a:t>객체를 계속 유지할 것인가</a:t>
            </a:r>
            <a:r>
              <a:rPr lang="en-US" altLang="ko-KR" sz="2400" dirty="0" smtClean="0"/>
              <a:t>?</a:t>
            </a:r>
            <a:br>
              <a:rPr lang="en-US" altLang="ko-KR" sz="2400" dirty="0" smtClean="0"/>
            </a:br>
            <a:endParaRPr lang="en-US" altLang="ko-KR" sz="2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2204864"/>
          <a:ext cx="7920884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/>
                <a:gridCol w="4824540"/>
              </a:tblGrid>
              <a:tr h="29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병행성 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CONCUR_READ_ONLY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읽기만 가능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CONCUR_UPDATABLE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값 수정 가능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4447376"/>
          <a:ext cx="7920886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08"/>
                <a:gridCol w="4248478"/>
              </a:tblGrid>
              <a:tr h="29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유지성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HOLD_CURSORS_OVER_COMMIT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커밋후에도 </a:t>
                      </a:r>
                      <a:r>
                        <a:rPr lang="en-US" altLang="ko-KR" sz="1800" dirty="0" smtClean="0"/>
                        <a:t>ResultSet </a:t>
                      </a:r>
                      <a:r>
                        <a:rPr lang="ko-KR" altLang="en-US" sz="1800" dirty="0" smtClean="0"/>
                        <a:t>객체를 유지한다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CLOSE_CURSORS_AT_COMMIT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커밋후에는 </a:t>
                      </a:r>
                      <a:r>
                        <a:rPr lang="en-US" altLang="ko-KR" sz="1800" dirty="0" smtClean="0"/>
                        <a:t>ResultSet </a:t>
                      </a:r>
                      <a:r>
                        <a:rPr lang="ko-KR" altLang="en-US" sz="1800" dirty="0" smtClean="0"/>
                        <a:t>객체를 닫는다</a:t>
                      </a:r>
                      <a:r>
                        <a:rPr lang="en-US" altLang="ko-KR" sz="1800" dirty="0" smtClean="0"/>
                        <a:t>. </a:t>
                      </a:r>
                    </a:p>
                    <a:p>
                      <a:r>
                        <a:rPr lang="ko-KR" altLang="en-US" sz="1800" dirty="0" smtClean="0"/>
                        <a:t>성능향상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8208590" cy="77787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4.3 ResultSet</a:t>
            </a:r>
            <a:r>
              <a:rPr lang="ko-KR" altLang="en-US" sz="4000" dirty="0" smtClean="0"/>
              <a:t>의 </a:t>
            </a:r>
            <a:r>
              <a:rPr lang="ko-KR" altLang="en-US" sz="4000" dirty="0" smtClean="0"/>
              <a:t>메서드</a:t>
            </a:r>
            <a:r>
              <a:rPr lang="en-US" altLang="ko-KR" sz="4000" dirty="0" smtClean="0"/>
              <a:t>(1)</a:t>
            </a:r>
            <a:r>
              <a:rPr lang="ko-KR" altLang="en-US" sz="4000" dirty="0" smtClean="0"/>
              <a:t> </a:t>
            </a:r>
            <a:endParaRPr lang="ko-KR" altLang="en-US" sz="4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18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1412776"/>
          <a:ext cx="7920885" cy="414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6192693"/>
              </a:tblGrid>
              <a:tr h="29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next()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/>
                        <a:t>가장 많이 쓰임</a:t>
                      </a:r>
                      <a:r>
                        <a:rPr lang="en-US" altLang="ko-KR" b="0" dirty="0" smtClean="0"/>
                        <a:t>. </a:t>
                      </a:r>
                      <a:r>
                        <a:rPr lang="ko-KR" altLang="en-US" b="0" dirty="0" smtClean="0"/>
                        <a:t>아래 방향으로 한 행씩 이동</a:t>
                      </a:r>
                      <a:r>
                        <a:rPr lang="en-US" altLang="ko-KR" b="0" dirty="0" smtClean="0"/>
                        <a:t>. </a:t>
                      </a:r>
                      <a:r>
                        <a:rPr lang="ko-KR" altLang="en-US" b="0" dirty="0" smtClean="0"/>
                        <a:t>더이상 행이 존재하지 않을 때는 </a:t>
                      </a:r>
                      <a:r>
                        <a:rPr lang="en-US" altLang="ko-KR" b="0" dirty="0" smtClean="0"/>
                        <a:t>false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previous()</a:t>
                      </a:r>
                      <a:endParaRPr lang="ko-KR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/>
                        <a:t>위 방향으로 이동</a:t>
                      </a:r>
                      <a:r>
                        <a:rPr lang="en-US" altLang="ko-KR" b="0" dirty="0" smtClean="0"/>
                        <a:t>. </a:t>
                      </a:r>
                      <a:r>
                        <a:rPr lang="ko-KR" altLang="en-US" b="0" dirty="0" smtClean="0"/>
                        <a:t>더이상 위에 행이 없을 때는 </a:t>
                      </a:r>
                      <a:r>
                        <a:rPr lang="en-US" altLang="ko-KR" b="0" dirty="0" smtClean="0"/>
                        <a:t>false.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first()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/>
                        <a:t>첫번째 행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Last()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/>
                        <a:t>마지막 행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beforeFirst()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0" dirty="0" smtClean="0"/>
                        <a:t>Before the first row</a:t>
                      </a:r>
                      <a:r>
                        <a:rPr lang="ko-KR" altLang="en-US" b="0" dirty="0" smtClean="0"/>
                        <a:t>로 이동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afterLast()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0" dirty="0" smtClean="0"/>
                        <a:t>After the last row</a:t>
                      </a:r>
                      <a:r>
                        <a:rPr lang="ko-KR" altLang="en-US" b="0" dirty="0" smtClean="0"/>
                        <a:t>로 이동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relative(int i)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/>
                        <a:t>현재 위치에서 </a:t>
                      </a:r>
                      <a:r>
                        <a:rPr lang="en-US" altLang="ko-KR" b="0" dirty="0" smtClean="0"/>
                        <a:t>i </a:t>
                      </a:r>
                      <a:r>
                        <a:rPr lang="ko-KR" altLang="en-US" b="0" dirty="0" smtClean="0"/>
                        <a:t>만큼 이동</a:t>
                      </a:r>
                      <a:r>
                        <a:rPr lang="en-US" altLang="ko-KR" b="0" dirty="0" smtClean="0"/>
                        <a:t>. i</a:t>
                      </a:r>
                      <a:r>
                        <a:rPr lang="ko-KR" altLang="en-US" b="0" dirty="0" smtClean="0"/>
                        <a:t>가 음수이면 위로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ko-KR" altLang="en-US" b="0" dirty="0" smtClean="0"/>
                        <a:t>양수이면 아래로</a:t>
                      </a:r>
                      <a:r>
                        <a:rPr lang="en-US" altLang="ko-KR" b="0" dirty="0" smtClean="0"/>
                        <a:t>.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rs.getXXX(1</a:t>
                      </a:r>
                      <a:r>
                        <a:rPr lang="ko-KR" altLang="en-US" b="0" dirty="0" smtClean="0"/>
                        <a:t>번부터시작하는컬럼순서</a:t>
                      </a:r>
                      <a:r>
                        <a:rPr lang="en-US" altLang="ko-KR" b="0" dirty="0" smtClean="0"/>
                        <a:t>)</a:t>
                      </a:r>
                      <a:r>
                        <a:rPr lang="ko-KR" altLang="en-US" b="0" dirty="0" smtClean="0"/>
                        <a:t> </a:t>
                      </a:r>
                      <a:endParaRPr lang="en-US" altLang="ko-KR" b="0" dirty="0" smtClean="0"/>
                    </a:p>
                    <a:p>
                      <a:r>
                        <a:rPr lang="en-US" altLang="ko-KR" b="0" dirty="0" smtClean="0"/>
                        <a:t>rs.getXXX(“</a:t>
                      </a:r>
                      <a:r>
                        <a:rPr lang="ko-KR" altLang="en-US" b="0" dirty="0" smtClean="0"/>
                        <a:t>컬럼이름”</a:t>
                      </a:r>
                      <a:r>
                        <a:rPr lang="en-US" altLang="ko-KR" b="0" dirty="0" smtClean="0"/>
                        <a:t>)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8208590" cy="77787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4.3 ResultSet</a:t>
            </a:r>
            <a:r>
              <a:rPr lang="ko-KR" altLang="en-US" sz="4000" dirty="0" smtClean="0"/>
              <a:t>의 </a:t>
            </a:r>
            <a:r>
              <a:rPr lang="ko-KR" altLang="en-US" sz="4000" dirty="0" smtClean="0"/>
              <a:t>메서드</a:t>
            </a:r>
            <a:r>
              <a:rPr lang="en-US" altLang="ko-KR" sz="4000" dirty="0" smtClean="0"/>
              <a:t>(2)</a:t>
            </a:r>
            <a:r>
              <a:rPr lang="ko-KR" altLang="en-US" sz="4000" dirty="0" smtClean="0"/>
              <a:t> </a:t>
            </a:r>
            <a:endParaRPr lang="ko-KR" altLang="en-US" sz="4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1412776"/>
          <a:ext cx="792088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/>
                <a:gridCol w="4104461"/>
              </a:tblGrid>
              <a:tr h="29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insertRow()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/>
                        <a:t>삽입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updateRow()</a:t>
                      </a:r>
                      <a:endParaRPr lang="ko-KR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/>
                        <a:t>수정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deleteRow()</a:t>
                      </a:r>
                      <a:endParaRPr lang="en-US" altLang="ko-KR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/>
                        <a:t>삭제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updateXXX(int col, XXX</a:t>
                      </a:r>
                      <a:r>
                        <a:rPr lang="en-US" altLang="ko-KR" b="0" baseline="0" dirty="0" smtClean="0"/>
                        <a:t> value)</a:t>
                      </a:r>
                      <a:endParaRPr lang="en-US" altLang="ko-KR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/>
                        <a:t>특정 칼럼에 값 설정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moveToInsertRow()</a:t>
                      </a:r>
                      <a:endParaRPr lang="en-US" altLang="ko-KR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/>
                        <a:t>행이동 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moveToCurrentRow()</a:t>
                      </a:r>
                      <a:endParaRPr lang="en-US" altLang="ko-KR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제목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1223962" cy="777875"/>
          </a:xfrm>
        </p:spPr>
        <p:txBody>
          <a:bodyPr/>
          <a:lstStyle/>
          <a:p>
            <a:pPr algn="l"/>
            <a:r>
              <a:rPr lang="ko-KR" altLang="en-US" sz="4000" smtClean="0"/>
              <a:t>목차</a:t>
            </a:r>
          </a:p>
        </p:txBody>
      </p:sp>
      <p:sp>
        <p:nvSpPr>
          <p:cNvPr id="16386" name="내용 개체 틀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787" cy="489585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/>
              <a:t>JDBC </a:t>
            </a:r>
            <a:r>
              <a:rPr lang="ko-KR" altLang="en-US" sz="2400" b="1" dirty="0" smtClean="0"/>
              <a:t>개요 </a:t>
            </a:r>
            <a:endParaRPr lang="en-US" altLang="ko-KR" sz="2400" b="1" dirty="0" smtClean="0"/>
          </a:p>
          <a:p>
            <a:pPr marL="457200" indent="-457200">
              <a:buAutoNum type="arabicPeriod"/>
            </a:pPr>
            <a:r>
              <a:rPr lang="en-US" altLang="ko-KR" sz="2400" b="1" dirty="0" smtClean="0"/>
              <a:t>Connection </a:t>
            </a:r>
          </a:p>
          <a:p>
            <a:pPr marL="457200" indent="-457200">
              <a:buAutoNum type="arabicPeriod" startAt="3"/>
            </a:pPr>
            <a:r>
              <a:rPr lang="en-US" altLang="ko-KR" sz="2400" b="1" dirty="0" smtClean="0"/>
              <a:t>Statement </a:t>
            </a:r>
          </a:p>
          <a:p>
            <a:pPr marL="457200" indent="-457200">
              <a:buAutoNum type="arabicPeriod" startAt="3"/>
            </a:pPr>
            <a:r>
              <a:rPr lang="en-US" altLang="ko-KR" sz="2400" b="1" dirty="0" smtClean="0"/>
              <a:t>ResultSet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16E3C-F5BF-498C-AF3B-486156B7E1C1}" type="slidenum">
              <a:rPr lang="ko-KR" altLang="en-US"/>
              <a:pPr>
                <a:defRPr/>
              </a:pPr>
              <a:t>2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8208590" cy="77787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4.3 ResultSet</a:t>
            </a:r>
            <a:r>
              <a:rPr lang="ko-KR" altLang="en-US" sz="4000" dirty="0" smtClean="0"/>
              <a:t>의 </a:t>
            </a:r>
            <a:r>
              <a:rPr lang="ko-KR" altLang="en-US" sz="4000" dirty="0" smtClean="0"/>
              <a:t>메서드</a:t>
            </a:r>
            <a:r>
              <a:rPr lang="en-US" altLang="ko-KR" sz="4000" dirty="0" smtClean="0"/>
              <a:t>(3)</a:t>
            </a:r>
            <a:r>
              <a:rPr lang="ko-KR" altLang="en-US" sz="4000" dirty="0" smtClean="0"/>
              <a:t> </a:t>
            </a:r>
            <a:endParaRPr lang="ko-KR" altLang="en-US" sz="4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20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484784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rs.absolute(5); </a:t>
            </a:r>
            <a:endParaRPr lang="en-US" altLang="ko-KR" sz="2400" dirty="0" smtClean="0"/>
          </a:p>
          <a:p>
            <a:r>
              <a:rPr lang="en-US" altLang="ko-KR" sz="2400" dirty="0" smtClean="0"/>
              <a:t>rs.updateString</a:t>
            </a:r>
            <a:r>
              <a:rPr lang="en-US" altLang="ko-KR" sz="2400" dirty="0" smtClean="0"/>
              <a:t>("NAME", "AINSWORTH"); </a:t>
            </a:r>
            <a:endParaRPr lang="en-US" altLang="ko-KR" sz="2400" dirty="0" smtClean="0"/>
          </a:p>
          <a:p>
            <a:r>
              <a:rPr lang="en-US" altLang="ko-KR" sz="2400" dirty="0" smtClean="0"/>
              <a:t>rs.updateRow</a:t>
            </a:r>
            <a:r>
              <a:rPr lang="en-US" altLang="ko-KR" sz="2400" dirty="0" smtClean="0"/>
              <a:t>(); 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rs.moveToInsertRow(); // moves cursor to the insert row</a:t>
            </a:r>
            <a:endParaRPr lang="en-US" altLang="ko-KR" sz="2400" dirty="0" smtClean="0"/>
          </a:p>
          <a:p>
            <a:r>
              <a:rPr lang="en-US" altLang="ko-KR" sz="2400" dirty="0" smtClean="0"/>
              <a:t>rs.updateString(1</a:t>
            </a:r>
            <a:r>
              <a:rPr lang="en-US" altLang="ko-KR" sz="2400" dirty="0" smtClean="0"/>
              <a:t>, "AINSWORTH"); </a:t>
            </a:r>
            <a:endParaRPr lang="en-US" altLang="ko-KR" sz="2400" dirty="0" smtClean="0"/>
          </a:p>
          <a:p>
            <a:r>
              <a:rPr lang="en-US" altLang="ko-KR" sz="2400" dirty="0" smtClean="0"/>
              <a:t>rs.updateInt(2,35</a:t>
            </a:r>
            <a:r>
              <a:rPr lang="en-US" altLang="ko-KR" sz="2400" dirty="0" smtClean="0"/>
              <a:t>); </a:t>
            </a:r>
            <a:endParaRPr lang="en-US" altLang="ko-KR" sz="2400" dirty="0" smtClean="0"/>
          </a:p>
          <a:p>
            <a:r>
              <a:rPr lang="en-US" altLang="ko-KR" sz="2400" dirty="0" smtClean="0"/>
              <a:t>rs.updateBoolean(3</a:t>
            </a:r>
            <a:r>
              <a:rPr lang="en-US" altLang="ko-KR" sz="2400" dirty="0" smtClean="0"/>
              <a:t>, true); </a:t>
            </a:r>
            <a:endParaRPr lang="en-US" altLang="ko-KR" sz="2400" dirty="0" smtClean="0"/>
          </a:p>
          <a:p>
            <a:r>
              <a:rPr lang="en-US" altLang="ko-KR" sz="2400" dirty="0" smtClean="0"/>
              <a:t>rs.insertRow</a:t>
            </a:r>
            <a:r>
              <a:rPr lang="en-US" altLang="ko-KR" sz="2400" dirty="0" smtClean="0"/>
              <a:t>(); </a:t>
            </a:r>
            <a:endParaRPr lang="en-US" altLang="ko-KR" sz="2400" dirty="0" smtClean="0"/>
          </a:p>
          <a:p>
            <a:r>
              <a:rPr lang="en-US" altLang="ko-KR" sz="2400" dirty="0" smtClean="0"/>
              <a:t>rs.moveToCurrentRow</a:t>
            </a:r>
            <a:r>
              <a:rPr lang="en-US" altLang="ko-KR" sz="2400" dirty="0" smtClean="0"/>
              <a:t>();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1484313"/>
            <a:ext cx="5903913" cy="777875"/>
          </a:xfrm>
        </p:spPr>
        <p:txBody>
          <a:bodyPr/>
          <a:lstStyle/>
          <a:p>
            <a:pPr algn="l"/>
            <a:r>
              <a:rPr lang="en-US" altLang="ko-KR" sz="4000" dirty="0" smtClean="0"/>
              <a:t>1. JDBC</a:t>
            </a:r>
            <a:r>
              <a:rPr lang="ko-KR" altLang="en-US" sz="4000" dirty="0" smtClean="0"/>
              <a:t> 개요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5903913" cy="777875"/>
          </a:xfrm>
        </p:spPr>
        <p:txBody>
          <a:bodyPr/>
          <a:lstStyle/>
          <a:p>
            <a:pPr algn="l"/>
            <a:r>
              <a:rPr lang="en-US" altLang="ko-KR" sz="4000" dirty="0" smtClean="0"/>
              <a:t>1.1 JDBC</a:t>
            </a:r>
            <a:r>
              <a:rPr lang="ko-KR" altLang="en-US" sz="4000" dirty="0" smtClean="0"/>
              <a:t>란</a:t>
            </a:r>
            <a:r>
              <a:rPr lang="en-US" altLang="ko-KR" sz="4000" dirty="0" smtClean="0"/>
              <a:t>?</a:t>
            </a:r>
            <a:endParaRPr lang="ko-KR" altLang="en-US" sz="4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4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JDBC(Java DataBase Connectivity)</a:t>
            </a:r>
            <a:r>
              <a:rPr lang="ko-KR" altLang="en-US" sz="3200" dirty="0" smtClean="0"/>
              <a:t>란</a:t>
            </a:r>
            <a:r>
              <a:rPr lang="en-US" altLang="ko-KR" sz="3200" dirty="0" smtClean="0"/>
              <a:t>?</a:t>
            </a:r>
          </a:p>
          <a:p>
            <a:r>
              <a:rPr lang="ko-KR" altLang="en-US" sz="3200" dirty="0" smtClean="0"/>
              <a:t>응용프로그램이 데이터베이스에 연결하여 이를 이용할 수 있도록 하는 자바 클래스들의 모임이다</a:t>
            </a:r>
            <a:r>
              <a:rPr lang="en-US" altLang="ko-KR" sz="3200" dirty="0" smtClean="0"/>
              <a:t>. </a:t>
            </a:r>
          </a:p>
          <a:p>
            <a:endParaRPr lang="en-US" altLang="ko-KR" sz="32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27584" y="4077072"/>
            <a:ext cx="2016224" cy="1224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응용프로그램</a:t>
            </a:r>
            <a:endParaRPr lang="ko-KR" altLang="en-US" sz="2400" dirty="0"/>
          </a:p>
        </p:txBody>
      </p:sp>
      <p:sp>
        <p:nvSpPr>
          <p:cNvPr id="9" name="순서도: 자기 디스크 8"/>
          <p:cNvSpPr/>
          <p:nvPr/>
        </p:nvSpPr>
        <p:spPr>
          <a:xfrm>
            <a:off x="5508104" y="3501008"/>
            <a:ext cx="2088232" cy="216024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43808" y="44371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843808" y="479715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3491880" y="3573016"/>
            <a:ext cx="1368152" cy="20882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JDBC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860032" y="44371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860032" y="479715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5903913" cy="777875"/>
          </a:xfrm>
        </p:spPr>
        <p:txBody>
          <a:bodyPr/>
          <a:lstStyle/>
          <a:p>
            <a:pPr algn="l"/>
            <a:r>
              <a:rPr lang="en-US" altLang="ko-KR" sz="4000" dirty="0" smtClean="0"/>
              <a:t>1.2 JDBC</a:t>
            </a:r>
            <a:r>
              <a:rPr lang="ko-KR" altLang="en-US" sz="4000" dirty="0" smtClean="0"/>
              <a:t> 필요성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268760"/>
            <a:ext cx="8208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자바 애플리케이션에서의 </a:t>
            </a:r>
            <a:r>
              <a:rPr lang="en-US" altLang="ko-KR" sz="2400" dirty="0" smtClean="0"/>
              <a:t>DB </a:t>
            </a:r>
            <a:r>
              <a:rPr lang="ko-KR" altLang="en-US" sz="2400" dirty="0" smtClean="0"/>
              <a:t>접근 및 사용방법에 대한 표준화 필요</a:t>
            </a:r>
          </a:p>
          <a:p>
            <a:r>
              <a:rPr lang="ko-KR" altLang="en-US" sz="2400" dirty="0" smtClean="0"/>
              <a:t></a:t>
            </a:r>
            <a:endParaRPr lang="en-US" altLang="ko-KR" sz="2400" dirty="0" smtClean="0"/>
          </a:p>
          <a:p>
            <a:r>
              <a:rPr lang="en-US" altLang="ko-KR" sz="2400" dirty="0" smtClean="0"/>
              <a:t>	</a:t>
            </a:r>
            <a:r>
              <a:rPr lang="ko-KR" altLang="en-US" sz="2400" dirty="0" smtClean="0"/>
              <a:t>자바애플리케이션과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와의 독립성 필요 </a:t>
            </a:r>
          </a:p>
          <a:p>
            <a:r>
              <a:rPr lang="ko-KR" altLang="en-US" sz="2400" dirty="0" smtClean="0"/>
              <a:t>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표준화된 인터페이스 제공 </a:t>
            </a:r>
            <a:endParaRPr lang="en-US" altLang="ko-KR" sz="2400" dirty="0" smtClean="0"/>
          </a:p>
          <a:p>
            <a:endParaRPr lang="ko-KR" altLang="en-US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dirty="0" smtClean="0"/>
              <a:t>개발자는</a:t>
            </a:r>
            <a:r>
              <a:rPr lang="en-US" altLang="ko-KR" sz="2400" dirty="0" smtClean="0"/>
              <a:t> DB</a:t>
            </a:r>
            <a:r>
              <a:rPr lang="ko-KR" altLang="en-US" sz="2400" dirty="0" smtClean="0"/>
              <a:t>제품과 상관없이 표준화된 인터페이스를 이용하여 코드를 작성하므로 각 </a:t>
            </a:r>
            <a:r>
              <a:rPr lang="en-US" altLang="ko-KR" sz="2400" dirty="0" smtClean="0"/>
              <a:t>DB </a:t>
            </a:r>
            <a:r>
              <a:rPr lang="ko-KR" altLang="en-US" sz="2400" dirty="0" smtClean="0"/>
              <a:t>접속방법 및 구현에 대한 상세한 정보를 알 필요 없다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dirty="0" smtClean="0"/>
              <a:t>DB</a:t>
            </a:r>
            <a:r>
              <a:rPr lang="ko-KR" altLang="en-US" sz="2400" dirty="0" smtClean="0"/>
              <a:t>벤더는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표준화된 인터페이스를 준수하는 벤더만의 고유한 클래스를 구현하므로 다른 벤더와 다른 독자적인 구현을 할 수 있다</a:t>
            </a:r>
            <a:r>
              <a:rPr lang="en-US" altLang="ko-KR" sz="2400" dirty="0" smtClean="0"/>
              <a:t>. </a:t>
            </a:r>
            <a:endParaRPr lang="ko-KR" altLang="en-US" sz="2400" dirty="0" smtClean="0"/>
          </a:p>
          <a:p>
            <a:r>
              <a:rPr lang="ko-KR" altLang="en-US" sz="2000" dirty="0" smtClean="0"/>
              <a:t> 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5903913" cy="777875"/>
          </a:xfrm>
        </p:spPr>
        <p:txBody>
          <a:bodyPr/>
          <a:lstStyle/>
          <a:p>
            <a:pPr algn="l"/>
            <a:r>
              <a:rPr lang="en-US" altLang="ko-KR" sz="4000" dirty="0" smtClean="0"/>
              <a:t>1.3 JDBC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Driver</a:t>
            </a:r>
            <a:endParaRPr lang="ko-KR" altLang="en-US" sz="4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6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26876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JDBC Driver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JDBC </a:t>
            </a:r>
            <a:r>
              <a:rPr lang="ko-KR" altLang="en-US" sz="2400" dirty="0" smtClean="0"/>
              <a:t>인터페이스에 대한 </a:t>
            </a:r>
            <a:r>
              <a:rPr lang="en-US" altLang="ko-KR" sz="2400" dirty="0" smtClean="0"/>
              <a:t>DB </a:t>
            </a:r>
            <a:r>
              <a:rPr lang="ko-KR" altLang="en-US" sz="2400" dirty="0" smtClean="0"/>
              <a:t>벤더들이 구현한 클래스 라이브러리이다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 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467544" y="3068960"/>
            <a:ext cx="720080" cy="2880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애플리케이션</a:t>
            </a:r>
            <a:endParaRPr lang="ko-KR" altLang="en-US" sz="2400" dirty="0"/>
          </a:p>
        </p:txBody>
      </p:sp>
      <p:sp>
        <p:nvSpPr>
          <p:cNvPr id="9" name="순서도: 자기 디스크 8"/>
          <p:cNvSpPr/>
          <p:nvPr/>
        </p:nvSpPr>
        <p:spPr>
          <a:xfrm>
            <a:off x="6732240" y="2852936"/>
            <a:ext cx="1296144" cy="1008112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83968" y="2924944"/>
            <a:ext cx="2016224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Oracle 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JDBC driver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187624" y="458112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300192" y="33569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자기 디스크 14"/>
          <p:cNvSpPr/>
          <p:nvPr/>
        </p:nvSpPr>
        <p:spPr>
          <a:xfrm>
            <a:off x="6732240" y="4005064"/>
            <a:ext cx="1296144" cy="1008112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SYBASE</a:t>
            </a:r>
            <a:endParaRPr lang="ko-KR" altLang="en-US" dirty="0"/>
          </a:p>
        </p:txBody>
      </p:sp>
      <p:sp>
        <p:nvSpPr>
          <p:cNvPr id="16" name="순서도: 자기 디스크 15"/>
          <p:cNvSpPr/>
          <p:nvPr/>
        </p:nvSpPr>
        <p:spPr>
          <a:xfrm>
            <a:off x="6732240" y="5157192"/>
            <a:ext cx="1296144" cy="1008112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MSSQL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83968" y="4077072"/>
            <a:ext cx="2016224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Sybase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JDBC driver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83968" y="5229200"/>
            <a:ext cx="2016224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MSSQL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JDBC driver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91680" y="3068960"/>
            <a:ext cx="1728192" cy="280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Java.sql </a:t>
            </a:r>
            <a:r>
              <a:rPr lang="ko-KR" altLang="en-US" dirty="0" smtClean="0"/>
              <a:t>패키지의 인터페이스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300192" y="450912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6300192" y="57332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419872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995936" y="3429000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95936" y="342900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995936" y="450912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995936" y="566124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59632" y="4005064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사용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491880" y="3861048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구현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5903913" cy="777875"/>
          </a:xfrm>
        </p:spPr>
        <p:txBody>
          <a:bodyPr/>
          <a:lstStyle/>
          <a:p>
            <a:pPr algn="l"/>
            <a:r>
              <a:rPr lang="en-US" altLang="ko-KR" sz="4000" dirty="0" smtClean="0"/>
              <a:t>1.4 JDBC</a:t>
            </a:r>
            <a:r>
              <a:rPr lang="ko-KR" altLang="en-US" sz="4000" dirty="0" smtClean="0"/>
              <a:t> 프로그램 단계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7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84784"/>
            <a:ext cx="799752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1484313"/>
            <a:ext cx="5903913" cy="777875"/>
          </a:xfrm>
        </p:spPr>
        <p:txBody>
          <a:bodyPr/>
          <a:lstStyle/>
          <a:p>
            <a:pPr algn="l"/>
            <a:r>
              <a:rPr lang="en-US" altLang="ko-KR" sz="4000" dirty="0" smtClean="0"/>
              <a:t>2. Connection</a:t>
            </a:r>
            <a:endParaRPr lang="ko-KR" altLang="en-US" sz="4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323850" y="260648"/>
            <a:ext cx="5903913" cy="777875"/>
          </a:xfrm>
        </p:spPr>
        <p:txBody>
          <a:bodyPr/>
          <a:lstStyle/>
          <a:p>
            <a:pPr algn="l"/>
            <a:r>
              <a:rPr lang="en-US" altLang="ko-KR" sz="4000" dirty="0" smtClean="0"/>
              <a:t>2.1 JDBC </a:t>
            </a:r>
            <a:r>
              <a:rPr lang="ko-KR" altLang="en-US" sz="4000" dirty="0" smtClean="0"/>
              <a:t>드라이버 로드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3648-34E1-4168-8E87-0AEBCAE9CEF3}" type="slidenum">
              <a:rPr lang="ko-KR" altLang="en-US"/>
              <a:pPr>
                <a:defRPr/>
              </a:pPr>
              <a:t>9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268760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Connection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JDBC</a:t>
            </a:r>
            <a:r>
              <a:rPr lang="ko-KR" altLang="en-US" sz="2400" dirty="0" smtClean="0"/>
              <a:t>를 이용하여 데이터베이스를 접속하는 역할을 하는 인터페이스이다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연결을 위해 먼저 드라이버를 로드한다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dirty="0" smtClean="0"/>
              <a:t>Class.forName(“JDBC</a:t>
            </a:r>
            <a:r>
              <a:rPr lang="ko-KR" altLang="en-US" sz="2400" dirty="0" smtClean="0"/>
              <a:t>드라이버명</a:t>
            </a:r>
            <a:r>
              <a:rPr lang="en-US" altLang="ko-KR" sz="2400" dirty="0" smtClean="0"/>
              <a:t>”);</a:t>
            </a:r>
          </a:p>
          <a:p>
            <a:pPr marL="457200" indent="-457200"/>
            <a:r>
              <a:rPr lang="en-US" altLang="ko-KR" sz="2400" dirty="0" smtClean="0"/>
              <a:t>	Class.forName(“</a:t>
            </a:r>
            <a:r>
              <a:rPr lang="en-US" altLang="ko-KR" sz="2400" i="1" dirty="0" smtClean="0"/>
              <a:t>oracle.jdbc.driver.OracleDriver”</a:t>
            </a:r>
            <a:r>
              <a:rPr lang="en-US" altLang="ko-KR" sz="2400" dirty="0" smtClean="0"/>
              <a:t>);</a:t>
            </a:r>
          </a:p>
          <a:p>
            <a:pPr marL="457200" indent="-457200"/>
            <a:endParaRPr lang="en-US" altLang="ko-KR" sz="2400" dirty="0" smtClean="0"/>
          </a:p>
          <a:p>
            <a:pPr marL="457200" indent="-457200">
              <a:buFont typeface="+mj-ea"/>
              <a:buAutoNum type="circleNumDbPlain" startAt="2"/>
            </a:pPr>
            <a:r>
              <a:rPr lang="en-US" altLang="ko-KR" sz="2400" dirty="0" smtClean="0"/>
              <a:t>DriverManager.registerDriver(JDBC</a:t>
            </a:r>
            <a:r>
              <a:rPr lang="ko-KR" altLang="en-US" sz="2400" dirty="0" smtClean="0"/>
              <a:t>드라이버 객체</a:t>
            </a:r>
            <a:r>
              <a:rPr lang="en-US" altLang="ko-KR" sz="2400" dirty="0" smtClean="0"/>
              <a:t>);</a:t>
            </a:r>
          </a:p>
          <a:p>
            <a:r>
              <a:rPr lang="en-US" altLang="ko-KR" sz="2400" dirty="0" smtClean="0"/>
              <a:t>	DriverManager.</a:t>
            </a:r>
            <a:r>
              <a:rPr lang="en-US" altLang="ko-KR" sz="2400" i="1" dirty="0" smtClean="0"/>
              <a:t>registerDriver(</a:t>
            </a:r>
          </a:p>
          <a:p>
            <a:r>
              <a:rPr lang="en-US" altLang="ko-KR" sz="2400" i="1" dirty="0" smtClean="0"/>
              <a:t>                 new oracle.jdbc.driver.OracleDriver());</a:t>
            </a:r>
          </a:p>
          <a:p>
            <a:pPr marL="457200" indent="-457200"/>
            <a:endParaRPr lang="ko-KR" altLang="en-US" sz="2400" dirty="0" smtClean="0"/>
          </a:p>
          <a:p>
            <a:r>
              <a:rPr lang="ko-KR" altLang="en-US" sz="2000" dirty="0" smtClean="0"/>
              <a:t> 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758</Words>
  <Application>Microsoft Office PowerPoint</Application>
  <PresentationFormat>화면 슬라이드 쇼(4:3)</PresentationFormat>
  <Paragraphs>248</Paragraphs>
  <Slides>20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JDBC</vt:lpstr>
      <vt:lpstr>목차</vt:lpstr>
      <vt:lpstr>1. JDBC 개요</vt:lpstr>
      <vt:lpstr>1.1 JDBC란?</vt:lpstr>
      <vt:lpstr>1.2 JDBC 필요성</vt:lpstr>
      <vt:lpstr>1.3 JDBC Driver</vt:lpstr>
      <vt:lpstr>1.4 JDBC 프로그램 단계</vt:lpstr>
      <vt:lpstr>2. Connection</vt:lpstr>
      <vt:lpstr>2.1 JDBC 드라이버 로드</vt:lpstr>
      <vt:lpstr>2.2 데이터 베이스 접속</vt:lpstr>
      <vt:lpstr>3. Statement</vt:lpstr>
      <vt:lpstr>3.1 Statement의 이해</vt:lpstr>
      <vt:lpstr>3.2 PreparedStatement의 이해</vt:lpstr>
      <vt:lpstr>3.3 CallableStatement의 이해</vt:lpstr>
      <vt:lpstr>4. ResultSet</vt:lpstr>
      <vt:lpstr>4.1 ResultSet의 이해 </vt:lpstr>
      <vt:lpstr>4.2 ResultSet의 설정 </vt:lpstr>
      <vt:lpstr>4.3 ResultSet의 메서드(1) </vt:lpstr>
      <vt:lpstr>4.3 ResultSet의 메서드(2) </vt:lpstr>
      <vt:lpstr>4.3 ResultSet의 메서드(3) 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Microsoft Corporation</dc:creator>
  <cp:lastModifiedBy>jungjin</cp:lastModifiedBy>
  <cp:revision>72</cp:revision>
  <dcterms:created xsi:type="dcterms:W3CDTF">2006-10-05T04:04:58Z</dcterms:created>
  <dcterms:modified xsi:type="dcterms:W3CDTF">2014-10-27T14:30:16Z</dcterms:modified>
</cp:coreProperties>
</file>